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300" r:id="rId3"/>
    <p:sldId id="268" r:id="rId4"/>
    <p:sldId id="292" r:id="rId5"/>
    <p:sldId id="295" r:id="rId6"/>
    <p:sldId id="296" r:id="rId7"/>
    <p:sldId id="297" r:id="rId8"/>
    <p:sldId id="294" r:id="rId9"/>
    <p:sldId id="299" r:id="rId10"/>
    <p:sldId id="298" r:id="rId11"/>
    <p:sldId id="266" r:id="rId12"/>
    <p:sldId id="267" r:id="rId13"/>
    <p:sldId id="270" r:id="rId14"/>
    <p:sldId id="265" r:id="rId15"/>
    <p:sldId id="273" r:id="rId16"/>
    <p:sldId id="272" r:id="rId17"/>
    <p:sldId id="274" r:id="rId18"/>
    <p:sldId id="269" r:id="rId19"/>
    <p:sldId id="271"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82" d="100"/>
          <a:sy n="82" d="100"/>
        </p:scale>
        <p:origin x="725"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7A27F0-0757-49FA-9189-81DFB77D417A}" type="datetimeFigureOut">
              <a:rPr lang="en-IN" smtClean="0"/>
              <a:t>29-10-2022</a:t>
            </a:fld>
            <a:endParaRPr lang="en-IN" dirty="0"/>
          </a:p>
        </p:txBody>
      </p:sp>
      <p:sp>
        <p:nvSpPr>
          <p:cNvPr id="5" name="Footer Placeholder 4"/>
          <p:cNvSpPr>
            <a:spLocks noGrp="1"/>
          </p:cNvSpPr>
          <p:nvPr>
            <p:ph type="ftr" sz="quarter" idx="11"/>
          </p:nvPr>
        </p:nvSpPr>
        <p:spPr>
          <a:xfrm>
            <a:off x="2416500" y="329307"/>
            <a:ext cx="4973915" cy="309201"/>
          </a:xfrm>
        </p:spPr>
        <p:txBody>
          <a:bodyPr/>
          <a:lstStyle/>
          <a:p>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7C8547B6-F5F2-4E7B-B3F5-D7BF9F170B95}" type="slidenum">
              <a:rPr lang="en-IN" smtClean="0"/>
              <a:t>‹#›</a:t>
            </a:fld>
            <a:endParaRPr lang="en-IN"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9703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A27F0-0757-49FA-9189-81DFB77D417A}" type="datetimeFigureOut">
              <a:rPr lang="en-IN" smtClean="0"/>
              <a:t>29-10-2022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C8547B6-F5F2-4E7B-B3F5-D7BF9F170B95}" type="slidenum">
              <a:rPr lang="en-IN" smtClean="0"/>
              <a:t>‹#›</a:t>
            </a:fld>
            <a:endParaRPr lang="en-IN"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6750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A27F0-0757-49FA-9189-81DFB77D417A}" type="datetimeFigureOut">
              <a:rPr lang="en-IN" smtClean="0"/>
              <a:t>29-10-2022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C8547B6-F5F2-4E7B-B3F5-D7BF9F170B95}" type="slidenum">
              <a:rPr lang="en-IN" smtClean="0"/>
              <a:t>‹#›</a:t>
            </a:fld>
            <a:endParaRPr lang="en-IN"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5502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A27F0-0757-49FA-9189-81DFB77D417A}" type="datetimeFigureOut">
              <a:rPr lang="en-IN" smtClean="0"/>
              <a:t>29-10-2022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C8547B6-F5F2-4E7B-B3F5-D7BF9F170B95}" type="slidenum">
              <a:rPr lang="en-IN" smtClean="0"/>
              <a:t>‹#›</a:t>
            </a:fld>
            <a:endParaRPr lang="en-IN"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0858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7A27F0-0757-49FA-9189-81DFB77D417A}" type="datetimeFigureOut">
              <a:rPr lang="en-IN" smtClean="0"/>
              <a:t>29-10-2022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C8547B6-F5F2-4E7B-B3F5-D7BF9F170B95}" type="slidenum">
              <a:rPr lang="en-IN" smtClean="0"/>
              <a:t>‹#›</a:t>
            </a:fld>
            <a:endParaRPr lang="en-IN"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5789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7A27F0-0757-49FA-9189-81DFB77D417A}" type="datetimeFigureOut">
              <a:rPr lang="en-IN" smtClean="0"/>
              <a:t>29-10-2022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C8547B6-F5F2-4E7B-B3F5-D7BF9F170B95}" type="slidenum">
              <a:rPr lang="en-IN" smtClean="0"/>
              <a:t>‹#›</a:t>
            </a:fld>
            <a:endParaRPr lang="en-IN"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5426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7A27F0-0757-49FA-9189-81DFB77D417A}" type="datetimeFigureOut">
              <a:rPr lang="en-IN" smtClean="0"/>
              <a:t>29-10-2022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C8547B6-F5F2-4E7B-B3F5-D7BF9F170B95}" type="slidenum">
              <a:rPr lang="en-IN" smtClean="0"/>
              <a:t>‹#›</a:t>
            </a:fld>
            <a:endParaRPr lang="en-IN"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8565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7A27F0-0757-49FA-9189-81DFB77D417A}" type="datetimeFigureOut">
              <a:rPr lang="en-IN" smtClean="0"/>
              <a:t>29-10-2022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C8547B6-F5F2-4E7B-B3F5-D7BF9F170B95}" type="slidenum">
              <a:rPr lang="en-IN" smtClean="0"/>
              <a:t>‹#›</a:t>
            </a:fld>
            <a:endParaRPr lang="en-IN"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848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A27F0-0757-49FA-9189-81DFB77D417A}" type="datetimeFigureOut">
              <a:rPr lang="en-IN" smtClean="0"/>
              <a:t>29-10-2022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C8547B6-F5F2-4E7B-B3F5-D7BF9F170B95}" type="slidenum">
              <a:rPr lang="en-IN" smtClean="0"/>
              <a:t>‹#›</a:t>
            </a:fld>
            <a:endParaRPr lang="en-IN" dirty="0"/>
          </a:p>
        </p:txBody>
      </p:sp>
    </p:spTree>
    <p:extLst>
      <p:ext uri="{BB962C8B-B14F-4D97-AF65-F5344CB8AC3E}">
        <p14:creationId xmlns:p14="http://schemas.microsoft.com/office/powerpoint/2010/main" val="2989323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7A27F0-0757-49FA-9189-81DFB77D417A}" type="datetimeFigureOut">
              <a:rPr lang="en-IN" smtClean="0"/>
              <a:t>29-10-2022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C8547B6-F5F2-4E7B-B3F5-D7BF9F170B95}" type="slidenum">
              <a:rPr lang="en-IN" smtClean="0"/>
              <a:t>‹#›</a:t>
            </a:fld>
            <a:endParaRPr lang="en-IN"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5404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F7A27F0-0757-49FA-9189-81DFB77D417A}" type="datetimeFigureOut">
              <a:rPr lang="en-IN" smtClean="0"/>
              <a:t>29-10-2022</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fld id="{7C8547B6-F5F2-4E7B-B3F5-D7BF9F170B95}" type="slidenum">
              <a:rPr lang="en-IN" smtClean="0"/>
              <a:t>‹#›</a:t>
            </a:fld>
            <a:endParaRPr lang="en-IN"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7720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F7A27F0-0757-49FA-9189-81DFB77D417A}" type="datetimeFigureOut">
              <a:rPr lang="en-IN" smtClean="0"/>
              <a:t>29-10-2022</a:t>
            </a:fld>
            <a:endParaRPr lang="en-IN"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C8547B6-F5F2-4E7B-B3F5-D7BF9F170B95}"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65247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nltk.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521B-B16D-D167-9A2A-F6D669350077}"/>
              </a:ext>
            </a:extLst>
          </p:cNvPr>
          <p:cNvSpPr>
            <a:spLocks noGrp="1"/>
          </p:cNvSpPr>
          <p:nvPr>
            <p:ph type="ctrTitle"/>
          </p:nvPr>
        </p:nvSpPr>
        <p:spPr>
          <a:xfrm>
            <a:off x="2287993" y="1462948"/>
            <a:ext cx="8720025" cy="2544739"/>
          </a:xfrm>
        </p:spPr>
        <p:txBody>
          <a:bodyPr>
            <a:noAutofit/>
          </a:bodyPr>
          <a:lstStyle/>
          <a:p>
            <a:r>
              <a:rPr lang="en-IN" sz="4800" b="1" dirty="0">
                <a:latin typeface="Times New Roman" panose="02020603050405020304" pitchFamily="18" charset="0"/>
                <a:cs typeface="Times New Roman" panose="02020603050405020304" pitchFamily="18" charset="0"/>
              </a:rPr>
              <a:t>Biomedical (cancer) text document classification</a:t>
            </a:r>
            <a:br>
              <a:rPr lang="en-IN" sz="4800" b="1" i="0" dirty="0">
                <a:solidFill>
                  <a:srgbClr val="202124"/>
                </a:solidFill>
                <a:effectLst/>
                <a:latin typeface="Times New Roman" panose="02020603050405020304" pitchFamily="18" charset="0"/>
                <a:cs typeface="Times New Roman" panose="02020603050405020304" pitchFamily="18" charset="0"/>
              </a:rPr>
            </a:br>
            <a:endParaRPr lang="en-IN" sz="4800" b="1" dirty="0">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945ED7D2-EBAE-E3FB-3A9F-CE5B9095470D}"/>
              </a:ext>
            </a:extLst>
          </p:cNvPr>
          <p:cNvSpPr>
            <a:spLocks noGrp="1"/>
          </p:cNvSpPr>
          <p:nvPr>
            <p:ph type="subTitle" idx="1"/>
          </p:nvPr>
        </p:nvSpPr>
        <p:spPr>
          <a:xfrm>
            <a:off x="340405" y="4767309"/>
            <a:ext cx="8637072" cy="842347"/>
          </a:xfrm>
        </p:spPr>
        <p:txBody>
          <a:bodyPr/>
          <a:lstStyle/>
          <a:p>
            <a:r>
              <a:rPr lang="en-US" b="1" dirty="0">
                <a:latin typeface="Times New Roman" panose="02020603050405020304" pitchFamily="18" charset="0"/>
                <a:cs typeface="Times New Roman" panose="02020603050405020304" pitchFamily="18" charset="0"/>
              </a:rPr>
              <a:t>Presented By: </a:t>
            </a:r>
            <a:r>
              <a:rPr lang="en-US" dirty="0">
                <a:latin typeface="Times New Roman" panose="02020603050405020304" pitchFamily="18" charset="0"/>
                <a:cs typeface="Times New Roman" panose="02020603050405020304" pitchFamily="18" charset="0"/>
              </a:rPr>
              <a:t>Dnyaneshwar Ainar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90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8A14F3-99E2-A577-DBCB-CD0F8463FFB2}"/>
              </a:ext>
            </a:extLst>
          </p:cNvPr>
          <p:cNvSpPr>
            <a:spLocks noGrp="1"/>
          </p:cNvSpPr>
          <p:nvPr>
            <p:ph idx="1"/>
          </p:nvPr>
        </p:nvSpPr>
        <p:spPr/>
        <p:txBody>
          <a:bodyPr>
            <a:normAutofit fontScale="92500" lnSpcReduction="10000"/>
          </a:bodyPr>
          <a:lstStyle/>
          <a:p>
            <a:r>
              <a:rPr lang="en-IN" b="1" i="0" dirty="0">
                <a:solidFill>
                  <a:srgbClr val="2B3E51"/>
                </a:solidFill>
                <a:effectLst/>
                <a:latin typeface="Times New Roman" panose="02020603050405020304" pitchFamily="18" charset="0"/>
                <a:cs typeface="Times New Roman" panose="02020603050405020304" pitchFamily="18" charset="0"/>
              </a:rPr>
              <a:t>Open-source libraries for text classification</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Scikit-learn</a:t>
            </a:r>
            <a:r>
              <a:rPr lang="en-US" dirty="0">
                <a:latin typeface="Times New Roman" panose="02020603050405020304" pitchFamily="18" charset="0"/>
                <a:cs typeface="Times New Roman" panose="02020603050405020304" pitchFamily="18" charset="0"/>
              </a:rPr>
              <a:t> is a popular library for general-purpose machine learning. It supports a wide range of algorithms and offers simple and effective features for working with text classification, regression, and clustering models. </a:t>
            </a:r>
          </a:p>
          <a:p>
            <a:endParaRPr lang="en-US" b="1"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endParaRPr>
          </a:p>
          <a:p>
            <a:r>
              <a:rPr lang="en-US" b="1"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NLTK</a:t>
            </a:r>
            <a:r>
              <a:rPr lang="en-US" b="0" i="0" dirty="0">
                <a:solidFill>
                  <a:srgbClr val="2B3E51"/>
                </a:solidFill>
                <a:effectLst/>
                <a:latin typeface="Times New Roman" panose="02020603050405020304" pitchFamily="18" charset="0"/>
                <a:cs typeface="Times New Roman" panose="02020603050405020304" pitchFamily="18" charset="0"/>
              </a:rPr>
              <a:t> is a popular library focused on natural language processing (NLP) that has a big community behind it. It's super handy for text classification because it provides all kinds of useful tools for making a machine understand text, such as splitting paragraphs into sentences, splitting up words, and recognizing the part of speech of those words.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503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4BC7-8BB6-02DF-E701-0A85BBB9D3C2}"/>
              </a:ext>
            </a:extLst>
          </p:cNvPr>
          <p:cNvSpPr>
            <a:spLocks noGrp="1"/>
          </p:cNvSpPr>
          <p:nvPr>
            <p:ph type="title"/>
          </p:nvPr>
        </p:nvSpPr>
        <p:spPr/>
        <p:txBody>
          <a:bodyPr>
            <a:normAutofit fontScale="90000"/>
          </a:bodyPr>
          <a:lstStyle/>
          <a:p>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General Information..</a:t>
            </a:r>
            <a:endParaRPr lang="en-IN" sz="4000" dirty="0"/>
          </a:p>
        </p:txBody>
      </p:sp>
      <p:sp>
        <p:nvSpPr>
          <p:cNvPr id="3" name="Content Placeholder 2">
            <a:extLst>
              <a:ext uri="{FF2B5EF4-FFF2-40B4-BE49-F238E27FC236}">
                <a16:creationId xmlns:a16="http://schemas.microsoft.com/office/drawing/2014/main" id="{7DF165BB-C219-8FDE-EEC7-75316383CD89}"/>
              </a:ext>
            </a:extLst>
          </p:cNvPr>
          <p:cNvSpPr>
            <a:spLocks noGrp="1"/>
          </p:cNvSpPr>
          <p:nvPr>
            <p:ph idx="1"/>
          </p:nvPr>
        </p:nvSpPr>
        <p:spPr/>
        <p:txBody>
          <a:bodyPr/>
          <a:lstStyle/>
          <a:p>
            <a:pPr algn="just"/>
            <a:r>
              <a:rPr lang="en-US" dirty="0">
                <a:solidFill>
                  <a:srgbClr val="000000"/>
                </a:solidFill>
                <a:latin typeface="Times New Roman" panose="02020603050405020304" pitchFamily="18" charset="0"/>
                <a:cs typeface="Times New Roman" panose="02020603050405020304" pitchFamily="18" charset="0"/>
              </a:rPr>
              <a:t>According to </a:t>
            </a:r>
            <a:r>
              <a:rPr lang="en-US" b="0" i="0" dirty="0">
                <a:solidFill>
                  <a:srgbClr val="000000"/>
                </a:solidFill>
                <a:effectLst/>
                <a:latin typeface="Times New Roman" panose="02020603050405020304" pitchFamily="18" charset="0"/>
                <a:cs typeface="Times New Roman" panose="02020603050405020304" pitchFamily="18" charset="0"/>
              </a:rPr>
              <a:t>Indian Council of Medical Research (ICMR), </a:t>
            </a:r>
          </a:p>
          <a:p>
            <a:pPr algn="just"/>
            <a:r>
              <a:rPr lang="en-US" b="0" i="0" dirty="0">
                <a:solidFill>
                  <a:srgbClr val="000000"/>
                </a:solidFill>
                <a:effectLst/>
                <a:latin typeface="Times New Roman" panose="02020603050405020304" pitchFamily="18" charset="0"/>
                <a:cs typeface="Times New Roman" panose="02020603050405020304" pitchFamily="18" charset="0"/>
              </a:rPr>
              <a:t>Cancer deaths have been steadily increasing in the country, rising from 7.33 lakh annually in 2018 to 7.70 lakh two years later in 2020, the Centre told the Rajya Sabha on 24</a:t>
            </a:r>
            <a:r>
              <a:rPr lang="en-US" b="0" i="0" baseline="30000" dirty="0">
                <a:solidFill>
                  <a:srgbClr val="000000"/>
                </a:solidFill>
                <a:effectLst/>
                <a:latin typeface="Times New Roman" panose="02020603050405020304" pitchFamily="18" charset="0"/>
                <a:cs typeface="Times New Roman" panose="02020603050405020304" pitchFamily="18" charset="0"/>
              </a:rPr>
              <a:t>th</a:t>
            </a:r>
            <a:r>
              <a:rPr lang="en-US" b="0" i="0" dirty="0">
                <a:solidFill>
                  <a:srgbClr val="000000"/>
                </a:solidFill>
                <a:effectLst/>
                <a:latin typeface="Times New Roman" panose="02020603050405020304" pitchFamily="18" charset="0"/>
                <a:cs typeface="Times New Roman" panose="02020603050405020304" pitchFamily="18" charset="0"/>
              </a:rPr>
              <a:t> July 2022.</a:t>
            </a:r>
          </a:p>
          <a:p>
            <a:pPr algn="just"/>
            <a:r>
              <a:rPr lang="en-US" b="0" i="0" dirty="0">
                <a:solidFill>
                  <a:srgbClr val="000000"/>
                </a:solidFill>
                <a:effectLst/>
                <a:latin typeface="Times New Roman" panose="02020603050405020304" pitchFamily="18" charset="0"/>
                <a:cs typeface="Times New Roman" panose="02020603050405020304" pitchFamily="18" charset="0"/>
              </a:rPr>
              <a:t>In 2018, the number of deaths stood at 7,33,139, while in 2019, it went up to 7,51,517 and in 2020, the country reported 7,70,230 cancer deaths,  said Minister of State for Health and Family Welfare Dr Bharati Pravin Pawar.</a:t>
            </a:r>
          </a:p>
          <a:p>
            <a:endParaRPr lang="en-IN" dirty="0"/>
          </a:p>
        </p:txBody>
      </p:sp>
    </p:spTree>
    <p:extLst>
      <p:ext uri="{BB962C8B-B14F-4D97-AF65-F5344CB8AC3E}">
        <p14:creationId xmlns:p14="http://schemas.microsoft.com/office/powerpoint/2010/main" val="4229255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0CCBBF-DBE0-93E9-7774-AEF705623098}"/>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cs typeface="Times New Roman" panose="02020603050405020304" pitchFamily="18" charset="0"/>
              </a:rPr>
              <a:t>In another written reply, she said the estimated incidence of cancer cases in India (2018-2020) in both sexes went up, she said. While in 2018, an estimated 13,25,232 cancer cases were reported, it went up to 13,58,415 the following year. In 2020, 13,92,179 cancer cases were reported in the country. </a:t>
            </a:r>
          </a:p>
          <a:p>
            <a:endParaRPr lang="en-IN" dirty="0"/>
          </a:p>
        </p:txBody>
      </p:sp>
    </p:spTree>
    <p:extLst>
      <p:ext uri="{BB962C8B-B14F-4D97-AF65-F5344CB8AC3E}">
        <p14:creationId xmlns:p14="http://schemas.microsoft.com/office/powerpoint/2010/main" val="1858227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5CC99-B4B3-46AA-83DA-251ED01DF1C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Approach</a:t>
            </a:r>
            <a:endParaRPr lang="en-IN" dirty="0"/>
          </a:p>
        </p:txBody>
      </p:sp>
      <p:sp>
        <p:nvSpPr>
          <p:cNvPr id="3" name="Content Placeholder 2">
            <a:extLst>
              <a:ext uri="{FF2B5EF4-FFF2-40B4-BE49-F238E27FC236}">
                <a16:creationId xmlns:a16="http://schemas.microsoft.com/office/drawing/2014/main" id="{7FC95838-83C2-11B0-936D-7ACC9072AF6C}"/>
              </a:ext>
            </a:extLst>
          </p:cNvPr>
          <p:cNvSpPr>
            <a:spLocks noGrp="1"/>
          </p:cNvSpPr>
          <p:nvPr>
            <p:ph idx="1"/>
          </p:nvPr>
        </p:nvSpPr>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Below mention are the steps involved in the completion of this project :</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Data collecting</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Data cleaning</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EDA</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Text Preprocessing</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Feature Extraction</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Model Building</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Model Evaluation.</a:t>
            </a:r>
          </a:p>
          <a:p>
            <a:pPr algn="just"/>
            <a:endParaRPr lang="en-IN" dirty="0"/>
          </a:p>
        </p:txBody>
      </p:sp>
    </p:spTree>
    <p:extLst>
      <p:ext uri="{BB962C8B-B14F-4D97-AF65-F5344CB8AC3E}">
        <p14:creationId xmlns:p14="http://schemas.microsoft.com/office/powerpoint/2010/main" val="1376614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98A2C-75FC-4324-8546-811F133D4C78}"/>
              </a:ext>
            </a:extLst>
          </p:cNvPr>
          <p:cNvSpPr>
            <a:spLocks noGrp="1"/>
          </p:cNvSpPr>
          <p:nvPr>
            <p:ph type="title"/>
          </p:nvPr>
        </p:nvSpPr>
        <p:spPr/>
        <p:txBody>
          <a:bodyPr>
            <a:normAutofit/>
          </a:bodyPr>
          <a:lstStyle/>
          <a:p>
            <a:r>
              <a:rPr lang="en-US" sz="4000" b="1" i="0" dirty="0">
                <a:solidFill>
                  <a:srgbClr val="000000"/>
                </a:solidFill>
                <a:effectLst/>
                <a:latin typeface="Times New Roman" panose="02020603050405020304" pitchFamily="18" charset="0"/>
                <a:cs typeface="Times New Roman" panose="02020603050405020304" pitchFamily="18" charset="0"/>
              </a:rPr>
              <a:t>Data collection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91D443-9A39-14FB-3FAA-70D268FB8BF7}"/>
              </a:ext>
            </a:extLst>
          </p:cNvPr>
          <p:cNvSpPr>
            <a:spLocks noGrp="1"/>
          </p:cNvSpPr>
          <p:nvPr>
            <p:ph idx="1"/>
          </p:nvPr>
        </p:nvSpPr>
        <p:spPr/>
        <p:txBody>
          <a:bodyPr>
            <a:normAutofit lnSpcReduction="10000"/>
          </a:bodyPr>
          <a:lstStyle/>
          <a:p>
            <a:r>
              <a:rPr lang="en-US" dirty="0">
                <a:solidFill>
                  <a:srgbClr val="000000"/>
                </a:solidFill>
                <a:latin typeface="Times New Roman" panose="02020603050405020304" pitchFamily="18" charset="0"/>
                <a:cs typeface="Times New Roman" panose="02020603050405020304" pitchFamily="18" charset="0"/>
              </a:rPr>
              <a:t>Dataset is downloaded from Kaggle.com. </a:t>
            </a:r>
            <a:r>
              <a:rPr lang="en-US" i="1" dirty="0">
                <a:solidFill>
                  <a:srgbClr val="000000"/>
                </a:solidFill>
                <a:latin typeface="Times New Roman" panose="02020603050405020304" pitchFamily="18" charset="0"/>
                <a:cs typeface="Times New Roman" panose="02020603050405020304" pitchFamily="18" charset="0"/>
              </a:rPr>
              <a:t>( </a:t>
            </a:r>
            <a:r>
              <a:rPr lang="en-US" sz="2000" b="0" i="1" dirty="0">
                <a:solidFill>
                  <a:srgbClr val="202124"/>
                </a:solidFill>
                <a:effectLst/>
                <a:latin typeface="Times New Roman" panose="02020603050405020304" pitchFamily="18" charset="0"/>
                <a:cs typeface="Times New Roman" panose="02020603050405020304" pitchFamily="18" charset="0"/>
              </a:rPr>
              <a:t>Kaggle is </a:t>
            </a:r>
            <a:r>
              <a:rPr lang="en-US" sz="2000" b="1" i="1" dirty="0">
                <a:solidFill>
                  <a:srgbClr val="202124"/>
                </a:solidFill>
                <a:effectLst/>
                <a:latin typeface="Times New Roman" panose="02020603050405020304" pitchFamily="18" charset="0"/>
                <a:cs typeface="Times New Roman" panose="02020603050405020304" pitchFamily="18" charset="0"/>
              </a:rPr>
              <a:t>an online community platform for data scientists and machine learning enthusiasts</a:t>
            </a:r>
            <a:r>
              <a:rPr lang="en-US" sz="2000" b="0" i="1" dirty="0">
                <a:solidFill>
                  <a:srgbClr val="202124"/>
                </a:solidFill>
                <a:effectLst/>
                <a:latin typeface="Times New Roman" panose="02020603050405020304" pitchFamily="18" charset="0"/>
                <a:cs typeface="Times New Roman" panose="02020603050405020304" pitchFamily="18" charset="0"/>
              </a:rPr>
              <a:t>. Kaggle allows users to collaborate with other users, find and publish datasets, use GPU integrated notebooks, and connect with other data scientists to solve data science challenges. </a:t>
            </a:r>
            <a:r>
              <a:rPr lang="en-US" sz="2000" b="0" i="1" dirty="0">
                <a:solidFill>
                  <a:srgbClr val="000000"/>
                </a:solidFill>
                <a:effectLst/>
                <a:latin typeface="Times New Roman" panose="02020603050405020304" pitchFamily="18" charset="0"/>
                <a:cs typeface="Times New Roman" panose="02020603050405020304" pitchFamily="18" charset="0"/>
              </a:rPr>
              <a:t>)</a:t>
            </a:r>
          </a:p>
          <a:p>
            <a:r>
              <a:rPr lang="en-US" b="1" i="0" dirty="0">
                <a:solidFill>
                  <a:srgbClr val="000000"/>
                </a:solidFill>
                <a:effectLst/>
                <a:latin typeface="Times New Roman" panose="02020603050405020304" pitchFamily="18" charset="0"/>
                <a:cs typeface="Times New Roman" panose="02020603050405020304" pitchFamily="18" charset="0"/>
              </a:rPr>
              <a:t>About Dataset :</a:t>
            </a:r>
            <a:endParaRPr lang="en-US" b="0" i="0" dirty="0">
              <a:solidFill>
                <a:srgbClr val="000000"/>
              </a:solidFill>
              <a:effectLst/>
              <a:latin typeface="Times New Roman" panose="02020603050405020304" pitchFamily="18" charset="0"/>
              <a:cs typeface="Times New Roman" panose="02020603050405020304" pitchFamily="18" charset="0"/>
            </a:endParaRPr>
          </a:p>
          <a:p>
            <a:r>
              <a:rPr lang="en-US" b="0" i="0" dirty="0">
                <a:solidFill>
                  <a:srgbClr val="000000"/>
                </a:solidFill>
                <a:effectLst/>
                <a:latin typeface="Times New Roman" panose="02020603050405020304" pitchFamily="18" charset="0"/>
                <a:cs typeface="Times New Roman" panose="02020603050405020304" pitchFamily="18" charset="0"/>
              </a:rPr>
              <a:t>The Dataset I am using for text classification includes cancer documents to be classified into 3 categories like </a:t>
            </a:r>
            <a:r>
              <a:rPr lang="en-US" b="1" i="0" dirty="0">
                <a:solidFill>
                  <a:srgbClr val="000000"/>
                </a:solidFill>
                <a:effectLst/>
                <a:latin typeface="Times New Roman" panose="02020603050405020304" pitchFamily="18" charset="0"/>
                <a:cs typeface="Times New Roman" panose="02020603050405020304" pitchFamily="18" charset="0"/>
              </a:rPr>
              <a:t>'Thyroid Cancer', 'Colon Cancer', 'Lung Cancer'.</a:t>
            </a:r>
            <a:r>
              <a:rPr lang="en-US" b="0" i="0" dirty="0">
                <a:solidFill>
                  <a:srgbClr val="000000"/>
                </a:solidFill>
                <a:effectLst/>
                <a:latin typeface="Times New Roman" panose="02020603050405020304" pitchFamily="18" charset="0"/>
                <a:cs typeface="Times New Roman" panose="02020603050405020304" pitchFamily="18" charset="0"/>
              </a:rPr>
              <a:t> Total no. publications (row)  = 7569. number of samples in each categories: colon cancer  =  2579, lung cancer  =  2180, thyroid cancer  =  2810.</a:t>
            </a:r>
          </a:p>
          <a:p>
            <a:endParaRPr lang="en-IN" dirty="0"/>
          </a:p>
        </p:txBody>
      </p:sp>
    </p:spTree>
    <p:extLst>
      <p:ext uri="{BB962C8B-B14F-4D97-AF65-F5344CB8AC3E}">
        <p14:creationId xmlns:p14="http://schemas.microsoft.com/office/powerpoint/2010/main" val="4088942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0D5B58-B3A6-4DFA-5420-8EF65D0D2A1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Viewing top five rows of dataset.</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F79399E-F556-3126-7E99-3F414F52D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2618913"/>
            <a:ext cx="10370018" cy="309073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212132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19FEC-EDA6-B285-5702-4EE8AAAE5A32}"/>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Data cleaning</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F2AF88-70C5-B22F-255E-ED35C9D3EDF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Dataset not contain any null and duplicate value.</a:t>
            </a:r>
          </a:p>
          <a:p>
            <a:r>
              <a:rPr lang="en-US" dirty="0">
                <a:latin typeface="Times New Roman" panose="02020603050405020304" pitchFamily="18" charset="0"/>
                <a:cs typeface="Times New Roman" panose="02020603050405020304" pitchFamily="18" charset="0"/>
              </a:rPr>
              <a:t>Dropping unnecessary column “</a:t>
            </a:r>
            <a:r>
              <a:rPr lang="en-IN" i="0" dirty="0">
                <a:solidFill>
                  <a:srgbClr val="000000"/>
                </a:solidFill>
                <a:effectLst/>
                <a:latin typeface="Times New Roman" panose="02020603050405020304" pitchFamily="18" charset="0"/>
                <a:cs typeface="Times New Roman" panose="02020603050405020304" pitchFamily="18" charset="0"/>
              </a:rPr>
              <a:t>Unnamed: 0 ”.</a:t>
            </a:r>
          </a:p>
          <a:p>
            <a:r>
              <a:rPr lang="en-US" dirty="0">
                <a:latin typeface="Times New Roman" panose="02020603050405020304" pitchFamily="18" charset="0"/>
                <a:cs typeface="Times New Roman" panose="02020603050405020304" pitchFamily="18" charset="0"/>
              </a:rPr>
              <a:t>Renaming the column names:</a:t>
            </a:r>
          </a:p>
          <a:p>
            <a:r>
              <a:rPr lang="en-US" dirty="0">
                <a:latin typeface="Times New Roman" panose="02020603050405020304" pitchFamily="18" charset="0"/>
                <a:cs typeface="Times New Roman" panose="02020603050405020304" pitchFamily="18" charset="0"/>
              </a:rPr>
              <a:t>Column ‘0’ contain target variable like; </a:t>
            </a:r>
            <a:r>
              <a:rPr lang="en-US" i="0" dirty="0">
                <a:solidFill>
                  <a:srgbClr val="000000"/>
                </a:solidFill>
                <a:effectLst/>
                <a:latin typeface="Times New Roman" panose="02020603050405020304" pitchFamily="18" charset="0"/>
                <a:cs typeface="Times New Roman" panose="02020603050405020304" pitchFamily="18" charset="0"/>
              </a:rPr>
              <a:t>Thyroid Cancer, Colon Cancer, Lung Cancer</a:t>
            </a:r>
            <a:r>
              <a:rPr lang="en-US" dirty="0">
                <a:latin typeface="Times New Roman" panose="02020603050405020304" pitchFamily="18" charset="0"/>
                <a:cs typeface="Times New Roman" panose="02020603050405020304" pitchFamily="18" charset="0"/>
              </a:rPr>
              <a:t> thus renaming as ‘Target’.</a:t>
            </a:r>
          </a:p>
          <a:p>
            <a:r>
              <a:rPr lang="en-US" dirty="0">
                <a:latin typeface="Times New Roman" panose="02020603050405020304" pitchFamily="18" charset="0"/>
                <a:cs typeface="Times New Roman" panose="02020603050405020304" pitchFamily="18" charset="0"/>
              </a:rPr>
              <a:t>Column ‘a’ contain clinical report text relation to target variable thus renaming as ‘Text’.</a:t>
            </a:r>
          </a:p>
        </p:txBody>
      </p:sp>
    </p:spTree>
    <p:extLst>
      <p:ext uri="{BB962C8B-B14F-4D97-AF65-F5344CB8AC3E}">
        <p14:creationId xmlns:p14="http://schemas.microsoft.com/office/powerpoint/2010/main" val="917940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B855B6-B2BF-507A-A0BC-DAAF3339A61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After cleaning Dataset, Reviewing data;</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6060552-EC0B-428D-625D-878F74AD0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2668285"/>
            <a:ext cx="9955014" cy="343900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829393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3AE08-CC46-A509-85A8-4E7311963560}"/>
              </a:ext>
            </a:extLst>
          </p:cNvPr>
          <p:cNvSpPr>
            <a:spLocks noGrp="1"/>
          </p:cNvSpPr>
          <p:nvPr>
            <p:ph type="title"/>
          </p:nvPr>
        </p:nvSpPr>
        <p:spPr/>
        <p:txBody>
          <a:bodyPr>
            <a:normAutofit/>
          </a:bodyPr>
          <a:lstStyle/>
          <a:p>
            <a:r>
              <a:rPr lang="en-US" sz="6000" dirty="0">
                <a:latin typeface="Times New Roman" panose="02020603050405020304" pitchFamily="18" charset="0"/>
                <a:cs typeface="Times New Roman" panose="02020603050405020304" pitchFamily="18" charset="0"/>
              </a:rPr>
              <a:t>eda</a:t>
            </a:r>
            <a:endParaRPr lang="en-IN" sz="6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444657-2D36-F0CF-8D1E-3D260C647055}"/>
              </a:ext>
            </a:extLst>
          </p:cNvPr>
          <p:cNvSpPr>
            <a:spLocks noGrp="1"/>
          </p:cNvSpPr>
          <p:nvPr>
            <p:ph idx="1"/>
          </p:nvPr>
        </p:nvSpPr>
        <p:spPr>
          <a:xfrm>
            <a:off x="1451579" y="2042365"/>
            <a:ext cx="9603275" cy="3450613"/>
          </a:xfrm>
        </p:spPr>
        <p:txBody>
          <a:bodyPr/>
          <a:lstStyle/>
          <a:p>
            <a:r>
              <a:rPr lang="en-US" b="1" i="0" dirty="0">
                <a:solidFill>
                  <a:srgbClr val="273239"/>
                </a:solidFill>
                <a:effectLst/>
                <a:latin typeface="Times New Roman" panose="02020603050405020304" pitchFamily="18" charset="0"/>
                <a:cs typeface="Times New Roman" panose="02020603050405020304" pitchFamily="18" charset="0"/>
              </a:rPr>
              <a:t>Exploratory Data Analysis (EDA) </a:t>
            </a:r>
            <a:r>
              <a:rPr lang="en-US" b="0" i="0" dirty="0">
                <a:solidFill>
                  <a:srgbClr val="273239"/>
                </a:solidFill>
                <a:effectLst/>
                <a:latin typeface="Times New Roman" panose="02020603050405020304" pitchFamily="18" charset="0"/>
                <a:cs typeface="Times New Roman" panose="02020603050405020304" pitchFamily="18" charset="0"/>
              </a:rPr>
              <a:t>is an approach to analyze the data using visual techniques. It is used to discover trends, patterns, or to check assumptions with the help of statistical summary and graphical representations. </a:t>
            </a:r>
          </a:p>
          <a:p>
            <a:r>
              <a:rPr lang="en-US" b="1" dirty="0">
                <a:solidFill>
                  <a:srgbClr val="273239"/>
                </a:solidFill>
                <a:latin typeface="Times New Roman" panose="02020603050405020304" pitchFamily="18" charset="0"/>
                <a:cs typeface="Times New Roman" panose="02020603050405020304" pitchFamily="18" charset="0"/>
              </a:rPr>
              <a:t>Visualizing Target variable distribution using pie chart:</a:t>
            </a:r>
            <a:endParaRPr lang="en-US" b="1" i="0" dirty="0">
              <a:solidFill>
                <a:srgbClr val="273239"/>
              </a:solidFill>
              <a:effectLst/>
              <a:latin typeface="Times New Roman" panose="02020603050405020304" pitchFamily="18" charset="0"/>
              <a:cs typeface="Times New Roman" panose="02020603050405020304" pitchFamily="18" charset="0"/>
            </a:endParaRPr>
          </a:p>
          <a:p>
            <a:r>
              <a:rPr lang="en-US" i="0" dirty="0">
                <a:solidFill>
                  <a:srgbClr val="000000"/>
                </a:solidFill>
                <a:effectLst/>
                <a:latin typeface="Times New Roman" panose="02020603050405020304" pitchFamily="18" charset="0"/>
                <a:cs typeface="Times New Roman" panose="02020603050405020304" pitchFamily="18" charset="0"/>
              </a:rPr>
              <a:t>A Pie Chart is a type of graph that displays data in a circular graph. The pieces of the graph are proportional to the fraction of the whole in each category. In other words, each slice of the pie is relative to the size of that category in the group as a whole.</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90786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73BD1-A65E-44E0-7BF4-73B28135EB1D}"/>
              </a:ext>
            </a:extLst>
          </p:cNvPr>
          <p:cNvSpPr>
            <a:spLocks noGrp="1"/>
          </p:cNvSpPr>
          <p:nvPr>
            <p:ph type="title"/>
          </p:nvPr>
        </p:nvSpPr>
        <p:spPr/>
        <p:txBody>
          <a:bodyPr>
            <a:normAutofit/>
          </a:bodyPr>
          <a:lstStyle/>
          <a:p>
            <a:br>
              <a:rPr lang="en-US" sz="2000" b="1" dirty="0">
                <a:solidFill>
                  <a:srgbClr val="273239"/>
                </a:solidFill>
                <a:latin typeface="Times New Roman" panose="02020603050405020304" pitchFamily="18" charset="0"/>
                <a:cs typeface="Times New Roman" panose="02020603050405020304" pitchFamily="18" charset="0"/>
              </a:rPr>
            </a:br>
            <a:br>
              <a:rPr lang="en-US" sz="2000" b="1" dirty="0">
                <a:solidFill>
                  <a:srgbClr val="273239"/>
                </a:solidFill>
                <a:latin typeface="Times New Roman" panose="02020603050405020304" pitchFamily="18" charset="0"/>
                <a:cs typeface="Times New Roman" panose="02020603050405020304" pitchFamily="18" charset="0"/>
              </a:rPr>
            </a:br>
            <a:r>
              <a:rPr lang="en-US" sz="2000" b="1" dirty="0">
                <a:solidFill>
                  <a:srgbClr val="273239"/>
                </a:solidFill>
                <a:latin typeface="Times New Roman" panose="02020603050405020304" pitchFamily="18" charset="0"/>
                <a:cs typeface="Times New Roman" panose="02020603050405020304" pitchFamily="18" charset="0"/>
              </a:rPr>
              <a:t>Visualizing Target variable distribution using pie chart</a:t>
            </a:r>
            <a:endParaRPr lang="en-IN" sz="2000" dirty="0"/>
          </a:p>
        </p:txBody>
      </p:sp>
      <p:pic>
        <p:nvPicPr>
          <p:cNvPr id="5" name="Content Placeholder 4">
            <a:extLst>
              <a:ext uri="{FF2B5EF4-FFF2-40B4-BE49-F238E27FC236}">
                <a16:creationId xmlns:a16="http://schemas.microsoft.com/office/drawing/2014/main" id="{8BA53092-53E5-F909-F658-895A4B0459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80" y="1913634"/>
            <a:ext cx="9503466" cy="410859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353074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0E94C-A2E1-EA64-E6BC-446B89C042D7}"/>
              </a:ext>
            </a:extLst>
          </p:cNvPr>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Problem statement</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B3F267-6EAA-2815-A6E8-1D2D60BF291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goal of this project is to create an accurate, generalizable, and scalable text categorization Machine learning Model based on NLP in order to simplify the present information extraction process..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2291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492F0-8055-89F9-1589-88DB2FEDFD58}"/>
              </a:ext>
            </a:extLst>
          </p:cNvPr>
          <p:cNvSpPr>
            <a:spLocks noGrp="1"/>
          </p:cNvSpPr>
          <p:nvPr>
            <p:ph type="title"/>
          </p:nvPr>
        </p:nvSpPr>
        <p:spPr>
          <a:xfrm>
            <a:off x="1451578" y="875541"/>
            <a:ext cx="9603275" cy="1252961"/>
          </a:xfrm>
        </p:spPr>
        <p:txBody>
          <a:bodyPr>
            <a:noAutofit/>
          </a:bodyPr>
          <a:lstStyle/>
          <a:p>
            <a:br>
              <a:rPr lang="en-US" sz="2000" b="1" dirty="0">
                <a:solidFill>
                  <a:srgbClr val="273239"/>
                </a:solidFill>
                <a:latin typeface="Times New Roman" panose="02020603050405020304" pitchFamily="18" charset="0"/>
                <a:cs typeface="Times New Roman" panose="02020603050405020304" pitchFamily="18" charset="0"/>
              </a:rPr>
            </a:br>
            <a:br>
              <a:rPr lang="en-US" sz="2000" b="1" dirty="0">
                <a:solidFill>
                  <a:srgbClr val="273239"/>
                </a:solidFill>
                <a:latin typeface="Times New Roman" panose="02020603050405020304" pitchFamily="18" charset="0"/>
                <a:cs typeface="Times New Roman" panose="02020603050405020304" pitchFamily="18" charset="0"/>
              </a:rPr>
            </a:br>
            <a:r>
              <a:rPr lang="en-US" sz="2000" b="1" dirty="0">
                <a:solidFill>
                  <a:srgbClr val="273239"/>
                </a:solidFill>
                <a:latin typeface="Times New Roman" panose="02020603050405020304" pitchFamily="18" charset="0"/>
                <a:cs typeface="Times New Roman" panose="02020603050405020304" pitchFamily="18" charset="0"/>
              </a:rPr>
              <a:t>Visualizing text using word cloud</a:t>
            </a:r>
            <a:br>
              <a:rPr lang="en-US" sz="2000" b="1" dirty="0">
                <a:solidFill>
                  <a:srgbClr val="273239"/>
                </a:solidFill>
                <a:latin typeface="Times New Roman" panose="02020603050405020304" pitchFamily="18" charset="0"/>
                <a:cs typeface="Times New Roman" panose="02020603050405020304" pitchFamily="18" charset="0"/>
              </a:rPr>
            </a:br>
            <a:br>
              <a:rPr lang="en-US" sz="2000" b="1" dirty="0">
                <a:solidFill>
                  <a:srgbClr val="273239"/>
                </a:solidFill>
                <a:latin typeface="Times New Roman" panose="02020603050405020304" pitchFamily="18" charset="0"/>
                <a:cs typeface="Times New Roman" panose="02020603050405020304" pitchFamily="18" charset="0"/>
              </a:rPr>
            </a:br>
            <a:endParaRPr lang="en-IN" sz="2000" dirty="0"/>
          </a:p>
        </p:txBody>
      </p:sp>
      <p:sp>
        <p:nvSpPr>
          <p:cNvPr id="3" name="Content Placeholder 2">
            <a:extLst>
              <a:ext uri="{FF2B5EF4-FFF2-40B4-BE49-F238E27FC236}">
                <a16:creationId xmlns:a16="http://schemas.microsoft.com/office/drawing/2014/main" id="{9CAC60B5-4331-36CF-6CF1-6EB2A08E4831}"/>
              </a:ext>
            </a:extLst>
          </p:cNvPr>
          <p:cNvSpPr>
            <a:spLocks noGrp="1"/>
          </p:cNvSpPr>
          <p:nvPr>
            <p:ph idx="1"/>
          </p:nvPr>
        </p:nvSpPr>
        <p:spPr/>
        <p:txBody>
          <a:bodyPr/>
          <a:lstStyle/>
          <a:p>
            <a:r>
              <a:rPr lang="en-US" b="1" i="0" dirty="0">
                <a:solidFill>
                  <a:srgbClr val="202124"/>
                </a:solidFill>
                <a:effectLst/>
                <a:latin typeface="Times New Roman" panose="02020603050405020304" pitchFamily="18" charset="0"/>
                <a:cs typeface="Times New Roman" panose="02020603050405020304" pitchFamily="18" charset="0"/>
              </a:rPr>
              <a:t>Word Cloud </a:t>
            </a:r>
            <a:r>
              <a:rPr lang="en-US" i="0" dirty="0">
                <a:solidFill>
                  <a:srgbClr val="202124"/>
                </a:solidFill>
                <a:effectLst/>
                <a:latin typeface="Times New Roman" panose="02020603050405020304" pitchFamily="18" charset="0"/>
                <a:cs typeface="Times New Roman" panose="02020603050405020304" pitchFamily="18" charset="0"/>
              </a:rPr>
              <a:t>is a data visualization technique used for representing text data in which the size of each word indicates its frequency or importance.</a:t>
            </a:r>
          </a:p>
          <a:p>
            <a:r>
              <a:rPr lang="en-US" i="0" dirty="0">
                <a:solidFill>
                  <a:srgbClr val="202124"/>
                </a:solidFill>
                <a:effectLst/>
                <a:latin typeface="Times New Roman" panose="02020603050405020304" pitchFamily="18" charset="0"/>
                <a:cs typeface="Times New Roman" panose="02020603050405020304" pitchFamily="18" charset="0"/>
              </a:rPr>
              <a:t>It shows the popularity of words or phrases by making the most frequently used words appear larger or bolder compared with the other words around them.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3739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BEC47-345D-DA01-7B41-DC960CA0A926}"/>
              </a:ext>
            </a:extLst>
          </p:cNvPr>
          <p:cNvSpPr>
            <a:spLocks noGrp="1"/>
          </p:cNvSpPr>
          <p:nvPr>
            <p:ph type="title"/>
          </p:nvPr>
        </p:nvSpPr>
        <p:spPr>
          <a:xfrm>
            <a:off x="1451578" y="966497"/>
            <a:ext cx="9603275" cy="1049235"/>
          </a:xfrm>
        </p:spPr>
        <p:txBody>
          <a:bodyPr/>
          <a:lstStyle/>
          <a:p>
            <a:br>
              <a:rPr lang="en-US"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creating word cloud for thyroid cancer report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C1CCB9-BC82-23D4-B563-2A5E483FE9F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Thyroid cancer clinical report have following frequently occurred words. </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E8284DD-5F67-2EE8-5B99-45CD2A753A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779" y="2663204"/>
            <a:ext cx="7434272" cy="346120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568616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6CFB5-3CA8-799B-3588-1C0CBEF79FCA}"/>
              </a:ext>
            </a:extLst>
          </p:cNvPr>
          <p:cNvSpPr>
            <a:spLocks noGrp="1"/>
          </p:cNvSpPr>
          <p:nvPr>
            <p:ph type="title"/>
          </p:nvPr>
        </p:nvSpPr>
        <p:spPr/>
        <p:txBody>
          <a:bodyPr>
            <a:normAutofit/>
          </a:bodyPr>
          <a:lstStyle/>
          <a:p>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creating word cloud for colon cancer report </a:t>
            </a:r>
            <a:endParaRPr lang="en-IN" sz="2000" dirty="0"/>
          </a:p>
        </p:txBody>
      </p:sp>
      <p:sp>
        <p:nvSpPr>
          <p:cNvPr id="3" name="Content Placeholder 2">
            <a:extLst>
              <a:ext uri="{FF2B5EF4-FFF2-40B4-BE49-F238E27FC236}">
                <a16:creationId xmlns:a16="http://schemas.microsoft.com/office/drawing/2014/main" id="{9D7C0846-C0F7-8D68-9F82-9F5763CE3CF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Colon cancer clinical report have following frequently occurred words. </a:t>
            </a:r>
            <a:endParaRPr lang="en-IN"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C1731AB7-BA82-F33E-4B1C-BE464B4B07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469" y="2507548"/>
            <a:ext cx="6609133" cy="368972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218515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923D9-80CC-9599-27C0-D60ECA5D5DE0}"/>
              </a:ext>
            </a:extLst>
          </p:cNvPr>
          <p:cNvSpPr>
            <a:spLocks noGrp="1"/>
          </p:cNvSpPr>
          <p:nvPr>
            <p:ph type="title"/>
          </p:nvPr>
        </p:nvSpPr>
        <p:spPr/>
        <p:txBody>
          <a:bodyPr>
            <a:normAutofit/>
          </a:bodyPr>
          <a:lstStyle/>
          <a:p>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creating word cloud for lung cancer report </a:t>
            </a:r>
            <a:endParaRPr lang="en-IN" sz="2000" dirty="0"/>
          </a:p>
        </p:txBody>
      </p:sp>
      <p:sp>
        <p:nvSpPr>
          <p:cNvPr id="3" name="Content Placeholder 2">
            <a:extLst>
              <a:ext uri="{FF2B5EF4-FFF2-40B4-BE49-F238E27FC236}">
                <a16:creationId xmlns:a16="http://schemas.microsoft.com/office/drawing/2014/main" id="{CAADA651-17A5-AB33-4E51-CFD2619A03C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Lung cancer clinical report have following frequently occurred words. </a:t>
            </a:r>
            <a:endParaRPr lang="en-IN" dirty="0">
              <a:latin typeface="Times New Roman" panose="02020603050405020304" pitchFamily="18"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98465B56-4197-454A-3363-FA3180B27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348" y="2562695"/>
            <a:ext cx="7173157" cy="357729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19098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80BE-EC05-AF7D-9D30-12E76C89FE74}"/>
              </a:ext>
            </a:extLst>
          </p:cNvPr>
          <p:cNvSpPr>
            <a:spLocks noGrp="1"/>
          </p:cNvSpPr>
          <p:nvPr>
            <p:ph type="title"/>
          </p:nvPr>
        </p:nvSpPr>
        <p:spPr>
          <a:xfrm>
            <a:off x="1531478" y="1079727"/>
            <a:ext cx="9603275" cy="1049235"/>
          </a:xfrm>
        </p:spPr>
        <p:txBody>
          <a:bodyPr>
            <a:noAutofit/>
          </a:bodyPr>
          <a:lstStyle/>
          <a:p>
            <a:r>
              <a:rPr lang="en-IN" sz="4000" b="1" i="0" dirty="0">
                <a:solidFill>
                  <a:srgbClr val="000000"/>
                </a:solidFill>
                <a:effectLst/>
                <a:latin typeface="Times New Roman" panose="02020603050405020304" pitchFamily="18" charset="0"/>
                <a:cs typeface="Times New Roman" panose="02020603050405020304" pitchFamily="18" charset="0"/>
              </a:rPr>
              <a:t>Text Data Pre-processing</a:t>
            </a:r>
            <a:br>
              <a:rPr lang="en-IN" sz="4000" b="1" i="0" dirty="0">
                <a:solidFill>
                  <a:srgbClr val="000000"/>
                </a:solidFill>
                <a:effectLst/>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306AD5-8009-0BA6-D759-9196AB76A714}"/>
              </a:ext>
            </a:extLst>
          </p:cNvPr>
          <p:cNvSpPr>
            <a:spLocks noGrp="1"/>
          </p:cNvSpPr>
          <p:nvPr>
            <p:ph idx="1"/>
          </p:nvPr>
        </p:nvSpPr>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Since raw text data may contain unwanted or unimportant text, our results may be inaccurate and difficult to understand and analyze. As a result, proper pre-processing of raw data is required.</a:t>
            </a:r>
          </a:p>
          <a:p>
            <a:r>
              <a:rPr lang="en-US" b="1" dirty="0">
                <a:latin typeface="Times New Roman" panose="02020603050405020304" pitchFamily="18" charset="0"/>
                <a:cs typeface="Times New Roman" panose="02020603050405020304" pitchFamily="18" charset="0"/>
              </a:rPr>
              <a:t> Natural Language Processing :</a:t>
            </a:r>
          </a:p>
          <a:p>
            <a:r>
              <a:rPr lang="en-US" dirty="0">
                <a:latin typeface="Times New Roman" panose="02020603050405020304" pitchFamily="18" charset="0"/>
                <a:cs typeface="Times New Roman" panose="02020603050405020304" pitchFamily="18" charset="0"/>
              </a:rPr>
              <a:t>NLP is a field in machine learning with the ability of a computer to understand, analyze, manipulate, and potentially generate human language.</a:t>
            </a:r>
          </a:p>
          <a:p>
            <a:r>
              <a:rPr lang="en-US" dirty="0">
                <a:latin typeface="Times New Roman" panose="02020603050405020304" pitchFamily="18" charset="0"/>
                <a:cs typeface="Times New Roman" panose="02020603050405020304" pitchFamily="18" charset="0"/>
              </a:rPr>
              <a:t>In other words;</a:t>
            </a:r>
          </a:p>
          <a:p>
            <a:r>
              <a:rPr lang="en-US" dirty="0">
                <a:latin typeface="Times New Roman" panose="02020603050405020304" pitchFamily="18" charset="0"/>
                <a:cs typeface="Times New Roman" panose="02020603050405020304" pitchFamily="18" charset="0"/>
              </a:rPr>
              <a:t>Natural Language Processing (NLP) is a branch of artificial intelligence concerned with the interaction of computers and humans through the use of natural language. The ultimate goal of NLP is to read, interpret, understand, and make sense of human languages in a comfortable manner.</a:t>
            </a:r>
          </a:p>
        </p:txBody>
      </p:sp>
    </p:spTree>
    <p:extLst>
      <p:ext uri="{BB962C8B-B14F-4D97-AF65-F5344CB8AC3E}">
        <p14:creationId xmlns:p14="http://schemas.microsoft.com/office/powerpoint/2010/main" val="1191572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DCEB6A-E3D7-2A11-80F2-BC70EA7C92D0}"/>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Natural Language Toolkit, or NLTK , is a collection of libraries and programs written in Python for symbolic and statistical natural language processing in English.</a:t>
            </a:r>
          </a:p>
          <a:p>
            <a:pPr>
              <a:buFont typeface="Wingdings" panose="05000000000000000000" pitchFamily="2" charset="2"/>
              <a:buChar char="v"/>
            </a:pPr>
            <a:r>
              <a:rPr lang="en-US" b="1" i="0" dirty="0">
                <a:solidFill>
                  <a:srgbClr val="000000"/>
                </a:solidFill>
                <a:effectLst/>
                <a:latin typeface="Times New Roman" panose="02020603050405020304" pitchFamily="18" charset="0"/>
                <a:cs typeface="Times New Roman" panose="02020603050405020304" pitchFamily="18" charset="0"/>
              </a:rPr>
              <a:t>Cleaning (or pre-processing) the Text data typically consists of a number of steps:</a:t>
            </a:r>
            <a:endParaRPr lang="en-US" b="1" dirty="0">
              <a:latin typeface="Times New Roman" panose="02020603050405020304" pitchFamily="18" charset="0"/>
              <a:cs typeface="Times New Roman" panose="02020603050405020304" pitchFamily="18" charset="0"/>
            </a:endParaRPr>
          </a:p>
          <a:p>
            <a:pPr algn="l">
              <a:buFont typeface="+mj-lt"/>
              <a:buAutoNum type="arabicPeriod"/>
            </a:pPr>
            <a:r>
              <a:rPr lang="en-US" i="0" dirty="0">
                <a:solidFill>
                  <a:srgbClr val="000000"/>
                </a:solidFill>
                <a:effectLst/>
                <a:latin typeface="Times New Roman" panose="02020603050405020304" pitchFamily="18" charset="0"/>
                <a:cs typeface="Times New Roman" panose="02020603050405020304" pitchFamily="18" charset="0"/>
              </a:rPr>
              <a:t>Remove punctuation</a:t>
            </a:r>
          </a:p>
          <a:p>
            <a:pPr algn="l">
              <a:buFont typeface="+mj-lt"/>
              <a:buAutoNum type="arabicPeriod"/>
            </a:pPr>
            <a:r>
              <a:rPr lang="en-US" i="0" dirty="0">
                <a:solidFill>
                  <a:srgbClr val="000000"/>
                </a:solidFill>
                <a:effectLst/>
                <a:latin typeface="Times New Roman" panose="02020603050405020304" pitchFamily="18" charset="0"/>
                <a:cs typeface="Times New Roman" panose="02020603050405020304" pitchFamily="18" charset="0"/>
              </a:rPr>
              <a:t>Tokenization</a:t>
            </a:r>
          </a:p>
          <a:p>
            <a:pPr algn="l">
              <a:buFont typeface="+mj-lt"/>
              <a:buAutoNum type="arabicPeriod"/>
            </a:pPr>
            <a:r>
              <a:rPr lang="en-US" i="0" dirty="0">
                <a:solidFill>
                  <a:srgbClr val="000000"/>
                </a:solidFill>
                <a:effectLst/>
                <a:latin typeface="Times New Roman" panose="02020603050405020304" pitchFamily="18" charset="0"/>
                <a:cs typeface="Times New Roman" panose="02020603050405020304" pitchFamily="18" charset="0"/>
              </a:rPr>
              <a:t>Remove stop-words</a:t>
            </a:r>
          </a:p>
          <a:p>
            <a:pPr>
              <a:buFont typeface="+mj-lt"/>
              <a:buAutoNum type="arabicPeriod"/>
            </a:pPr>
            <a:r>
              <a:rPr lang="en-US" i="0" dirty="0">
                <a:solidFill>
                  <a:srgbClr val="000000"/>
                </a:solidFill>
                <a:effectLst/>
                <a:latin typeface="Times New Roman" panose="02020603050405020304" pitchFamily="18" charset="0"/>
                <a:cs typeface="Times New Roman" panose="02020603050405020304" pitchFamily="18" charset="0"/>
              </a:rPr>
              <a:t>Lemmatize/</a:t>
            </a:r>
            <a:r>
              <a:rPr lang="en-IN" b="0" i="0" dirty="0">
                <a:solidFill>
                  <a:srgbClr val="000000"/>
                </a:solidFill>
                <a:effectLst/>
                <a:latin typeface="Times New Roman" panose="02020603050405020304" pitchFamily="18" charset="0"/>
                <a:cs typeface="Times New Roman" panose="02020603050405020304" pitchFamily="18" charset="0"/>
              </a:rPr>
              <a:t>Stemming</a:t>
            </a:r>
          </a:p>
          <a:p>
            <a:pPr algn="l">
              <a:buFont typeface="+mj-lt"/>
              <a:buAutoNum type="arabicPeriod"/>
            </a:pPr>
            <a:endParaRPr lang="en-US" i="0" dirty="0">
              <a:solidFill>
                <a:srgbClr val="00000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59913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1A6F0B-AA9D-D444-79AB-7219121F06D0}"/>
              </a:ext>
            </a:extLst>
          </p:cNvPr>
          <p:cNvSpPr>
            <a:spLocks noGrp="1"/>
          </p:cNvSpPr>
          <p:nvPr>
            <p:ph idx="1"/>
          </p:nvPr>
        </p:nvSpPr>
        <p:spPr/>
        <p:txBody>
          <a:bodyPr/>
          <a:lstStyle/>
          <a:p>
            <a:pPr marL="457200" indent="-457200">
              <a:buFont typeface="+mj-lt"/>
              <a:buAutoNum type="arabicPeriod"/>
            </a:pPr>
            <a:r>
              <a:rPr lang="en-US" b="1" i="0" dirty="0">
                <a:solidFill>
                  <a:srgbClr val="000000"/>
                </a:solidFill>
                <a:effectLst/>
                <a:latin typeface="Times New Roman" panose="02020603050405020304" pitchFamily="18" charset="0"/>
                <a:cs typeface="Times New Roman" panose="02020603050405020304" pitchFamily="18" charset="0"/>
              </a:rPr>
              <a:t>Remove punctuation</a:t>
            </a:r>
            <a:r>
              <a:rPr lang="en-US" b="1"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The removal of punctuation marks, which are used to divide text into sentences, paragraphs, and phrases, is an important NLP preprocessing step because it affects the results of any text processing approach, particularly those that depend on the occurrence of frequencies of words and phrases.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59752A3-F9ED-07E3-DAA4-23329C788E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4210250"/>
            <a:ext cx="7133128" cy="175445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788753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46EC0B-4CA7-6F69-E849-EED66AF84316}"/>
              </a:ext>
            </a:extLst>
          </p:cNvPr>
          <p:cNvSpPr>
            <a:spLocks noGrp="1"/>
          </p:cNvSpPr>
          <p:nvPr>
            <p:ph idx="1"/>
          </p:nvPr>
        </p:nvSpPr>
        <p:spPr/>
        <p:txBody>
          <a:bodyPr/>
          <a:lstStyle/>
          <a:p>
            <a:pPr marL="457200" indent="-457200">
              <a:buFont typeface="+mj-lt"/>
              <a:buAutoNum type="arabicPeriod" startAt="2"/>
            </a:pPr>
            <a:r>
              <a:rPr lang="en-US" b="1" i="0" dirty="0">
                <a:solidFill>
                  <a:srgbClr val="000000"/>
                </a:solidFill>
                <a:effectLst/>
                <a:latin typeface="Times New Roman" panose="02020603050405020304" pitchFamily="18" charset="0"/>
                <a:cs typeface="Times New Roman" panose="02020603050405020304" pitchFamily="18" charset="0"/>
              </a:rPr>
              <a:t>Tokenization</a:t>
            </a:r>
            <a:r>
              <a:rPr lang="en-US" i="0" dirty="0">
                <a:solidFill>
                  <a:srgbClr val="000000"/>
                </a:solidFill>
                <a:effectLst/>
                <a:latin typeface="Times New Roman" panose="02020603050405020304" pitchFamily="18" charset="0"/>
                <a:cs typeface="Times New Roman" panose="02020603050405020304" pitchFamily="18" charset="0"/>
              </a:rPr>
              <a:t>:</a:t>
            </a:r>
          </a:p>
          <a:p>
            <a:r>
              <a:rPr lang="en-US" i="0" dirty="0">
                <a:solidFill>
                  <a:srgbClr val="000000"/>
                </a:solidFill>
                <a:effectLst/>
                <a:latin typeface="Times New Roman" panose="02020603050405020304" pitchFamily="18" charset="0"/>
                <a:cs typeface="Times New Roman" panose="02020603050405020304" pitchFamily="18" charset="0"/>
              </a:rPr>
              <a:t>Tokenization is the process of converting a string or text into a list of tokens. Tokens can be considered of as parts in the same way that a word is a token in a sentence and a sentence is a token in a paragraph.</a:t>
            </a:r>
          </a:p>
          <a:p>
            <a:pPr>
              <a:buFont typeface="Wingdings" panose="05000000000000000000" pitchFamily="2" charset="2"/>
              <a:buChar char="Ø"/>
            </a:pPr>
            <a:r>
              <a:rPr lang="en-US" i="0" dirty="0">
                <a:solidFill>
                  <a:srgbClr val="000000"/>
                </a:solidFill>
                <a:effectLst/>
                <a:latin typeface="Times New Roman" panose="02020603050405020304" pitchFamily="18" charset="0"/>
                <a:cs typeface="Times New Roman" panose="02020603050405020304" pitchFamily="18" charset="0"/>
              </a:rPr>
              <a:t>Or in simple way:</a:t>
            </a:r>
          </a:p>
          <a:p>
            <a:r>
              <a:rPr lang="en-US" i="0" dirty="0">
                <a:solidFill>
                  <a:srgbClr val="000000"/>
                </a:solidFill>
                <a:effectLst/>
                <a:latin typeface="Times New Roman" panose="02020603050405020304" pitchFamily="18" charset="0"/>
                <a:cs typeface="Times New Roman" panose="02020603050405020304" pitchFamily="18" charset="0"/>
              </a:rPr>
              <a:t>Tokenization is the process of breaking down a text or set of texts into individual words.</a:t>
            </a:r>
          </a:p>
          <a:p>
            <a:endParaRPr lang="en-IN" dirty="0"/>
          </a:p>
        </p:txBody>
      </p:sp>
    </p:spTree>
    <p:extLst>
      <p:ext uri="{BB962C8B-B14F-4D97-AF65-F5344CB8AC3E}">
        <p14:creationId xmlns:p14="http://schemas.microsoft.com/office/powerpoint/2010/main" val="4050592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5D43EE-88D4-98B5-50A3-2B19D36616EE}"/>
              </a:ext>
            </a:extLst>
          </p:cNvPr>
          <p:cNvSpPr>
            <a:spLocks noGrp="1"/>
          </p:cNvSpPr>
          <p:nvPr>
            <p:ph idx="1"/>
          </p:nvPr>
        </p:nvSpPr>
        <p:spPr/>
        <p:txBody>
          <a:bodyPr/>
          <a:lstStyle/>
          <a:p>
            <a:pPr marL="457200" indent="-457200">
              <a:buFont typeface="+mj-lt"/>
              <a:buAutoNum type="arabicPeriod" startAt="3"/>
            </a:pPr>
            <a:r>
              <a:rPr lang="en-US" b="1" i="0" dirty="0">
                <a:solidFill>
                  <a:srgbClr val="000000"/>
                </a:solidFill>
                <a:effectLst/>
                <a:latin typeface="Times New Roman" panose="02020603050405020304" pitchFamily="18" charset="0"/>
                <a:cs typeface="Times New Roman" panose="02020603050405020304" pitchFamily="18" charset="0"/>
              </a:rPr>
              <a:t>Remove stop-words :</a:t>
            </a:r>
            <a:endParaRPr lang="en-US" b="1" dirty="0"/>
          </a:p>
          <a:p>
            <a:r>
              <a:rPr lang="en-US" dirty="0">
                <a:latin typeface="Times New Roman" panose="02020603050405020304" pitchFamily="18" charset="0"/>
                <a:cs typeface="Times New Roman" panose="02020603050405020304" pitchFamily="18" charset="0"/>
              </a:rPr>
              <a:t>Stop words are a group of words that are commonly used in any language. for example, "the“, "is," , "and“,</a:t>
            </a:r>
            <a:r>
              <a:rPr lang="en-US" dirty="0">
                <a:solidFill>
                  <a:srgbClr val="000000"/>
                </a:solidFill>
                <a:effectLst/>
                <a:latin typeface="Times New Roman" panose="02020603050405020304" pitchFamily="18" charset="0"/>
                <a:cs typeface="Times New Roman" panose="02020603050405020304" pitchFamily="18" charset="0"/>
              </a:rPr>
              <a:t> 'i’, 'me', 'my', 'myself', 'we', 'our’…etc.</a:t>
            </a:r>
          </a:p>
          <a:p>
            <a:r>
              <a:rPr lang="en-US" dirty="0">
                <a:solidFill>
                  <a:srgbClr val="000000"/>
                </a:solidFill>
                <a:effectLst/>
                <a:latin typeface="Times New Roman" panose="02020603050405020304" pitchFamily="18" charset="0"/>
                <a:cs typeface="Times New Roman" panose="02020603050405020304" pitchFamily="18" charset="0"/>
              </a:rPr>
              <a:t>This is a important task to remove such words that doesn't make any meaning and allows processes to focus on the important words rather than meaningless stop-words.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6500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10CB07-479D-47A7-3F9C-DF0F7F9012EE}"/>
              </a:ext>
            </a:extLst>
          </p:cNvPr>
          <p:cNvSpPr>
            <a:spLocks noGrp="1"/>
          </p:cNvSpPr>
          <p:nvPr>
            <p:ph idx="1"/>
          </p:nvPr>
        </p:nvSpPr>
        <p:spPr>
          <a:xfrm>
            <a:off x="1384917" y="1846556"/>
            <a:ext cx="9676660" cy="4039340"/>
          </a:xfrm>
        </p:spPr>
        <p:txBody>
          <a:bodyPr>
            <a:normAutofit fontScale="92500" lnSpcReduction="10000"/>
          </a:bodyPr>
          <a:lstStyle/>
          <a:p>
            <a:pPr marL="457200" indent="-457200">
              <a:buFont typeface="+mj-lt"/>
              <a:buAutoNum type="arabicPeriod" startAt="4"/>
            </a:pPr>
            <a:r>
              <a:rPr lang="en-US" b="1" i="0" dirty="0">
                <a:solidFill>
                  <a:srgbClr val="000000"/>
                </a:solidFill>
                <a:effectLst/>
                <a:latin typeface="Times New Roman" panose="02020603050405020304" pitchFamily="18" charset="0"/>
                <a:cs typeface="Times New Roman" panose="02020603050405020304" pitchFamily="18" charset="0"/>
              </a:rPr>
              <a:t>Lemmatize/</a:t>
            </a:r>
            <a:r>
              <a:rPr lang="en-IN" b="1" i="0" dirty="0">
                <a:solidFill>
                  <a:srgbClr val="000000"/>
                </a:solidFill>
                <a:effectLst/>
                <a:latin typeface="Times New Roman" panose="02020603050405020304" pitchFamily="18" charset="0"/>
                <a:cs typeface="Times New Roman" panose="02020603050405020304" pitchFamily="18" charset="0"/>
              </a:rPr>
              <a:t>Stemming:</a:t>
            </a:r>
          </a:p>
          <a:p>
            <a:pPr>
              <a:buFont typeface="Wingdings" panose="05000000000000000000" pitchFamily="2" charset="2"/>
              <a:buChar char="Ø"/>
            </a:pPr>
            <a:r>
              <a:rPr lang="en-IN" b="1" dirty="0">
                <a:solidFill>
                  <a:srgbClr val="000000"/>
                </a:solidFill>
                <a:latin typeface="Times New Roman" panose="02020603050405020304" pitchFamily="18" charset="0"/>
                <a:cs typeface="Times New Roman" panose="02020603050405020304" pitchFamily="18" charset="0"/>
              </a:rPr>
              <a:t>Stemming:</a:t>
            </a:r>
            <a:endParaRPr lang="en-IN" b="1" i="0" dirty="0">
              <a:solidFill>
                <a:srgbClr val="000000"/>
              </a:solidFill>
              <a:effectLst/>
              <a:latin typeface="Times New Roman" panose="02020603050405020304" pitchFamily="18" charset="0"/>
              <a:cs typeface="Times New Roman" panose="02020603050405020304" pitchFamily="18" charset="0"/>
            </a:endParaRPr>
          </a:p>
          <a:p>
            <a:r>
              <a:rPr lang="en-US" i="0" dirty="0">
                <a:solidFill>
                  <a:srgbClr val="000000"/>
                </a:solidFill>
                <a:effectLst/>
                <a:latin typeface="Times New Roman" panose="02020603050405020304" pitchFamily="18" charset="0"/>
                <a:cs typeface="Times New Roman" panose="02020603050405020304" pitchFamily="18" charset="0"/>
              </a:rPr>
              <a:t>A single word in the English language has numerous variations. These differences introduce confusion into machine learning training and prediction. To build a successful model, such words must be filtered and converted to the same type of sequenced data using stemming.</a:t>
            </a:r>
          </a:p>
          <a:p>
            <a:r>
              <a:rPr lang="en-US" i="0" dirty="0">
                <a:solidFill>
                  <a:srgbClr val="000000"/>
                </a:solidFill>
                <a:effectLst/>
                <a:latin typeface="Times New Roman" panose="02020603050405020304" pitchFamily="18" charset="0"/>
                <a:cs typeface="Times New Roman" panose="02020603050405020304" pitchFamily="18" charset="0"/>
              </a:rPr>
              <a:t>Stemming is a type of word normalization. It is a technique in which a group of words in a sentence are converted into a sequence in order to shorten the lookup time. Normalized words are those that have the same meaning but differ slightly depending on the sentence. Stemming is thus a method of determining the root word from word variations.</a:t>
            </a:r>
          </a:p>
          <a:p>
            <a:r>
              <a:rPr lang="en-US" dirty="0">
                <a:solidFill>
                  <a:srgbClr val="000000"/>
                </a:solidFill>
                <a:latin typeface="Times New Roman" panose="02020603050405020304" pitchFamily="18" charset="0"/>
                <a:cs typeface="Times New Roman" panose="02020603050405020304" pitchFamily="18" charset="0"/>
              </a:rPr>
              <a:t>Example: running</a:t>
            </a:r>
            <a:r>
              <a:rPr lang="en-US"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run, runs run, fairly fair…etc.</a:t>
            </a:r>
            <a:endParaRPr lang="en-IN"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454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9293-6705-D626-07E9-0E765FC39794}"/>
              </a:ext>
            </a:extLst>
          </p:cNvPr>
          <p:cNvSpPr>
            <a:spLocks noGrp="1"/>
          </p:cNvSpPr>
          <p:nvPr>
            <p:ph type="title"/>
          </p:nvPr>
        </p:nvSpPr>
        <p:spPr>
          <a:xfrm>
            <a:off x="1451578" y="1271049"/>
            <a:ext cx="9603275" cy="1049235"/>
          </a:xfrm>
        </p:spPr>
        <p:txBody>
          <a:bodyPr>
            <a:normAutofit/>
          </a:bodyPr>
          <a:lstStyle/>
          <a:p>
            <a:r>
              <a:rPr lang="en-US" sz="4000" b="1" dirty="0">
                <a:latin typeface="Times New Roman" panose="02020603050405020304" pitchFamily="18" charset="0"/>
                <a:cs typeface="Times New Roman" panose="02020603050405020304" pitchFamily="18" charset="0"/>
              </a:rPr>
              <a:t>What is text classification?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6C4F4E-C7B0-E5B1-C43D-4DF76874418C}"/>
              </a:ext>
            </a:extLst>
          </p:cNvPr>
          <p:cNvSpPr>
            <a:spLocks noGrp="1"/>
          </p:cNvSpPr>
          <p:nvPr>
            <p:ph idx="1"/>
          </p:nvPr>
        </p:nvSpPr>
        <p:spPr/>
        <p:txBody>
          <a:bodyPr>
            <a:normAutofit/>
          </a:bodyPr>
          <a:lstStyle/>
          <a:p>
            <a:pPr algn="just"/>
            <a:r>
              <a:rPr lang="en-US" i="0" dirty="0">
                <a:solidFill>
                  <a:srgbClr val="202124"/>
                </a:solidFill>
                <a:effectLst/>
                <a:latin typeface="Times New Roman" panose="02020603050405020304" pitchFamily="18" charset="0"/>
                <a:cs typeface="Times New Roman" panose="02020603050405020304" pitchFamily="18" charset="0"/>
              </a:rPr>
              <a:t>Text classification is an analytical process that takes any text document as input and assigns a label (or classification) from a predetermined set of class labels.</a:t>
            </a:r>
          </a:p>
          <a:p>
            <a:pPr algn="just"/>
            <a:r>
              <a:rPr lang="en-US" dirty="0">
                <a:latin typeface="Times New Roman" panose="02020603050405020304" pitchFamily="18" charset="0"/>
                <a:cs typeface="Times New Roman" panose="02020603050405020304" pitchFamily="18" charset="0"/>
              </a:rPr>
              <a:t>Text classification can automatically analyze text and assign it to one of a number of predefined tags or categories based on its content. These unstructured narrative texts are written by the doctors, nurses, pharmacists, and staff who provide care to a patient. </a:t>
            </a:r>
          </a:p>
          <a:p>
            <a:pPr algn="just"/>
            <a:r>
              <a:rPr lang="en-US" b="1" i="1" dirty="0">
                <a:solidFill>
                  <a:srgbClr val="292929"/>
                </a:solidFill>
                <a:effectLst/>
                <a:latin typeface="Times New Roman" panose="02020603050405020304" pitchFamily="18" charset="0"/>
                <a:cs typeface="Times New Roman" panose="02020603050405020304" pitchFamily="18" charset="0"/>
              </a:rPr>
              <a:t>Therefore, the goal of this project is to create </a:t>
            </a:r>
            <a:r>
              <a:rPr lang="en-US" b="1" i="1">
                <a:solidFill>
                  <a:srgbClr val="292929"/>
                </a:solidFill>
                <a:effectLst/>
                <a:latin typeface="Times New Roman" panose="02020603050405020304" pitchFamily="18" charset="0"/>
                <a:cs typeface="Times New Roman" panose="02020603050405020304" pitchFamily="18" charset="0"/>
              </a:rPr>
              <a:t>an accurate and </a:t>
            </a:r>
            <a:r>
              <a:rPr lang="en-US" b="1" i="1" dirty="0">
                <a:solidFill>
                  <a:srgbClr val="292929"/>
                </a:solidFill>
                <a:effectLst/>
                <a:latin typeface="Times New Roman" panose="02020603050405020304" pitchFamily="18" charset="0"/>
                <a:cs typeface="Times New Roman" panose="02020603050405020304" pitchFamily="18" charset="0"/>
              </a:rPr>
              <a:t>scalable text categorization tool based on NLP in order to simplify the present information extraction process..</a:t>
            </a:r>
            <a:endParaRPr lang="en-IN" b="1" i="1"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2181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A02EF3-8D31-9BF6-1142-88D898942F4F}"/>
              </a:ext>
            </a:extLst>
          </p:cNvPr>
          <p:cNvSpPr>
            <a:spLocks noGrp="1"/>
          </p:cNvSpPr>
          <p:nvPr>
            <p:ph idx="1"/>
          </p:nvPr>
        </p:nvSpPr>
        <p:spPr/>
        <p:txBody>
          <a:bodyPr/>
          <a:lstStyle/>
          <a:p>
            <a:pPr>
              <a:buFont typeface="Wingdings" panose="05000000000000000000" pitchFamily="2" charset="2"/>
              <a:buChar char="Ø"/>
            </a:pPr>
            <a:r>
              <a:rPr lang="en-IN" b="1" i="0" dirty="0">
                <a:solidFill>
                  <a:srgbClr val="000000"/>
                </a:solidFill>
                <a:effectLst/>
                <a:latin typeface="Times New Roman" panose="02020603050405020304" pitchFamily="18" charset="0"/>
                <a:cs typeface="Times New Roman" panose="02020603050405020304" pitchFamily="18" charset="0"/>
              </a:rPr>
              <a:t>Lemmatization:</a:t>
            </a:r>
          </a:p>
          <a:p>
            <a:r>
              <a:rPr lang="en-US" i="0" dirty="0">
                <a:solidFill>
                  <a:srgbClr val="000000"/>
                </a:solidFill>
                <a:effectLst/>
                <a:latin typeface="Times New Roman" panose="02020603050405020304" pitchFamily="18" charset="0"/>
                <a:cs typeface="Times New Roman" panose="02020603050405020304" pitchFamily="18" charset="0"/>
              </a:rPr>
              <a:t>Lemmatization is the algorithmic process of determining a word's lemma based on its meaning. Lemmatization is commonly used to describe the morphological analysis of words with the goal of removing inflectional endings. It aids in returning a word's base or dictionary form, known as the lemma.</a:t>
            </a:r>
            <a:endParaRPr lang="en-IN" i="0" dirty="0">
              <a:solidFill>
                <a:srgbClr val="000000"/>
              </a:solidFill>
              <a:effectLst/>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Example: studies</a:t>
            </a:r>
            <a:r>
              <a:rPr lang="en-IN" dirty="0">
                <a:latin typeface="Times New Roman" panose="02020603050405020304" pitchFamily="18" charset="0"/>
                <a:cs typeface="Times New Roman" panose="02020603050405020304" pitchFamily="18" charset="0"/>
                <a:sym typeface="Wingdings" panose="05000000000000000000" pitchFamily="2" charset="2"/>
              </a:rPr>
              <a:t> study, cries cry, tries try…etc.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88292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0849-2FE1-3A3A-0CE0-D4B630A5C9D4}"/>
              </a:ext>
            </a:extLst>
          </p:cNvPr>
          <p:cNvSpPr>
            <a:spLocks noGrp="1"/>
          </p:cNvSpPr>
          <p:nvPr>
            <p:ph type="title"/>
          </p:nvPr>
        </p:nvSpPr>
        <p:spPr>
          <a:xfrm>
            <a:off x="1451579" y="742375"/>
            <a:ext cx="9603275" cy="1049235"/>
          </a:xfrm>
        </p:spPr>
        <p:txBody>
          <a:bodyPr>
            <a:noAutofit/>
          </a:bodyPr>
          <a:lstStyle/>
          <a:p>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Feature extraction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0240BC-F7AC-355D-29AB-B017A15EBEDB}"/>
              </a:ext>
            </a:extLst>
          </p:cNvPr>
          <p:cNvSpPr>
            <a:spLocks noGrp="1"/>
          </p:cNvSpPr>
          <p:nvPr>
            <p:ph idx="1"/>
          </p:nvPr>
        </p:nvSpPr>
        <p:spPr>
          <a:xfrm>
            <a:off x="1451579" y="2015732"/>
            <a:ext cx="9361423" cy="3461790"/>
          </a:xfrm>
        </p:spPr>
        <p:txBody>
          <a:bodyPr>
            <a:noAutofit/>
          </a:bodyPr>
          <a:lstStyle/>
          <a:p>
            <a:r>
              <a:rPr lang="en-US" dirty="0">
                <a:latin typeface="Times New Roman" panose="02020603050405020304" pitchFamily="18" charset="0"/>
                <a:cs typeface="Times New Roman" panose="02020603050405020304" pitchFamily="18" charset="0"/>
              </a:rPr>
              <a:t>Text feature extraction is essential to text classification since it directly affects accuracy of  text classification.</a:t>
            </a:r>
            <a:r>
              <a:rPr lang="en-US" b="0" i="0" dirty="0">
                <a:solidFill>
                  <a:srgbClr val="202124"/>
                </a:solidFill>
                <a:effectLst/>
                <a:latin typeface="Times New Roman" panose="02020603050405020304" pitchFamily="18" charset="0"/>
                <a:cs typeface="Times New Roman" panose="02020603050405020304" pitchFamily="18" charset="0"/>
              </a:rPr>
              <a:t> Feature Extraction is </a:t>
            </a:r>
            <a:r>
              <a:rPr lang="en-US" i="0" dirty="0">
                <a:solidFill>
                  <a:srgbClr val="202124"/>
                </a:solidFill>
                <a:effectLst/>
                <a:latin typeface="Times New Roman" panose="02020603050405020304" pitchFamily="18" charset="0"/>
                <a:cs typeface="Times New Roman" panose="02020603050405020304" pitchFamily="18" charset="0"/>
              </a:rPr>
              <a:t>transforming textual data into numerical data.</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TF-IDF:</a:t>
            </a:r>
          </a:p>
          <a:p>
            <a:r>
              <a:rPr lang="en-US" i="0" dirty="0">
                <a:solidFill>
                  <a:srgbClr val="273239"/>
                </a:solidFill>
                <a:effectLst/>
                <a:latin typeface="Times New Roman" panose="02020603050405020304" pitchFamily="18" charset="0"/>
                <a:cs typeface="Times New Roman" panose="02020603050405020304" pitchFamily="18" charset="0"/>
              </a:rPr>
              <a:t>TF-IDF which stands for Term Frequency – Inverse Document Frequency. It is one of the most important techniques used for information retrieval to represent how important a specific word or phrase is to a given document.</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170496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10B19-718B-2B10-61BE-98C8F490CB61}"/>
              </a:ext>
            </a:extLst>
          </p:cNvPr>
          <p:cNvSpPr>
            <a:spLocks noGrp="1"/>
          </p:cNvSpPr>
          <p:nvPr>
            <p:ph idx="1"/>
          </p:nvPr>
        </p:nvSpPr>
        <p:spPr/>
        <p:txBody>
          <a:bodyPr/>
          <a:lstStyle/>
          <a:p>
            <a:pPr algn="just"/>
            <a:r>
              <a:rPr lang="en-US" b="0" i="0" dirty="0">
                <a:solidFill>
                  <a:srgbClr val="273239"/>
                </a:solidFill>
                <a:effectLst/>
                <a:latin typeface="Times New Roman" panose="02020603050405020304" pitchFamily="18" charset="0"/>
                <a:cs typeface="Times New Roman" panose="02020603050405020304" pitchFamily="18" charset="0"/>
              </a:rPr>
              <a:t>TF-IDF use two statistical methods, first is Term Frequency(TF) and the other is Inverse Document Frequency(TDF). </a:t>
            </a:r>
          </a:p>
          <a:p>
            <a:pPr algn="just"/>
            <a:r>
              <a:rPr lang="en-US" b="0" i="0" dirty="0">
                <a:solidFill>
                  <a:srgbClr val="273239"/>
                </a:solidFill>
                <a:effectLst/>
                <a:latin typeface="Times New Roman" panose="02020603050405020304" pitchFamily="18" charset="0"/>
                <a:cs typeface="Times New Roman" panose="02020603050405020304" pitchFamily="18" charset="0"/>
              </a:rPr>
              <a:t>Term frequency refers to the total number of times a given term (word) appears in the document doc against the total number of all words in the document .</a:t>
            </a:r>
          </a:p>
          <a:p>
            <a:pPr algn="just"/>
            <a:r>
              <a:rPr lang="en-US" b="0" i="0" dirty="0">
                <a:solidFill>
                  <a:srgbClr val="273239"/>
                </a:solidFill>
                <a:effectLst/>
                <a:latin typeface="Times New Roman" panose="02020603050405020304" pitchFamily="18" charset="0"/>
                <a:cs typeface="Times New Roman" panose="02020603050405020304" pitchFamily="18" charset="0"/>
              </a:rPr>
              <a:t> The inverse document frequency measure of how much information the word provides. It measures the weight of a given word in the entire document.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8219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47565-1881-0524-FE06-6703A7BA06E5}"/>
              </a:ext>
            </a:extLst>
          </p:cNvPr>
          <p:cNvSpPr>
            <a:spLocks noGrp="1"/>
          </p:cNvSpPr>
          <p:nvPr>
            <p:ph type="title"/>
          </p:nvPr>
        </p:nvSpPr>
        <p:spPr/>
        <p:txBody>
          <a:bodyPr>
            <a:normAutofit fontScale="90000"/>
          </a:bodyPr>
          <a:lstStyle/>
          <a:p>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Model building</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B4EFB5-F52D-4702-1A8D-A3819D307990}"/>
              </a:ext>
            </a:extLst>
          </p:cNvPr>
          <p:cNvSpPr>
            <a:spLocks noGrp="1"/>
          </p:cNvSpPr>
          <p:nvPr>
            <p:ph idx="1"/>
          </p:nvPr>
        </p:nvSpPr>
        <p:spPr>
          <a:xfrm>
            <a:off x="1451579" y="1798809"/>
            <a:ext cx="9831939" cy="3834652"/>
          </a:xfrm>
        </p:spPr>
        <p:txBody>
          <a:bodyPr>
            <a:noAutofit/>
          </a:bodyPr>
          <a:lstStyle/>
          <a:p>
            <a:r>
              <a:rPr lang="en-US" sz="1600" b="0" i="0" dirty="0">
                <a:solidFill>
                  <a:srgbClr val="292929"/>
                </a:solidFill>
                <a:effectLst/>
                <a:latin typeface="Times New Roman" panose="02020603050405020304" pitchFamily="18" charset="0"/>
                <a:cs typeface="Times New Roman" panose="02020603050405020304" pitchFamily="18" charset="0"/>
              </a:rPr>
              <a:t>It is a supervise learning problem because the current dataset has labelled data.</a:t>
            </a:r>
          </a:p>
          <a:p>
            <a:r>
              <a:rPr lang="en-US" sz="1600" dirty="0">
                <a:solidFill>
                  <a:srgbClr val="292929"/>
                </a:solidFill>
                <a:latin typeface="Times New Roman" panose="02020603050405020304" pitchFamily="18" charset="0"/>
                <a:cs typeface="Times New Roman" panose="02020603050405020304" pitchFamily="18" charset="0"/>
              </a:rPr>
              <a:t>There are two types of supervised machine learning algorithm called classification and regression. This dataset comes under classification problem because the Dependent / Target variable is categorical and we want a class of predictable results.</a:t>
            </a:r>
          </a:p>
          <a:p>
            <a:r>
              <a:rPr lang="en-US" sz="1600" dirty="0">
                <a:solidFill>
                  <a:srgbClr val="292929"/>
                </a:solidFill>
                <a:latin typeface="Times New Roman" panose="02020603050405020304" pitchFamily="18" charset="0"/>
                <a:cs typeface="Times New Roman" panose="02020603050405020304" pitchFamily="18" charset="0"/>
              </a:rPr>
              <a:t>The Machine learning algorithm for classification problem are:</a:t>
            </a:r>
          </a:p>
          <a:p>
            <a:pPr marL="342900" indent="-342900">
              <a:buFont typeface="+mj-lt"/>
              <a:buAutoNum type="arabicPeriod"/>
            </a:pPr>
            <a:r>
              <a:rPr lang="en-US" sz="1600" dirty="0">
                <a:solidFill>
                  <a:srgbClr val="292929"/>
                </a:solidFill>
                <a:latin typeface="Times New Roman" panose="02020603050405020304" pitchFamily="18" charset="0"/>
                <a:cs typeface="Times New Roman" panose="02020603050405020304" pitchFamily="18" charset="0"/>
              </a:rPr>
              <a:t> Logistic Regression</a:t>
            </a:r>
          </a:p>
          <a:p>
            <a:pPr marL="342900" indent="-342900">
              <a:buFont typeface="+mj-lt"/>
              <a:buAutoNum type="arabicPeriod"/>
            </a:pPr>
            <a:r>
              <a:rPr lang="en-US" sz="1600" dirty="0">
                <a:solidFill>
                  <a:srgbClr val="292929"/>
                </a:solidFill>
                <a:latin typeface="Times New Roman" panose="02020603050405020304" pitchFamily="18" charset="0"/>
                <a:cs typeface="Times New Roman" panose="02020603050405020304" pitchFamily="18" charset="0"/>
              </a:rPr>
              <a:t>Random forest</a:t>
            </a:r>
          </a:p>
          <a:p>
            <a:pPr marL="342900" indent="-342900">
              <a:buFont typeface="+mj-lt"/>
              <a:buAutoNum type="arabicPeriod"/>
            </a:pPr>
            <a:r>
              <a:rPr lang="en-US" sz="1600" dirty="0">
                <a:solidFill>
                  <a:srgbClr val="292929"/>
                </a:solidFill>
                <a:latin typeface="Times New Roman" panose="02020603050405020304" pitchFamily="18" charset="0"/>
                <a:cs typeface="Times New Roman" panose="02020603050405020304" pitchFamily="18" charset="0"/>
              </a:rPr>
              <a:t>XGBoost</a:t>
            </a:r>
          </a:p>
          <a:p>
            <a:pPr marL="342900" indent="-342900">
              <a:buFont typeface="+mj-lt"/>
              <a:buAutoNum type="arabicPeriod"/>
            </a:pPr>
            <a:r>
              <a:rPr lang="en-US" sz="1600" dirty="0">
                <a:solidFill>
                  <a:srgbClr val="292929"/>
                </a:solidFill>
                <a:latin typeface="Times New Roman" panose="02020603050405020304" pitchFamily="18" charset="0"/>
                <a:cs typeface="Times New Roman" panose="02020603050405020304" pitchFamily="18" charset="0"/>
              </a:rPr>
              <a:t>Naive bayes </a:t>
            </a:r>
          </a:p>
          <a:p>
            <a:pPr marL="342900" indent="-342900">
              <a:buFont typeface="+mj-lt"/>
              <a:buAutoNum type="arabicPeriod"/>
            </a:pPr>
            <a:r>
              <a:rPr lang="en-US" sz="1600" dirty="0">
                <a:solidFill>
                  <a:srgbClr val="292929"/>
                </a:solidFill>
                <a:latin typeface="Times New Roman" panose="02020603050405020304" pitchFamily="18" charset="0"/>
                <a:cs typeface="Times New Roman" panose="02020603050405020304" pitchFamily="18" charset="0"/>
              </a:rPr>
              <a:t>SVM</a:t>
            </a:r>
          </a:p>
          <a:p>
            <a:pPr marL="342900" indent="-342900">
              <a:buFont typeface="+mj-lt"/>
              <a:buAutoNum type="arabicPeriod"/>
            </a:pPr>
            <a:r>
              <a:rPr lang="en-US" sz="1600" dirty="0">
                <a:solidFill>
                  <a:srgbClr val="292929"/>
                </a:solidFill>
                <a:latin typeface="Times New Roman" panose="02020603050405020304" pitchFamily="18" charset="0"/>
                <a:cs typeface="Times New Roman" panose="02020603050405020304" pitchFamily="18" charset="0"/>
              </a:rPr>
              <a:t>KNN</a:t>
            </a:r>
          </a:p>
          <a:p>
            <a:pPr marL="457200" indent="-457200">
              <a:buFont typeface="+mj-lt"/>
              <a:buAutoNum type="arabicPeriod"/>
            </a:pPr>
            <a:endParaRPr lang="en-US" sz="1600" dirty="0">
              <a:solidFill>
                <a:srgbClr val="29292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0607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2738E-C277-A984-FCB9-065F6B7A6140}"/>
              </a:ext>
            </a:extLst>
          </p:cNvPr>
          <p:cNvSpPr>
            <a:spLocks noGrp="1"/>
          </p:cNvSpPr>
          <p:nvPr>
            <p:ph type="title"/>
          </p:nvPr>
        </p:nvSpPr>
        <p:spPr/>
        <p:txBody>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Model evaluation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072D60-F3D6-4C76-83A7-69F4D23F40B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models are evaluated and considered matrix is accuracy.</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E3DB5EE-FF89-233B-68ED-9FAA9620CC1E}"/>
              </a:ext>
            </a:extLst>
          </p:cNvPr>
          <p:cNvPicPr>
            <a:picLocks noChangeAspect="1"/>
          </p:cNvPicPr>
          <p:nvPr/>
        </p:nvPicPr>
        <p:blipFill rotWithShape="1">
          <a:blip r:embed="rId2">
            <a:extLst>
              <a:ext uri="{28A0092B-C50C-407E-A947-70E740481C1C}">
                <a14:useLocalDpi xmlns:a14="http://schemas.microsoft.com/office/drawing/2010/main" val="0"/>
              </a:ext>
            </a:extLst>
          </a:blip>
          <a:srcRect l="6991" t="44790" r="38471" b="13010"/>
          <a:stretch/>
        </p:blipFill>
        <p:spPr>
          <a:xfrm>
            <a:off x="1451579" y="2505768"/>
            <a:ext cx="8380003" cy="3311370"/>
          </a:xfrm>
          <a:prstGeom prst="rect">
            <a:avLst/>
          </a:prstGeom>
        </p:spPr>
      </p:pic>
    </p:spTree>
    <p:extLst>
      <p:ext uri="{BB962C8B-B14F-4D97-AF65-F5344CB8AC3E}">
        <p14:creationId xmlns:p14="http://schemas.microsoft.com/office/powerpoint/2010/main" val="23623276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D330-695B-5976-BFDA-075AFC3694AA}"/>
              </a:ext>
            </a:extLst>
          </p:cNvPr>
          <p:cNvSpPr>
            <a:spLocks noGrp="1"/>
          </p:cNvSpPr>
          <p:nvPr>
            <p:ph type="title"/>
          </p:nvPr>
        </p:nvSpPr>
        <p:spPr/>
        <p:txBody>
          <a:bodyPr>
            <a:normAutofit fontScale="90000"/>
          </a:bodyPr>
          <a:lstStyle/>
          <a:p>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conclusion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630628-01A9-A478-BC45-C740287FF9F3}"/>
              </a:ext>
            </a:extLst>
          </p:cNvPr>
          <p:cNvSpPr>
            <a:spLocks noGrp="1"/>
          </p:cNvSpPr>
          <p:nvPr>
            <p:ph idx="1"/>
          </p:nvPr>
        </p:nvSpPr>
        <p:spPr/>
        <p:txBody>
          <a:bodyPr/>
          <a:lstStyle/>
          <a:p>
            <a:r>
              <a:rPr lang="en-US" i="0" dirty="0">
                <a:solidFill>
                  <a:srgbClr val="000000"/>
                </a:solidFill>
                <a:effectLst/>
                <a:latin typeface="Times New Roman" panose="02020603050405020304" pitchFamily="18" charset="0"/>
                <a:cs typeface="Times New Roman" panose="02020603050405020304" pitchFamily="18" charset="0"/>
              </a:rPr>
              <a:t>The Decision Tree Classifier, Random Forest Classifier and </a:t>
            </a:r>
            <a:r>
              <a:rPr lang="en-US" i="0" dirty="0" err="1">
                <a:solidFill>
                  <a:srgbClr val="000000"/>
                </a:solidFill>
                <a:effectLst/>
                <a:latin typeface="Times New Roman" panose="02020603050405020304" pitchFamily="18" charset="0"/>
                <a:cs typeface="Times New Roman" panose="02020603050405020304" pitchFamily="18" charset="0"/>
              </a:rPr>
              <a:t>XGBoost</a:t>
            </a:r>
            <a:r>
              <a:rPr lang="en-US" i="0" dirty="0">
                <a:solidFill>
                  <a:srgbClr val="000000"/>
                </a:solidFill>
                <a:effectLst/>
                <a:latin typeface="Times New Roman" panose="02020603050405020304" pitchFamily="18" charset="0"/>
                <a:cs typeface="Times New Roman" panose="02020603050405020304" pitchFamily="18" charset="0"/>
              </a:rPr>
              <a:t> classifier, KNN classifier gives the 100% accuracy of the model.</a:t>
            </a:r>
          </a:p>
          <a:p>
            <a:r>
              <a:rPr lang="en-US" dirty="0">
                <a:solidFill>
                  <a:srgbClr val="000000"/>
                </a:solidFill>
                <a:latin typeface="Times New Roman" panose="02020603050405020304" pitchFamily="18" charset="0"/>
                <a:cs typeface="Times New Roman" panose="02020603050405020304" pitchFamily="18" charset="0"/>
              </a:rPr>
              <a:t>Working on this project is very knowledgeable .</a:t>
            </a:r>
          </a:p>
          <a:p>
            <a:r>
              <a:rPr lang="en-US" i="0" dirty="0">
                <a:solidFill>
                  <a:srgbClr val="000000"/>
                </a:solidFill>
                <a:effectLst/>
                <a:latin typeface="Times New Roman" panose="02020603050405020304" pitchFamily="18" charset="0"/>
                <a:cs typeface="Times New Roman" panose="02020603050405020304" pitchFamily="18" charset="0"/>
              </a:rPr>
              <a:t>This project can teach you a lot about text classification, and the main part of it is natural language processing.</a:t>
            </a:r>
          </a:p>
          <a:p>
            <a:r>
              <a:rPr lang="en-US" i="0" dirty="0">
                <a:solidFill>
                  <a:srgbClr val="000000"/>
                </a:solidFill>
                <a:effectLst/>
                <a:latin typeface="Times New Roman" panose="02020603050405020304" pitchFamily="18" charset="0"/>
                <a:cs typeface="Times New Roman" panose="02020603050405020304" pitchFamily="18" charset="0"/>
              </a:rPr>
              <a:t>As well as hands-on experience with various supervised machine learning algorithms.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218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781E73-B243-1B6E-13DD-5089F57F3CCA}"/>
              </a:ext>
            </a:extLst>
          </p:cNvPr>
          <p:cNvSpPr>
            <a:spLocks noGrp="1"/>
          </p:cNvSpPr>
          <p:nvPr>
            <p:ph idx="1"/>
          </p:nvPr>
        </p:nvSpPr>
        <p:spPr/>
        <p:txBody>
          <a:bodyPr>
            <a:normAutofit/>
          </a:bodyPr>
          <a:lstStyle/>
          <a:p>
            <a:pPr marL="0" indent="0" algn="ctr">
              <a:buNone/>
            </a:pPr>
            <a:endParaRPr lang="en-US" sz="6000" b="1" dirty="0">
              <a:latin typeface="Times New Roman" panose="02020603050405020304" pitchFamily="18" charset="0"/>
              <a:cs typeface="Times New Roman" panose="02020603050405020304" pitchFamily="18" charset="0"/>
            </a:endParaRPr>
          </a:p>
          <a:p>
            <a:pPr marL="0" indent="0" algn="ctr">
              <a:buNone/>
            </a:pPr>
            <a:r>
              <a:rPr lang="en-US" sz="6000" b="1" dirty="0">
                <a:latin typeface="Times New Roman" panose="02020603050405020304" pitchFamily="18" charset="0"/>
                <a:cs typeface="Times New Roman" panose="02020603050405020304" pitchFamily="18" charset="0"/>
              </a:rPr>
              <a:t>Thanking you….</a:t>
            </a:r>
            <a:endParaRPr lang="en-I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5436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A2175-CBDC-09B1-6561-1B0B3D27693E}"/>
              </a:ext>
            </a:extLst>
          </p:cNvPr>
          <p:cNvSpPr>
            <a:spLocks noGrp="1"/>
          </p:cNvSpPr>
          <p:nvPr>
            <p:ph type="title"/>
          </p:nvPr>
        </p:nvSpPr>
        <p:spPr/>
        <p:txBody>
          <a:bodyPr>
            <a:normAutofit/>
          </a:bodyPr>
          <a:lstStyle/>
          <a:p>
            <a:br>
              <a:rPr lang="en-US" b="1" i="0" dirty="0">
                <a:solidFill>
                  <a:srgbClr val="2B3E5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b="1" i="0" dirty="0">
                <a:solidFill>
                  <a:srgbClr val="2B3E5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Why is Text Classification Important?</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3D9ADA-88A0-6259-D102-3CBC0CC4E716}"/>
              </a:ext>
            </a:extLst>
          </p:cNvPr>
          <p:cNvSpPr>
            <a:spLocks noGrp="1"/>
          </p:cNvSpPr>
          <p:nvPr>
            <p:ph idx="1"/>
          </p:nvPr>
        </p:nvSpPr>
        <p:spPr/>
        <p:txBody>
          <a:bodyPr>
            <a:normAutofit lnSpcReduction="10000"/>
          </a:bodyPr>
          <a:lstStyle/>
          <a:p>
            <a:r>
              <a:rPr lang="en-US" b="0" i="0" dirty="0">
                <a:solidFill>
                  <a:srgbClr val="292929"/>
                </a:solidFill>
                <a:effectLst/>
                <a:latin typeface="Times New Roman" panose="02020603050405020304" pitchFamily="18" charset="0"/>
                <a:cs typeface="Times New Roman" panose="02020603050405020304" pitchFamily="18" charset="0"/>
              </a:rPr>
              <a:t>Text is one of the most common types of unstructured data and It’s estimated that around 80% of all information is unstructured. Because text is messy, analyzing, understanding, organizing, and sorting through text data is difficult and time-consuming, so most businesses do not use it to its full potential.</a:t>
            </a:r>
          </a:p>
          <a:p>
            <a:r>
              <a:rPr lang="en-US" b="0" i="0" dirty="0">
                <a:solidFill>
                  <a:srgbClr val="292929"/>
                </a:solidFill>
                <a:effectLst/>
                <a:latin typeface="Times New Roman" panose="02020603050405020304" pitchFamily="18" charset="0"/>
                <a:cs typeface="Times New Roman" panose="02020603050405020304" pitchFamily="18" charset="0"/>
              </a:rPr>
              <a:t>This is where machine learning for text classification comes in. Companies can use text classifiers to automatically structure all types of relevant text, including emails, social media, chatbots, surveys, and more, in a quick and cost-effective manner. Companies can save time analyzing text data, automate business processes, and make data-driven business decisions as a result of this.</a:t>
            </a:r>
          </a:p>
          <a:p>
            <a:endParaRPr lang="en-IN" dirty="0"/>
          </a:p>
        </p:txBody>
      </p:sp>
    </p:spTree>
    <p:extLst>
      <p:ext uri="{BB962C8B-B14F-4D97-AF65-F5344CB8AC3E}">
        <p14:creationId xmlns:p14="http://schemas.microsoft.com/office/powerpoint/2010/main" val="2455055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AEC7AF-ADEA-4B5E-A948-008852470F32}"/>
              </a:ext>
            </a:extLst>
          </p:cNvPr>
          <p:cNvSpPr>
            <a:spLocks noGrp="1"/>
          </p:cNvSpPr>
          <p:nvPr>
            <p:ph idx="1"/>
          </p:nvPr>
        </p:nvSpPr>
        <p:spPr>
          <a:xfrm>
            <a:off x="1442248" y="1894434"/>
            <a:ext cx="9603275" cy="3450613"/>
          </a:xfrm>
        </p:spPr>
        <p:txBody>
          <a:bodyPr>
            <a:noAutofit/>
          </a:bodyPr>
          <a:lstStyle/>
          <a:p>
            <a:r>
              <a:rPr lang="en-US" sz="1800" b="0" i="0" dirty="0">
                <a:solidFill>
                  <a:srgbClr val="292929"/>
                </a:solidFill>
                <a:effectLst/>
                <a:latin typeface="Times New Roman" panose="02020603050405020304" pitchFamily="18" charset="0"/>
                <a:cs typeface="Times New Roman" panose="02020603050405020304" pitchFamily="18" charset="0"/>
              </a:rPr>
              <a:t>About 30% of the global data are generated related to healthcare. A large portion of this data is made up of electronic health records (EHRs), which are an essential component of the hospital information system.</a:t>
            </a:r>
          </a:p>
          <a:p>
            <a:r>
              <a:rPr lang="en-US" sz="1800" b="0" i="0" dirty="0">
                <a:solidFill>
                  <a:srgbClr val="292929"/>
                </a:solidFill>
                <a:effectLst/>
                <a:latin typeface="Times New Roman" panose="02020603050405020304" pitchFamily="18" charset="0"/>
                <a:cs typeface="Times New Roman" panose="02020603050405020304" pitchFamily="18" charset="0"/>
              </a:rPr>
              <a:t>Clinical records are a type of electronic health record data that contains detailed and valuable patient information as well as doctor’s clinical experience. As a result, text classification is an important task in clinical record retrieval and organisation; it can also help in clinical decision making.</a:t>
            </a:r>
          </a:p>
          <a:p>
            <a:r>
              <a:rPr lang="en-US" sz="1800" dirty="0">
                <a:latin typeface="Times New Roman" panose="02020603050405020304" pitchFamily="18" charset="0"/>
                <a:cs typeface="Times New Roman" panose="02020603050405020304" pitchFamily="18" charset="0"/>
              </a:rPr>
              <a:t>Classifying large amounts of textual data aids in platform standardization, makes search easier and more relevant, and improves user experience by simplifying tracking. Unusually, machine learning and deep learning are also constructing roots in previously unseen and conventional areas.</a:t>
            </a:r>
            <a:endParaRPr lang="en-IN" sz="1800" dirty="0">
              <a:latin typeface="Times New Roman" panose="02020603050405020304" pitchFamily="18"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2412105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EC243-C4A8-D4DC-5BC1-BC12D1B35061}"/>
              </a:ext>
            </a:extLst>
          </p:cNvPr>
          <p:cNvSpPr>
            <a:spLocks noGrp="1"/>
          </p:cNvSpPr>
          <p:nvPr>
            <p:ph type="title"/>
          </p:nvPr>
        </p:nvSpPr>
        <p:spPr/>
        <p:txBody>
          <a:bodyPr>
            <a:normAutofit/>
          </a:bodyPr>
          <a:lstStyle/>
          <a:p>
            <a:r>
              <a:rPr lang="en-US" sz="2400" b="1" i="0" dirty="0">
                <a:solidFill>
                  <a:srgbClr val="2B3E51"/>
                </a:solidFill>
                <a:effectLst/>
                <a:latin typeface="Times New Roman" panose="02020603050405020304" pitchFamily="18" charset="0"/>
                <a:cs typeface="Times New Roman" panose="02020603050405020304" pitchFamily="18" charset="0"/>
              </a:rPr>
              <a:t>Why use machine learning for text classification? </a:t>
            </a:r>
            <a:br>
              <a:rPr lang="en-US" sz="2400" b="1" i="0" dirty="0">
                <a:solidFill>
                  <a:srgbClr val="2B3E51"/>
                </a:solidFill>
                <a:effectLst/>
                <a:latin typeface="Times New Roman" panose="02020603050405020304" pitchFamily="18" charset="0"/>
                <a:cs typeface="Times New Roman" panose="02020603050405020304" pitchFamily="18" charset="0"/>
              </a:rPr>
            </a:br>
            <a:r>
              <a:rPr lang="en-US" sz="2400" b="1" i="0" dirty="0">
                <a:solidFill>
                  <a:srgbClr val="2B3E51"/>
                </a:solidFill>
                <a:effectLst/>
                <a:latin typeface="Times New Roman" panose="02020603050405020304" pitchFamily="18" charset="0"/>
                <a:cs typeface="Times New Roman" panose="02020603050405020304" pitchFamily="18" charset="0"/>
              </a:rPr>
              <a:t>Some of the top reasons: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6FE7F8-D1EA-2BF7-A78F-CF1CCD93F62C}"/>
              </a:ext>
            </a:extLst>
          </p:cNvPr>
          <p:cNvSpPr>
            <a:spLocks noGrp="1"/>
          </p:cNvSpPr>
          <p:nvPr>
            <p:ph idx="1"/>
          </p:nvPr>
        </p:nvSpPr>
        <p:spPr/>
        <p:txBody>
          <a:bodyPr>
            <a:normAutofit/>
          </a:bodyPr>
          <a:lstStyle/>
          <a:p>
            <a:pPr marL="457200" indent="-457200" algn="l">
              <a:buFont typeface="+mj-lt"/>
              <a:buAutoNum type="arabicPeriod"/>
            </a:pPr>
            <a:r>
              <a:rPr lang="en-US" b="1" i="0" dirty="0">
                <a:solidFill>
                  <a:srgbClr val="2B3E51"/>
                </a:solidFill>
                <a:effectLst/>
                <a:latin typeface="Times New Roman" panose="02020603050405020304" pitchFamily="18" charset="0"/>
                <a:cs typeface="Times New Roman" panose="02020603050405020304" pitchFamily="18" charset="0"/>
              </a:rPr>
              <a:t>Scalability:</a:t>
            </a:r>
          </a:p>
          <a:p>
            <a:pPr algn="just"/>
            <a:r>
              <a:rPr lang="en-US" b="0" i="0" dirty="0">
                <a:solidFill>
                  <a:srgbClr val="2B3E51"/>
                </a:solidFill>
                <a:effectLst/>
                <a:latin typeface="Times New Roman" panose="02020603050405020304" pitchFamily="18" charset="0"/>
                <a:cs typeface="Times New Roman" panose="02020603050405020304" pitchFamily="18" charset="0"/>
              </a:rPr>
              <a:t>Manually analyzing and organizing text data is slow and less accurate.. Machine learning can automatically analyze millions of comments, emails, etc., at a fraction of the cost, often in just a few minutes. </a:t>
            </a:r>
          </a:p>
          <a:p>
            <a:pPr marL="457200" indent="-457200" algn="l">
              <a:buFont typeface="+mj-lt"/>
              <a:buAutoNum type="arabicPeriod" startAt="2"/>
            </a:pPr>
            <a:r>
              <a:rPr lang="en-US" b="1" dirty="0">
                <a:latin typeface="Times New Roman" panose="02020603050405020304" pitchFamily="18" charset="0"/>
                <a:cs typeface="Times New Roman" panose="02020603050405020304" pitchFamily="18" charset="0"/>
              </a:rPr>
              <a:t>Analysis in real time:</a:t>
            </a:r>
          </a:p>
          <a:p>
            <a:pPr algn="l"/>
            <a:r>
              <a:rPr lang="en-US" dirty="0">
                <a:latin typeface="Times New Roman" panose="02020603050405020304" pitchFamily="18" charset="0"/>
                <a:cs typeface="Times New Roman" panose="02020603050405020304" pitchFamily="18" charset="0"/>
              </a:rPr>
              <a:t>There are critical situations that businesses must identify as soon as possible and act on. Machine learning text classification can track your brand mentions in real time, allowing you to identify critical information and act quickly.</a:t>
            </a:r>
          </a:p>
        </p:txBody>
      </p:sp>
    </p:spTree>
    <p:extLst>
      <p:ext uri="{BB962C8B-B14F-4D97-AF65-F5344CB8AC3E}">
        <p14:creationId xmlns:p14="http://schemas.microsoft.com/office/powerpoint/2010/main" val="210012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05DE8D-F513-9265-5E9B-8831BB080AE8}"/>
              </a:ext>
            </a:extLst>
          </p:cNvPr>
          <p:cNvSpPr>
            <a:spLocks noGrp="1"/>
          </p:cNvSpPr>
          <p:nvPr>
            <p:ph idx="1"/>
          </p:nvPr>
        </p:nvSpPr>
        <p:spPr/>
        <p:txBody>
          <a:bodyPr/>
          <a:lstStyle/>
          <a:p>
            <a:pPr marL="457200" indent="-457200" algn="l">
              <a:buFont typeface="+mj-lt"/>
              <a:buAutoNum type="arabicPeriod" startAt="3"/>
            </a:pPr>
            <a:r>
              <a:rPr lang="en-US" b="1" dirty="0">
                <a:latin typeface="Times New Roman" panose="02020603050405020304" pitchFamily="18" charset="0"/>
                <a:cs typeface="Times New Roman" panose="02020603050405020304" pitchFamily="18" charset="0"/>
              </a:rPr>
              <a:t>Consistency :</a:t>
            </a:r>
          </a:p>
          <a:p>
            <a:r>
              <a:rPr lang="en-US" dirty="0">
                <a:latin typeface="Times New Roman" panose="02020603050405020304" pitchFamily="18" charset="0"/>
                <a:cs typeface="Times New Roman" panose="02020603050405020304" pitchFamily="18" charset="0"/>
              </a:rPr>
              <a:t>Because of distractions, fatigue, and boredom, human creators make mistakes when classifying text data, and human subjectivity creates inconsistent criteria. Machine learning, on the other hand, looks at all data and results through the same lens and criteria. Once properly trained, a text classification model performs with best accuracy.</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26262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3305A-F5EB-8B32-2EF4-2903AD09A49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How do we achieve text classification in healthcare?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4F60B1-1C5E-533A-A6E6-0C581B998956}"/>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Text can be a very rich source of information, but due to its unstructured nature, extracting insights from it can be difficult and time-consuming. However, advances in natural language processing and machine learning, both of which fall under the broad umbrella of artificial intelligence, are making it easier to sort text data.</a:t>
            </a:r>
          </a:p>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Type of text classification methods : rule-based methods and machine learning methods:</a:t>
            </a:r>
          </a:p>
          <a:p>
            <a:pPr marL="457200" indent="-457200">
              <a:buFont typeface="+mj-lt"/>
              <a:buAutoNum type="arabicPeriod"/>
            </a:pPr>
            <a:r>
              <a:rPr lang="en-US" b="1" i="0" dirty="0">
                <a:solidFill>
                  <a:srgbClr val="000000"/>
                </a:solidFill>
                <a:effectLst/>
                <a:latin typeface="Times New Roman" panose="02020603050405020304" pitchFamily="18" charset="0"/>
                <a:cs typeface="Times New Roman" panose="02020603050405020304" pitchFamily="18" charset="0"/>
              </a:rPr>
              <a:t>Rule-based</a:t>
            </a:r>
            <a:r>
              <a:rPr lang="en-US" b="0" i="0" dirty="0">
                <a:solidFill>
                  <a:srgbClr val="000000"/>
                </a:solidFill>
                <a:effectLst/>
                <a:latin typeface="Times New Roman" panose="02020603050405020304" pitchFamily="18" charset="0"/>
                <a:cs typeface="Times New Roman" panose="02020603050405020304" pitchFamily="18" charset="0"/>
              </a:rPr>
              <a:t> text classification methods operate through the use of explicitly engineered linguistic rules. The system uses the rules created by the engineer to determine which class a given piece of text should belong to, looking for clues in the form of semantically relevant text elements. Every rule has a pattern that the text must match to be placed into the corresponding category.</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0998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223501-0293-CD6C-C5C5-B3EF391FDB4A}"/>
              </a:ext>
            </a:extLst>
          </p:cNvPr>
          <p:cNvSpPr>
            <a:spLocks noGrp="1"/>
          </p:cNvSpPr>
          <p:nvPr>
            <p:ph idx="1"/>
          </p:nvPr>
        </p:nvSpPr>
        <p:spPr/>
        <p:txBody>
          <a:bodyPr/>
          <a:lstStyle/>
          <a:p>
            <a:r>
              <a:rPr lang="en-IN" b="1" i="0" dirty="0">
                <a:solidFill>
                  <a:srgbClr val="000000"/>
                </a:solidFill>
                <a:effectLst/>
                <a:latin typeface="Times New Roman" panose="02020603050405020304" pitchFamily="18" charset="0"/>
                <a:cs typeface="Times New Roman" panose="02020603050405020304" pitchFamily="18" charset="0"/>
              </a:rPr>
              <a:t>Machine Learning Systems</a:t>
            </a:r>
          </a:p>
          <a:p>
            <a:pPr algn="l" fontAlgn="base"/>
            <a:r>
              <a:rPr lang="en-US" dirty="0">
                <a:solidFill>
                  <a:srgbClr val="000000"/>
                </a:solidFill>
                <a:latin typeface="Times New Roman" panose="02020603050405020304" pitchFamily="18" charset="0"/>
                <a:cs typeface="Times New Roman" panose="02020603050405020304" pitchFamily="18" charset="0"/>
              </a:rPr>
              <a:t>M</a:t>
            </a:r>
            <a:r>
              <a:rPr lang="en-US" b="0" i="0" dirty="0">
                <a:solidFill>
                  <a:srgbClr val="000000"/>
                </a:solidFill>
                <a:effectLst/>
                <a:latin typeface="Times New Roman" panose="02020603050405020304" pitchFamily="18" charset="0"/>
                <a:cs typeface="Times New Roman" panose="02020603050405020304" pitchFamily="18" charset="0"/>
              </a:rPr>
              <a:t>achine learning-based classification systems operate by applying algorithms that analyze datasets for patterns that are associated with a particular class.</a:t>
            </a:r>
          </a:p>
          <a:p>
            <a:r>
              <a:rPr lang="en-US" b="0" i="0" dirty="0">
                <a:solidFill>
                  <a:srgbClr val="000000"/>
                </a:solidFill>
                <a:effectLst/>
                <a:latin typeface="Times New Roman" panose="02020603050405020304" pitchFamily="18" charset="0"/>
                <a:cs typeface="Times New Roman" panose="02020603050405020304" pitchFamily="18" charset="0"/>
              </a:rPr>
              <a:t>The machine learning classifier analyzes the training data and learns patterns that are associated with the different classes. After this, unseen instances are stripped of their labels and fed to the classification algorithm which assigns the instances a label. The assigned labels are then compared to the original labels to see how accurate the machine learning classifier was.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251453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1369</TotalTime>
  <Words>2420</Words>
  <Application>Microsoft Office PowerPoint</Application>
  <PresentationFormat>Widescreen</PresentationFormat>
  <Paragraphs>128</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Gill Sans MT</vt:lpstr>
      <vt:lpstr>Times New Roman</vt:lpstr>
      <vt:lpstr>Wingdings</vt:lpstr>
      <vt:lpstr>Gallery</vt:lpstr>
      <vt:lpstr>Biomedical (cancer) text document classification </vt:lpstr>
      <vt:lpstr> Problem statement </vt:lpstr>
      <vt:lpstr>What is text classification?</vt:lpstr>
      <vt:lpstr> Why is Text Classification Important?</vt:lpstr>
      <vt:lpstr>PowerPoint Presentation</vt:lpstr>
      <vt:lpstr>Why use machine learning for text classification?  Some of the top reasons:</vt:lpstr>
      <vt:lpstr>PowerPoint Presentation</vt:lpstr>
      <vt:lpstr>How do we achieve text classification in healthcare?</vt:lpstr>
      <vt:lpstr>PowerPoint Presentation</vt:lpstr>
      <vt:lpstr>PowerPoint Presentation</vt:lpstr>
      <vt:lpstr> General Information..</vt:lpstr>
      <vt:lpstr>PowerPoint Presentation</vt:lpstr>
      <vt:lpstr>Approach</vt:lpstr>
      <vt:lpstr>Data collection</vt:lpstr>
      <vt:lpstr>PowerPoint Presentation</vt:lpstr>
      <vt:lpstr>Data cleaning</vt:lpstr>
      <vt:lpstr>PowerPoint Presentation</vt:lpstr>
      <vt:lpstr>eda</vt:lpstr>
      <vt:lpstr>  Visualizing Target variable distribution using pie chart</vt:lpstr>
      <vt:lpstr>  Visualizing text using word cloud  </vt:lpstr>
      <vt:lpstr> creating word cloud for thyroid cancer report </vt:lpstr>
      <vt:lpstr>  creating word cloud for colon cancer report </vt:lpstr>
      <vt:lpstr>  creating word cloud for lung cancer report </vt:lpstr>
      <vt:lpstr>Text Data Pre-processing </vt:lpstr>
      <vt:lpstr>PowerPoint Presentation</vt:lpstr>
      <vt:lpstr>PowerPoint Presentation</vt:lpstr>
      <vt:lpstr>PowerPoint Presentation</vt:lpstr>
      <vt:lpstr>PowerPoint Presentation</vt:lpstr>
      <vt:lpstr>PowerPoint Presentation</vt:lpstr>
      <vt:lpstr>PowerPoint Presentation</vt:lpstr>
      <vt:lpstr> Feature extraction</vt:lpstr>
      <vt:lpstr>PowerPoint Presentation</vt:lpstr>
      <vt:lpstr> Model building</vt:lpstr>
      <vt:lpstr> Model evaluation</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Cancer text classification</dc:title>
  <dc:creator>dnyaneshwar ainar</dc:creator>
  <cp:lastModifiedBy>dnyaneshwar ainar</cp:lastModifiedBy>
  <cp:revision>51</cp:revision>
  <dcterms:created xsi:type="dcterms:W3CDTF">2022-09-15T09:31:26Z</dcterms:created>
  <dcterms:modified xsi:type="dcterms:W3CDTF">2022-10-29T06:03:32Z</dcterms:modified>
</cp:coreProperties>
</file>