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9" r:id="rId11"/>
    <p:sldId id="266" r:id="rId12"/>
    <p:sldId id="267" r:id="rId13"/>
    <p:sldId id="275" r:id="rId14"/>
    <p:sldId id="276" r:id="rId15"/>
    <p:sldId id="268" r:id="rId16"/>
    <p:sldId id="270" r:id="rId17"/>
    <p:sldId id="271" r:id="rId18"/>
    <p:sldId id="272" r:id="rId19"/>
    <p:sldId id="273" r:id="rId20"/>
    <p:sldId id="278"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nyaneshwar ainar" initials="da" lastIdx="1" clrIdx="0">
    <p:extLst>
      <p:ext uri="{19B8F6BF-5375-455C-9EA6-DF929625EA0E}">
        <p15:presenceInfo xmlns:p15="http://schemas.microsoft.com/office/powerpoint/2012/main" userId="1586434b85fa0a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6" d="100"/>
          <a:sy n="86" d="100"/>
        </p:scale>
        <p:origin x="56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F2F41-4A9E-454D-BB3C-58909141C7B0}" type="datetimeFigureOut">
              <a:rPr lang="en-IN" smtClean="0"/>
              <a:t>19-09-2022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23934-E5C3-4542-8E7B-479482AEB399}" type="slidenum">
              <a:rPr lang="en-IN" smtClean="0"/>
              <a:t>‹#›</a:t>
            </a:fld>
            <a:endParaRPr lang="en-IN" dirty="0"/>
          </a:p>
        </p:txBody>
      </p:sp>
    </p:spTree>
    <p:extLst>
      <p:ext uri="{BB962C8B-B14F-4D97-AF65-F5344CB8AC3E}">
        <p14:creationId xmlns:p14="http://schemas.microsoft.com/office/powerpoint/2010/main" val="405994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623934-E5C3-4542-8E7B-479482AEB399}" type="slidenum">
              <a:rPr lang="en-IN" smtClean="0"/>
              <a:t>12</a:t>
            </a:fld>
            <a:endParaRPr lang="en-IN" dirty="0"/>
          </a:p>
        </p:txBody>
      </p:sp>
    </p:spTree>
    <p:extLst>
      <p:ext uri="{BB962C8B-B14F-4D97-AF65-F5344CB8AC3E}">
        <p14:creationId xmlns:p14="http://schemas.microsoft.com/office/powerpoint/2010/main" val="138067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8B2E5171-9213-47F6-AAF6-BC2AC0581E07}"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576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2E5171-9213-47F6-AAF6-BC2AC0581E07}"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434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2E5171-9213-47F6-AAF6-BC2AC0581E07}"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821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2E5171-9213-47F6-AAF6-BC2AC0581E07}"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81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2E5171-9213-47F6-AAF6-BC2AC0581E07}"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285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B2E5171-9213-47F6-AAF6-BC2AC0581E07}"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11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B2E5171-9213-47F6-AAF6-BC2AC0581E07}"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028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B2E5171-9213-47F6-AAF6-BC2AC0581E07}"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92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B2E5171-9213-47F6-AAF6-BC2AC0581E07}" type="slidenum">
              <a:rPr lang="en-IN" smtClean="0"/>
              <a:t>‹#›</a:t>
            </a:fld>
            <a:endParaRPr lang="en-IN" dirty="0"/>
          </a:p>
        </p:txBody>
      </p:sp>
    </p:spTree>
    <p:extLst>
      <p:ext uri="{BB962C8B-B14F-4D97-AF65-F5344CB8AC3E}">
        <p14:creationId xmlns:p14="http://schemas.microsoft.com/office/powerpoint/2010/main" val="299004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4BBB09-3660-4A48-9EC0-811FEDD528C4}" type="datetimeFigureOut">
              <a:rPr lang="en-IN" smtClean="0"/>
              <a:t>19-09-2022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B2E5171-9213-47F6-AAF6-BC2AC0581E07}"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968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4BBB09-3660-4A48-9EC0-811FEDD528C4}" type="datetimeFigureOut">
              <a:rPr lang="en-IN" smtClean="0"/>
              <a:t>19-09-2022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8B2E5171-9213-47F6-AAF6-BC2AC0581E07}"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512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4BBB09-3660-4A48-9EC0-811FEDD528C4}" type="datetimeFigureOut">
              <a:rPr lang="en-IN" smtClean="0"/>
              <a:t>19-09-2022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B2E5171-9213-47F6-AAF6-BC2AC0581E07}"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7057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99FB-672D-6BCA-88F3-22BCD4B9953D}"/>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Nifty50 index price prediction by Machine Learning Technique</a:t>
            </a:r>
            <a:r>
              <a:rPr lang="en-US" dirty="0"/>
              <a:t>.</a:t>
            </a:r>
            <a:endParaRPr lang="en-IN" dirty="0"/>
          </a:p>
        </p:txBody>
      </p:sp>
      <p:sp>
        <p:nvSpPr>
          <p:cNvPr id="3" name="Subtitle 2">
            <a:extLst>
              <a:ext uri="{FF2B5EF4-FFF2-40B4-BE49-F238E27FC236}">
                <a16:creationId xmlns:a16="http://schemas.microsoft.com/office/drawing/2014/main" id="{E4E0F12C-BD1F-2A25-7527-CD8978832E6A}"/>
              </a:ext>
            </a:extLst>
          </p:cNvPr>
          <p:cNvSpPr>
            <a:spLocks noGrp="1"/>
          </p:cNvSpPr>
          <p:nvPr>
            <p:ph type="subTitle" idx="1"/>
          </p:nvPr>
        </p:nvSpPr>
        <p:spPr>
          <a:xfrm>
            <a:off x="1524000" y="4163626"/>
            <a:ext cx="9144000" cy="1094173"/>
          </a:xfrm>
        </p:spPr>
        <p:txBody>
          <a:bodyPr/>
          <a:lstStyle/>
          <a:p>
            <a:r>
              <a:rPr lang="en-US" dirty="0">
                <a:latin typeface="Times New Roman" panose="02020603050405020304" pitchFamily="18" charset="0"/>
                <a:cs typeface="Times New Roman" panose="02020603050405020304" pitchFamily="18" charset="0"/>
              </a:rPr>
              <a:t>Presented by:  Dnyaneshwar Ainar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25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A246-0290-A4A0-BA7C-566AEA3389C2}"/>
              </a:ext>
            </a:extLst>
          </p:cNvPr>
          <p:cNvSpPr>
            <a:spLocks noGrp="1"/>
          </p:cNvSpPr>
          <p:nvPr>
            <p:ph type="title"/>
          </p:nvPr>
        </p:nvSpPr>
        <p:spPr/>
        <p:txBody>
          <a:bodyPr/>
          <a:lstStyle/>
          <a:p>
            <a:r>
              <a:rPr lang="en-IN" b="1" i="0" dirty="0">
                <a:solidFill>
                  <a:srgbClr val="000000"/>
                </a:solidFill>
                <a:effectLst/>
                <a:latin typeface="Helvetica Neue"/>
              </a:rPr>
              <a:t>Summary Statistics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1CC5067F-703B-370F-D509-E24CBC485A72}"/>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Here we take a look at the summary of each attribute. This includes the count, mean, the minimum and maximum values, standard deviation as well as some percentiles for numeric variables.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8759B8-8502-19AB-3E2A-0F308302D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730" y="3429000"/>
            <a:ext cx="8516539" cy="288521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5985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904F-FE59-728F-8EC0-432DDCDC1384}"/>
              </a:ext>
            </a:extLst>
          </p:cNvPr>
          <p:cNvSpPr>
            <a:spLocks noGrp="1"/>
          </p:cNvSpPr>
          <p:nvPr>
            <p:ph type="title"/>
          </p:nvPr>
        </p:nvSpPr>
        <p:spPr/>
        <p:txBody>
          <a:bodyPr/>
          <a:lstStyle/>
          <a:p>
            <a:r>
              <a:rPr lang="en-IN" b="1" i="0" dirty="0">
                <a:solidFill>
                  <a:srgbClr val="292929"/>
                </a:solidFill>
                <a:effectLst/>
                <a:latin typeface="Times New Roman" panose="02020603050405020304" pitchFamily="18" charset="0"/>
                <a:cs typeface="Times New Roman" panose="02020603050405020304" pitchFamily="18" charset="0"/>
              </a:rPr>
              <a:t>Exploratory Data Analysis</a:t>
            </a:r>
            <a:r>
              <a:rPr lang="en-IN" b="1" dirty="0">
                <a:solidFill>
                  <a:srgbClr val="292929"/>
                </a:solidFill>
                <a:latin typeface="Times New Roman" panose="02020603050405020304" pitchFamily="18" charset="0"/>
                <a:cs typeface="Times New Roman" panose="02020603050405020304" pitchFamily="18" charset="0"/>
              </a:rPr>
              <a:t>(EDA)</a:t>
            </a:r>
            <a:endParaRPr lang="en-IN" dirty="0"/>
          </a:p>
        </p:txBody>
      </p:sp>
      <p:sp>
        <p:nvSpPr>
          <p:cNvPr id="3" name="Content Placeholder 2">
            <a:extLst>
              <a:ext uri="{FF2B5EF4-FFF2-40B4-BE49-F238E27FC236}">
                <a16:creationId xmlns:a16="http://schemas.microsoft.com/office/drawing/2014/main" id="{3150F388-C587-832C-5BF5-D0A34700D8F4}"/>
              </a:ext>
            </a:extLst>
          </p:cNvPr>
          <p:cNvSpPr>
            <a:spLocks noGrp="1"/>
          </p:cNvSpPr>
          <p:nvPr>
            <p:ph idx="1"/>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Exploratory Data Analysis (EDA) </a:t>
            </a:r>
            <a:r>
              <a:rPr lang="en-US" b="0" i="0" dirty="0">
                <a:solidFill>
                  <a:srgbClr val="273239"/>
                </a:solidFill>
                <a:effectLst/>
                <a:latin typeface="Times New Roman" panose="02020603050405020304" pitchFamily="18" charset="0"/>
                <a:cs typeface="Times New Roman" panose="02020603050405020304" pitchFamily="18" charset="0"/>
              </a:rPr>
              <a:t>is an approach to analyze the data using visual techniques. It is used to discover trends, patterns, or to check assumptions with the help of statistical summary and graphical representations.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0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31E59D6-A084-3DCB-DCFA-7E090BBB9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362" y="2853766"/>
            <a:ext cx="10484498" cy="3858936"/>
          </a:xfrm>
          <a:prstGeom prst="rect">
            <a:avLst/>
          </a:prstGeom>
          <a:ln w="228600" cap="sq" cmpd="thickThin">
            <a:solidFill>
              <a:srgbClr val="000000"/>
            </a:solidFill>
            <a:prstDash val="solid"/>
            <a:miter lim="800000"/>
          </a:ln>
          <a:effectLst>
            <a:innerShdw blurRad="76200">
              <a:srgbClr val="000000"/>
            </a:innerShdw>
          </a:effectLst>
        </p:spPr>
      </p:pic>
      <p:sp>
        <p:nvSpPr>
          <p:cNvPr id="16" name="Content Placeholder 15">
            <a:extLst>
              <a:ext uri="{FF2B5EF4-FFF2-40B4-BE49-F238E27FC236}">
                <a16:creationId xmlns:a16="http://schemas.microsoft.com/office/drawing/2014/main" id="{6634CF3A-5B2A-1230-3C28-171A5EE367F8}"/>
              </a:ext>
            </a:extLst>
          </p:cNvPr>
          <p:cNvSpPr>
            <a:spLocks noGrp="1"/>
          </p:cNvSpPr>
          <p:nvPr>
            <p:ph idx="1"/>
          </p:nvPr>
        </p:nvSpPr>
        <p:spPr>
          <a:xfrm>
            <a:off x="1294362" y="1894434"/>
            <a:ext cx="9603275" cy="3450613"/>
          </a:xfrm>
        </p:spPr>
        <p:txBody>
          <a:bodyPr/>
          <a:lstStyle/>
          <a:p>
            <a:r>
              <a:rPr lang="en-US" altLang="en-US" dirty="0">
                <a:latin typeface="Times New Roman" panose="02020603050405020304" pitchFamily="18" charset="0"/>
                <a:cs typeface="Times New Roman" panose="02020603050405020304" pitchFamily="18" charset="0"/>
              </a:rPr>
              <a:t>Visualize the close price Data: Overall performance of Nifty50 index over a period of time.</a:t>
            </a:r>
          </a:p>
          <a:p>
            <a:endParaRPr lang="en-IN" dirty="0"/>
          </a:p>
        </p:txBody>
      </p:sp>
    </p:spTree>
    <p:extLst>
      <p:ext uri="{BB962C8B-B14F-4D97-AF65-F5344CB8AC3E}">
        <p14:creationId xmlns:p14="http://schemas.microsoft.com/office/powerpoint/2010/main" val="3505437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F905-ACC1-9B83-9288-223357E3C2BA}"/>
              </a:ext>
            </a:extLst>
          </p:cNvPr>
          <p:cNvSpPr>
            <a:spLocks noGrp="1"/>
          </p:cNvSpPr>
          <p:nvPr>
            <p:ph type="title"/>
          </p:nvPr>
        </p:nvSpPr>
        <p:spPr/>
        <p:txBody>
          <a:bodyPr/>
          <a:lstStyle/>
          <a:p>
            <a:r>
              <a:rPr lang="en-IN" b="1" i="0" dirty="0">
                <a:solidFill>
                  <a:srgbClr val="000000"/>
                </a:solidFill>
                <a:effectLst/>
                <a:latin typeface="Helvetica Neue"/>
              </a:rPr>
              <a:t>Nifty50 Daily Returns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BDF5748-BE29-55E8-EF38-B8B729C0539C}"/>
              </a:ext>
            </a:extLst>
          </p:cNvPr>
          <p:cNvSpPr>
            <a:spLocks noGrp="1"/>
          </p:cNvSpPr>
          <p:nvPr>
            <p:ph idx="1"/>
          </p:nvPr>
        </p:nvSpPr>
        <p:spPr>
          <a:xfrm>
            <a:off x="1451579" y="1853754"/>
            <a:ext cx="9603275" cy="3450613"/>
          </a:xfrm>
        </p:spPr>
        <p:txBody>
          <a:bodyPr/>
          <a:lstStyle/>
          <a:p>
            <a:r>
              <a:rPr lang="en-US" dirty="0" err="1"/>
              <a:t>pct_change</a:t>
            </a:r>
            <a:r>
              <a:rPr lang="en-US" dirty="0"/>
              <a:t>(): python function to view daily percentage change on the basis of closing value. </a:t>
            </a:r>
            <a:endParaRPr lang="en-IN" dirty="0"/>
          </a:p>
        </p:txBody>
      </p:sp>
      <p:pic>
        <p:nvPicPr>
          <p:cNvPr id="5" name="Picture 4">
            <a:extLst>
              <a:ext uri="{FF2B5EF4-FFF2-40B4-BE49-F238E27FC236}">
                <a16:creationId xmlns:a16="http://schemas.microsoft.com/office/drawing/2014/main" id="{29FCEEAD-BB64-07CC-2D8F-D25C35A84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5" y="2781494"/>
            <a:ext cx="9760706" cy="32719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76692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3C80-BCF8-01A2-1756-A6CC26F75631}"/>
              </a:ext>
            </a:extLst>
          </p:cNvPr>
          <p:cNvSpPr>
            <a:spLocks noGrp="1"/>
          </p:cNvSpPr>
          <p:nvPr>
            <p:ph type="title"/>
          </p:nvPr>
        </p:nvSpPr>
        <p:spPr/>
        <p:txBody>
          <a:bodyPr>
            <a:normAutofit/>
          </a:bodyPr>
          <a:lstStyle/>
          <a:p>
            <a:r>
              <a:rPr lang="en-IN" b="1" i="0" dirty="0">
                <a:solidFill>
                  <a:srgbClr val="000000"/>
                </a:solidFill>
                <a:effectLst/>
                <a:latin typeface="Times New Roman" panose="02020603050405020304" pitchFamily="18" charset="0"/>
                <a:cs typeface="Times New Roman" panose="02020603050405020304" pitchFamily="18" charset="0"/>
              </a:rPr>
              <a:t>Nifty50 Cumulative Returns</a:t>
            </a:r>
            <a:br>
              <a:rPr lang="en-IN" b="1"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E9E113-66CC-3EBE-5C94-95A679491BAD}"/>
              </a:ext>
            </a:extLst>
          </p:cNvPr>
          <p:cNvSpPr>
            <a:spLocks noGrp="1"/>
          </p:cNvSpPr>
          <p:nvPr>
            <p:ph idx="1"/>
          </p:nvPr>
        </p:nvSpPr>
        <p:spPr/>
        <p:txBody>
          <a:bodyPr/>
          <a:lstStyle/>
          <a:p>
            <a:r>
              <a:rPr lang="en-US" b="1" i="0" dirty="0">
                <a:solidFill>
                  <a:srgbClr val="202124"/>
                </a:solidFill>
                <a:effectLst/>
                <a:latin typeface="Times New Roman" panose="02020603050405020304" pitchFamily="18" charset="0"/>
                <a:cs typeface="Times New Roman" panose="02020603050405020304" pitchFamily="18" charset="0"/>
              </a:rPr>
              <a:t>The cumulative return </a:t>
            </a:r>
            <a:r>
              <a:rPr lang="en-US" i="0" dirty="0">
                <a:solidFill>
                  <a:srgbClr val="202124"/>
                </a:solidFill>
                <a:effectLst/>
                <a:latin typeface="Times New Roman" panose="02020603050405020304" pitchFamily="18" charset="0"/>
                <a:cs typeface="Times New Roman" panose="02020603050405020304" pitchFamily="18" charset="0"/>
              </a:rPr>
              <a:t>is the total change in the stock / investment price over a set time.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1F9431-3E03-D31E-8BB4-9842E7D05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04" y="2733870"/>
            <a:ext cx="11402009" cy="380511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7035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557D31-E80A-4E7C-B72F-683D94B692F1}"/>
              </a:ext>
            </a:extLst>
          </p:cNvPr>
          <p:cNvSpPr>
            <a:spLocks noGrp="1"/>
          </p:cNvSpPr>
          <p:nvPr>
            <p:ph type="title"/>
          </p:nvPr>
        </p:nvSpPr>
        <p:spPr>
          <a:xfrm>
            <a:off x="1600869" y="543262"/>
            <a:ext cx="9603275" cy="1049235"/>
          </a:xfrm>
        </p:spPr>
        <p:txBody>
          <a:bodyPr/>
          <a:lstStyle/>
          <a:p>
            <a:pPr algn="l"/>
            <a:r>
              <a:rPr lang="en-US" b="1" i="0" dirty="0">
                <a:solidFill>
                  <a:srgbClr val="000000"/>
                </a:solidFill>
                <a:effectLst/>
                <a:latin typeface="Helvetica Neue"/>
              </a:rPr>
              <a:t>Model selection</a:t>
            </a:r>
            <a:endParaRPr lang="en-IN" b="1" i="0" dirty="0">
              <a:solidFill>
                <a:srgbClr val="000000"/>
              </a:solidFill>
              <a:effectLst/>
              <a:latin typeface="Helvetica Neue"/>
            </a:endParaRPr>
          </a:p>
        </p:txBody>
      </p:sp>
      <p:sp>
        <p:nvSpPr>
          <p:cNvPr id="9" name="Content Placeholder 8">
            <a:extLst>
              <a:ext uri="{FF2B5EF4-FFF2-40B4-BE49-F238E27FC236}">
                <a16:creationId xmlns:a16="http://schemas.microsoft.com/office/drawing/2014/main" id="{565E9244-83E4-EF87-22D6-551F988C342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We have dependent variable in continuous and also want output to be continuous.</a:t>
            </a:r>
          </a:p>
          <a:p>
            <a:r>
              <a:rPr lang="en-US" dirty="0">
                <a:latin typeface="Times New Roman" panose="02020603050405020304" pitchFamily="18" charset="0"/>
                <a:cs typeface="Times New Roman" panose="02020603050405020304" pitchFamily="18" charset="0"/>
              </a:rPr>
              <a:t>This is supervised machine learning task, there are two types of supervised ML problem, called Regression and Classification.</a:t>
            </a:r>
          </a:p>
          <a:p>
            <a:r>
              <a:rPr lang="en-US" dirty="0">
                <a:latin typeface="Times New Roman" panose="02020603050405020304" pitchFamily="18" charset="0"/>
                <a:cs typeface="Times New Roman" panose="02020603050405020304" pitchFamily="18" charset="0"/>
              </a:rPr>
              <a:t>This dataset comes under Regression problem, as the target variable is continuous.</a:t>
            </a:r>
          </a:p>
          <a:p>
            <a:r>
              <a:rPr lang="en-US" dirty="0">
                <a:solidFill>
                  <a:srgbClr val="333333"/>
                </a:solidFill>
                <a:latin typeface="Times New Roman" panose="02020603050405020304" pitchFamily="18" charset="0"/>
                <a:cs typeface="Times New Roman" panose="02020603050405020304" pitchFamily="18" charset="0"/>
              </a:rPr>
              <a:t>Regression: It is a supervised machine learning technique </a:t>
            </a:r>
            <a:r>
              <a:rPr lang="en-US" b="0" i="0" dirty="0">
                <a:solidFill>
                  <a:srgbClr val="333333"/>
                </a:solidFill>
                <a:effectLst/>
                <a:latin typeface="Times New Roman" panose="02020603050405020304" pitchFamily="18" charset="0"/>
                <a:cs typeface="Times New Roman" panose="02020603050405020304" pitchFamily="18" charset="0"/>
              </a:rPr>
              <a:t>used if there is a relationship between the input/ Independent variable and the output / dependent/ Target variable</a:t>
            </a:r>
            <a:r>
              <a:rPr lang="en-US" b="0" i="0" dirty="0">
                <a:solidFill>
                  <a:srgbClr val="333333"/>
                </a:solidFill>
                <a:effectLst/>
                <a:latin typeface="inter-regular"/>
              </a:rPr>
              <a:t>.</a:t>
            </a:r>
          </a:p>
          <a:p>
            <a:r>
              <a:rPr lang="en-US" dirty="0">
                <a:solidFill>
                  <a:srgbClr val="333333"/>
                </a:solidFill>
                <a:latin typeface="Times New Roman" panose="02020603050405020304" pitchFamily="18" charset="0"/>
                <a:cs typeface="Times New Roman" panose="02020603050405020304" pitchFamily="18" charset="0"/>
              </a:rPr>
              <a:t>Application of Regression: </a:t>
            </a:r>
            <a:r>
              <a:rPr lang="en-IN" b="0" i="0" dirty="0">
                <a:solidFill>
                  <a:srgbClr val="333333"/>
                </a:solidFill>
                <a:effectLst/>
                <a:latin typeface="Times New Roman" panose="02020603050405020304" pitchFamily="18" charset="0"/>
                <a:cs typeface="Times New Roman" panose="02020603050405020304" pitchFamily="18" charset="0"/>
              </a:rPr>
              <a:t> Weather forecasting, Market Trends, etc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63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AE536-05D0-2BF3-94AE-22565D756DF6}"/>
              </a:ext>
            </a:extLst>
          </p:cNvPr>
          <p:cNvSpPr>
            <a:spLocks noGrp="1"/>
          </p:cNvSpPr>
          <p:nvPr>
            <p:ph idx="1"/>
          </p:nvPr>
        </p:nvSpPr>
        <p:spPr/>
        <p:txBody>
          <a:bodyPr>
            <a:normAutofit fontScale="92500" lnSpcReduction="20000"/>
          </a:bodyPr>
          <a:lstStyle/>
          <a:p>
            <a:r>
              <a:rPr lang="en-US" dirty="0"/>
              <a:t>Types of Algorithm comes under Regression:</a:t>
            </a:r>
          </a:p>
          <a:p>
            <a:pPr marL="457200" indent="-457200">
              <a:buFont typeface="+mj-lt"/>
              <a:buAutoNum type="arabicPeriod"/>
            </a:pPr>
            <a:r>
              <a:rPr lang="en-US" dirty="0"/>
              <a:t>Linear Regression</a:t>
            </a:r>
          </a:p>
          <a:p>
            <a:pPr marL="457200" indent="-457200">
              <a:buFont typeface="+mj-lt"/>
              <a:buAutoNum type="arabicPeriod"/>
            </a:pPr>
            <a:r>
              <a:rPr lang="en-US" dirty="0"/>
              <a:t>Decision Tree</a:t>
            </a:r>
          </a:p>
          <a:p>
            <a:pPr>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Linear Regression: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Linear Regression: </a:t>
            </a:r>
            <a:r>
              <a:rPr lang="en-US" b="0" i="0" dirty="0">
                <a:solidFill>
                  <a:srgbClr val="333333"/>
                </a:solidFill>
                <a:effectLst/>
                <a:latin typeface="Times New Roman" panose="02020603050405020304" pitchFamily="18" charset="0"/>
                <a:cs typeface="Times New Roman" panose="02020603050405020304" pitchFamily="18" charset="0"/>
              </a:rPr>
              <a:t>Linear regression is one of the easiest and most popular Machine Learning algorithms.  Linear regression makes predictions for continuous/real or numeric variables such as </a:t>
            </a:r>
            <a:r>
              <a:rPr lang="en-US" b="1" i="0" dirty="0">
                <a:solidFill>
                  <a:srgbClr val="333333"/>
                </a:solidFill>
                <a:effectLst/>
                <a:latin typeface="Times New Roman" panose="02020603050405020304" pitchFamily="18" charset="0"/>
                <a:cs typeface="Times New Roman" panose="02020603050405020304" pitchFamily="18" charset="0"/>
              </a:rPr>
              <a:t>sales, salary, age, product price,</a:t>
            </a:r>
            <a:r>
              <a:rPr lang="en-US" b="0" i="0" dirty="0">
                <a:solidFill>
                  <a:srgbClr val="333333"/>
                </a:solidFill>
                <a:effectLst/>
                <a:latin typeface="Times New Roman" panose="02020603050405020304" pitchFamily="18" charset="0"/>
                <a:cs typeface="Times New Roman" panose="02020603050405020304" pitchFamily="18" charset="0"/>
              </a:rPr>
              <a:t> etc.</a:t>
            </a:r>
          </a:p>
          <a:p>
            <a:pPr>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Linear regression algorithm shows a linear relationship between a dependent and one or more independent variables, hence called as linear regression.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8156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83E73-8F3B-EEB9-10DC-0BE6776D6F77}"/>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The linear regression model provides a sloped straight line representing the relationship between the variables. Consider the below image:</a:t>
            </a:r>
            <a:endParaRPr lang="en-IN" dirty="0">
              <a:latin typeface="Times New Roman" panose="02020603050405020304" pitchFamily="18" charset="0"/>
              <a:cs typeface="Times New Roman" panose="02020603050405020304" pitchFamily="18" charset="0"/>
            </a:endParaRPr>
          </a:p>
        </p:txBody>
      </p:sp>
      <p:pic>
        <p:nvPicPr>
          <p:cNvPr id="6148" name="Picture 4">
            <a:extLst>
              <a:ext uri="{FF2B5EF4-FFF2-40B4-BE49-F238E27FC236}">
                <a16:creationId xmlns:a16="http://schemas.microsoft.com/office/drawing/2014/main" id="{521267F7-0200-2501-CE5D-61DDD9AE0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730" y="3147527"/>
            <a:ext cx="4533123" cy="298268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24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03F93-AFA2-71C6-1FCE-BDAEE5C14A56}"/>
              </a:ext>
            </a:extLst>
          </p:cNvPr>
          <p:cNvSpPr>
            <a:spLocks noGrp="1"/>
          </p:cNvSpPr>
          <p:nvPr>
            <p:ph idx="1"/>
          </p:nvPr>
        </p:nvSpPr>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Decision Tree:</a:t>
            </a:r>
          </a:p>
          <a:p>
            <a:pPr>
              <a:buFont typeface="Wingdings" panose="05000000000000000000" pitchFamily="2" charset="2"/>
              <a:buChar char="Ø"/>
            </a:pPr>
            <a:r>
              <a:rPr lang="en-US" i="0" dirty="0">
                <a:solidFill>
                  <a:srgbClr val="000000"/>
                </a:solidFill>
                <a:effectLst/>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84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85C38-1593-2E47-9D4A-1F7433278817}"/>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Below diagram explains the general structure of a decision tree:</a:t>
            </a:r>
          </a:p>
          <a:p>
            <a:endParaRPr lang="en-IN" dirty="0"/>
          </a:p>
        </p:txBody>
      </p:sp>
      <p:pic>
        <p:nvPicPr>
          <p:cNvPr id="5122" name="Picture 2">
            <a:extLst>
              <a:ext uri="{FF2B5EF4-FFF2-40B4-BE49-F238E27FC236}">
                <a16:creationId xmlns:a16="http://schemas.microsoft.com/office/drawing/2014/main" id="{CFD1F400-7093-3BB7-03D7-6E9C55369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174" y="2788286"/>
            <a:ext cx="5149719" cy="343314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87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E9A1-B347-1A6D-AE4A-62C145327E1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58ED3F-DF15-2E17-8AFB-910C061AA10F}"/>
              </a:ext>
            </a:extLst>
          </p:cNvPr>
          <p:cNvSpPr>
            <a:spLocks noGrp="1"/>
          </p:cNvSpPr>
          <p:nvPr>
            <p:ph idx="1"/>
          </p:nvPr>
        </p:nvSpPr>
        <p:spPr/>
        <p:txBody>
          <a:bodyPr>
            <a:normAutofit/>
          </a:bodyPr>
          <a:lstStyle/>
          <a:p>
            <a:r>
              <a:rPr lang="en-US" i="0" dirty="0">
                <a:solidFill>
                  <a:srgbClr val="202124"/>
                </a:solidFill>
                <a:effectLst/>
                <a:latin typeface="Times New Roman" panose="02020603050405020304" pitchFamily="18" charset="0"/>
                <a:cs typeface="Times New Roman" panose="02020603050405020304" pitchFamily="18" charset="0"/>
              </a:rPr>
              <a:t>Nifty50 is a popular stock index introduced by the National Stock Exchange(NSE) of India. The index is owned and managed by India Index Service &amp; Products Limited (IISL). It was founded in 1992 while trading on Nifty was initiated in 1994. IISL is an Indian specialized company.</a:t>
            </a:r>
          </a:p>
          <a:p>
            <a:r>
              <a:rPr lang="en-US" i="0" dirty="0">
                <a:solidFill>
                  <a:srgbClr val="202124"/>
                </a:solidFill>
                <a:effectLst/>
                <a:latin typeface="Times New Roman" panose="02020603050405020304" pitchFamily="18" charset="0"/>
                <a:cs typeface="Times New Roman" panose="02020603050405020304" pitchFamily="18" charset="0"/>
              </a:rPr>
              <a:t>By investing in the NIFTY 50 index, you get to invest in 50 leaders in their sectors. So you give yourself a great chance to accumulate enormous wealth in the long run. And investing in the NIFTY 50 index can be convenient, easy, and cost-effective if you invest through index Mutual Funds.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658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CF72-6622-2A52-A38E-0B3635597081}"/>
              </a:ext>
            </a:extLst>
          </p:cNvPr>
          <p:cNvSpPr>
            <a:spLocks noGrp="1"/>
          </p:cNvSpPr>
          <p:nvPr>
            <p:ph type="title"/>
          </p:nvPr>
        </p:nvSpPr>
        <p:spPr/>
        <p:txBody>
          <a:bodyPr/>
          <a:lstStyle/>
          <a:p>
            <a:r>
              <a:rPr lang="en-US" dirty="0"/>
              <a:t>visualize the relation between predicted vs actual values</a:t>
            </a:r>
            <a:endParaRPr lang="en-IN" dirty="0"/>
          </a:p>
        </p:txBody>
      </p:sp>
      <p:pic>
        <p:nvPicPr>
          <p:cNvPr id="5" name="Content Placeholder 4">
            <a:extLst>
              <a:ext uri="{FF2B5EF4-FFF2-40B4-BE49-F238E27FC236}">
                <a16:creationId xmlns:a16="http://schemas.microsoft.com/office/drawing/2014/main" id="{027B1D56-E2FA-6505-4AF3-6C9C4EF440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1498" y="2430343"/>
            <a:ext cx="8438345" cy="344963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2804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13C-5E05-5910-8029-7313908E4CBA}"/>
              </a:ext>
            </a:extLst>
          </p:cNvPr>
          <p:cNvSpPr>
            <a:spLocks noGrp="1"/>
          </p:cNvSpPr>
          <p:nvPr>
            <p:ph type="title"/>
          </p:nvPr>
        </p:nvSpPr>
        <p:spPr/>
        <p:txBody>
          <a:bodyPr/>
          <a:lstStyle/>
          <a:p>
            <a:r>
              <a:rPr lang="en-US" dirty="0"/>
              <a:t>Model evaluation</a:t>
            </a:r>
            <a:endParaRPr lang="en-IN" dirty="0"/>
          </a:p>
        </p:txBody>
      </p:sp>
      <p:sp>
        <p:nvSpPr>
          <p:cNvPr id="7" name="Content Placeholder 6">
            <a:extLst>
              <a:ext uri="{FF2B5EF4-FFF2-40B4-BE49-F238E27FC236}">
                <a16:creationId xmlns:a16="http://schemas.microsoft.com/office/drawing/2014/main" id="{09BF3A1C-B8F2-F358-C133-A6404E711651}"/>
              </a:ext>
            </a:extLst>
          </p:cNvPr>
          <p:cNvSpPr>
            <a:spLocks noGrp="1"/>
          </p:cNvSpPr>
          <p:nvPr>
            <p:ph idx="1"/>
          </p:nvPr>
        </p:nvSpPr>
        <p:spPr/>
        <p:txBody>
          <a:bodyPr/>
          <a:lstStyle/>
          <a:p>
            <a:r>
              <a:rPr lang="en-US" dirty="0" err="1"/>
              <a:t>Dfe</a:t>
            </a:r>
            <a:endParaRPr lang="en-US" dirty="0"/>
          </a:p>
          <a:p>
            <a:endParaRPr lang="en-US" dirty="0"/>
          </a:p>
          <a:p>
            <a:endParaRPr lang="en-US" dirty="0"/>
          </a:p>
          <a:p>
            <a:endParaRPr lang="en-IN" dirty="0"/>
          </a:p>
        </p:txBody>
      </p:sp>
      <p:pic>
        <p:nvPicPr>
          <p:cNvPr id="8" name="Content Placeholder 4">
            <a:extLst>
              <a:ext uri="{FF2B5EF4-FFF2-40B4-BE49-F238E27FC236}">
                <a16:creationId xmlns:a16="http://schemas.microsoft.com/office/drawing/2014/main" id="{B2B0A2AB-D18B-8536-6830-B0C4D5970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019" y="2089520"/>
            <a:ext cx="9604375" cy="2017585"/>
          </a:xfrm>
          <a:prstGeom prst="rect">
            <a:avLst/>
          </a:prstGeom>
          <a:ln w="228600" cap="sq" cmpd="thickThin">
            <a:solidFill>
              <a:srgbClr val="000000"/>
            </a:solidFill>
            <a:prstDash val="solid"/>
            <a:miter lim="800000"/>
          </a:ln>
          <a:effectLst>
            <a:innerShdw blurRad="76200">
              <a:srgbClr val="000000"/>
            </a:innerShdw>
          </a:effectLst>
        </p:spPr>
      </p:pic>
      <p:pic>
        <p:nvPicPr>
          <p:cNvPr id="4" name="Picture 3">
            <a:extLst>
              <a:ext uri="{FF2B5EF4-FFF2-40B4-BE49-F238E27FC236}">
                <a16:creationId xmlns:a16="http://schemas.microsoft.com/office/drawing/2014/main" id="{7F36E53F-2F1A-D7C3-8B58-F748405AE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119" y="4400207"/>
            <a:ext cx="9603275" cy="245779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7952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D1C4-9FEF-0E81-E98F-5D0A82C2885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23391B-1781-E436-E9F8-74CBBB27231E}"/>
              </a:ext>
            </a:extLst>
          </p:cNvPr>
          <p:cNvSpPr>
            <a:spLocks noGrp="1"/>
          </p:cNvSpPr>
          <p:nvPr>
            <p:ph idx="1"/>
          </p:nvPr>
        </p:nvSpPr>
        <p:spPr>
          <a:xfrm>
            <a:off x="1451579" y="2015732"/>
            <a:ext cx="10284701" cy="4100983"/>
          </a:xfrm>
        </p:spPr>
        <p:txBody>
          <a:bodyPr>
            <a:normAutofit/>
          </a:bodyPr>
          <a:lstStyle/>
          <a:p>
            <a:r>
              <a:rPr lang="en-US" dirty="0">
                <a:latin typeface="Times New Roman" panose="02020603050405020304" pitchFamily="18" charset="0"/>
                <a:cs typeface="Times New Roman" panose="02020603050405020304" pitchFamily="18" charset="0"/>
              </a:rPr>
              <a:t>M</a:t>
            </a:r>
            <a:r>
              <a:rPr lang="en-US" b="0" i="0" dirty="0">
                <a:effectLst/>
                <a:latin typeface="Times New Roman" panose="02020603050405020304" pitchFamily="18" charset="0"/>
                <a:cs typeface="Times New Roman" panose="02020603050405020304" pitchFamily="18" charset="0"/>
              </a:rPr>
              <a:t>ost important applications of Machine Learning in finance is Predicting the stock market.</a:t>
            </a:r>
          </a:p>
          <a:p>
            <a:r>
              <a:rPr lang="en-US" b="0" i="0" dirty="0">
                <a:effectLst/>
                <a:latin typeface="Times New Roman" panose="02020603050405020304" pitchFamily="18" charset="0"/>
                <a:cs typeface="Times New Roman" panose="02020603050405020304" pitchFamily="18" charset="0"/>
              </a:rPr>
              <a:t>Predicting the stock market has been the goal of investors since its inception. Every day billions of dollars are traded on the stock exchange, and behind every dollar is an investor hoping to make a profit in one way or another.</a:t>
            </a:r>
          </a:p>
          <a:p>
            <a:r>
              <a:rPr lang="en-US" b="0" i="0" dirty="0">
                <a:effectLst/>
                <a:latin typeface="Times New Roman" panose="02020603050405020304" pitchFamily="18" charset="0"/>
                <a:cs typeface="Times New Roman" panose="02020603050405020304" pitchFamily="18" charset="0"/>
              </a:rPr>
              <a:t>Entire companies rise and fall daily depending on market behavior. If an investor is able to accurately predict market movements, he can </a:t>
            </a:r>
            <a:r>
              <a:rPr lang="en-US" b="0" dirty="0">
                <a:solidFill>
                  <a:srgbClr val="202124"/>
                </a:solidFill>
                <a:latin typeface="Times New Roman" panose="02020603050405020304" pitchFamily="18" charset="0"/>
                <a:cs typeface="Times New Roman" panose="02020603050405020304" pitchFamily="18" charset="0"/>
              </a:rPr>
              <a:t>e</a:t>
            </a:r>
            <a:r>
              <a:rPr lang="en-US" i="0" dirty="0">
                <a:solidFill>
                  <a:srgbClr val="202124"/>
                </a:solidFill>
                <a:effectLst/>
                <a:latin typeface="Times New Roman" panose="02020603050405020304" pitchFamily="18" charset="0"/>
                <a:cs typeface="Times New Roman" panose="02020603050405020304" pitchFamily="18" charset="0"/>
              </a:rPr>
              <a:t>arn a higher rate of return will build wealth faster.</a:t>
            </a:r>
          </a:p>
          <a:p>
            <a:r>
              <a:rPr lang="en-IN" i="0" dirty="0">
                <a:effectLst/>
                <a:latin typeface="Times New Roman" panose="02020603050405020304" pitchFamily="18" charset="0"/>
                <a:cs typeface="Times New Roman" panose="02020603050405020304" pitchFamily="18" charset="0"/>
              </a:rPr>
              <a:t>Some example of people who creates bigger wealth by investing in stock market is </a:t>
            </a:r>
            <a:r>
              <a:rPr lang="en-IN" b="0" i="0" dirty="0">
                <a:solidFill>
                  <a:srgbClr val="202124"/>
                </a:solidFill>
                <a:effectLst/>
                <a:latin typeface="Times New Roman" panose="02020603050405020304" pitchFamily="18" charset="0"/>
                <a:cs typeface="Times New Roman" panose="02020603050405020304" pitchFamily="18" charset="0"/>
              </a:rPr>
              <a:t>Warren Buffett, Rakesh Jhunjhunwala, Radhakrishnan Damani.</a:t>
            </a:r>
            <a:endParaRPr lang="en-IN" i="0" dirty="0">
              <a:effectLst/>
              <a:latin typeface="Times New Roman" panose="02020603050405020304" pitchFamily="18" charset="0"/>
              <a:cs typeface="Times New Roman" panose="02020603050405020304" pitchFamily="18"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60408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1D884-BAE0-F1CE-3C5C-204E393B4E5F}"/>
              </a:ext>
            </a:extLst>
          </p:cNvPr>
          <p:cNvSpPr>
            <a:spLocks noGrp="1"/>
          </p:cNvSpPr>
          <p:nvPr>
            <p:ph idx="1"/>
          </p:nvPr>
        </p:nvSpPr>
        <p:spPr>
          <a:xfrm>
            <a:off x="1402671" y="1837678"/>
            <a:ext cx="9652183" cy="3628667"/>
          </a:xfrm>
        </p:spPr>
        <p:txBody>
          <a:bodyPr/>
          <a:lstStyle/>
          <a:p>
            <a:pPr algn="l"/>
            <a:r>
              <a:rPr lang="en-US" b="0" i="0" dirty="0">
                <a:effectLst/>
                <a:latin typeface="Times New Roman" panose="02020603050405020304" pitchFamily="18" charset="0"/>
                <a:cs typeface="Times New Roman" panose="02020603050405020304" pitchFamily="18" charset="0"/>
              </a:rPr>
              <a:t>Today, so many people are making money staying at home trading in the stock market. It is a plus point for you if you use your experience in the stock market and your machine learning skills for the task of stock price prediction.</a:t>
            </a:r>
          </a:p>
          <a:p>
            <a:pPr algn="l"/>
            <a:r>
              <a:rPr lang="en-US" b="0" i="0" dirty="0">
                <a:effectLst/>
                <a:latin typeface="Times New Roman" panose="02020603050405020304" pitchFamily="18" charset="0"/>
                <a:cs typeface="Times New Roman" panose="02020603050405020304" pitchFamily="18" charset="0"/>
              </a:rPr>
              <a:t>Let’s see how to predict stock prices using Machine Learning and the python programming language</a:t>
            </a:r>
          </a:p>
        </p:txBody>
      </p:sp>
    </p:spTree>
    <p:extLst>
      <p:ext uri="{BB962C8B-B14F-4D97-AF65-F5344CB8AC3E}">
        <p14:creationId xmlns:p14="http://schemas.microsoft.com/office/powerpoint/2010/main" val="394752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6321-AAE6-F397-37AD-124E8DE9DC9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Approach</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E6A90B-022D-55DE-2629-91BF416E98F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Below mention are the steps involved in the completion of this project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Collecting data.</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Analyze and preprocess the dataset by using EDA technique.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Dividing the Dataset into training and testing sets.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Model selection.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Model Building.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Model Evaluation.</a:t>
            </a:r>
          </a:p>
          <a:p>
            <a:pPr marL="457200" indent="-457200">
              <a:buFont typeface="+mj-lt"/>
              <a:buAutoNum type="arabicPeriod"/>
            </a:pPr>
            <a:endParaRPr lang="en-IN" dirty="0"/>
          </a:p>
        </p:txBody>
      </p:sp>
    </p:spTree>
    <p:extLst>
      <p:ext uri="{BB962C8B-B14F-4D97-AF65-F5344CB8AC3E}">
        <p14:creationId xmlns:p14="http://schemas.microsoft.com/office/powerpoint/2010/main" val="81803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6DBE-63E4-EB1D-9CB9-8CDD21C3C7AA}"/>
              </a:ext>
            </a:extLst>
          </p:cNvPr>
          <p:cNvSpPr>
            <a:spLocks noGrp="1"/>
          </p:cNvSpPr>
          <p:nvPr>
            <p:ph type="title"/>
          </p:nvPr>
        </p:nvSpPr>
        <p:spPr>
          <a:xfrm>
            <a:off x="1203004" y="259863"/>
            <a:ext cx="9603275" cy="1049235"/>
          </a:xfrm>
        </p:spPr>
        <p:txBody>
          <a:bodyPr>
            <a:normAutofit/>
          </a:bodyPr>
          <a:lstStyle/>
          <a:p>
            <a:pPr algn="ctr"/>
            <a:r>
              <a:rPr lang="en-US" b="1" dirty="0">
                <a:latin typeface="Times New Roman" panose="02020603050405020304" pitchFamily="18" charset="0"/>
                <a:cs typeface="Times New Roman" panose="02020603050405020304" pitchFamily="18" charset="0"/>
              </a:rPr>
              <a:t>Data Collection </a:t>
            </a:r>
            <a:br>
              <a:rPr lang="en-US" dirty="0"/>
            </a:br>
            <a:endParaRPr lang="en-IN" dirty="0"/>
          </a:p>
        </p:txBody>
      </p:sp>
      <p:sp>
        <p:nvSpPr>
          <p:cNvPr id="3" name="Content Placeholder 2">
            <a:extLst>
              <a:ext uri="{FF2B5EF4-FFF2-40B4-BE49-F238E27FC236}">
                <a16:creationId xmlns:a16="http://schemas.microsoft.com/office/drawing/2014/main" id="{5A7FEC95-26C0-331F-A56C-DCC879B2526D}"/>
              </a:ext>
            </a:extLst>
          </p:cNvPr>
          <p:cNvSpPr>
            <a:spLocks noGrp="1"/>
          </p:cNvSpPr>
          <p:nvPr>
            <p:ph idx="1"/>
          </p:nvPr>
        </p:nvSpPr>
        <p:spPr>
          <a:xfrm>
            <a:off x="1424946" y="1855934"/>
            <a:ext cx="9603275" cy="3450613"/>
          </a:xfrm>
        </p:spPr>
        <p:txBody>
          <a:bodyPr/>
          <a:lstStyle/>
          <a:p>
            <a:r>
              <a:rPr lang="en-US" b="0" i="0" dirty="0">
                <a:effectLst/>
                <a:latin typeface="Times New Roman" panose="02020603050405020304" pitchFamily="18" charset="0"/>
                <a:cs typeface="Times New Roman" panose="02020603050405020304" pitchFamily="18" charset="0"/>
              </a:rPr>
              <a:t>This dataset contains price of Nifty50 index currently trading on the Indian Stock Market.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Dataset downloaded from yahoo finance website.</a:t>
            </a:r>
          </a:p>
          <a:p>
            <a:r>
              <a:rPr lang="en-US" dirty="0">
                <a:latin typeface="Times New Roman" panose="02020603050405020304" pitchFamily="18" charset="0"/>
                <a:cs typeface="Times New Roman" panose="02020603050405020304" pitchFamily="18" charset="0"/>
              </a:rPr>
              <a:t>Dataset contain 3691 rows and 7 columns.</a:t>
            </a:r>
          </a:p>
          <a:p>
            <a:r>
              <a:rPr lang="en-US" b="0" i="0" dirty="0">
                <a:solidFill>
                  <a:srgbClr val="000000"/>
                </a:solidFill>
                <a:effectLst/>
                <a:latin typeface="Times New Roman" panose="02020603050405020304" pitchFamily="18" charset="0"/>
                <a:cs typeface="Times New Roman" panose="02020603050405020304" pitchFamily="18" charset="0"/>
              </a:rPr>
              <a:t>We are using </a:t>
            </a:r>
            <a:r>
              <a:rPr lang="en-US" b="0" i="0" dirty="0">
                <a:effectLst/>
                <a:latin typeface="Times New Roman" panose="02020603050405020304" pitchFamily="18" charset="0"/>
                <a:cs typeface="Times New Roman" panose="02020603050405020304" pitchFamily="18" charset="0"/>
              </a:rPr>
              <a:t>Nifty50 </a:t>
            </a:r>
            <a:r>
              <a:rPr lang="en-US" b="0" i="0" dirty="0">
                <a:solidFill>
                  <a:srgbClr val="000000"/>
                </a:solidFill>
                <a:effectLst/>
                <a:latin typeface="Times New Roman" panose="02020603050405020304" pitchFamily="18" charset="0"/>
                <a:cs typeface="Times New Roman" panose="02020603050405020304" pitchFamily="18" charset="0"/>
              </a:rPr>
              <a:t>data between 2007 to 2022</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793D5A-3E50-AC03-0F1A-1769C3073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314" y="4273221"/>
            <a:ext cx="7812350" cy="258477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2725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4BAD-1367-70C7-CA31-7DFF3CB222A1}"/>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Data cleaning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6290AB-43BC-F553-C1D1-B8828F8AD0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Checking if any null values are present in the dataset</a:t>
            </a:r>
            <a:r>
              <a:rPr lang="en-US" dirty="0"/>
              <a:t>.</a:t>
            </a:r>
          </a:p>
          <a:p>
            <a:r>
              <a:rPr lang="en-US" sz="2000" i="0" dirty="0">
                <a:solidFill>
                  <a:srgbClr val="222222"/>
                </a:solidFill>
                <a:effectLst/>
                <a:latin typeface="Times New Roman" panose="02020603050405020304" pitchFamily="18" charset="0"/>
                <a:cs typeface="Times New Roman" panose="02020603050405020304" pitchFamily="18" charset="0"/>
              </a:rPr>
              <a:t>The problem of missing value is quite common in many real-life datasets. Missing value can bias the results of the machine learning models and/or reduce the accuracy of the model.</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pic>
        <p:nvPicPr>
          <p:cNvPr id="5" name="Picture 4">
            <a:extLst>
              <a:ext uri="{FF2B5EF4-FFF2-40B4-BE49-F238E27FC236}">
                <a16:creationId xmlns:a16="http://schemas.microsoft.com/office/drawing/2014/main" id="{255D0647-D714-7829-194E-8EC6ED28F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788" y="3741038"/>
            <a:ext cx="7440063" cy="254353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7394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A90F8-CE1B-A7FF-3118-A76747030070}"/>
              </a:ext>
            </a:extLst>
          </p:cNvPr>
          <p:cNvSpPr>
            <a:spLocks noGrp="1"/>
          </p:cNvSpPr>
          <p:nvPr>
            <p:ph idx="1"/>
          </p:nvPr>
        </p:nvSpPr>
        <p:spPr>
          <a:xfrm>
            <a:off x="1438183" y="1819922"/>
            <a:ext cx="9616672" cy="3646424"/>
          </a:xfrm>
        </p:spPr>
        <p:txBody>
          <a:bodyPr>
            <a:noAutofit/>
          </a:bodyPr>
          <a:lstStyle/>
          <a:p>
            <a:r>
              <a:rPr lang="en-US" dirty="0">
                <a:latin typeface="Times New Roman" panose="02020603050405020304" pitchFamily="18" charset="0"/>
                <a:cs typeface="Times New Roman" panose="02020603050405020304" pitchFamily="18" charset="0"/>
              </a:rPr>
              <a:t>Handling missing data:</a:t>
            </a:r>
          </a:p>
          <a:p>
            <a:pPr marL="457200" indent="-457200">
              <a:buFont typeface="+mj-lt"/>
              <a:buAutoNum type="arabicPeriod"/>
            </a:pPr>
            <a:r>
              <a:rPr lang="en-IN" sz="1800" i="0" dirty="0">
                <a:solidFill>
                  <a:srgbClr val="222222"/>
                </a:solidFill>
                <a:effectLst/>
                <a:latin typeface="Times New Roman" panose="02020603050405020304" pitchFamily="18" charset="0"/>
                <a:cs typeface="Times New Roman" panose="02020603050405020304" pitchFamily="18" charset="0"/>
              </a:rPr>
              <a:t>Replacing With zero.</a:t>
            </a:r>
          </a:p>
          <a:p>
            <a:pPr marL="457200" indent="-457200">
              <a:buFont typeface="+mj-lt"/>
              <a:buAutoNum type="arabicPeriod"/>
            </a:pPr>
            <a:r>
              <a:rPr lang="en-IN" sz="1800" i="0" dirty="0">
                <a:solidFill>
                  <a:srgbClr val="222222"/>
                </a:solidFill>
                <a:effectLst/>
                <a:latin typeface="Times New Roman" panose="02020603050405020304" pitchFamily="18" charset="0"/>
                <a:cs typeface="Times New Roman" panose="02020603050405020304" pitchFamily="18" charset="0"/>
              </a:rPr>
              <a:t>Replacing With mean.</a:t>
            </a:r>
          </a:p>
          <a:p>
            <a:pPr marL="457200" indent="-457200">
              <a:buFont typeface="+mj-lt"/>
              <a:buAutoNum type="arabicPeriod"/>
            </a:pPr>
            <a:r>
              <a:rPr lang="en-IN" sz="1800" i="0" dirty="0">
                <a:solidFill>
                  <a:srgbClr val="222222"/>
                </a:solidFill>
                <a:effectLst/>
                <a:latin typeface="Times New Roman" panose="02020603050405020304" pitchFamily="18" charset="0"/>
                <a:cs typeface="Times New Roman" panose="02020603050405020304" pitchFamily="18" charset="0"/>
              </a:rPr>
              <a:t>Replacing With mode</a:t>
            </a:r>
            <a:r>
              <a:rPr lang="en-US" sz="1800" i="0" dirty="0">
                <a:solidFill>
                  <a:srgbClr val="222222"/>
                </a:solidFill>
                <a:effectLst/>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1800" i="0" dirty="0">
                <a:solidFill>
                  <a:srgbClr val="222222"/>
                </a:solidFill>
                <a:effectLst/>
                <a:latin typeface="Times New Roman" panose="02020603050405020304" pitchFamily="18" charset="0"/>
                <a:cs typeface="Times New Roman" panose="02020603050405020304" pitchFamily="18" charset="0"/>
              </a:rPr>
              <a:t>Replacing With median.</a:t>
            </a:r>
          </a:p>
          <a:p>
            <a:pPr marL="457200" indent="-457200">
              <a:buFont typeface="+mj-lt"/>
              <a:buAutoNum type="arabicPeriod"/>
            </a:pPr>
            <a:r>
              <a:rPr lang="en-IN" sz="1800" dirty="0">
                <a:solidFill>
                  <a:srgbClr val="222222"/>
                </a:solidFill>
                <a:latin typeface="Times New Roman" panose="02020603050405020304" pitchFamily="18" charset="0"/>
                <a:cs typeface="Times New Roman" panose="02020603050405020304" pitchFamily="18" charset="0"/>
              </a:rPr>
              <a:t>Deleting data</a:t>
            </a:r>
            <a:r>
              <a:rPr lang="en-IN" sz="1800" dirty="0">
                <a:solidFill>
                  <a:srgbClr val="222222"/>
                </a:solidFill>
                <a:latin typeface="Lato" panose="020F0502020204030203" pitchFamily="34" charset="0"/>
              </a:rPr>
              <a:t>.</a:t>
            </a:r>
          </a:p>
          <a:p>
            <a:r>
              <a:rPr lang="en-IN" i="0" dirty="0">
                <a:solidFill>
                  <a:srgbClr val="222222"/>
                </a:solidFill>
                <a:effectLst/>
                <a:latin typeface="Times New Roman" panose="02020603050405020304" pitchFamily="18" charset="0"/>
                <a:cs typeface="Times New Roman" panose="02020603050405020304" pitchFamily="18" charset="0"/>
              </a:rPr>
              <a:t>Here, we have negligible missing values.</a:t>
            </a:r>
          </a:p>
          <a:p>
            <a:r>
              <a:rPr lang="en-IN" i="0" dirty="0">
                <a:solidFill>
                  <a:srgbClr val="222222"/>
                </a:solidFill>
                <a:effectLst/>
                <a:latin typeface="Times New Roman" panose="02020603050405020304" pitchFamily="18" charset="0"/>
                <a:cs typeface="Times New Roman" panose="02020603050405020304" pitchFamily="18" charset="0"/>
              </a:rPr>
              <a:t>I am deleting the row in</a:t>
            </a:r>
            <a:r>
              <a:rPr lang="en-IN" dirty="0">
                <a:solidFill>
                  <a:srgbClr val="222222"/>
                </a:solidFill>
                <a:latin typeface="Times New Roman" panose="02020603050405020304" pitchFamily="18" charset="0"/>
                <a:cs typeface="Times New Roman" panose="02020603050405020304" pitchFamily="18" charset="0"/>
              </a:rPr>
              <a:t> that missing value is present. </a:t>
            </a:r>
            <a:endParaRPr lang="en-IN"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15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9B12A03-577B-2FB7-20DF-2D0FFC3430A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Axis = 0, for dropping rows.</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F0F5915-B8CE-7D96-9DAA-AE58301C3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175" y="2858067"/>
            <a:ext cx="7520629" cy="280629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29745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1101</TotalTime>
  <Words>911</Words>
  <Application>Microsoft Office PowerPoint</Application>
  <PresentationFormat>Widescreen</PresentationFormat>
  <Paragraphs>68</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Gill Sans MT</vt:lpstr>
      <vt:lpstr>Helvetica Neue</vt:lpstr>
      <vt:lpstr>inter-regular</vt:lpstr>
      <vt:lpstr>Lato</vt:lpstr>
      <vt:lpstr>Times New Roman</vt:lpstr>
      <vt:lpstr>Wingdings</vt:lpstr>
      <vt:lpstr>Gallery</vt:lpstr>
      <vt:lpstr>Nifty50 index price prediction by Machine Learning Technique.</vt:lpstr>
      <vt:lpstr>Introduction</vt:lpstr>
      <vt:lpstr>Objective</vt:lpstr>
      <vt:lpstr>PowerPoint Presentation</vt:lpstr>
      <vt:lpstr>Approach</vt:lpstr>
      <vt:lpstr>Data Collection  </vt:lpstr>
      <vt:lpstr>Data cleaning</vt:lpstr>
      <vt:lpstr>PowerPoint Presentation</vt:lpstr>
      <vt:lpstr>PowerPoint Presentation</vt:lpstr>
      <vt:lpstr>Summary Statistics </vt:lpstr>
      <vt:lpstr>Exploratory Data Analysis(EDA)</vt:lpstr>
      <vt:lpstr>PowerPoint Presentation</vt:lpstr>
      <vt:lpstr>Nifty50 Daily Returns </vt:lpstr>
      <vt:lpstr>Nifty50 Cumulative Returns </vt:lpstr>
      <vt:lpstr>Model selection</vt:lpstr>
      <vt:lpstr>PowerPoint Presentation</vt:lpstr>
      <vt:lpstr>PowerPoint Presentation</vt:lpstr>
      <vt:lpstr>PowerPoint Presentation</vt:lpstr>
      <vt:lpstr>PowerPoint Presentation</vt:lpstr>
      <vt:lpstr>visualize the relation between predicted vs actual values</vt:lpstr>
      <vt:lpstr>Model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Nifty50 index price prediction by Machine Learning Technique.</dc:title>
  <dc:creator>dnyaneshwar ainar</dc:creator>
  <cp:lastModifiedBy>dnyaneshwar ainar</cp:lastModifiedBy>
  <cp:revision>32</cp:revision>
  <dcterms:created xsi:type="dcterms:W3CDTF">2022-08-30T08:51:02Z</dcterms:created>
  <dcterms:modified xsi:type="dcterms:W3CDTF">2022-09-19T15:07:53Z</dcterms:modified>
</cp:coreProperties>
</file>