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Calibri Light" panose="020F0302020204030204" pitchFamily="34" charset="0"/>
      <p:regular r:id="rId40"/>
      <p:italic r:id="rId41"/>
    </p:embeddedFont>
    <p:embeddedFont>
      <p:font typeface="Helvetica Neue" panose="020B060402020202020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6">
          <p15:clr>
            <a:srgbClr val="A4A3A4"/>
          </p15:clr>
        </p15:guide>
        <p15:guide id="3" pos="3945">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ikD8L8NjyRwLQr5hyZuAK0VPTz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74"/>
        <p:guide orient="horz" pos="6"/>
        <p:guide pos="394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4446a94e05_5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14446a94e05_5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4446a94e05_5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14446a94e05_5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477a6f4bd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477a6f4bd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4446a94e05_5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14446a94e05_5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46a94e05_5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14446a94e05_5_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4446a94e05_5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14446a94e05_5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4446a94e05_5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14446a94e05_5_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14446a94e05_5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14446a94e05_5_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14446a94e05_5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14446a94e05_5_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4446a94e05_5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g14446a94e05_5_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4446a94e05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14446a94e05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4446a94e05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14446a94e05_3_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4446a94e05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14446a94e05_3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9" name="Google Shape;2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4446a94e05_3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14446a94e05_3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4446a94e05_3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14446a94e05_3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4" name="Google Shape;26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4446a94e05_5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14446a94e05_5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4446a94e05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14446a94e05_5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4446a94e05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14446a94e05_3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4446a94e05_5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g14446a94e05_5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1477a6f4bd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1477a6f4bd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1477a6f4bd8_1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 name="Google Shape;297;g1477a6f4bd8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477a6f4bd8_1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477a6f4bd8_1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446a94e05_3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4446a94e05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3" name="Google Shape;12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4446a94e05_3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4446a94e05_3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4446a94e05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14446a94e05_3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4446a94e05_3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14446a94e05_3_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4446a94e05_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14446a94e05_5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29188-6A8D-0E9C-5656-6BD64A819E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2CECDA-82C8-E78A-4F3A-3205FA8E56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D27EC0A-A252-2089-67F7-D6864679905A}"/>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09E0C883-8C2E-1718-625B-3936A5AC9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2CE137-8F63-1226-C083-0AA82A9140A8}"/>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282659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C1E6-2AAE-383F-7C65-B11B6CBFE22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C44CA0-DEE9-1F37-0616-E14B90EAA9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9D4BFC-8A57-E60A-1024-A1D276CF72B4}"/>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50D4BE0F-E72B-51E7-2C86-98A485201E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7201D-4A8E-9037-A394-B57709E01543}"/>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201006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AB23D-54C9-1A58-37BF-056D352B3B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8603D8-E19A-CB94-A057-7CC22ECA24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8C71D1-4C5B-8E2C-A85B-6AC02DE83A0C}"/>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42FBE822-CA3A-D4C5-36D0-05F33335D0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87EBB7-B2CE-245A-C8BA-45BB041BD1CA}"/>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9119310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1_Blank">
    <p:spTree>
      <p:nvGrpSpPr>
        <p:cNvPr id="1" name="Shape 9"/>
        <p:cNvGrpSpPr/>
        <p:nvPr/>
      </p:nvGrpSpPr>
      <p:grpSpPr>
        <a:xfrm>
          <a:off x="0" y="0"/>
          <a:ext cx="0" cy="0"/>
          <a:chOff x="0" y="0"/>
          <a:chExt cx="0" cy="0"/>
        </a:xfrm>
      </p:grpSpPr>
      <p:sp>
        <p:nvSpPr>
          <p:cNvPr id="16" name="Google Shape;16;p8"/>
          <p:cNvSpPr txBox="1">
            <a:spLocks noGrp="1"/>
          </p:cNvSpPr>
          <p:nvPr>
            <p:ph type="title"/>
          </p:nvPr>
        </p:nvSpPr>
        <p:spPr>
          <a:xfrm>
            <a:off x="563489" y="534991"/>
            <a:ext cx="10863385" cy="1019175"/>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400"/>
              <a:buNone/>
              <a:defRPr>
                <a:solidFill>
                  <a:srgbClr val="000000"/>
                </a:solidFill>
                <a:latin typeface="Helvetica Neue"/>
                <a:ea typeface="Helvetica Neue"/>
                <a:cs typeface="Helvetica Neue"/>
                <a:sym typeface="Helvetica Neu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17" name="Google Shape;17;p8"/>
          <p:cNvSpPr txBox="1">
            <a:spLocks noGrp="1"/>
          </p:cNvSpPr>
          <p:nvPr>
            <p:ph type="body" idx="1"/>
          </p:nvPr>
        </p:nvSpPr>
        <p:spPr>
          <a:xfrm>
            <a:off x="563491" y="1922462"/>
            <a:ext cx="10861431" cy="4038600"/>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138"/>
              </a:spcBef>
              <a:spcAft>
                <a:spcPts val="0"/>
              </a:spcAft>
              <a:buSzPts val="1400"/>
              <a:buNone/>
              <a:defRPr>
                <a:solidFill>
                  <a:srgbClr val="000000"/>
                </a:solidFill>
                <a:latin typeface="Helvetica Neue"/>
                <a:ea typeface="Helvetica Neue"/>
                <a:cs typeface="Helvetica Neue"/>
                <a:sym typeface="Helvetica Neue"/>
              </a:defRPr>
            </a:lvl1pPr>
            <a:lvl2pPr marL="914400" lvl="1" indent="-228600" algn="l">
              <a:lnSpc>
                <a:spcPct val="100000"/>
              </a:lnSpc>
              <a:spcBef>
                <a:spcPts val="163"/>
              </a:spcBef>
              <a:spcAft>
                <a:spcPts val="0"/>
              </a:spcAft>
              <a:buSzPts val="1400"/>
              <a:buNone/>
              <a:defRPr>
                <a:solidFill>
                  <a:srgbClr val="000000"/>
                </a:solidFill>
                <a:latin typeface="Helvetica Neue"/>
                <a:ea typeface="Helvetica Neue"/>
                <a:cs typeface="Helvetica Neue"/>
                <a:sym typeface="Helvetica Neue"/>
              </a:defRPr>
            </a:lvl2pPr>
            <a:lvl3pPr marL="1371600" lvl="2"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3pPr>
            <a:lvl4pPr marL="1828800" lvl="3"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4pPr>
            <a:lvl5pPr marL="2286000" lvl="4" indent="-228600" algn="l">
              <a:lnSpc>
                <a:spcPct val="100000"/>
              </a:lnSpc>
              <a:spcBef>
                <a:spcPts val="325"/>
              </a:spcBef>
              <a:spcAft>
                <a:spcPts val="0"/>
              </a:spcAft>
              <a:buSzPts val="1400"/>
              <a:buNone/>
              <a:defRPr>
                <a:solidFill>
                  <a:srgbClr val="000000"/>
                </a:solidFill>
                <a:latin typeface="Helvetica Neue"/>
                <a:ea typeface="Helvetica Neue"/>
                <a:cs typeface="Helvetica Neue"/>
                <a:sym typeface="Helvetica Neue"/>
              </a:defRPr>
            </a:lvl5pPr>
            <a:lvl6pPr marL="2743200" lvl="5" indent="-228600" algn="l">
              <a:lnSpc>
                <a:spcPct val="100000"/>
              </a:lnSpc>
              <a:spcBef>
                <a:spcPts val="325"/>
              </a:spcBef>
              <a:spcAft>
                <a:spcPts val="0"/>
              </a:spcAft>
              <a:buSzPts val="1400"/>
              <a:buNone/>
              <a:defRPr/>
            </a:lvl6pPr>
            <a:lvl7pPr marL="3200400" lvl="6" indent="-228600" algn="l">
              <a:lnSpc>
                <a:spcPct val="100000"/>
              </a:lnSpc>
              <a:spcBef>
                <a:spcPts val="325"/>
              </a:spcBef>
              <a:spcAft>
                <a:spcPts val="0"/>
              </a:spcAft>
              <a:buSzPts val="1400"/>
              <a:buNone/>
              <a:defRPr/>
            </a:lvl7pPr>
            <a:lvl8pPr marL="3657600" lvl="7" indent="-228600" algn="l">
              <a:lnSpc>
                <a:spcPct val="100000"/>
              </a:lnSpc>
              <a:spcBef>
                <a:spcPts val="325"/>
              </a:spcBef>
              <a:spcAft>
                <a:spcPts val="0"/>
              </a:spcAft>
              <a:buSzPts val="1400"/>
              <a:buNone/>
              <a:defRPr/>
            </a:lvl8pPr>
            <a:lvl9pPr marL="4114800" lvl="8" indent="-228600" algn="l">
              <a:lnSpc>
                <a:spcPct val="100000"/>
              </a:lnSpc>
              <a:spcBef>
                <a:spcPts val="325"/>
              </a:spcBef>
              <a:spcAft>
                <a:spcPts val="325"/>
              </a:spcAft>
              <a:buSzPts val="1400"/>
              <a:buNone/>
              <a:defRPr/>
            </a:lvl9pPr>
          </a:lstStyle>
          <a:p>
            <a:endParaRPr/>
          </a:p>
        </p:txBody>
      </p:sp>
    </p:spTree>
    <p:extLst>
      <p:ext uri="{BB962C8B-B14F-4D97-AF65-F5344CB8AC3E}">
        <p14:creationId xmlns:p14="http://schemas.microsoft.com/office/powerpoint/2010/main" val="361878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5DC7A-B48B-8E0C-A216-D53584965B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3E8FF4-E59A-FEA0-52E8-7728FC7A60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6F3A3C-E639-E753-9493-D5F26940FD54}"/>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463CB6C7-7866-177F-A5EA-F8C91DE24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5A7F7E-82D2-F965-662D-212DAAA07742}"/>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198766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DC7D1-9752-BDD9-C33A-FA8D0A5BC0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5C11864-5F35-4FC5-4E53-04F6E14F87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1D2729-3CBF-2294-3514-061B12A5333B}"/>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06A9F942-1264-8097-CAFA-0A9EDE86C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057AB2-E605-1C8A-2D53-163CD377E3AD}"/>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3389679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D0905-8DA1-2B95-07BB-C9B3797741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A17733-BFAF-CB07-9B31-126BF16C94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397B9-2D54-C96B-738B-74818E4C88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C88040-CBAE-28DC-AE14-E0B2FD165DB7}"/>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745D7D1A-2D3C-918F-3A5C-991BAE4BEA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F4DDB6-7A44-EBA4-6C49-33337E7D95D2}"/>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1765461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09E37-2552-E3B9-0F4C-C03D51E9802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D0B20-FA94-7BBB-62C9-99D28B84EB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46514-BEAC-21E9-3AB0-C308D771C8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4B2B1F4-89F4-EB01-C660-C9F1C10F8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397027-27A0-C17E-B55D-8163A0E73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B4E530-96EA-150B-B47C-140AA9CDDE6E}"/>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8" name="Footer Placeholder 7">
            <a:extLst>
              <a:ext uri="{FF2B5EF4-FFF2-40B4-BE49-F238E27FC236}">
                <a16:creationId xmlns:a16="http://schemas.microsoft.com/office/drawing/2014/main" id="{DE9BFFBC-BD33-4364-A362-2204CBBCA5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BCAB6E6-A162-4B88-9499-CCE3370B8DD7}"/>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75089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6F56-1D9E-5F1C-3E0E-0A7F54DD28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27A8837-2B5D-70BF-CAA9-92EDFD5654A7}"/>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4" name="Footer Placeholder 3">
            <a:extLst>
              <a:ext uri="{FF2B5EF4-FFF2-40B4-BE49-F238E27FC236}">
                <a16:creationId xmlns:a16="http://schemas.microsoft.com/office/drawing/2014/main" id="{14557535-3ABC-1425-8C9D-2316CE64000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87A6387-702F-8E38-79FE-721AE4AA1005}"/>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13606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AC971A-45F4-3BF3-771F-8AD8348F90A0}"/>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3" name="Footer Placeholder 2">
            <a:extLst>
              <a:ext uri="{FF2B5EF4-FFF2-40B4-BE49-F238E27FC236}">
                <a16:creationId xmlns:a16="http://schemas.microsoft.com/office/drawing/2014/main" id="{E26B0DB8-57BA-A19A-CA16-113986D65EA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59454CB-FD8D-B0BF-DB52-951FB34266C7}"/>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427917463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6401C-C9A1-4A75-0E1A-AFAF1D712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9654D-9DFB-9C29-7943-3EBF4F970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D27CADB-757F-DD14-D457-B2A502166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6EB58-5AA3-0FB0-3503-3CE02C98701E}"/>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A4BD0CE3-48C1-8AB4-F438-30DC187144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A6D3BD-8A12-6DBC-6A6E-582A694096D1}"/>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2796943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8C3EC-ACBE-D2EC-F80B-53CD3DDE9D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9E3A5A-731B-7018-ECE6-03440CCF49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0641D3-F063-95D0-CA3B-760BB8619A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4ECAE-F4EB-4C0A-5E01-FC0C2C6A50C2}"/>
              </a:ext>
            </a:extLst>
          </p:cNvPr>
          <p:cNvSpPr>
            <a:spLocks noGrp="1"/>
          </p:cNvSpPr>
          <p:nvPr>
            <p:ph type="dt" sz="half" idx="10"/>
          </p:nvPr>
        </p:nvSpPr>
        <p:spPr/>
        <p:txBody>
          <a:bodyPr/>
          <a:lstStyle/>
          <a:p>
            <a:fld id="{4F5C9038-152A-4091-BDDA-B81F87CCFCFF}" type="datetimeFigureOut">
              <a:rPr lang="en-IN" smtClean="0"/>
              <a:t>28-10-2023</a:t>
            </a:fld>
            <a:endParaRPr lang="en-IN"/>
          </a:p>
        </p:txBody>
      </p:sp>
      <p:sp>
        <p:nvSpPr>
          <p:cNvPr id="6" name="Footer Placeholder 5">
            <a:extLst>
              <a:ext uri="{FF2B5EF4-FFF2-40B4-BE49-F238E27FC236}">
                <a16:creationId xmlns:a16="http://schemas.microsoft.com/office/drawing/2014/main" id="{7B0A6334-2053-09CA-C6C8-1AFED55237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4FA24A-1FAF-2F26-E7AD-6F8187436A40}"/>
              </a:ext>
            </a:extLst>
          </p:cNvPr>
          <p:cNvSpPr>
            <a:spLocks noGrp="1"/>
          </p:cNvSpPr>
          <p:nvPr>
            <p:ph type="sldNum" sz="quarter" idx="12"/>
          </p:nvPr>
        </p:nvSpPr>
        <p:spPr/>
        <p:txBody>
          <a:bodyPr/>
          <a:lstStyle/>
          <a:p>
            <a:fld id="{35C03F80-CE5A-44E4-ABB9-84A8959E86B1}" type="slidenum">
              <a:rPr lang="en-IN" smtClean="0"/>
              <a:t>‹#›</a:t>
            </a:fld>
            <a:endParaRPr lang="en-IN"/>
          </a:p>
        </p:txBody>
      </p:sp>
    </p:spTree>
    <p:extLst>
      <p:ext uri="{BB962C8B-B14F-4D97-AF65-F5344CB8AC3E}">
        <p14:creationId xmlns:p14="http://schemas.microsoft.com/office/powerpoint/2010/main" val="5973884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7DF08A-863A-90DD-DA0D-120CDA4F3F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070315-F271-7752-63C4-C01694078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BE68B5F-E05D-2CF4-8643-3077CBFD98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5C9038-152A-4091-BDDA-B81F87CCFCFF}" type="datetimeFigureOut">
              <a:rPr lang="en-IN" smtClean="0"/>
              <a:t>28-10-2023</a:t>
            </a:fld>
            <a:endParaRPr lang="en-IN"/>
          </a:p>
        </p:txBody>
      </p:sp>
      <p:sp>
        <p:nvSpPr>
          <p:cNvPr id="5" name="Footer Placeholder 4">
            <a:extLst>
              <a:ext uri="{FF2B5EF4-FFF2-40B4-BE49-F238E27FC236}">
                <a16:creationId xmlns:a16="http://schemas.microsoft.com/office/drawing/2014/main" id="{6C98B700-7018-8ED3-1B25-E7F6B16DB4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4D9BB52-4F6E-2F45-4CE5-CB63C903C0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03F80-CE5A-44E4-ABB9-84A8959E86B1}" type="slidenum">
              <a:rPr lang="en-IN" smtClean="0"/>
              <a:t>‹#›</a:t>
            </a:fld>
            <a:endParaRPr lang="en-IN"/>
          </a:p>
        </p:txBody>
      </p:sp>
    </p:spTree>
    <p:extLst>
      <p:ext uri="{BB962C8B-B14F-4D97-AF65-F5344CB8AC3E}">
        <p14:creationId xmlns:p14="http://schemas.microsoft.com/office/powerpoint/2010/main" val="6224803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hyperlink" Target="https://support.aws.amazon.com/#/contacts/report-abuse" TargetMode="External"/><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9A379"/>
        </a:solidFill>
        <a:effectLst/>
      </p:bgPr>
    </p:bg>
    <p:spTree>
      <p:nvGrpSpPr>
        <p:cNvPr id="1" name="Shape 100"/>
        <p:cNvGrpSpPr/>
        <p:nvPr/>
      </p:nvGrpSpPr>
      <p:grpSpPr>
        <a:xfrm>
          <a:off x="0" y="0"/>
          <a:ext cx="0" cy="0"/>
          <a:chOff x="0" y="0"/>
          <a:chExt cx="0" cy="0"/>
        </a:xfrm>
      </p:grpSpPr>
      <p:sp>
        <p:nvSpPr>
          <p:cNvPr id="102" name="Google Shape;102;p1"/>
          <p:cNvSpPr txBox="1"/>
          <p:nvPr/>
        </p:nvSpPr>
        <p:spPr>
          <a:xfrm>
            <a:off x="1427318" y="3792829"/>
            <a:ext cx="8644380"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rgbClr val="060707"/>
                </a:solidFill>
                <a:latin typeface="Times New Roman"/>
                <a:ea typeface="Times New Roman"/>
                <a:cs typeface="Times New Roman"/>
                <a:sym typeface="Times New Roman"/>
              </a:rPr>
              <a:t>          </a:t>
            </a:r>
            <a:r>
              <a:rPr lang="en-US" sz="4000" b="1" i="0" u="none" strike="noStrike" cap="none">
                <a:solidFill>
                  <a:srgbClr val="060707"/>
                </a:solidFill>
                <a:latin typeface="Times New Roman"/>
                <a:ea typeface="Times New Roman"/>
                <a:cs typeface="Times New Roman"/>
                <a:sym typeface="Times New Roman"/>
              </a:rPr>
              <a:t>CHAPTER – 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60707"/>
                </a:solidFill>
                <a:latin typeface="Times New Roman"/>
                <a:ea typeface="Times New Roman"/>
                <a:cs typeface="Times New Roman"/>
                <a:sym typeface="Times New Roman"/>
              </a:rPr>
              <a:t>           AWS CLOUD OVERVIEW</a:t>
            </a:r>
            <a:endParaRPr sz="1400" b="0" i="0" u="none" strike="noStrike" cap="none">
              <a:solidFill>
                <a:srgbClr val="000000"/>
              </a:solidFill>
              <a:latin typeface="Arial"/>
              <a:ea typeface="Arial"/>
              <a:cs typeface="Arial"/>
              <a:sym typeface="Arial"/>
            </a:endParaRPr>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14446a94e05_5_5"/>
          <p:cNvSpPr txBox="1">
            <a:spLocks noGrp="1"/>
          </p:cNvSpPr>
          <p:nvPr>
            <p:ph type="title"/>
          </p:nvPr>
        </p:nvSpPr>
        <p:spPr>
          <a:xfrm>
            <a:off x="561691" y="13377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39024"/>
              </a:lnSpc>
              <a:spcBef>
                <a:spcPts val="2300"/>
              </a:spcBef>
              <a:spcAft>
                <a:spcPts val="1500"/>
              </a:spcAft>
              <a:buSzPts val="1400"/>
              <a:buNone/>
            </a:pPr>
            <a:r>
              <a:rPr lang="en-US">
                <a:solidFill>
                  <a:srgbClr val="111111"/>
                </a:solidFill>
                <a:highlight>
                  <a:srgbClr val="FFFFFF"/>
                </a:highlight>
                <a:latin typeface="Times New Roman"/>
                <a:ea typeface="Times New Roman"/>
                <a:cs typeface="Times New Roman"/>
                <a:sym typeface="Times New Roman"/>
              </a:rPr>
              <a:t>AWS Management Console</a:t>
            </a:r>
            <a:endParaRPr>
              <a:latin typeface="Times New Roman"/>
              <a:ea typeface="Times New Roman"/>
              <a:cs typeface="Times New Roman"/>
              <a:sym typeface="Times New Roman"/>
            </a:endParaRPr>
          </a:p>
        </p:txBody>
      </p:sp>
      <p:sp>
        <p:nvSpPr>
          <p:cNvPr id="156" name="Google Shape;156;g14446a94e05_5_5"/>
          <p:cNvSpPr txBox="1">
            <a:spLocks noGrp="1"/>
          </p:cNvSpPr>
          <p:nvPr>
            <p:ph type="body" idx="1"/>
          </p:nvPr>
        </p:nvSpPr>
        <p:spPr>
          <a:xfrm>
            <a:off x="563491" y="1152874"/>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00"/>
              <a:buNone/>
            </a:pPr>
            <a:r>
              <a:rPr lang="en-US" sz="1800">
                <a:solidFill>
                  <a:srgbClr val="333333"/>
                </a:solidFill>
                <a:highlight>
                  <a:srgbClr val="FFFFFF"/>
                </a:highlight>
                <a:latin typeface="Times New Roman"/>
                <a:ea typeface="Times New Roman"/>
                <a:cs typeface="Times New Roman"/>
                <a:sym typeface="Times New Roman"/>
              </a:rPr>
              <a:t>AWS Console or AWS Management Console is a web console offered by AWS. It helps you manage different AWS Services. Here you have the option of choosing and accessing services that reside on the console. With AWS Management Console you can access metrics and billing details. You can launch different services like creating buckets or creating instances using AWS EC2.</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50000"/>
              </a:lnSpc>
              <a:spcBef>
                <a:spcPts val="2000"/>
              </a:spcBef>
              <a:spcAft>
                <a:spcPts val="0"/>
              </a:spcAft>
              <a:buSzPts val="1400"/>
              <a:buNone/>
            </a:pPr>
            <a:r>
              <a:rPr lang="en-US" sz="1800">
                <a:solidFill>
                  <a:srgbClr val="333333"/>
                </a:solidFill>
                <a:highlight>
                  <a:srgbClr val="FFFFFF"/>
                </a:highlight>
                <a:latin typeface="Times New Roman"/>
                <a:ea typeface="Times New Roman"/>
                <a:cs typeface="Times New Roman"/>
                <a:sym typeface="Times New Roman"/>
              </a:rPr>
              <a:t>Following are some of the features of the AWS Management Console: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200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Managing your AWS Account</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Service Search in the AWS Management Console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Explore and Learn AWS more</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Create shortcuts that can be pinned for easy access</a:t>
            </a:r>
            <a:endParaRPr sz="1800">
              <a:solidFill>
                <a:srgbClr val="333333"/>
              </a:solidFill>
              <a:highlight>
                <a:srgbClr val="FFFFFF"/>
              </a:highlight>
              <a:latin typeface="Times New Roman"/>
              <a:ea typeface="Times New Roman"/>
              <a:cs typeface="Times New Roman"/>
              <a:sym typeface="Times New Roman"/>
            </a:endParaRPr>
          </a:p>
          <a:p>
            <a:pPr marL="660400" lvl="0" indent="-342900" algn="l" rtl="0">
              <a:lnSpc>
                <a:spcPct val="150000"/>
              </a:lnSpc>
              <a:spcBef>
                <a:spcPts val="0"/>
              </a:spcBef>
              <a:spcAft>
                <a:spcPts val="0"/>
              </a:spcAft>
              <a:buClr>
                <a:srgbClr val="333333"/>
              </a:buClr>
              <a:buSzPts val="1800"/>
              <a:buFont typeface="Noto Sans Symbols"/>
              <a:buChar char="⮚"/>
            </a:pPr>
            <a:r>
              <a:rPr lang="en-US" sz="1800">
                <a:solidFill>
                  <a:srgbClr val="333333"/>
                </a:solidFill>
                <a:highlight>
                  <a:srgbClr val="FFFFFF"/>
                </a:highlight>
                <a:latin typeface="Times New Roman"/>
                <a:ea typeface="Times New Roman"/>
                <a:cs typeface="Times New Roman"/>
                <a:sym typeface="Times New Roman"/>
              </a:rPr>
              <a:t>Manage AWS Services and resources using Mobile</a:t>
            </a:r>
            <a:endParaRPr sz="1800">
              <a:solidFill>
                <a:srgbClr val="333333"/>
              </a:solidFill>
              <a:highlight>
                <a:srgbClr val="FFFFFF"/>
              </a:highlight>
              <a:latin typeface="Times New Roman"/>
              <a:ea typeface="Times New Roman"/>
              <a:cs typeface="Times New Roman"/>
              <a:sym typeface="Times New Roman"/>
            </a:endParaRPr>
          </a:p>
          <a:p>
            <a:pPr marL="0" lvl="0" indent="0" algn="l" rtl="0">
              <a:lnSpc>
                <a:spcPct val="100000"/>
              </a:lnSpc>
              <a:spcBef>
                <a:spcPts val="2000"/>
              </a:spcBef>
              <a:spcAft>
                <a:spcPts val="0"/>
              </a:spcAft>
              <a:buSzPts val="1400"/>
              <a:buNone/>
            </a:pPr>
            <a:endParaRPr>
              <a:solidFill>
                <a:srgbClr val="33333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14446a94e05_5_13"/>
          <p:cNvSpPr txBox="1">
            <a:spLocks noGrp="1"/>
          </p:cNvSpPr>
          <p:nvPr>
            <p:ph type="title"/>
          </p:nvPr>
        </p:nvSpPr>
        <p:spPr>
          <a:xfrm>
            <a:off x="387850" y="186607"/>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39024"/>
              </a:lnSpc>
              <a:spcBef>
                <a:spcPts val="2300"/>
              </a:spcBef>
              <a:spcAft>
                <a:spcPts val="1500"/>
              </a:spcAft>
              <a:buSzPts val="1400"/>
              <a:buNone/>
            </a:pPr>
            <a:r>
              <a:rPr lang="en-US">
                <a:solidFill>
                  <a:srgbClr val="111111"/>
                </a:solidFill>
                <a:highlight>
                  <a:srgbClr val="FFFFFF"/>
                </a:highlight>
                <a:latin typeface="Times New Roman"/>
                <a:ea typeface="Times New Roman"/>
                <a:cs typeface="Times New Roman"/>
                <a:sym typeface="Times New Roman"/>
              </a:rPr>
              <a:t>AWS Management Console</a:t>
            </a:r>
            <a:endParaRPr>
              <a:latin typeface="Times New Roman"/>
              <a:ea typeface="Times New Roman"/>
              <a:cs typeface="Times New Roman"/>
              <a:sym typeface="Times New Roman"/>
            </a:endParaRPr>
          </a:p>
        </p:txBody>
      </p:sp>
      <p:pic>
        <p:nvPicPr>
          <p:cNvPr id="162" name="Google Shape;162;g14446a94e05_5_13"/>
          <p:cNvPicPr preferRelativeResize="0"/>
          <p:nvPr/>
        </p:nvPicPr>
        <p:blipFill rotWithShape="1">
          <a:blip r:embed="rId3">
            <a:alphaModFix/>
          </a:blip>
          <a:srcRect/>
          <a:stretch/>
        </p:blipFill>
        <p:spPr>
          <a:xfrm>
            <a:off x="375124" y="1404257"/>
            <a:ext cx="11441751" cy="4314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477a6f4bd8_1_0"/>
          <p:cNvSpPr txBox="1">
            <a:spLocks noGrp="1"/>
          </p:cNvSpPr>
          <p:nvPr>
            <p:ph type="title"/>
          </p:nvPr>
        </p:nvSpPr>
        <p:spPr>
          <a:prstGeom prst="rect">
            <a:avLst/>
          </a:prstGeom>
        </p:spPr>
        <p:txBody>
          <a:bodyPr spcFirstLastPara="1" wrap="square" lIns="91425" tIns="45700" rIns="91425" bIns="45700" anchor="ctr" anchorCtr="0">
            <a:noAutofit/>
          </a:bodyPr>
          <a:lstStyle/>
          <a:p>
            <a:pPr marL="12700" marR="12700" lvl="0" indent="0" algn="l" rtl="0">
              <a:lnSpc>
                <a:spcPct val="130000"/>
              </a:lnSpc>
              <a:spcBef>
                <a:spcPts val="0"/>
              </a:spcBef>
              <a:spcAft>
                <a:spcPts val="1100"/>
              </a:spcAft>
              <a:buNone/>
            </a:pPr>
            <a:r>
              <a:rPr lang="en-US">
                <a:solidFill>
                  <a:srgbClr val="111111"/>
                </a:solidFill>
                <a:latin typeface="Times New Roman"/>
                <a:ea typeface="Times New Roman"/>
                <a:cs typeface="Times New Roman"/>
                <a:sym typeface="Times New Roman"/>
              </a:rPr>
              <a:t>AWS Command Line Interface</a:t>
            </a:r>
            <a:endParaRPr>
              <a:solidFill>
                <a:srgbClr val="111111"/>
              </a:solidFill>
              <a:latin typeface="Times New Roman"/>
              <a:ea typeface="Times New Roman"/>
              <a:cs typeface="Times New Roman"/>
              <a:sym typeface="Times New Roman"/>
            </a:endParaRPr>
          </a:p>
        </p:txBody>
      </p:sp>
      <p:sp>
        <p:nvSpPr>
          <p:cNvPr id="168" name="Google Shape;168;g1477a6f4bd8_1_0"/>
          <p:cNvSpPr txBox="1">
            <a:spLocks noGrp="1"/>
          </p:cNvSpPr>
          <p:nvPr>
            <p:ph type="body" idx="1"/>
          </p:nvPr>
        </p:nvSpPr>
        <p:spPr>
          <a:xfrm>
            <a:off x="563495" y="1922450"/>
            <a:ext cx="4390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The AWS Command Line Interface (AWS CLI) is a unified tool to manage your AWS services. With just one tool to download and configure, you can control multiple AWS services from the command line and automate them through scripts.</a:t>
            </a:r>
            <a:endParaRPr sz="1800">
              <a:latin typeface="Times New Roman"/>
              <a:ea typeface="Times New Roman"/>
              <a:cs typeface="Times New Roman"/>
              <a:sym typeface="Times New Roman"/>
            </a:endParaRPr>
          </a:p>
        </p:txBody>
      </p:sp>
      <p:pic>
        <p:nvPicPr>
          <p:cNvPr id="169" name="Google Shape;169;g1477a6f4bd8_1_0"/>
          <p:cNvPicPr preferRelativeResize="0"/>
          <p:nvPr/>
        </p:nvPicPr>
        <p:blipFill>
          <a:blip r:embed="rId3">
            <a:alphaModFix/>
          </a:blip>
          <a:stretch>
            <a:fillRect/>
          </a:stretch>
        </p:blipFill>
        <p:spPr>
          <a:xfrm>
            <a:off x="5222675" y="2009775"/>
            <a:ext cx="6048375" cy="3951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14446a94e05_5_93"/>
          <p:cNvSpPr txBox="1">
            <a:spLocks noGrp="1"/>
          </p:cNvSpPr>
          <p:nvPr>
            <p:ph type="title"/>
          </p:nvPr>
        </p:nvSpPr>
        <p:spPr>
          <a:xfrm>
            <a:off x="563500" y="165050"/>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About AWS Free Tier</a:t>
            </a:r>
            <a:endParaRPr>
              <a:latin typeface="Times New Roman"/>
              <a:ea typeface="Times New Roman"/>
              <a:cs typeface="Times New Roman"/>
              <a:sym typeface="Times New Roman"/>
            </a:endParaRPr>
          </a:p>
        </p:txBody>
      </p:sp>
      <p:sp>
        <p:nvSpPr>
          <p:cNvPr id="175" name="Google Shape;175;g14446a94e05_5_93"/>
          <p:cNvSpPr txBox="1">
            <a:spLocks noGrp="1"/>
          </p:cNvSpPr>
          <p:nvPr>
            <p:ph type="body" idx="1"/>
          </p:nvPr>
        </p:nvSpPr>
        <p:spPr>
          <a:xfrm>
            <a:off x="652300" y="1505875"/>
            <a:ext cx="73254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400"/>
              </a:spcBef>
              <a:spcAft>
                <a:spcPts val="0"/>
              </a:spcAft>
              <a:buClr>
                <a:srgbClr val="303133"/>
              </a:buClr>
              <a:buSzPts val="1800"/>
              <a:buFont typeface="Noto Sans Symbols"/>
              <a:buChar char="⮚"/>
            </a:pPr>
            <a:r>
              <a:rPr lang="en-US" sz="1800" dirty="0">
                <a:solidFill>
                  <a:srgbClr val="303133"/>
                </a:solidFill>
                <a:highlight>
                  <a:srgbClr val="FFFFFF"/>
                </a:highlight>
                <a:latin typeface="Times New Roman"/>
                <a:ea typeface="Times New Roman"/>
                <a:cs typeface="Times New Roman"/>
                <a:sym typeface="Times New Roman"/>
              </a:rPr>
              <a:t>The free tier applies to certain participating AWS services up to a specific maximum amount of usage each month. The AWS Free Usage Tier is comprised of three different types of pricing models, a 12-month Free Tier, an Always Free offer, and short-term trials.</a:t>
            </a:r>
            <a:endParaRPr sz="1800" dirty="0">
              <a:solidFill>
                <a:srgbClr val="303133"/>
              </a:solidFill>
              <a:highlight>
                <a:srgbClr val="FFFFFF"/>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rgbClr val="303133"/>
              </a:buClr>
              <a:buSzPts val="1800"/>
              <a:buFont typeface="Noto Sans Symbols"/>
              <a:buChar char="⮚"/>
            </a:pPr>
            <a:r>
              <a:rPr lang="en-US" sz="1800" dirty="0">
                <a:solidFill>
                  <a:srgbClr val="303133"/>
                </a:solidFill>
                <a:highlight>
                  <a:srgbClr val="FFFFFF"/>
                </a:highlight>
                <a:latin typeface="Times New Roman"/>
                <a:ea typeface="Times New Roman"/>
                <a:cs typeface="Times New Roman"/>
                <a:sym typeface="Times New Roman"/>
              </a:rPr>
              <a:t>The AWS Free Usage Tier is available to everyone – students, entrepreneurs, small businesses, and Fortune 500 companies.  More importantly, the AWS free usage tier is available to new AWS accounts created on or after October 21, 2010.</a:t>
            </a:r>
            <a:endParaRPr sz="1800" dirty="0">
              <a:solidFill>
                <a:srgbClr val="303133"/>
              </a:solidFill>
              <a:highlight>
                <a:srgbClr val="FFFFFF"/>
              </a:highlight>
              <a:latin typeface="Times New Roman"/>
              <a:ea typeface="Times New Roman"/>
              <a:cs typeface="Times New Roman"/>
              <a:sym typeface="Times New Roman"/>
            </a:endParaRPr>
          </a:p>
          <a:p>
            <a:pPr marL="0" lvl="0" indent="0" algn="just" rtl="0">
              <a:lnSpc>
                <a:spcPct val="100000"/>
              </a:lnSpc>
              <a:spcBef>
                <a:spcPts val="1138"/>
              </a:spcBef>
              <a:spcAft>
                <a:spcPts val="0"/>
              </a:spcAft>
              <a:buSzPts val="1400"/>
              <a:buNone/>
            </a:pPr>
            <a:endParaRPr sz="1800" dirty="0"/>
          </a:p>
        </p:txBody>
      </p:sp>
      <p:pic>
        <p:nvPicPr>
          <p:cNvPr id="176" name="Google Shape;176;g14446a94e05_5_93"/>
          <p:cNvPicPr preferRelativeResize="0"/>
          <p:nvPr/>
        </p:nvPicPr>
        <p:blipFill rotWithShape="1">
          <a:blip r:embed="rId3">
            <a:alphaModFix/>
          </a:blip>
          <a:srcRect/>
          <a:stretch/>
        </p:blipFill>
        <p:spPr>
          <a:xfrm>
            <a:off x="8304244" y="2098966"/>
            <a:ext cx="3406129" cy="26600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14446a94e05_5_54"/>
          <p:cNvSpPr txBox="1">
            <a:spLocks noGrp="1"/>
          </p:cNvSpPr>
          <p:nvPr>
            <p:ph type="title"/>
          </p:nvPr>
        </p:nvSpPr>
        <p:spPr>
          <a:xfrm>
            <a:off x="664346" y="908648"/>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How to monitor your AWS Free Usage Tier?</a:t>
            </a:r>
            <a:endParaRPr>
              <a:latin typeface="Times New Roman"/>
              <a:ea typeface="Times New Roman"/>
              <a:cs typeface="Times New Roman"/>
              <a:sym typeface="Times New Roman"/>
            </a:endParaRPr>
          </a:p>
        </p:txBody>
      </p:sp>
      <p:sp>
        <p:nvSpPr>
          <p:cNvPr id="182" name="Google Shape;182;g14446a94e05_5_54"/>
          <p:cNvSpPr txBox="1">
            <a:spLocks noGrp="1"/>
          </p:cNvSpPr>
          <p:nvPr>
            <p:ph type="body" idx="1"/>
          </p:nvPr>
        </p:nvSpPr>
        <p:spPr>
          <a:xfrm>
            <a:off x="509546" y="1927757"/>
            <a:ext cx="11682300" cy="4038600"/>
          </a:xfrm>
          <a:prstGeom prst="rect">
            <a:avLst/>
          </a:prstGeom>
          <a:noFill/>
          <a:ln>
            <a:noFill/>
          </a:ln>
        </p:spPr>
        <p:txBody>
          <a:bodyPr spcFirstLastPara="1" wrap="square" lIns="91425" tIns="45700" rIns="91425" bIns="45700" anchor="t" anchorCtr="0">
            <a:noAutofit/>
          </a:bodyPr>
          <a:lstStyle/>
          <a:p>
            <a:pPr marL="457200" lvl="0" indent="-342900" algn="just" rtl="0">
              <a:lnSpc>
                <a:spcPct val="150000"/>
              </a:lnSpc>
              <a:spcBef>
                <a:spcPts val="140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You receive fairly generous credits of AWS resources as part of the Free Tier and you will not be billed unless your usage exceeds those credits. Additionally, AWS has brought in a new feature the Billing and Cost Management Dashboard to help you keep better track of your AWS usage, and see where you are at concerning the Free Tier credits for each service. It’s easy to view your actual usage (month to date) and your forecasted usage (up to the end of the month).</a:t>
            </a:r>
            <a:endParaRPr sz="1800">
              <a:solidFill>
                <a:srgbClr val="303133"/>
              </a:solidFill>
              <a:highlight>
                <a:srgbClr val="FFFFFF"/>
              </a:highlight>
              <a:latin typeface="Times New Roman"/>
              <a:ea typeface="Times New Roman"/>
              <a:cs typeface="Times New Roman"/>
              <a:sym typeface="Times New Roman"/>
            </a:endParaRPr>
          </a:p>
          <a:p>
            <a:pPr marL="457200" lvl="0" indent="-342900" algn="just" rtl="0">
              <a:lnSpc>
                <a:spcPct val="150000"/>
              </a:lnSpc>
              <a:spcBef>
                <a:spcPts val="0"/>
              </a:spcBef>
              <a:spcAft>
                <a:spcPts val="0"/>
              </a:spcAft>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This feature should be used to estimate and plan your AWS costs, ensuring you stay within your free tier limits. You can even receive alerts if your costs exceed a threshold that you set, which could be $0. All of this information is available to you in the AWS Billing and Cost Management Dashboard.</a:t>
            </a:r>
            <a:endParaRPr sz="1800">
              <a:solidFill>
                <a:srgbClr val="303133"/>
              </a:solidFill>
              <a:highlight>
                <a:srgbClr val="FFFFFF"/>
              </a:highlight>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800"/>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g14446a94e05_5_79"/>
          <p:cNvSpPr txBox="1">
            <a:spLocks noGrp="1"/>
          </p:cNvSpPr>
          <p:nvPr>
            <p:ph type="title"/>
          </p:nvPr>
        </p:nvSpPr>
        <p:spPr>
          <a:xfrm>
            <a:off x="563500" y="159925"/>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400"/>
              </a:spcBef>
              <a:spcAft>
                <a:spcPts val="0"/>
              </a:spcAft>
              <a:buSzPts val="1400"/>
              <a:buNone/>
            </a:pPr>
            <a:r>
              <a:rPr lang="en-US">
                <a:highlight>
                  <a:srgbClr val="FFFFFF"/>
                </a:highlight>
                <a:latin typeface="Times New Roman"/>
                <a:ea typeface="Times New Roman"/>
                <a:cs typeface="Times New Roman"/>
                <a:sym typeface="Times New Roman"/>
              </a:rPr>
              <a:t>AWS Free Tier Limits</a:t>
            </a:r>
            <a:endParaRPr>
              <a:latin typeface="Times New Roman"/>
              <a:ea typeface="Times New Roman"/>
              <a:cs typeface="Times New Roman"/>
              <a:sym typeface="Times New Roman"/>
            </a:endParaRPr>
          </a:p>
        </p:txBody>
      </p:sp>
      <p:sp>
        <p:nvSpPr>
          <p:cNvPr id="188" name="Google Shape;188;g14446a94e05_5_79"/>
          <p:cNvSpPr txBox="1">
            <a:spLocks noGrp="1"/>
          </p:cNvSpPr>
          <p:nvPr>
            <p:ph type="body" idx="1"/>
          </p:nvPr>
        </p:nvSpPr>
        <p:spPr>
          <a:xfrm>
            <a:off x="495391" y="1179025"/>
            <a:ext cx="10719600"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0"/>
              </a:spcBef>
              <a:spcAft>
                <a:spcPts val="0"/>
              </a:spcAft>
              <a:buSzPts val="1800"/>
              <a:buFont typeface="Helvetica Neue"/>
              <a:buChar char="⮚"/>
            </a:pPr>
            <a:r>
              <a:rPr lang="en-US" sz="1800" dirty="0">
                <a:latin typeface="Times New Roman"/>
                <a:ea typeface="Times New Roman"/>
                <a:cs typeface="Times New Roman"/>
                <a:sym typeface="Times New Roman"/>
              </a:rPr>
              <a:t>750 hours of Amazon EC2 Linux or RHEL or SLES t2.micro instance usage (1 GiB of memory and 32-bit and 64-bit platform support) – enough hours to run continuously each month</a:t>
            </a:r>
            <a:endParaRPr sz="1800" dirty="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dirty="0">
                <a:latin typeface="Times New Roman"/>
                <a:ea typeface="Times New Roman"/>
                <a:cs typeface="Times New Roman"/>
                <a:sym typeface="Times New Roman"/>
              </a:rPr>
              <a:t>750 hours of an Elastic Load Balancer plus 15 GB of data processing</a:t>
            </a:r>
            <a:endParaRPr sz="1800" dirty="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dirty="0">
                <a:latin typeface="Times New Roman"/>
                <a:ea typeface="Times New Roman"/>
                <a:cs typeface="Times New Roman"/>
                <a:sym typeface="Times New Roman"/>
              </a:rPr>
              <a:t>750 hours of Amazon RDS Single-AZ Micro DB Instances, running MySQL, MariaDB, PostgreSQL, Oracle BYOL, or SQL Server Express Edition – enough hours to run a DB Instance continuously each month. You also get 20 GB of database storage and 20 GB of backup storage</a:t>
            </a:r>
            <a:endParaRPr sz="1800" dirty="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dirty="0">
                <a:latin typeface="Times New Roman"/>
                <a:ea typeface="Times New Roman"/>
                <a:cs typeface="Times New Roman"/>
                <a:sym typeface="Times New Roman"/>
              </a:rPr>
              <a:t>50 hours of Amazon Elastic Cache Micro Cache Node usage – enough hours to run continuously each month.</a:t>
            </a:r>
            <a:endParaRPr sz="1800" dirty="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Helvetica Neue"/>
              <a:buChar char="⮚"/>
            </a:pPr>
            <a:r>
              <a:rPr lang="en-US" sz="1800" dirty="0">
                <a:latin typeface="Times New Roman"/>
                <a:ea typeface="Times New Roman"/>
                <a:cs typeface="Times New Roman"/>
                <a:sym typeface="Times New Roman"/>
              </a:rPr>
              <a:t>30 GB of Amazon Elastic Block Storage in any combination of General Purpose (SSD) or Magnetic, plus 2 million I/</a:t>
            </a:r>
            <a:r>
              <a:rPr lang="en-US" sz="1800" dirty="0" err="1">
                <a:latin typeface="Times New Roman"/>
                <a:ea typeface="Times New Roman"/>
                <a:cs typeface="Times New Roman"/>
                <a:sym typeface="Times New Roman"/>
              </a:rPr>
              <a:t>Os</a:t>
            </a:r>
            <a:r>
              <a:rPr lang="en-US" sz="1800" dirty="0">
                <a:latin typeface="Times New Roman"/>
                <a:ea typeface="Times New Roman"/>
                <a:cs typeface="Times New Roman"/>
                <a:sym typeface="Times New Roman"/>
              </a:rPr>
              <a:t> (with EBS Magnetic) and 1 GB of snapshot storage</a:t>
            </a:r>
            <a:endParaRPr sz="1800" dirty="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dirty="0">
                <a:latin typeface="Times New Roman"/>
                <a:ea typeface="Times New Roman"/>
                <a:cs typeface="Times New Roman"/>
                <a:sym typeface="Times New Roman"/>
              </a:rPr>
              <a:t>5 GB of Amazon S3 standard storage, 20,000 Get Requests, and 2,000 Put Requests</a:t>
            </a:r>
            <a:endParaRPr sz="1800" dirty="0">
              <a:latin typeface="Times New Roman"/>
              <a:ea typeface="Times New Roman"/>
              <a:cs typeface="Times New Roman"/>
              <a:sym typeface="Times New Roman"/>
            </a:endParaRPr>
          </a:p>
          <a:p>
            <a:pPr marL="457200" lvl="0" indent="0" algn="l" rtl="0">
              <a:lnSpc>
                <a:spcPct val="115000"/>
              </a:lnSpc>
              <a:spcBef>
                <a:spcPts val="1000"/>
              </a:spcBef>
              <a:spcAft>
                <a:spcPts val="1000"/>
              </a:spcAft>
              <a:buSzPts val="1400"/>
              <a:buNone/>
            </a:pPr>
            <a:endParaRPr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g14446a94e05_5_48"/>
          <p:cNvSpPr txBox="1">
            <a:spLocks noGrp="1"/>
          </p:cNvSpPr>
          <p:nvPr>
            <p:ph type="title"/>
          </p:nvPr>
        </p:nvSpPr>
        <p:spPr>
          <a:xfrm>
            <a:off x="311563" y="0"/>
            <a:ext cx="10863300" cy="774441"/>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400"/>
              </a:spcBef>
              <a:spcAft>
                <a:spcPts val="0"/>
              </a:spcAft>
              <a:buSzPts val="1400"/>
              <a:buNone/>
            </a:pPr>
            <a:r>
              <a:rPr lang="en-US">
                <a:highlight>
                  <a:srgbClr val="FFFFFF"/>
                </a:highlight>
                <a:latin typeface="Times New Roman"/>
                <a:ea typeface="Times New Roman"/>
                <a:cs typeface="Times New Roman"/>
                <a:sym typeface="Times New Roman"/>
              </a:rPr>
              <a:t>AWS Free Tier Limits</a:t>
            </a:r>
            <a:endParaRPr>
              <a:latin typeface="Times New Roman"/>
              <a:ea typeface="Times New Roman"/>
              <a:cs typeface="Times New Roman"/>
              <a:sym typeface="Times New Roman"/>
            </a:endParaRPr>
          </a:p>
        </p:txBody>
      </p:sp>
      <p:sp>
        <p:nvSpPr>
          <p:cNvPr id="194" name="Google Shape;194;g14446a94e05_5_48"/>
          <p:cNvSpPr txBox="1">
            <a:spLocks noGrp="1"/>
          </p:cNvSpPr>
          <p:nvPr>
            <p:ph type="body" idx="1"/>
          </p:nvPr>
        </p:nvSpPr>
        <p:spPr>
          <a:xfrm>
            <a:off x="311563" y="774441"/>
            <a:ext cx="10861500" cy="5551714"/>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25 GB of Storage, 25 Units of reading Capacity, and 25 Units of Write Capacity, enough to handle up to 200M requests per month with Amazon DynamoDB</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25 Amazon SimpleDB Machine Hours and 1GB of Storage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 Amazon SWF workflow executions can be initiated for free. A total of 10,000 activity tasks, signals, timers, and markers, and 30,000 workflow days can also be used for free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100,000 Requests of Amazon Simple Queue Service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100,000 Requests, 100,000 HTTP notifications and 1,000 email notifications for Amazon Simple Notification Service</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10 Amazon CloudWatch metrics, 10 alarms, and 1,000,000 API requests</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50 GB Data Transfer Out, 2,000,000 HTTP and HTTPS Requests for Amazon CloudFront</a:t>
            </a:r>
            <a:endParaRPr sz="1800">
              <a:latin typeface="Times New Roman"/>
              <a:ea typeface="Times New Roman"/>
              <a:cs typeface="Times New Roman"/>
              <a:sym typeface="Times New Roman"/>
            </a:endParaRPr>
          </a:p>
          <a:p>
            <a:pPr marL="457200" lvl="0" indent="-342900" algn="l" rtl="0">
              <a:lnSpc>
                <a:spcPct val="150000"/>
              </a:lnSpc>
              <a:spcBef>
                <a:spcPts val="1000"/>
              </a:spcBef>
              <a:spcAft>
                <a:spcPts val="0"/>
              </a:spcAft>
              <a:buSzPts val="1800"/>
              <a:buFont typeface="Noto Sans Symbols"/>
              <a:buChar char="⮚"/>
            </a:pPr>
            <a:r>
              <a:rPr lang="en-US" sz="1800">
                <a:latin typeface="Times New Roman"/>
                <a:ea typeface="Times New Roman"/>
                <a:cs typeface="Times New Roman"/>
                <a:sym typeface="Times New Roman"/>
              </a:rPr>
              <a:t>15 GB of bandwidth out aggregated across all AWS services</a:t>
            </a:r>
            <a:endParaRPr sz="1800">
              <a:latin typeface="Times New Roman"/>
              <a:ea typeface="Times New Roman"/>
              <a:cs typeface="Times New Roman"/>
              <a:sym typeface="Times New Roman"/>
            </a:endParaRPr>
          </a:p>
          <a:p>
            <a:pPr marL="0" lvl="0" indent="0" algn="l" rtl="0">
              <a:lnSpc>
                <a:spcPct val="175000"/>
              </a:lnSpc>
              <a:spcBef>
                <a:spcPts val="2800"/>
              </a:spcBef>
              <a:spcAft>
                <a:spcPts val="0"/>
              </a:spcAft>
              <a:buSzPts val="1400"/>
              <a:buNone/>
            </a:pPr>
            <a:endParaRPr sz="1800">
              <a:highlight>
                <a:srgbClr val="FFFFFF"/>
              </a:highlight>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g14446a94e05_5_59"/>
          <p:cNvSpPr txBox="1">
            <a:spLocks noGrp="1"/>
          </p:cNvSpPr>
          <p:nvPr>
            <p:ph type="title"/>
          </p:nvPr>
        </p:nvSpPr>
        <p:spPr>
          <a:xfrm>
            <a:off x="561691" y="18488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Limits on the AWS Free Tier</a:t>
            </a:r>
            <a:endParaRPr>
              <a:latin typeface="Times New Roman"/>
              <a:ea typeface="Times New Roman"/>
              <a:cs typeface="Times New Roman"/>
              <a:sym typeface="Times New Roman"/>
            </a:endParaRPr>
          </a:p>
        </p:txBody>
      </p:sp>
      <p:sp>
        <p:nvSpPr>
          <p:cNvPr id="200" name="Google Shape;200;g14446a94e05_5_59"/>
          <p:cNvSpPr txBox="1">
            <a:spLocks noGrp="1"/>
          </p:cNvSpPr>
          <p:nvPr>
            <p:ph type="body" idx="1"/>
          </p:nvPr>
        </p:nvSpPr>
        <p:spPr>
          <a:xfrm>
            <a:off x="561691" y="1297310"/>
            <a:ext cx="10861500" cy="4038600"/>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140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AWS free usage tier expires 12 months from the date you sign up. When your free usage expires, you simply pay standard, pay-as-you-go service rates.</a:t>
            </a:r>
            <a:endParaRPr sz="1800">
              <a:solidFill>
                <a:srgbClr val="303133"/>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The AWS free usage tier is available to new AWS accounts created on or after October 21, 2010.</a:t>
            </a:r>
            <a:endParaRPr sz="1800">
              <a:solidFill>
                <a:srgbClr val="303133"/>
              </a:solidFill>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303133"/>
              </a:buClr>
              <a:buSzPts val="1800"/>
              <a:buFont typeface="Noto Sans Symbols"/>
              <a:buChar char="⮚"/>
            </a:pPr>
            <a:r>
              <a:rPr lang="en-US" sz="1800">
                <a:solidFill>
                  <a:srgbClr val="303133"/>
                </a:solidFill>
                <a:highlight>
                  <a:srgbClr val="FFFFFF"/>
                </a:highlight>
                <a:latin typeface="Times New Roman"/>
                <a:ea typeface="Times New Roman"/>
                <a:cs typeface="Times New Roman"/>
                <a:sym typeface="Times New Roman"/>
              </a:rPr>
              <a:t>Amazon Simple Workflow Service, Amazon DynamoDB, Amazon SimpleDB, Amazon Simple Notification Service(SNS), and Amazon Simple Queue Service(SQS) free tiers are some of the services that are available to both existing and new AWS customers indefinitely.</a:t>
            </a:r>
            <a:endParaRPr sz="1800">
              <a:solidFill>
                <a:srgbClr val="303133"/>
              </a:solidFill>
              <a:highlight>
                <a:srgbClr val="FFFFFF"/>
              </a:highlight>
              <a:latin typeface="Times New Roman"/>
              <a:ea typeface="Times New Roman"/>
              <a:cs typeface="Times New Roman"/>
              <a:sym typeface="Times New Roman"/>
            </a:endParaRPr>
          </a:p>
          <a:p>
            <a:pPr marL="457200" lvl="0" indent="0" algn="l" rtl="0">
              <a:lnSpc>
                <a:spcPct val="100000"/>
              </a:lnSpc>
              <a:spcBef>
                <a:spcPts val="1138"/>
              </a:spcBef>
              <a:spcAft>
                <a:spcPts val="0"/>
              </a:spcAft>
              <a:buSzPts val="1400"/>
              <a:buNone/>
            </a:pP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4446a94e05_5_64"/>
          <p:cNvSpPr txBox="1">
            <a:spLocks noGrp="1"/>
          </p:cNvSpPr>
          <p:nvPr>
            <p:ph type="title"/>
          </p:nvPr>
        </p:nvSpPr>
        <p:spPr>
          <a:xfrm>
            <a:off x="330234" y="218795"/>
            <a:ext cx="7834051" cy="1193400"/>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Services not available in the AWS Free Usage Tier</a:t>
            </a:r>
            <a:endParaRPr>
              <a:latin typeface="Times New Roman"/>
              <a:ea typeface="Times New Roman"/>
              <a:cs typeface="Times New Roman"/>
              <a:sym typeface="Times New Roman"/>
            </a:endParaRPr>
          </a:p>
        </p:txBody>
      </p:sp>
      <p:sp>
        <p:nvSpPr>
          <p:cNvPr id="206" name="Google Shape;206;g14446a94e05_5_64"/>
          <p:cNvSpPr txBox="1">
            <a:spLocks noGrp="1"/>
          </p:cNvSpPr>
          <p:nvPr>
            <p:ph type="body" idx="1"/>
          </p:nvPr>
        </p:nvSpPr>
        <p:spPr>
          <a:xfrm>
            <a:off x="665256" y="1631250"/>
            <a:ext cx="10861500" cy="4038600"/>
          </a:xfrm>
          <a:prstGeom prst="rect">
            <a:avLst/>
          </a:prstGeom>
          <a:noFill/>
          <a:ln>
            <a:noFill/>
          </a:ln>
        </p:spPr>
        <p:txBody>
          <a:bodyPr spcFirstLastPara="1" wrap="square" lIns="91425" tIns="45700" rIns="91425" bIns="45700" anchor="t" anchorCtr="0">
            <a:noAutofit/>
          </a:bodyPr>
          <a:lstStyle/>
          <a:p>
            <a:pPr marL="400050" lvl="0" indent="-285750" algn="l" rtl="0">
              <a:lnSpc>
                <a:spcPct val="150000"/>
              </a:lnSpc>
              <a:spcBef>
                <a:spcPts val="280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AWS Reserved Instances</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AWS Support subscription</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Route 53 is not included so you’ll still need to pay for hosted availability zones and domains</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Any service that uses an instance size, like EC2, is generally limited to a rather small instance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Many of the amounts are high enough that you can get locked in — like 50GB Glacier storage or 1M calls/month to API Gateway</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No transfers from existing solutions are included</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You cannot use the free tier to mine for crypto. If you are caught, Amazon will charge you the normal rate and may suspend your account.</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2" name="Google Shape;212;g14446a94e05_5_87"/>
          <p:cNvSpPr txBox="1">
            <a:spLocks noGrp="1"/>
          </p:cNvSpPr>
          <p:nvPr>
            <p:ph type="title"/>
          </p:nvPr>
        </p:nvSpPr>
        <p:spPr>
          <a:xfrm>
            <a:off x="330234" y="377415"/>
            <a:ext cx="7936688" cy="1193400"/>
          </a:xfrm>
          <a:prstGeom prst="rect">
            <a:avLst/>
          </a:prstGeom>
          <a:noFill/>
          <a:ln>
            <a:noFill/>
          </a:ln>
        </p:spPr>
        <p:txBody>
          <a:bodyPr spcFirstLastPara="1" wrap="square" lIns="91425" tIns="45700" rIns="91425" bIns="45700" anchor="ctr" anchorCtr="0">
            <a:noAutofit/>
          </a:bodyPr>
          <a:lstStyle/>
          <a:p>
            <a:pPr marL="0" lvl="0" indent="0" algn="ctr" rtl="0">
              <a:lnSpc>
                <a:spcPct val="120000"/>
              </a:lnSpc>
              <a:spcBef>
                <a:spcPts val="2000"/>
              </a:spcBef>
              <a:spcAft>
                <a:spcPts val="0"/>
              </a:spcAft>
              <a:buSzPts val="1400"/>
              <a:buNone/>
            </a:pPr>
            <a:r>
              <a:rPr lang="en-US">
                <a:highlight>
                  <a:srgbClr val="FFFFFF"/>
                </a:highlight>
                <a:latin typeface="Times New Roman"/>
                <a:ea typeface="Times New Roman"/>
                <a:cs typeface="Times New Roman"/>
                <a:sym typeface="Times New Roman"/>
              </a:rPr>
              <a:t>Services not available in the AWS Free Usage Tier</a:t>
            </a:r>
            <a:endParaRPr>
              <a:latin typeface="Times New Roman"/>
              <a:ea typeface="Times New Roman"/>
              <a:cs typeface="Times New Roman"/>
              <a:sym typeface="Times New Roman"/>
            </a:endParaRPr>
          </a:p>
        </p:txBody>
      </p:sp>
      <p:sp>
        <p:nvSpPr>
          <p:cNvPr id="211" name="Google Shape;211;g14446a94e05_5_87"/>
          <p:cNvSpPr txBox="1">
            <a:spLocks noGrp="1"/>
          </p:cNvSpPr>
          <p:nvPr>
            <p:ph type="body" idx="1"/>
          </p:nvPr>
        </p:nvSpPr>
        <p:spPr>
          <a:xfrm>
            <a:off x="665259" y="2026750"/>
            <a:ext cx="10861500" cy="4038600"/>
          </a:xfrm>
          <a:prstGeom prst="rect">
            <a:avLst/>
          </a:prstGeom>
          <a:noFill/>
          <a:ln>
            <a:noFill/>
          </a:ln>
        </p:spPr>
        <p:txBody>
          <a:bodyPr spcFirstLastPara="1" wrap="square" lIns="91425" tIns="45700" rIns="91425" bIns="45700" anchor="t" anchorCtr="0">
            <a:noAutofit/>
          </a:bodyPr>
          <a:lstStyle/>
          <a:p>
            <a:pPr marL="457200" lvl="0" indent="-342900" algn="l" rtl="0">
              <a:lnSpc>
                <a:spcPct val="150000"/>
              </a:lnSpc>
              <a:spcBef>
                <a:spcPts val="280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Not all AMIs (machine images) are available so, if you plan on using a larger instance in the future, you might not be able to start with the free tier, or you might need to move your image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 free 12 months are time-based, not usage-based so the clock is ticking after sign up</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There is no rollover of quota from one month to the next</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It does not include Amazon S3 RRS storage.</a:t>
            </a:r>
            <a:endParaRPr sz="1800">
              <a:highlight>
                <a:srgbClr val="FFFFFF"/>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Noto Sans Symbols"/>
              <a:buChar char="⮚"/>
            </a:pPr>
            <a:r>
              <a:rPr lang="en-US" sz="1800">
                <a:highlight>
                  <a:srgbClr val="FFFFFF"/>
                </a:highlight>
                <a:latin typeface="Times New Roman"/>
                <a:ea typeface="Times New Roman"/>
                <a:cs typeface="Times New Roman"/>
                <a:sym typeface="Times New Roman"/>
              </a:rPr>
              <a:t>The free tier is not restricted. There are no guard rails. If you start using the services that aren’t free, Amazon will charge you the necessary expense.</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a:p>
            <a:pPr marL="0" lvl="0" indent="0" algn="l" rtl="0">
              <a:lnSpc>
                <a:spcPct val="100000"/>
              </a:lnSpc>
              <a:spcBef>
                <a:spcPts val="1138"/>
              </a:spcBef>
              <a:spcAft>
                <a:spcPts val="0"/>
              </a:spcAft>
              <a:buSzPts val="1400"/>
              <a:buNone/>
            </a:pP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14446a94e05_3_0"/>
          <p:cNvSpPr txBox="1">
            <a:spLocks noGrp="1"/>
          </p:cNvSpPr>
          <p:nvPr>
            <p:ph type="title"/>
          </p:nvPr>
        </p:nvSpPr>
        <p:spPr>
          <a:xfrm>
            <a:off x="562589" y="658391"/>
            <a:ext cx="10863300" cy="1019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400"/>
              </a:spcBef>
              <a:spcAft>
                <a:spcPts val="0"/>
              </a:spcAft>
              <a:buSzPts val="1400"/>
              <a:buNone/>
            </a:pPr>
            <a:r>
              <a:rPr lang="en-US">
                <a:highlight>
                  <a:srgbClr val="FFFFFF"/>
                </a:highlight>
                <a:latin typeface="Times New Roman"/>
                <a:ea typeface="Times New Roman"/>
                <a:cs typeface="Times New Roman"/>
                <a:sym typeface="Times New Roman"/>
              </a:rPr>
              <a:t>History of AWS</a:t>
            </a:r>
            <a:endParaRPr>
              <a:highlight>
                <a:srgbClr val="FFFFFF"/>
              </a:highlight>
              <a:latin typeface="Times New Roman"/>
              <a:ea typeface="Times New Roman"/>
              <a:cs typeface="Times New Roman"/>
              <a:sym typeface="Times New Roman"/>
            </a:endParaRPr>
          </a:p>
          <a:p>
            <a:pPr marL="0" lvl="0" indent="0" algn="l" rtl="0">
              <a:lnSpc>
                <a:spcPct val="90000"/>
              </a:lnSpc>
              <a:spcBef>
                <a:spcPts val="600"/>
              </a:spcBef>
              <a:spcAft>
                <a:spcPts val="0"/>
              </a:spcAft>
              <a:buSzPts val="1400"/>
              <a:buNone/>
            </a:pPr>
            <a:endParaRPr/>
          </a:p>
        </p:txBody>
      </p:sp>
      <p:sp>
        <p:nvSpPr>
          <p:cNvPr id="108" name="Google Shape;108;g14446a94e05_3_0"/>
          <p:cNvSpPr txBox="1">
            <a:spLocks noGrp="1"/>
          </p:cNvSpPr>
          <p:nvPr>
            <p:ph type="body" idx="1"/>
          </p:nvPr>
        </p:nvSpPr>
        <p:spPr>
          <a:xfrm>
            <a:off x="564389" y="1511915"/>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2003:</a:t>
            </a:r>
            <a:r>
              <a:rPr lang="en-US" sz="1800">
                <a:highlight>
                  <a:srgbClr val="FFFFFF"/>
                </a:highlight>
                <a:latin typeface="Times New Roman"/>
                <a:ea typeface="Times New Roman"/>
                <a:cs typeface="Times New Roman"/>
                <a:sym typeface="Times New Roman"/>
              </a:rPr>
              <a:t> In 2003, Chris Pinkham and Benjamin Black presented a paper on what Amazon's own internal infrastructure should look like. They suggested selling it as a service and preparing a business case for it. They prepared a six-page document and had a look over it to proceed with it or not. They decided to proceed with the documentation.</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2004:</a:t>
            </a:r>
            <a:r>
              <a:rPr lang="en-US" sz="1800">
                <a:highlight>
                  <a:srgbClr val="FFFFFF"/>
                </a:highlight>
                <a:latin typeface="Times New Roman"/>
                <a:ea typeface="Times New Roman"/>
                <a:cs typeface="Times New Roman"/>
                <a:sym typeface="Times New Roman"/>
              </a:rPr>
              <a:t> SQS stands for “Simple Queue Service” and was officially launched in 2004. A team launched this service in Cape Town, South Africa.</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2006:</a:t>
            </a:r>
            <a:r>
              <a:rPr lang="en-US" sz="1800">
                <a:highlight>
                  <a:srgbClr val="FFFFFF"/>
                </a:highlight>
                <a:latin typeface="Times New Roman"/>
                <a:ea typeface="Times New Roman"/>
                <a:cs typeface="Times New Roman"/>
                <a:sym typeface="Times New Roman"/>
              </a:rPr>
              <a:t> AWS (Amazon Web Services) was officially launched.</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2007:</a:t>
            </a:r>
            <a:r>
              <a:rPr lang="en-US" sz="1800">
                <a:highlight>
                  <a:srgbClr val="FFFFFF"/>
                </a:highlight>
                <a:latin typeface="Times New Roman"/>
                <a:ea typeface="Times New Roman"/>
                <a:cs typeface="Times New Roman"/>
                <a:sym typeface="Times New Roman"/>
              </a:rPr>
              <a:t> In 2007, over 180,000 developers had signed up for AWS.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2010:</a:t>
            </a:r>
            <a:r>
              <a:rPr lang="en-US" sz="1800">
                <a:highlight>
                  <a:srgbClr val="FFFFFF"/>
                </a:highlight>
                <a:latin typeface="Times New Roman"/>
                <a:ea typeface="Times New Roman"/>
                <a:cs typeface="Times New Roman"/>
                <a:sym typeface="Times New Roman"/>
              </a:rPr>
              <a:t> In 2010, amazon.com retail web services were moved to AWS, i.e., amazon.com is now running on AWS.</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
          <p:cNvSpPr txBox="1">
            <a:spLocks noGrp="1"/>
          </p:cNvSpPr>
          <p:nvPr>
            <p:ph type="title"/>
          </p:nvPr>
        </p:nvSpPr>
        <p:spPr>
          <a:xfrm>
            <a:off x="563491" y="289894"/>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Global Infrastructure Map</a:t>
            </a:r>
            <a:endParaRPr>
              <a:latin typeface="Times New Roman"/>
              <a:ea typeface="Times New Roman"/>
              <a:cs typeface="Times New Roman"/>
              <a:sym typeface="Times New Roman"/>
            </a:endParaRPr>
          </a:p>
        </p:txBody>
      </p:sp>
      <p:pic>
        <p:nvPicPr>
          <p:cNvPr id="218" name="Google Shape;218;p3"/>
          <p:cNvPicPr preferRelativeResize="0">
            <a:picLocks noGrp="1"/>
          </p:cNvPicPr>
          <p:nvPr>
            <p:ph type="body" idx="1"/>
          </p:nvPr>
        </p:nvPicPr>
        <p:blipFill rotWithShape="1">
          <a:blip r:embed="rId3">
            <a:alphaModFix/>
          </a:blip>
          <a:srcRect/>
          <a:stretch/>
        </p:blipFill>
        <p:spPr>
          <a:xfrm>
            <a:off x="1093508" y="1385740"/>
            <a:ext cx="9954705" cy="4575323"/>
          </a:xfrm>
          <a:prstGeom prst="rect">
            <a:avLst/>
          </a:prstGeom>
          <a:noFill/>
          <a:ln>
            <a:noFill/>
          </a:ln>
        </p:spPr>
      </p:pic>
      <p:sp>
        <p:nvSpPr>
          <p:cNvPr id="219" name="Google Shape;219;p3"/>
          <p:cNvSpPr txBox="1"/>
          <p:nvPr/>
        </p:nvSpPr>
        <p:spPr>
          <a:xfrm>
            <a:off x="8048225" y="540000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solidFill>
                  <a:schemeClr val="lt2"/>
                </a:solidFill>
                <a:latin typeface="Helvetica Neue"/>
                <a:ea typeface="Helvetica Neue"/>
                <a:cs typeface="Helvetica Neue"/>
                <a:sym typeface="Helvetica Neue"/>
              </a:rPr>
              <a:t>As on 15-08-2022</a:t>
            </a:r>
            <a:endParaRPr sz="1800" b="1">
              <a:solidFill>
                <a:schemeClr val="lt2"/>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g14446a94e05_3_4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400"/>
              </a:spcBef>
              <a:spcAft>
                <a:spcPts val="0"/>
              </a:spcAft>
              <a:buSzPts val="1400"/>
              <a:buNone/>
            </a:pPr>
            <a:r>
              <a:rPr lang="en-US">
                <a:highlight>
                  <a:srgbClr val="FFFFFF"/>
                </a:highlight>
                <a:latin typeface="Times New Roman"/>
                <a:ea typeface="Times New Roman"/>
                <a:cs typeface="Times New Roman"/>
                <a:sym typeface="Times New Roman"/>
              </a:rPr>
              <a:t>AWS Global Infrastructure</a:t>
            </a:r>
            <a:endParaRPr>
              <a:highlight>
                <a:srgbClr val="FFFFFF"/>
              </a:highlight>
              <a:latin typeface="Times New Roman"/>
              <a:ea typeface="Times New Roman"/>
              <a:cs typeface="Times New Roman"/>
              <a:sym typeface="Times New Roman"/>
            </a:endParaRPr>
          </a:p>
          <a:p>
            <a:pPr marL="0" lvl="0" indent="0" algn="l" rtl="0">
              <a:lnSpc>
                <a:spcPct val="90000"/>
              </a:lnSpc>
              <a:spcBef>
                <a:spcPts val="600"/>
              </a:spcBef>
              <a:spcAft>
                <a:spcPts val="0"/>
              </a:spcAft>
              <a:buSzPts val="1400"/>
              <a:buNone/>
            </a:pPr>
            <a:endParaRPr/>
          </a:p>
        </p:txBody>
      </p:sp>
      <p:sp>
        <p:nvSpPr>
          <p:cNvPr id="225" name="Google Shape;225;g14446a94e05_3_45"/>
          <p:cNvSpPr txBox="1">
            <a:spLocks noGrp="1"/>
          </p:cNvSpPr>
          <p:nvPr>
            <p:ph type="body" idx="1"/>
          </p:nvPr>
        </p:nvSpPr>
        <p:spPr>
          <a:xfrm>
            <a:off x="418300" y="1325725"/>
            <a:ext cx="11153700" cy="12129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SzPts val="1400"/>
              <a:buNone/>
            </a:pPr>
            <a:r>
              <a:rPr lang="en-US" sz="1800">
                <a:solidFill>
                  <a:srgbClr val="202122"/>
                </a:solidFill>
                <a:latin typeface="Times New Roman"/>
                <a:ea typeface="Times New Roman"/>
                <a:cs typeface="Times New Roman"/>
                <a:sym typeface="Times New Roman"/>
              </a:rPr>
              <a:t>The AWS Global Cloud Infrastructure is the most secure, extensive, and reliable cloud platform, offering over 200 fully featured services from data centers globally.</a:t>
            </a:r>
            <a:endParaRPr sz="1800">
              <a:solidFill>
                <a:srgbClr val="202122"/>
              </a:solidFill>
              <a:latin typeface="Times New Roman"/>
              <a:ea typeface="Times New Roman"/>
              <a:cs typeface="Times New Roman"/>
              <a:sym typeface="Times New Roman"/>
            </a:endParaRPr>
          </a:p>
          <a:p>
            <a:pPr marL="0" lvl="0" indent="0" algn="l" rtl="0">
              <a:lnSpc>
                <a:spcPct val="115000"/>
              </a:lnSpc>
              <a:spcBef>
                <a:spcPts val="0"/>
              </a:spcBef>
              <a:spcAft>
                <a:spcPts val="0"/>
              </a:spcAft>
              <a:buSzPts val="1400"/>
              <a:buNone/>
            </a:pPr>
            <a:endParaRPr sz="1800">
              <a:solidFill>
                <a:srgbClr val="202122"/>
              </a:solidFill>
            </a:endParaRPr>
          </a:p>
          <a:p>
            <a:pPr marL="457200" lvl="0" indent="0" algn="l" rtl="0">
              <a:lnSpc>
                <a:spcPct val="150000"/>
              </a:lnSpc>
              <a:spcBef>
                <a:spcPts val="1100"/>
              </a:spcBef>
              <a:spcAft>
                <a:spcPts val="0"/>
              </a:spcAft>
              <a:buSzPts val="1400"/>
              <a:buNone/>
            </a:pPr>
            <a:endParaRPr sz="1800"/>
          </a:p>
          <a:p>
            <a:pPr marL="457200" lvl="0" indent="0" algn="l" rtl="0">
              <a:lnSpc>
                <a:spcPct val="150000"/>
              </a:lnSpc>
              <a:spcBef>
                <a:spcPts val="1100"/>
              </a:spcBef>
              <a:spcAft>
                <a:spcPts val="0"/>
              </a:spcAft>
              <a:buSzPts val="1400"/>
              <a:buNone/>
            </a:pPr>
            <a:endParaRPr sz="1800"/>
          </a:p>
        </p:txBody>
      </p:sp>
      <p:pic>
        <p:nvPicPr>
          <p:cNvPr id="226" name="Google Shape;226;g14446a94e05_3_45"/>
          <p:cNvPicPr preferRelativeResize="0"/>
          <p:nvPr/>
        </p:nvPicPr>
        <p:blipFill rotWithShape="1">
          <a:blip r:embed="rId3">
            <a:alphaModFix/>
          </a:blip>
          <a:srcRect/>
          <a:stretch/>
        </p:blipFill>
        <p:spPr>
          <a:xfrm>
            <a:off x="3823820" y="2956700"/>
            <a:ext cx="8155181" cy="1132100"/>
          </a:xfrm>
          <a:prstGeom prst="rect">
            <a:avLst/>
          </a:prstGeom>
          <a:noFill/>
          <a:ln>
            <a:noFill/>
          </a:ln>
        </p:spPr>
      </p:pic>
      <p:pic>
        <p:nvPicPr>
          <p:cNvPr id="227" name="Google Shape;227;g14446a94e05_3_45"/>
          <p:cNvPicPr preferRelativeResize="0"/>
          <p:nvPr/>
        </p:nvPicPr>
        <p:blipFill rotWithShape="1">
          <a:blip r:embed="rId4">
            <a:alphaModFix/>
          </a:blip>
          <a:srcRect/>
          <a:stretch/>
        </p:blipFill>
        <p:spPr>
          <a:xfrm>
            <a:off x="3823951" y="4088800"/>
            <a:ext cx="8154924" cy="1132100"/>
          </a:xfrm>
          <a:prstGeom prst="rect">
            <a:avLst/>
          </a:prstGeom>
          <a:noFill/>
          <a:ln>
            <a:noFill/>
          </a:ln>
        </p:spPr>
      </p:pic>
      <p:sp>
        <p:nvSpPr>
          <p:cNvPr id="228" name="Google Shape;228;g14446a94e05_3_45"/>
          <p:cNvSpPr txBox="1"/>
          <p:nvPr/>
        </p:nvSpPr>
        <p:spPr>
          <a:xfrm>
            <a:off x="563500" y="2295725"/>
            <a:ext cx="2927100" cy="364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US" sz="1800">
                <a:solidFill>
                  <a:srgbClr val="111111"/>
                </a:solidFill>
                <a:highlight>
                  <a:schemeClr val="lt1"/>
                </a:highlight>
                <a:latin typeface="Times New Roman"/>
                <a:ea typeface="Times New Roman"/>
                <a:cs typeface="Times New Roman"/>
                <a:sym typeface="Times New Roman"/>
              </a:rPr>
              <a:t>The AWS Cloud spans 84 Availability Zones within 26 geographic regions around the world, with announced plans for 24 more Availability Zones and 8 more AWS Regions in Australia, India, Indonesia, Israel, New Zealand, Spain, Switzerland, and United Arab Emirates (UAE).</a:t>
            </a:r>
            <a:endParaRPr sz="1800">
              <a:solidFill>
                <a:srgbClr val="111111"/>
              </a:solidFill>
              <a:highlight>
                <a:schemeClr val="lt1"/>
              </a:highlight>
              <a:latin typeface="Times New Roman"/>
              <a:ea typeface="Times New Roman"/>
              <a:cs typeface="Times New Roman"/>
              <a:sym typeface="Times New Roman"/>
            </a:endParaRPr>
          </a:p>
        </p:txBody>
      </p:sp>
      <p:sp>
        <p:nvSpPr>
          <p:cNvPr id="229" name="Google Shape;229;g14446a94e05_3_45"/>
          <p:cNvSpPr txBox="1"/>
          <p:nvPr/>
        </p:nvSpPr>
        <p:spPr>
          <a:xfrm>
            <a:off x="8978875" y="5306575"/>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b="1">
                <a:latin typeface="Helvetica Neue"/>
                <a:ea typeface="Helvetica Neue"/>
                <a:cs typeface="Helvetica Neue"/>
                <a:sym typeface="Helvetica Neue"/>
              </a:rPr>
              <a:t>As on 15-08-2022</a:t>
            </a:r>
            <a:endParaRPr sz="1800" b="1">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4446a94e05_3_5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AWS Global Infrastructure</a:t>
            </a:r>
            <a:endParaRPr>
              <a:latin typeface="Times New Roman"/>
              <a:ea typeface="Times New Roman"/>
              <a:cs typeface="Times New Roman"/>
              <a:sym typeface="Times New Roman"/>
            </a:endParaRPr>
          </a:p>
        </p:txBody>
      </p:sp>
      <p:sp>
        <p:nvSpPr>
          <p:cNvPr id="235" name="Google Shape;235;g14446a94e05_3_50"/>
          <p:cNvSpPr txBox="1">
            <a:spLocks noGrp="1"/>
          </p:cNvSpPr>
          <p:nvPr>
            <p:ph type="body" idx="1"/>
          </p:nvPr>
        </p:nvSpPr>
        <p:spPr>
          <a:xfrm>
            <a:off x="563500" y="1791425"/>
            <a:ext cx="11160300" cy="41697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400"/>
              <a:buNone/>
            </a:pPr>
            <a:r>
              <a:rPr lang="en-US" sz="1800" b="1">
                <a:solidFill>
                  <a:srgbClr val="202122"/>
                </a:solidFill>
                <a:latin typeface="Times New Roman"/>
                <a:ea typeface="Times New Roman"/>
                <a:cs typeface="Times New Roman"/>
                <a:sym typeface="Times New Roman"/>
              </a:rPr>
              <a:t>Components</a:t>
            </a:r>
            <a:endParaRPr sz="1800" b="1">
              <a:solidFill>
                <a:srgbClr val="202122"/>
              </a:solidFill>
              <a:latin typeface="Times New Roman"/>
              <a:ea typeface="Times New Roman"/>
              <a:cs typeface="Times New Roman"/>
              <a:sym typeface="Times New Roman"/>
            </a:endParaRPr>
          </a:p>
          <a:p>
            <a:pPr marL="457200" lvl="0" indent="-342900" algn="l" rtl="0">
              <a:lnSpc>
                <a:spcPct val="150000"/>
              </a:lnSpc>
              <a:spcBef>
                <a:spcPts val="1100"/>
              </a:spcBef>
              <a:spcAft>
                <a:spcPts val="0"/>
              </a:spcAft>
              <a:buSzPts val="1800"/>
              <a:buFont typeface="Arial"/>
              <a:buAutoNum type="arabicPeriod"/>
            </a:pPr>
            <a:r>
              <a:rPr lang="en-US" sz="1800">
                <a:latin typeface="Times New Roman"/>
                <a:ea typeface="Times New Roman"/>
                <a:cs typeface="Times New Roman"/>
                <a:sym typeface="Times New Roman"/>
              </a:rPr>
              <a:t>AWS Regions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Availability Zones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Edge Locations</a:t>
            </a:r>
            <a:endParaRPr sz="1800">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Arial"/>
              <a:buAutoNum type="arabicPeriod"/>
            </a:pPr>
            <a:r>
              <a:rPr lang="en-US" sz="1800">
                <a:latin typeface="Times New Roman"/>
                <a:ea typeface="Times New Roman"/>
                <a:cs typeface="Times New Roman"/>
                <a:sym typeface="Times New Roman"/>
              </a:rPr>
              <a:t>AWS Regional Edge caches</a:t>
            </a:r>
            <a:endParaRPr>
              <a:latin typeface="Times New Roman"/>
              <a:ea typeface="Times New Roman"/>
              <a:cs typeface="Times New Roman"/>
              <a:sym typeface="Times New Roman"/>
            </a:endParaRPr>
          </a:p>
        </p:txBody>
      </p:sp>
      <p:pic>
        <p:nvPicPr>
          <p:cNvPr id="236" name="Google Shape;236;g14446a94e05_3_50"/>
          <p:cNvPicPr preferRelativeResize="0"/>
          <p:nvPr/>
        </p:nvPicPr>
        <p:blipFill rotWithShape="1">
          <a:blip r:embed="rId3">
            <a:alphaModFix/>
          </a:blip>
          <a:srcRect/>
          <a:stretch/>
        </p:blipFill>
        <p:spPr>
          <a:xfrm>
            <a:off x="5324200" y="1619875"/>
            <a:ext cx="6304300" cy="2970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
          <p:cNvSpPr txBox="1">
            <a:spLocks noGrp="1"/>
          </p:cNvSpPr>
          <p:nvPr>
            <p:ph type="title"/>
          </p:nvPr>
        </p:nvSpPr>
        <p:spPr>
          <a:xfrm>
            <a:off x="561537" y="242760"/>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Regions</a:t>
            </a:r>
            <a:endParaRPr>
              <a:latin typeface="Times New Roman"/>
              <a:ea typeface="Times New Roman"/>
              <a:cs typeface="Times New Roman"/>
              <a:sym typeface="Times New Roman"/>
            </a:endParaRPr>
          </a:p>
        </p:txBody>
      </p:sp>
      <p:sp>
        <p:nvSpPr>
          <p:cNvPr id="242" name="Google Shape;242;p4"/>
          <p:cNvSpPr txBox="1">
            <a:spLocks noGrp="1"/>
          </p:cNvSpPr>
          <p:nvPr>
            <p:ph type="body" idx="1"/>
          </p:nvPr>
        </p:nvSpPr>
        <p:spPr>
          <a:xfrm>
            <a:off x="563491" y="1261935"/>
            <a:ext cx="10861431" cy="4699127"/>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An AWS region is a geographical area</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Each region consists of 2 or more availability zones</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i="0" u="none" strike="noStrike">
                <a:solidFill>
                  <a:srgbClr val="000000"/>
                </a:solidFill>
                <a:latin typeface="Times New Roman"/>
                <a:ea typeface="Times New Roman"/>
                <a:cs typeface="Times New Roman"/>
                <a:sym typeface="Times New Roman"/>
              </a:rPr>
              <a:t>Each Amazon Region is designed to be completely isolated from the other</a:t>
            </a:r>
            <a:endParaRPr sz="1800">
              <a:latin typeface="Times New Roman"/>
              <a:ea typeface="Times New Roman"/>
              <a:cs typeface="Times New Roman"/>
              <a:sym typeface="Times New Roman"/>
            </a:endParaRPr>
          </a:p>
          <a:p>
            <a:pPr marL="0" lvl="0" indent="0" algn="l" rtl="0">
              <a:lnSpc>
                <a:spcPct val="100000"/>
              </a:lnSpc>
              <a:spcBef>
                <a:spcPts val="1138"/>
              </a:spcBef>
              <a:spcAft>
                <a:spcPts val="0"/>
              </a:spcAft>
              <a:buSzPts val="1400"/>
              <a:buNone/>
            </a:pPr>
            <a:endParaRPr sz="1800"/>
          </a:p>
          <a:p>
            <a:pPr marL="0" lvl="0" indent="0" algn="l" rtl="0">
              <a:lnSpc>
                <a:spcPct val="100000"/>
              </a:lnSpc>
              <a:spcBef>
                <a:spcPts val="1138"/>
              </a:spcBef>
              <a:spcAft>
                <a:spcPts val="0"/>
              </a:spcAft>
              <a:buSzPts val="1400"/>
              <a:buNone/>
            </a:pPr>
            <a:endParaRPr sz="1800" b="1" i="0" u="none" strike="noStrike">
              <a:solidFill>
                <a:srgbClr val="000000"/>
              </a:solidFill>
            </a:endParaRPr>
          </a:p>
        </p:txBody>
      </p:sp>
      <p:pic>
        <p:nvPicPr>
          <p:cNvPr id="243" name="Google Shape;243;p4"/>
          <p:cNvPicPr preferRelativeResize="0"/>
          <p:nvPr/>
        </p:nvPicPr>
        <p:blipFill rotWithShape="1">
          <a:blip r:embed="rId3">
            <a:alphaModFix/>
          </a:blip>
          <a:srcRect/>
          <a:stretch/>
        </p:blipFill>
        <p:spPr>
          <a:xfrm>
            <a:off x="3353049" y="3102851"/>
            <a:ext cx="4645075" cy="2810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
          <p:cNvSpPr txBox="1">
            <a:spLocks noGrp="1"/>
          </p:cNvSpPr>
          <p:nvPr>
            <p:ph type="title"/>
          </p:nvPr>
        </p:nvSpPr>
        <p:spPr>
          <a:xfrm>
            <a:off x="563489" y="755646"/>
            <a:ext cx="10863385" cy="1019175"/>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Availability Zones</a:t>
            </a:r>
            <a:br>
              <a:rPr lang="en-US"/>
            </a:br>
            <a:endParaRPr/>
          </a:p>
        </p:txBody>
      </p:sp>
      <p:sp>
        <p:nvSpPr>
          <p:cNvPr id="249" name="Google Shape;249;p5"/>
          <p:cNvSpPr txBox="1">
            <a:spLocks noGrp="1"/>
          </p:cNvSpPr>
          <p:nvPr>
            <p:ph type="body" idx="1"/>
          </p:nvPr>
        </p:nvSpPr>
        <p:spPr>
          <a:xfrm>
            <a:off x="565443" y="1554166"/>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Availability Zones (AZs) are locations into which you launch resources, such as  Amazon EC2 instances</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physically separate and isolated from each other</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span one or more data centers and have direct, low-latency, high throughput, and redundant network connections between each other</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Each AZ is designed as an independent failure zone</a:t>
            </a:r>
            <a:endParaRPr sz="1800">
              <a:latin typeface="Times New Roman"/>
              <a:ea typeface="Times New Roman"/>
              <a:cs typeface="Times New Roman"/>
              <a:sym typeface="Times New Roman"/>
            </a:endParaRPr>
          </a:p>
          <a:p>
            <a:pPr marL="285750" lvl="0" indent="-285750" algn="l" rtl="0">
              <a:lnSpc>
                <a:spcPct val="150000"/>
              </a:lnSpc>
              <a:spcBef>
                <a:spcPts val="1138"/>
              </a:spcBef>
              <a:spcAft>
                <a:spcPts val="0"/>
              </a:spcAft>
              <a:buClr>
                <a:srgbClr val="000000"/>
              </a:buClr>
              <a:buSzPts val="1440"/>
              <a:buFont typeface="Helvetica Neue"/>
              <a:buChar char="⮚"/>
            </a:pPr>
            <a:r>
              <a:rPr lang="en-US" sz="1800">
                <a:latin typeface="Times New Roman"/>
                <a:ea typeface="Times New Roman"/>
                <a:cs typeface="Times New Roman"/>
                <a:sym typeface="Times New Roman"/>
              </a:rPr>
              <a:t>AZs are physically separated within a typical metropolitan region and use discrete  power sources</a:t>
            </a:r>
            <a:endParaRPr sz="1800">
              <a:latin typeface="Times New Roman"/>
              <a:ea typeface="Times New Roman"/>
              <a:cs typeface="Times New Roman"/>
              <a:sym typeface="Times New Roman"/>
            </a:endParaRPr>
          </a:p>
          <a:p>
            <a:pPr marL="38100" lvl="0" indent="-38100" algn="l" rtl="0">
              <a:lnSpc>
                <a:spcPct val="100000"/>
              </a:lnSpc>
              <a:spcBef>
                <a:spcPts val="1138"/>
              </a:spcBef>
              <a:spcAft>
                <a:spcPts val="0"/>
              </a:spcAft>
              <a:buSzPts val="14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g14446a94e05_3_55"/>
          <p:cNvSpPr txBox="1">
            <a:spLocks noGrp="1"/>
          </p:cNvSpPr>
          <p:nvPr>
            <p:ph type="title"/>
          </p:nvPr>
        </p:nvSpPr>
        <p:spPr>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AWS Edge Locations</a:t>
            </a:r>
            <a:endParaRPr>
              <a:highlight>
                <a:srgbClr val="FFFFFF"/>
              </a:highlight>
              <a:latin typeface="Times New Roman"/>
              <a:ea typeface="Times New Roman"/>
              <a:cs typeface="Times New Roman"/>
              <a:sym typeface="Times New Roman"/>
            </a:endParaRPr>
          </a:p>
          <a:p>
            <a:pPr marL="0" lvl="0" indent="0" algn="l" rtl="0">
              <a:lnSpc>
                <a:spcPct val="90000"/>
              </a:lnSpc>
              <a:spcBef>
                <a:spcPts val="400"/>
              </a:spcBef>
              <a:spcAft>
                <a:spcPts val="0"/>
              </a:spcAft>
              <a:buSzPts val="1400"/>
              <a:buNone/>
            </a:pPr>
            <a:endParaRPr>
              <a:latin typeface="Times New Roman"/>
              <a:ea typeface="Times New Roman"/>
              <a:cs typeface="Times New Roman"/>
              <a:sym typeface="Times New Roman"/>
            </a:endParaRPr>
          </a:p>
        </p:txBody>
      </p:sp>
      <p:sp>
        <p:nvSpPr>
          <p:cNvPr id="255" name="Google Shape;255;g14446a94e05_3_55"/>
          <p:cNvSpPr txBox="1">
            <a:spLocks noGrp="1"/>
          </p:cNvSpPr>
          <p:nvPr>
            <p:ph type="body" idx="1"/>
          </p:nvPr>
        </p:nvSpPr>
        <p:spPr>
          <a:xfrm>
            <a:off x="563489" y="1554091"/>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just" rtl="0">
              <a:lnSpc>
                <a:spcPct val="150000"/>
              </a:lnSpc>
              <a:spcBef>
                <a:spcPts val="150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the endpoints for AWS used for caching content.</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consist of CloudFront, Amazon's Content Delivery Network (CDN).</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more than regions. Currently, there are over 150 edge locations.</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 is not a region but a small location that AWS has. It is used for caching the content.</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Edge locations are mainly located in most of the major cities to distribute the content to end users with reduced latency.</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For example, some user accesses your website from Singapore; then this request would be redirected to the edge location closest to Singapore where cached data can be read.</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g14446a94e05_3_60"/>
          <p:cNvSpPr txBox="1">
            <a:spLocks noGrp="1"/>
          </p:cNvSpPr>
          <p:nvPr>
            <p:ph type="title"/>
          </p:nvPr>
        </p:nvSpPr>
        <p:spPr>
          <a:xfrm>
            <a:off x="561691" y="320386"/>
            <a:ext cx="10863300" cy="1019100"/>
          </a:xfrm>
          <a:prstGeom prst="rect">
            <a:avLst/>
          </a:prstGeom>
          <a:noFill/>
          <a:ln>
            <a:noFill/>
          </a:ln>
        </p:spPr>
        <p:txBody>
          <a:bodyPr spcFirstLastPara="1" wrap="square" lIns="91425" tIns="45700" rIns="91425" bIns="45700" anchor="t" anchorCtr="0">
            <a:noAutofit/>
          </a:bodyPr>
          <a:lstStyle/>
          <a:p>
            <a:pPr marL="0" lvl="0" indent="0" algn="just" rtl="0">
              <a:lnSpc>
                <a:spcPct val="130000"/>
              </a:lnSpc>
              <a:spcBef>
                <a:spcPts val="1800"/>
              </a:spcBef>
              <a:spcAft>
                <a:spcPts val="0"/>
              </a:spcAft>
              <a:buSzPts val="1400"/>
              <a:buNone/>
            </a:pPr>
            <a:r>
              <a:rPr lang="en-US">
                <a:highlight>
                  <a:srgbClr val="FFFFFF"/>
                </a:highlight>
                <a:latin typeface="Times New Roman"/>
                <a:ea typeface="Times New Roman"/>
                <a:cs typeface="Times New Roman"/>
                <a:sym typeface="Times New Roman"/>
              </a:rPr>
              <a:t>AWS Regional Edge Cache</a:t>
            </a:r>
            <a:endParaRPr>
              <a:highlight>
                <a:srgbClr val="FFFFFF"/>
              </a:highlight>
              <a:latin typeface="Times New Roman"/>
              <a:ea typeface="Times New Roman"/>
              <a:cs typeface="Times New Roman"/>
              <a:sym typeface="Times New Roman"/>
            </a:endParaRPr>
          </a:p>
          <a:p>
            <a:pPr marL="0" lvl="0" indent="0" algn="l" rtl="0">
              <a:lnSpc>
                <a:spcPct val="90000"/>
              </a:lnSpc>
              <a:spcBef>
                <a:spcPts val="400"/>
              </a:spcBef>
              <a:spcAft>
                <a:spcPts val="0"/>
              </a:spcAft>
              <a:buSzPts val="1400"/>
              <a:buNone/>
            </a:pPr>
            <a:endParaRPr>
              <a:latin typeface="Times New Roman"/>
              <a:ea typeface="Times New Roman"/>
              <a:cs typeface="Times New Roman"/>
              <a:sym typeface="Times New Roman"/>
            </a:endParaRPr>
          </a:p>
        </p:txBody>
      </p:sp>
      <p:sp>
        <p:nvSpPr>
          <p:cNvPr id="261" name="Google Shape;261;g14446a94e05_3_60"/>
          <p:cNvSpPr txBox="1">
            <a:spLocks noGrp="1"/>
          </p:cNvSpPr>
          <p:nvPr>
            <p:ph type="body" idx="1"/>
          </p:nvPr>
        </p:nvSpPr>
        <p:spPr>
          <a:xfrm>
            <a:off x="563491" y="1339486"/>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AWS announced a new type of edge location in November 2016, known as a Regional Edge Cache.</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Regional Edge cache lies between CloudFront Origin servers and the edge locations.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A regional edge cache has a large cache than an individual edge location.</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Data is removed from the cache at the edge location while the data is retained at the Regional Edge Caches.</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a:highlight>
                  <a:srgbClr val="FFFFFF"/>
                </a:highlight>
                <a:latin typeface="Times New Roman"/>
                <a:ea typeface="Times New Roman"/>
                <a:cs typeface="Times New Roman"/>
                <a:sym typeface="Times New Roman"/>
              </a:rPr>
              <a:t>When the user requests the data, then data is no longer available at the edge location. Therefore, the edge location retrieves the cached data from the Regional edge cache instead of the Origin servers that have high latency.</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
          <p:cNvSpPr txBox="1">
            <a:spLocks noGrp="1"/>
          </p:cNvSpPr>
          <p:nvPr>
            <p:ph type="title"/>
          </p:nvPr>
        </p:nvSpPr>
        <p:spPr>
          <a:xfrm>
            <a:off x="274240" y="187811"/>
            <a:ext cx="10863385" cy="818740"/>
          </a:xfrm>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AWS Regional v/s Availability Services</a:t>
            </a:r>
            <a:endParaRPr/>
          </a:p>
        </p:txBody>
      </p:sp>
      <p:pic>
        <p:nvPicPr>
          <p:cNvPr id="267" name="Google Shape;267;p6" descr="Regional Archives - Jayendra's Cloud Certification Blog"/>
          <p:cNvPicPr preferRelativeResize="0">
            <a:picLocks noGrp="1"/>
          </p:cNvPicPr>
          <p:nvPr>
            <p:ph type="body" idx="1"/>
          </p:nvPr>
        </p:nvPicPr>
        <p:blipFill rotWithShape="1">
          <a:blip r:embed="rId3">
            <a:alphaModFix/>
          </a:blip>
          <a:srcRect/>
          <a:stretch/>
        </p:blipFill>
        <p:spPr>
          <a:xfrm>
            <a:off x="1181200" y="934375"/>
            <a:ext cx="9308700" cy="5324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g14446a94e05_5_2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sp>
        <p:nvSpPr>
          <p:cNvPr id="273" name="Google Shape;273;g14446a94e05_5_2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138"/>
              </a:spcBef>
              <a:spcAft>
                <a:spcPts val="0"/>
              </a:spcAft>
              <a:buSzPts val="1400"/>
              <a:buNone/>
            </a:pPr>
            <a:endParaRPr/>
          </a:p>
        </p:txBody>
      </p:sp>
      <p:pic>
        <p:nvPicPr>
          <p:cNvPr id="274" name="Google Shape;274;g14446a94e05_5_20"/>
          <p:cNvPicPr preferRelativeResize="0"/>
          <p:nvPr/>
        </p:nvPicPr>
        <p:blipFill rotWithShape="1">
          <a:blip r:embed="rId3">
            <a:alphaModFix/>
          </a:blip>
          <a:srcRect/>
          <a:stretch/>
        </p:blipFill>
        <p:spPr>
          <a:xfrm>
            <a:off x="563500" y="1554100"/>
            <a:ext cx="11266100" cy="4651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g14446a94e05_5_25"/>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sp>
        <p:nvSpPr>
          <p:cNvPr id="280" name="Google Shape;280;g14446a94e05_5_25"/>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1138"/>
              </a:spcBef>
              <a:spcAft>
                <a:spcPts val="0"/>
              </a:spcAft>
              <a:buSzPts val="1400"/>
              <a:buNone/>
            </a:pPr>
            <a:endParaRPr/>
          </a:p>
        </p:txBody>
      </p:sp>
      <p:pic>
        <p:nvPicPr>
          <p:cNvPr id="281" name="Google Shape;281;g14446a94e05_5_25"/>
          <p:cNvPicPr preferRelativeResize="0"/>
          <p:nvPr/>
        </p:nvPicPr>
        <p:blipFill rotWithShape="1">
          <a:blip r:embed="rId3">
            <a:alphaModFix/>
          </a:blip>
          <a:srcRect/>
          <a:stretch/>
        </p:blipFill>
        <p:spPr>
          <a:xfrm>
            <a:off x="563491" y="1707849"/>
            <a:ext cx="10861500" cy="399598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14446a94e05_3_7"/>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History of AWS</a:t>
            </a:r>
            <a:endParaRPr>
              <a:latin typeface="Times New Roman"/>
              <a:ea typeface="Times New Roman"/>
              <a:cs typeface="Times New Roman"/>
              <a:sym typeface="Times New Roman"/>
            </a:endParaRPr>
          </a:p>
        </p:txBody>
      </p:sp>
      <p:sp>
        <p:nvSpPr>
          <p:cNvPr id="114" name="Google Shape;114;g14446a94e05_3_7"/>
          <p:cNvSpPr txBox="1">
            <a:spLocks noGrp="1"/>
          </p:cNvSpPr>
          <p:nvPr>
            <p:ph type="body" idx="1"/>
          </p:nvPr>
        </p:nvSpPr>
        <p:spPr>
          <a:xfrm>
            <a:off x="563489" y="1409700"/>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just"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2011:</a:t>
            </a:r>
            <a:r>
              <a:rPr lang="en-US" sz="1800">
                <a:highlight>
                  <a:srgbClr val="FFFFFF"/>
                </a:highlight>
                <a:latin typeface="Times New Roman"/>
                <a:ea typeface="Times New Roman"/>
                <a:cs typeface="Times New Roman"/>
                <a:sym typeface="Times New Roman"/>
              </a:rPr>
              <a:t> AWS suffered from some major problems. Some parts of the volume of EBS (Elastic Block Store) were stuck and were unable to read and write requests. It took two days for the problem to get resolved.</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2012:</a:t>
            </a:r>
            <a:r>
              <a:rPr lang="en-US" sz="1800">
                <a:highlight>
                  <a:srgbClr val="FFFFFF"/>
                </a:highlight>
                <a:latin typeface="Times New Roman"/>
                <a:ea typeface="Times New Roman"/>
                <a:cs typeface="Times New Roman"/>
                <a:sym typeface="Times New Roman"/>
              </a:rPr>
              <a:t> AWS hosted a first customer event known as the re: Invent conference. First re: invent conference occurred in which new products were launched. In AWS, another major problem occurred that affects many popular sites such as Pinterest, Reddit, and Foursquare.</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2013:</a:t>
            </a:r>
            <a:r>
              <a:rPr lang="en-US" sz="1800">
                <a:highlight>
                  <a:srgbClr val="FFFFFF"/>
                </a:highlight>
                <a:latin typeface="Times New Roman"/>
                <a:ea typeface="Times New Roman"/>
                <a:cs typeface="Times New Roman"/>
                <a:sym typeface="Times New Roman"/>
              </a:rPr>
              <a:t> In 2013, certifications were launched. AWS started a certifications program for software engineers who had expertise in cloud computing.</a:t>
            </a:r>
            <a:endParaRPr sz="1800">
              <a:highlight>
                <a:srgbClr val="FFFFFF"/>
              </a:highlight>
              <a:latin typeface="Times New Roman"/>
              <a:ea typeface="Times New Roman"/>
              <a:cs typeface="Times New Roman"/>
              <a:sym typeface="Times New Roman"/>
            </a:endParaRPr>
          </a:p>
          <a:p>
            <a:pPr marL="457200" marR="25400" lvl="0" indent="-342900" algn="just"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2014:</a:t>
            </a:r>
            <a:r>
              <a:rPr lang="en-US" sz="1800">
                <a:highlight>
                  <a:srgbClr val="FFFFFF"/>
                </a:highlight>
                <a:latin typeface="Times New Roman"/>
                <a:ea typeface="Times New Roman"/>
                <a:cs typeface="Times New Roman"/>
                <a:sym typeface="Times New Roman"/>
              </a:rPr>
              <a:t> AWS committed to achieving 100% renewable energy usage for its global footprint.</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g14446a94e05_5_3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1800"/>
              </a:spcBef>
              <a:spcAft>
                <a:spcPts val="500"/>
              </a:spcAft>
              <a:buSzPts val="1400"/>
              <a:buNone/>
            </a:pPr>
            <a:r>
              <a:rPr lang="en-US">
                <a:solidFill>
                  <a:srgbClr val="333333"/>
                </a:solidFill>
                <a:highlight>
                  <a:schemeClr val="lt1"/>
                </a:highlight>
                <a:latin typeface="Times New Roman"/>
                <a:ea typeface="Times New Roman"/>
                <a:cs typeface="Times New Roman"/>
                <a:sym typeface="Times New Roman"/>
              </a:rPr>
              <a:t>AWS Service Categories</a:t>
            </a:r>
            <a:endParaRPr>
              <a:highlight>
                <a:schemeClr val="lt1"/>
              </a:highlight>
              <a:latin typeface="Times New Roman"/>
              <a:ea typeface="Times New Roman"/>
              <a:cs typeface="Times New Roman"/>
              <a:sym typeface="Times New Roman"/>
            </a:endParaRPr>
          </a:p>
        </p:txBody>
      </p:sp>
      <p:pic>
        <p:nvPicPr>
          <p:cNvPr id="287" name="Google Shape;287;g14446a94e05_5_30"/>
          <p:cNvPicPr preferRelativeResize="0"/>
          <p:nvPr/>
        </p:nvPicPr>
        <p:blipFill rotWithShape="1">
          <a:blip r:embed="rId3">
            <a:alphaModFix/>
          </a:blip>
          <a:srcRect/>
          <a:stretch/>
        </p:blipFill>
        <p:spPr>
          <a:xfrm>
            <a:off x="535050" y="1922450"/>
            <a:ext cx="10977226" cy="2787675"/>
          </a:xfrm>
          <a:prstGeom prst="rect">
            <a:avLst/>
          </a:prstGeom>
          <a:noFill/>
          <a:ln>
            <a:noFill/>
          </a:ln>
        </p:spPr>
      </p:pic>
      <p:pic>
        <p:nvPicPr>
          <p:cNvPr id="288" name="Google Shape;288;g14446a94e05_5_30"/>
          <p:cNvPicPr preferRelativeResize="0"/>
          <p:nvPr/>
        </p:nvPicPr>
        <p:blipFill rotWithShape="1">
          <a:blip r:embed="rId4">
            <a:alphaModFix/>
          </a:blip>
          <a:srcRect/>
          <a:stretch/>
        </p:blipFill>
        <p:spPr>
          <a:xfrm>
            <a:off x="535050" y="4639600"/>
            <a:ext cx="10977225" cy="161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1477a6f4bd8_1_8"/>
          <p:cNvSpPr txBox="1">
            <a:spLocks noGrp="1"/>
          </p:cNvSpPr>
          <p:nvPr>
            <p:ph type="title"/>
          </p:nvPr>
        </p:nvSpPr>
        <p:spPr>
          <a:xfrm>
            <a:off x="492964" y="80041"/>
            <a:ext cx="10863300" cy="1019100"/>
          </a:xfrm>
          <a:prstGeom prst="rect">
            <a:avLst/>
          </a:prstGeom>
        </p:spPr>
        <p:txBody>
          <a:bodyPr spcFirstLastPara="1" wrap="square" lIns="91425" tIns="45700" rIns="91425" bIns="45700" anchor="ctr" anchorCtr="0">
            <a:noAutofit/>
          </a:bodyPr>
          <a:lstStyle/>
          <a:p>
            <a:pPr marL="0" lvl="0" indent="0" algn="l" rtl="0">
              <a:lnSpc>
                <a:spcPct val="120000"/>
              </a:lnSpc>
              <a:spcBef>
                <a:spcPts val="1100"/>
              </a:spcBef>
              <a:spcAft>
                <a:spcPts val="1100"/>
              </a:spcAft>
              <a:buNone/>
            </a:pPr>
            <a:r>
              <a:rPr lang="en-US">
                <a:solidFill>
                  <a:srgbClr val="111111"/>
                </a:solidFill>
                <a:latin typeface="Times New Roman"/>
                <a:ea typeface="Times New Roman"/>
                <a:cs typeface="Times New Roman"/>
                <a:sym typeface="Times New Roman"/>
              </a:rPr>
              <a:t>AWS Acceptable Use Policy</a:t>
            </a:r>
            <a:endParaRPr>
              <a:solidFill>
                <a:srgbClr val="111111"/>
              </a:solidFill>
              <a:latin typeface="Times New Roman"/>
              <a:ea typeface="Times New Roman"/>
              <a:cs typeface="Times New Roman"/>
              <a:sym typeface="Times New Roman"/>
            </a:endParaRPr>
          </a:p>
        </p:txBody>
      </p:sp>
      <p:sp>
        <p:nvSpPr>
          <p:cNvPr id="294" name="Google Shape;294;g1477a6f4bd8_1_8"/>
          <p:cNvSpPr txBox="1">
            <a:spLocks noGrp="1"/>
          </p:cNvSpPr>
          <p:nvPr>
            <p:ph type="body" idx="1"/>
          </p:nvPr>
        </p:nvSpPr>
        <p:spPr>
          <a:xfrm>
            <a:off x="492975" y="1236775"/>
            <a:ext cx="108633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This Acceptable Use Policy (“Policy”) governs your use of the services offered by Amazon Web Services, Inc. and its affiliates (“Services”) and our website(s) including http://aws.amazon.com (“AWS Site”). We may modify this Policy by posting a revised version on the AWS Site. By using the Services or accessing the AWS Site, you agree to the latest version of this Policy.</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r>
              <a:rPr lang="en-US" sz="1800">
                <a:solidFill>
                  <a:srgbClr val="333333"/>
                </a:solidFill>
                <a:latin typeface="Times New Roman"/>
                <a:ea typeface="Times New Roman"/>
                <a:cs typeface="Times New Roman"/>
                <a:sym typeface="Times New Roman"/>
              </a:rPr>
              <a:t>You may not use, or facilitate or allow others to use, the Services or the AWS Site:</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for any illegal or fraudulent activity;</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violate the rights of others;</a:t>
            </a:r>
            <a:endParaRPr sz="1800">
              <a:solidFill>
                <a:srgbClr val="333333"/>
              </a:solidFill>
              <a:latin typeface="Times New Roman"/>
              <a:ea typeface="Times New Roman"/>
              <a:cs typeface="Times New Roman"/>
              <a:sym typeface="Times New Roman"/>
            </a:endParaRPr>
          </a:p>
          <a:p>
            <a:pPr marL="4826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threaten, incite, promote, or actively encourage violence, terrorism, or other serious harm;</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for any content or activity that promotes child sexual exploitation or abuse;</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violate the security, integrity, or availability of any user, network, computer or communications system, software application, or network or computing device;</a:t>
            </a:r>
            <a:endParaRPr sz="1800">
              <a:solidFill>
                <a:srgbClr val="333333"/>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rgbClr val="333333"/>
              </a:buClr>
              <a:buSzPts val="1800"/>
              <a:buFont typeface="Times New Roman"/>
              <a:buChar char="●"/>
            </a:pPr>
            <a:r>
              <a:rPr lang="en-US" sz="1800">
                <a:solidFill>
                  <a:srgbClr val="333333"/>
                </a:solidFill>
                <a:latin typeface="Times New Roman"/>
                <a:ea typeface="Times New Roman"/>
                <a:cs typeface="Times New Roman"/>
                <a:sym typeface="Times New Roman"/>
              </a:rPr>
              <a:t>to distribute, publish, send, or facilitate the sending of unsolicited mass email or other messages, promotions, advertising, or solicitations (or “spam”).</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endParaRPr sz="1800">
              <a:solidFill>
                <a:srgbClr val="333333"/>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g1477a6f4bd8_1_16"/>
          <p:cNvSpPr txBox="1">
            <a:spLocks noGrp="1"/>
          </p:cNvSpPr>
          <p:nvPr>
            <p:ph type="title"/>
          </p:nvPr>
        </p:nvSpPr>
        <p:spPr>
          <a:prstGeom prst="rect">
            <a:avLst/>
          </a:prstGeom>
        </p:spPr>
        <p:txBody>
          <a:bodyPr spcFirstLastPara="1" wrap="square" lIns="91425" tIns="45700" rIns="91425" bIns="45700" anchor="ctr" anchorCtr="0">
            <a:noAutofit/>
          </a:bodyPr>
          <a:lstStyle/>
          <a:p>
            <a:pPr marL="0" lvl="0" indent="0" algn="l" rtl="0">
              <a:lnSpc>
                <a:spcPct val="120000"/>
              </a:lnSpc>
              <a:spcBef>
                <a:spcPts val="1100"/>
              </a:spcBef>
              <a:spcAft>
                <a:spcPts val="1100"/>
              </a:spcAft>
              <a:buNone/>
            </a:pPr>
            <a:r>
              <a:rPr lang="en-US">
                <a:solidFill>
                  <a:srgbClr val="111111"/>
                </a:solidFill>
                <a:latin typeface="Times New Roman"/>
                <a:ea typeface="Times New Roman"/>
                <a:cs typeface="Times New Roman"/>
                <a:sym typeface="Times New Roman"/>
              </a:rPr>
              <a:t>AWS Acceptable Use Policy</a:t>
            </a:r>
            <a:endParaRPr>
              <a:latin typeface="Times New Roman"/>
              <a:ea typeface="Times New Roman"/>
              <a:cs typeface="Times New Roman"/>
              <a:sym typeface="Times New Roman"/>
            </a:endParaRPr>
          </a:p>
        </p:txBody>
      </p:sp>
      <p:sp>
        <p:nvSpPr>
          <p:cNvPr id="300" name="Google Shape;300;g1477a6f4bd8_1_16"/>
          <p:cNvSpPr txBox="1">
            <a:spLocks noGrp="1"/>
          </p:cNvSpPr>
          <p:nvPr>
            <p:ph type="body" idx="1"/>
          </p:nvPr>
        </p:nvSpPr>
        <p:spPr>
          <a:xfrm>
            <a:off x="564391" y="1675637"/>
            <a:ext cx="10861500" cy="4038600"/>
          </a:xfrm>
          <a:prstGeom prst="rect">
            <a:avLst/>
          </a:prstGeom>
        </p:spPr>
        <p:txBody>
          <a:bodyPr spcFirstLastPara="1" wrap="square" lIns="91425" tIns="45700" rIns="91425" bIns="45700" anchor="t" anchorCtr="0">
            <a:noAutofit/>
          </a:bodyPr>
          <a:lstStyle/>
          <a:p>
            <a:pPr marL="0" lvl="0" indent="0" algn="l" rtl="0">
              <a:lnSpc>
                <a:spcPct val="150000"/>
              </a:lnSpc>
              <a:spcBef>
                <a:spcPts val="1100"/>
              </a:spcBef>
              <a:spcAft>
                <a:spcPts val="0"/>
              </a:spcAft>
              <a:buNone/>
            </a:pPr>
            <a:r>
              <a:rPr lang="en-US" sz="1800" b="1">
                <a:solidFill>
                  <a:srgbClr val="333333"/>
                </a:solidFill>
                <a:latin typeface="Times New Roman"/>
                <a:ea typeface="Times New Roman"/>
                <a:cs typeface="Times New Roman"/>
                <a:sym typeface="Times New Roman"/>
              </a:rPr>
              <a:t>Investigation and Enforcement</a:t>
            </a:r>
            <a:endParaRPr sz="1800" b="1">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We may investigate any suspected violation of this Policy, and remove or disable access to any content or resource that violates this Policy. You agree to cooperate with us to remedy any violation</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When determining whether there has been a violation of this Policy, we may consider your ability and willingness to comply with this Policy, including the policies and processes you have in place to prevent or identify and remove any prohibited content or activity.</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b="1">
                <a:solidFill>
                  <a:srgbClr val="333333"/>
                </a:solidFill>
                <a:latin typeface="Times New Roman"/>
                <a:ea typeface="Times New Roman"/>
                <a:cs typeface="Times New Roman"/>
                <a:sym typeface="Times New Roman"/>
              </a:rPr>
              <a:t>Reporting of Violations</a:t>
            </a:r>
            <a:endParaRPr sz="1800" b="1">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r>
              <a:rPr lang="en-US" sz="1800">
                <a:solidFill>
                  <a:srgbClr val="333333"/>
                </a:solidFill>
                <a:latin typeface="Times New Roman"/>
                <a:ea typeface="Times New Roman"/>
                <a:cs typeface="Times New Roman"/>
                <a:sym typeface="Times New Roman"/>
              </a:rPr>
              <a:t>To report any violation of this Policy, please </a:t>
            </a:r>
            <a:r>
              <a:rPr lang="en-US" sz="1800" u="sng">
                <a:solidFill>
                  <a:srgbClr val="0972D3"/>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follow our abuse reporting process</a:t>
            </a:r>
            <a:r>
              <a:rPr lang="en-US" sz="1800">
                <a:solidFill>
                  <a:srgbClr val="333333"/>
                </a:solidFill>
                <a:latin typeface="Times New Roman"/>
                <a:ea typeface="Times New Roman"/>
                <a:cs typeface="Times New Roman"/>
                <a:sym typeface="Times New Roman"/>
              </a:rPr>
              <a:t>.</a:t>
            </a: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00"/>
              </a:spcBef>
              <a:spcAft>
                <a:spcPts val="0"/>
              </a:spcAft>
              <a:buNone/>
            </a:pPr>
            <a:endParaRPr sz="1800">
              <a:solidFill>
                <a:srgbClr val="333333"/>
              </a:solidFill>
              <a:latin typeface="Times New Roman"/>
              <a:ea typeface="Times New Roman"/>
              <a:cs typeface="Times New Roman"/>
              <a:sym typeface="Times New Roman"/>
            </a:endParaRPr>
          </a:p>
          <a:p>
            <a:pPr marL="0" lvl="0" indent="0" algn="l" rtl="0">
              <a:lnSpc>
                <a:spcPct val="150000"/>
              </a:lnSpc>
              <a:spcBef>
                <a:spcPts val="1138"/>
              </a:spcBef>
              <a:spcAft>
                <a:spcPts val="0"/>
              </a:spcAft>
              <a:buNone/>
            </a:pPr>
            <a:endParaRPr sz="1800">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477a6f4bd8_1_23"/>
          <p:cNvSpPr txBox="1">
            <a:spLocks noGrp="1"/>
          </p:cNvSpPr>
          <p:nvPr>
            <p:ph type="body" idx="1"/>
          </p:nvPr>
        </p:nvSpPr>
        <p:spPr>
          <a:xfrm>
            <a:off x="665241" y="1409712"/>
            <a:ext cx="10861500" cy="4038600"/>
          </a:xfrm>
          <a:prstGeom prst="rect">
            <a:avLst/>
          </a:prstGeom>
        </p:spPr>
        <p:txBody>
          <a:bodyPr spcFirstLastPara="1" wrap="square" lIns="91425" tIns="45700" rIns="91425" bIns="45700" anchor="ctr" anchorCtr="0">
            <a:noAutofit/>
          </a:bodyPr>
          <a:lstStyle/>
          <a:p>
            <a:pPr marL="0" lvl="0" indent="0" algn="ctr" rtl="0">
              <a:spcBef>
                <a:spcPts val="1138"/>
              </a:spcBef>
              <a:spcAft>
                <a:spcPts val="0"/>
              </a:spcAft>
              <a:buNone/>
            </a:pPr>
            <a:r>
              <a:rPr lang="en-US" sz="4800" b="1"/>
              <a:t>Thank You</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4446a94e05_3_13"/>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just" rtl="0">
              <a:lnSpc>
                <a:spcPct val="130000"/>
              </a:lnSpc>
              <a:spcBef>
                <a:spcPts val="400"/>
              </a:spcBef>
              <a:spcAft>
                <a:spcPts val="600"/>
              </a:spcAft>
              <a:buSzPts val="1400"/>
              <a:buNone/>
            </a:pPr>
            <a:r>
              <a:rPr lang="en-US">
                <a:highlight>
                  <a:srgbClr val="FFFFFF"/>
                </a:highlight>
                <a:latin typeface="Times New Roman"/>
                <a:ea typeface="Times New Roman"/>
                <a:cs typeface="Times New Roman"/>
                <a:sym typeface="Times New Roman"/>
              </a:rPr>
              <a:t>History of AWS</a:t>
            </a:r>
            <a:endParaRPr>
              <a:latin typeface="Times New Roman"/>
              <a:ea typeface="Times New Roman"/>
              <a:cs typeface="Times New Roman"/>
              <a:sym typeface="Times New Roman"/>
            </a:endParaRPr>
          </a:p>
        </p:txBody>
      </p:sp>
      <p:sp>
        <p:nvSpPr>
          <p:cNvPr id="120" name="Google Shape;120;g14446a94e05_3_13"/>
          <p:cNvSpPr txBox="1">
            <a:spLocks noGrp="1"/>
          </p:cNvSpPr>
          <p:nvPr>
            <p:ph type="body" idx="1"/>
          </p:nvPr>
        </p:nvSpPr>
        <p:spPr>
          <a:xfrm>
            <a:off x="563489" y="1409700"/>
            <a:ext cx="10861500" cy="4038600"/>
          </a:xfrm>
          <a:prstGeom prst="rect">
            <a:avLst/>
          </a:prstGeom>
          <a:noFill/>
          <a:ln>
            <a:noFill/>
          </a:ln>
        </p:spPr>
        <p:txBody>
          <a:bodyPr spcFirstLastPara="1" wrap="square" lIns="91425" tIns="45700" rIns="91425" bIns="45700" anchor="t" anchorCtr="0">
            <a:noAutofit/>
          </a:bodyPr>
          <a:lstStyle/>
          <a:p>
            <a:pPr marL="457200" marR="25400" lvl="0" indent="-342900" algn="l" rtl="0">
              <a:lnSpc>
                <a:spcPct val="150000"/>
              </a:lnSpc>
              <a:spcBef>
                <a:spcPts val="150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2015:</a:t>
            </a:r>
            <a:r>
              <a:rPr lang="en-US" sz="1800">
                <a:highlight>
                  <a:srgbClr val="FFFFFF"/>
                </a:highlight>
                <a:latin typeface="Times New Roman"/>
                <a:ea typeface="Times New Roman"/>
                <a:cs typeface="Times New Roman"/>
                <a:sym typeface="Times New Roman"/>
              </a:rPr>
              <a:t> AWS breaks its revenue and reaches USD 6 Billion per annum. The revenue was growing 90% every year.</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2016:</a:t>
            </a:r>
            <a:r>
              <a:rPr lang="en-US" sz="1800">
                <a:highlight>
                  <a:srgbClr val="FFFFFF"/>
                </a:highlight>
                <a:latin typeface="Times New Roman"/>
                <a:ea typeface="Times New Roman"/>
                <a:cs typeface="Times New Roman"/>
                <a:sym typeface="Times New Roman"/>
              </a:rPr>
              <a:t> By 2016, revenue doubled and reached USD 13 Billion per annum.</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2017:</a:t>
            </a:r>
            <a:r>
              <a:rPr lang="en-US" sz="1800">
                <a:highlight>
                  <a:srgbClr val="FFFFFF"/>
                </a:highlight>
                <a:latin typeface="Times New Roman"/>
                <a:ea typeface="Times New Roman"/>
                <a:cs typeface="Times New Roman"/>
                <a:sym typeface="Times New Roman"/>
              </a:rPr>
              <a:t> In 2017, AWS re: invent released a host of Artificial Intelligence Services due to which revenue of AWS doubled and reached USD 27 Billion per annum.</a:t>
            </a:r>
            <a:endParaRPr sz="1800">
              <a:highlight>
                <a:srgbClr val="FFFFFF"/>
              </a:highlight>
              <a:latin typeface="Times New Roman"/>
              <a:ea typeface="Times New Roman"/>
              <a:cs typeface="Times New Roman"/>
              <a:sym typeface="Times New Roman"/>
            </a:endParaRPr>
          </a:p>
          <a:p>
            <a:pPr marL="457200" marR="25400" lvl="0" indent="-342900" algn="l" rtl="0">
              <a:lnSpc>
                <a:spcPct val="150000"/>
              </a:lnSpc>
              <a:spcBef>
                <a:spcPts val="0"/>
              </a:spcBef>
              <a:spcAft>
                <a:spcPts val="0"/>
              </a:spcAft>
              <a:buClr>
                <a:srgbClr val="000000"/>
              </a:buClr>
              <a:buSzPts val="1800"/>
              <a:buFont typeface="Noto Sans Symbols"/>
              <a:buChar char="⮚"/>
            </a:pPr>
            <a:r>
              <a:rPr lang="en-US" sz="1800" b="1">
                <a:highlight>
                  <a:srgbClr val="FFFFFF"/>
                </a:highlight>
                <a:latin typeface="Times New Roman"/>
                <a:ea typeface="Times New Roman"/>
                <a:cs typeface="Times New Roman"/>
                <a:sym typeface="Times New Roman"/>
              </a:rPr>
              <a:t>2018:</a:t>
            </a:r>
            <a:r>
              <a:rPr lang="en-US" sz="1800">
                <a:highlight>
                  <a:srgbClr val="FFFFFF"/>
                </a:highlight>
                <a:latin typeface="Times New Roman"/>
                <a:ea typeface="Times New Roman"/>
                <a:cs typeface="Times New Roman"/>
                <a:sym typeface="Times New Roman"/>
              </a:rPr>
              <a:t> In 2018, AWS launched </a:t>
            </a:r>
            <a:r>
              <a:rPr lang="en-US" sz="1800" b="1">
                <a:highlight>
                  <a:srgbClr val="FFFFFF"/>
                </a:highlight>
                <a:latin typeface="Times New Roman"/>
                <a:ea typeface="Times New Roman"/>
                <a:cs typeface="Times New Roman"/>
                <a:sym typeface="Times New Roman"/>
              </a:rPr>
              <a:t>Machine Learning Speciality Certs</a:t>
            </a:r>
            <a:r>
              <a:rPr lang="en-US" sz="1800">
                <a:highlight>
                  <a:srgbClr val="FFFFFF"/>
                </a:highlight>
                <a:latin typeface="Times New Roman"/>
                <a:ea typeface="Times New Roman"/>
                <a:cs typeface="Times New Roman"/>
                <a:sym typeface="Times New Roman"/>
              </a:rPr>
              <a:t>. It heavily focused on automating Artificial Intelligence and Machine learning.</a:t>
            </a:r>
            <a:endParaRPr sz="1800">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742950" lvl="0" indent="-742950" algn="l" rtl="0">
              <a:lnSpc>
                <a:spcPct val="90000"/>
              </a:lnSpc>
              <a:spcBef>
                <a:spcPts val="0"/>
              </a:spcBef>
              <a:spcAft>
                <a:spcPts val="0"/>
              </a:spcAft>
              <a:buSzPts val="1400"/>
              <a:buNone/>
            </a:pPr>
            <a:r>
              <a:rPr lang="en-US">
                <a:latin typeface="Times New Roman"/>
                <a:ea typeface="Times New Roman"/>
                <a:cs typeface="Times New Roman"/>
                <a:sym typeface="Times New Roman"/>
              </a:rPr>
              <a:t>Introduction to AWS</a:t>
            </a:r>
            <a:endParaRPr/>
          </a:p>
        </p:txBody>
      </p:sp>
      <p:sp>
        <p:nvSpPr>
          <p:cNvPr id="126" name="Google Shape;126;p2"/>
          <p:cNvSpPr txBox="1">
            <a:spLocks noGrp="1"/>
          </p:cNvSpPr>
          <p:nvPr>
            <p:ph type="body" idx="1"/>
          </p:nvPr>
        </p:nvSpPr>
        <p:spPr>
          <a:xfrm>
            <a:off x="665284" y="1544835"/>
            <a:ext cx="10861431" cy="4038600"/>
          </a:xfrm>
          <a:prstGeom prst="rect">
            <a:avLst/>
          </a:prstGeom>
          <a:noFill/>
          <a:ln>
            <a:noFill/>
          </a:ln>
        </p:spPr>
        <p:txBody>
          <a:bodyPr spcFirstLastPara="1" wrap="square" lIns="91425" tIns="45700" rIns="91425" bIns="45700" anchor="t" anchorCtr="0">
            <a:noAutofit/>
          </a:bodyPr>
          <a:lstStyle/>
          <a:p>
            <a:pPr marL="285750" lvl="0" indent="-285750" algn="l" rtl="0">
              <a:lnSpc>
                <a:spcPct val="150000"/>
              </a:lnSpc>
              <a:spcBef>
                <a:spcPts val="0"/>
              </a:spcBef>
              <a:spcAft>
                <a:spcPts val="0"/>
              </a:spcAft>
              <a:buClr>
                <a:srgbClr val="000000"/>
              </a:buClr>
              <a:buSzPts val="1440"/>
              <a:buFont typeface="Noto Sans Symbols"/>
              <a:buChar char="⮚"/>
            </a:pPr>
            <a:r>
              <a:rPr lang="en-US" sz="1800"/>
              <a:t>In 2021, AWS had </a:t>
            </a:r>
            <a:r>
              <a:rPr lang="en-US" sz="1800" b="1"/>
              <a:t>$74 </a:t>
            </a:r>
            <a:r>
              <a:rPr lang="en-US" sz="1800"/>
              <a:t>billion in annual revenue</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AWS accounts for 47% of the market in 2021 (Microsoft is 2nd with 22%)</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Pioneer and Leader of the AWS Cloud Market for the 10th consecutive year</a:t>
            </a:r>
            <a:endParaRPr/>
          </a:p>
          <a:p>
            <a:pPr marL="285750" lvl="0" indent="-285750" algn="l" rtl="0">
              <a:lnSpc>
                <a:spcPct val="150000"/>
              </a:lnSpc>
              <a:spcBef>
                <a:spcPts val="0"/>
              </a:spcBef>
              <a:spcAft>
                <a:spcPts val="0"/>
              </a:spcAft>
              <a:buClr>
                <a:srgbClr val="000000"/>
              </a:buClr>
              <a:buSzPts val="1440"/>
              <a:buFont typeface="Noto Sans Symbols"/>
              <a:buChar char="⮚"/>
            </a:pPr>
            <a:r>
              <a:rPr lang="en-US" sz="1800"/>
              <a:t>Amazon Web Services has </a:t>
            </a:r>
            <a:r>
              <a:rPr lang="en-US" sz="1800" b="1"/>
              <a:t>more than 1 million</a:t>
            </a:r>
            <a:r>
              <a:rPr lang="en-US" sz="1800"/>
              <a:t> active users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AWS enables you to build sophisticated, scalable applications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Applicable to a diverse set of industries.</a:t>
            </a:r>
            <a:endParaRPr/>
          </a:p>
          <a:p>
            <a:pPr marL="285750" lvl="0" indent="-285750" algn="l" rtl="0">
              <a:lnSpc>
                <a:spcPct val="150000"/>
              </a:lnSpc>
              <a:spcBef>
                <a:spcPts val="0"/>
              </a:spcBef>
              <a:spcAft>
                <a:spcPts val="0"/>
              </a:spcAft>
              <a:buClr>
                <a:srgbClr val="000000"/>
              </a:buClr>
              <a:buSzPts val="1440"/>
              <a:buFont typeface="Helvetica Neue"/>
              <a:buChar char="⮚"/>
            </a:pPr>
            <a:r>
              <a:rPr lang="en-US" sz="1800"/>
              <a:t>Use cases include: Enterprise IT, Backup &amp; Storage, Big Data Analytics, Website hosting, Mobile &amp; Social Apps, Gaming</a:t>
            </a:r>
            <a:endParaRPr/>
          </a:p>
          <a:p>
            <a:pPr marL="38100" lvl="0" indent="-38100" algn="l" rtl="0">
              <a:lnSpc>
                <a:spcPct val="100000"/>
              </a:lnSpc>
              <a:spcBef>
                <a:spcPts val="1138"/>
              </a:spcBef>
              <a:spcAft>
                <a:spcPts val="0"/>
              </a:spcAft>
              <a:buSzPts val="1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4446a94e05_3_19"/>
          <p:cNvSpPr txBox="1">
            <a:spLocks noGrp="1"/>
          </p:cNvSpPr>
          <p:nvPr>
            <p:ph type="title"/>
          </p:nvPr>
        </p:nvSpPr>
        <p:spPr>
          <a:xfrm>
            <a:off x="96959" y="189759"/>
            <a:ext cx="10863300" cy="101910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a:solidFill>
                <a:srgbClr val="333333"/>
              </a:solidFill>
              <a:highlight>
                <a:srgbClr val="FFFFFF"/>
              </a:highlight>
              <a:latin typeface="Times New Roman"/>
              <a:ea typeface="Times New Roman"/>
              <a:cs typeface="Times New Roman"/>
              <a:sym typeface="Times New Roman"/>
            </a:endParaRPr>
          </a:p>
          <a:p>
            <a:pPr marL="0" lvl="0" indent="0" algn="l" rtl="0">
              <a:lnSpc>
                <a:spcPct val="115000"/>
              </a:lnSpc>
              <a:spcBef>
                <a:spcPts val="800"/>
              </a:spcBef>
              <a:spcAft>
                <a:spcPts val="0"/>
              </a:spcAft>
              <a:buSzPts val="1400"/>
              <a:buNone/>
            </a:pPr>
            <a:endParaRPr b="0">
              <a:latin typeface="Times New Roman"/>
              <a:ea typeface="Times New Roman"/>
              <a:cs typeface="Times New Roman"/>
              <a:sym typeface="Times New Roman"/>
            </a:endParaRPr>
          </a:p>
          <a:p>
            <a:pPr marL="0" lvl="0" indent="0" algn="l" rtl="0">
              <a:lnSpc>
                <a:spcPct val="90000"/>
              </a:lnSpc>
              <a:spcBef>
                <a:spcPts val="0"/>
              </a:spcBef>
              <a:spcAft>
                <a:spcPts val="0"/>
              </a:spcAft>
              <a:buSzPts val="1400"/>
              <a:buNone/>
            </a:pPr>
            <a:endParaRPr>
              <a:latin typeface="Times New Roman"/>
              <a:ea typeface="Times New Roman"/>
              <a:cs typeface="Times New Roman"/>
              <a:sym typeface="Times New Roman"/>
            </a:endParaRPr>
          </a:p>
        </p:txBody>
      </p:sp>
      <p:sp>
        <p:nvSpPr>
          <p:cNvPr id="132" name="Google Shape;132;g14446a94e05_3_19"/>
          <p:cNvSpPr txBox="1">
            <a:spLocks noGrp="1"/>
          </p:cNvSpPr>
          <p:nvPr>
            <p:ph type="body" idx="1"/>
          </p:nvPr>
        </p:nvSpPr>
        <p:spPr>
          <a:xfrm>
            <a:off x="199597" y="975593"/>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1. </a:t>
            </a:r>
            <a:r>
              <a:rPr lang="en-US" sz="1800">
                <a:highlight>
                  <a:srgbClr val="FFFFFF"/>
                </a:highlight>
                <a:latin typeface="Times New Roman"/>
                <a:ea typeface="Times New Roman"/>
                <a:cs typeface="Times New Roman"/>
                <a:sym typeface="Times New Roman"/>
              </a:rPr>
              <a:t>Open your web browser and navigate to AWS Free Tier Page</a:t>
            </a:r>
            <a:endParaRPr sz="1800">
              <a:solidFill>
                <a:srgbClr val="009EE3"/>
              </a:solidFill>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2.</a:t>
            </a:r>
            <a:r>
              <a:rPr lang="en-US" sz="1800">
                <a:highlight>
                  <a:srgbClr val="FFFFFF"/>
                </a:highlight>
                <a:latin typeface="Times New Roman"/>
                <a:ea typeface="Times New Roman"/>
                <a:cs typeface="Times New Roman"/>
                <a:sym typeface="Times New Roman"/>
              </a:rPr>
              <a:t> Click on Create a Free Account</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3. </a:t>
            </a:r>
            <a:r>
              <a:rPr lang="en-US" sz="1800">
                <a:highlight>
                  <a:srgbClr val="FFFFFF"/>
                </a:highlight>
                <a:latin typeface="Times New Roman"/>
                <a:ea typeface="Times New Roman"/>
                <a:cs typeface="Times New Roman"/>
                <a:sym typeface="Times New Roman"/>
              </a:rPr>
              <a:t>Issue the details which you want to use for login your AWS account and click on Continue</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Email address: Provide the mail id which hasn’t been registered yet with Amazon AWS.</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Password: Type your password.</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Confirm password: Authenticate the password.</a:t>
            </a:r>
            <a:endParaRPr sz="1800">
              <a:highlight>
                <a:srgbClr val="FFFFFF"/>
              </a:highlight>
              <a:latin typeface="Times New Roman"/>
              <a:ea typeface="Times New Roman"/>
              <a:cs typeface="Times New Roman"/>
              <a:sym typeface="Times New Roman"/>
            </a:endParaRPr>
          </a:p>
          <a:p>
            <a:pPr marL="1200150" lvl="0" indent="-285750" algn="just" rtl="0">
              <a:lnSpc>
                <a:spcPct val="150000"/>
              </a:lnSpc>
              <a:spcBef>
                <a:spcPts val="1138"/>
              </a:spcBef>
              <a:spcAft>
                <a:spcPts val="0"/>
              </a:spcAft>
              <a:buSzPts val="1400"/>
              <a:buFont typeface="Noto Sans Symbols"/>
              <a:buChar char="✔"/>
            </a:pPr>
            <a:r>
              <a:rPr lang="en-US" sz="1800">
                <a:highlight>
                  <a:srgbClr val="FFFFFF"/>
                </a:highlight>
                <a:latin typeface="Times New Roman"/>
                <a:ea typeface="Times New Roman"/>
                <a:cs typeface="Times New Roman"/>
                <a:sym typeface="Times New Roman"/>
              </a:rPr>
              <a:t>AWS Account name: Choose a name for your account. You can change this name in your account settings after you sign up.</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4446a94e05_3_27"/>
          <p:cNvSpPr txBox="1">
            <a:spLocks noGrp="1"/>
          </p:cNvSpPr>
          <p:nvPr>
            <p:ph type="title"/>
          </p:nvPr>
        </p:nvSpPr>
        <p:spPr>
          <a:xfrm>
            <a:off x="404868" y="236412"/>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80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a:latin typeface="Times New Roman"/>
              <a:ea typeface="Times New Roman"/>
              <a:cs typeface="Times New Roman"/>
              <a:sym typeface="Times New Roman"/>
            </a:endParaRPr>
          </a:p>
        </p:txBody>
      </p:sp>
      <p:sp>
        <p:nvSpPr>
          <p:cNvPr id="138" name="Google Shape;138;g14446a94e05_3_27"/>
          <p:cNvSpPr txBox="1">
            <a:spLocks noGrp="1"/>
          </p:cNvSpPr>
          <p:nvPr>
            <p:ph type="body" idx="1"/>
          </p:nvPr>
        </p:nvSpPr>
        <p:spPr>
          <a:xfrm>
            <a:off x="404868" y="1110699"/>
            <a:ext cx="10861500" cy="403860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4.</a:t>
            </a:r>
            <a:r>
              <a:rPr lang="en-US" sz="1800">
                <a:highlight>
                  <a:srgbClr val="FFFFFF"/>
                </a:highlight>
                <a:latin typeface="Times New Roman"/>
                <a:ea typeface="Times New Roman"/>
                <a:cs typeface="Times New Roman"/>
                <a:sym typeface="Times New Roman"/>
              </a:rPr>
              <a:t> Contact Information</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Select your AWS type (Profesional/ Personal) Fill in the correct information to validate your account if you’re going to create personal use then click on “Personal Account” else use “Company Account”, Accepts the Terms and condition and then click on Create Account and Continue</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Note:</a:t>
            </a:r>
            <a:r>
              <a:rPr lang="en-US" sz="1800">
                <a:highlight>
                  <a:srgbClr val="FFFFFF"/>
                </a:highlight>
                <a:latin typeface="Times New Roman"/>
                <a:ea typeface="Times New Roman"/>
                <a:cs typeface="Times New Roman"/>
                <a:sym typeface="Times New Roman"/>
              </a:rPr>
              <a:t> Make sure to provide proper contact details and mobile number to get the Verification code from AWS.</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5.</a:t>
            </a:r>
            <a:r>
              <a:rPr lang="en-US" sz="1800">
                <a:highlight>
                  <a:srgbClr val="FFFFFF"/>
                </a:highlight>
                <a:latin typeface="Times New Roman"/>
                <a:ea typeface="Times New Roman"/>
                <a:cs typeface="Times New Roman"/>
                <a:sym typeface="Times New Roman"/>
              </a:rPr>
              <a:t> Payment and PAN information: In this step, you must fill in your credit card /Debit Card info and billing address and click on Secure Submit.</a:t>
            </a:r>
            <a:endParaRPr sz="1800">
              <a:highlight>
                <a:srgbClr val="FFFFFF"/>
              </a:highlight>
              <a:latin typeface="Times New Roman"/>
              <a:ea typeface="Times New Roman"/>
              <a:cs typeface="Times New Roman"/>
              <a:sym typeface="Times New Roman"/>
            </a:endParaRPr>
          </a:p>
          <a:p>
            <a:pPr marL="0" lvl="0" indent="0" algn="just"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6.</a:t>
            </a:r>
            <a:r>
              <a:rPr lang="en-US" sz="1800">
                <a:highlight>
                  <a:srgbClr val="FFFFFF"/>
                </a:highlight>
                <a:latin typeface="Times New Roman"/>
                <a:ea typeface="Times New Roman"/>
                <a:cs typeface="Times New Roman"/>
                <a:sym typeface="Times New Roman"/>
              </a:rPr>
              <a:t> In this step, it will take you to the payment gateway to validate your payment information and for your credit card verification, Amazon will charge the minimum price based on Country. Here I have provided India, so Amazon charged 2 INR</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g14446a94e05_3_36"/>
          <p:cNvSpPr txBox="1">
            <a:spLocks noGrp="1"/>
          </p:cNvSpPr>
          <p:nvPr>
            <p:ph type="title"/>
          </p:nvPr>
        </p:nvSpPr>
        <p:spPr>
          <a:xfrm>
            <a:off x="432860" y="133774"/>
            <a:ext cx="10863300" cy="1019100"/>
          </a:xfrm>
          <a:prstGeom prst="rect">
            <a:avLst/>
          </a:prstGeom>
          <a:noFill/>
          <a:ln>
            <a:noFill/>
          </a:ln>
        </p:spPr>
        <p:txBody>
          <a:bodyPr spcFirstLastPara="1" wrap="square" lIns="91425" tIns="45700" rIns="91425" bIns="45700" anchor="ctr" anchorCtr="0">
            <a:noAutofit/>
          </a:bodyPr>
          <a:lstStyle/>
          <a:p>
            <a:pPr marL="0" lvl="0" indent="0" algn="l" rtl="0">
              <a:lnSpc>
                <a:spcPct val="120000"/>
              </a:lnSpc>
              <a:spcBef>
                <a:spcPts val="0"/>
              </a:spcBef>
              <a:spcAft>
                <a:spcPts val="800"/>
              </a:spcAft>
              <a:buSzPts val="1400"/>
              <a:buNone/>
            </a:pPr>
            <a:r>
              <a:rPr lang="en-US">
                <a:solidFill>
                  <a:srgbClr val="333333"/>
                </a:solidFill>
                <a:highlight>
                  <a:srgbClr val="FFFFFF"/>
                </a:highlight>
                <a:latin typeface="Times New Roman"/>
                <a:ea typeface="Times New Roman"/>
                <a:cs typeface="Times New Roman"/>
                <a:sym typeface="Times New Roman"/>
              </a:rPr>
              <a:t>Register For Aws Free Tier Account</a:t>
            </a:r>
            <a:endParaRPr b="0">
              <a:latin typeface="Times New Roman"/>
              <a:ea typeface="Times New Roman"/>
              <a:cs typeface="Times New Roman"/>
              <a:sym typeface="Times New Roman"/>
            </a:endParaRPr>
          </a:p>
        </p:txBody>
      </p:sp>
      <p:sp>
        <p:nvSpPr>
          <p:cNvPr id="144" name="Google Shape;144;g14446a94e05_3_36"/>
          <p:cNvSpPr txBox="1">
            <a:spLocks noGrp="1"/>
          </p:cNvSpPr>
          <p:nvPr>
            <p:ph type="body" idx="1"/>
          </p:nvPr>
        </p:nvSpPr>
        <p:spPr>
          <a:xfrm>
            <a:off x="434660" y="932572"/>
            <a:ext cx="10861500" cy="5346929"/>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7.</a:t>
            </a:r>
            <a:r>
              <a:rPr lang="en-US" sz="1800">
                <a:highlight>
                  <a:srgbClr val="FFFFFF"/>
                </a:highlight>
                <a:latin typeface="Times New Roman"/>
                <a:ea typeface="Times New Roman"/>
                <a:cs typeface="Times New Roman"/>
                <a:sym typeface="Times New Roman"/>
              </a:rPr>
              <a:t> Phone verification: Here you will be taken to an identity verification page that will already have your phone number, so you just have to select either “Text message or Voice call” Provide a valid phone number, Solve the captcha and then click on Send SMS or Call Me Now(depending upon your selection).</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8.</a:t>
            </a:r>
            <a:r>
              <a:rPr lang="en-US" sz="1800">
                <a:highlight>
                  <a:srgbClr val="FFFFFF"/>
                </a:highlight>
                <a:latin typeface="Times New Roman"/>
                <a:ea typeface="Times New Roman"/>
                <a:cs typeface="Times New Roman"/>
                <a:sym typeface="Times New Roman"/>
              </a:rPr>
              <a:t> After clicking on Send SMS or Call me Now, you will immediately receive a call or SMS from Amazon, for verification code, Enter your code then click on Verify Code.</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9.</a:t>
            </a:r>
            <a:r>
              <a:rPr lang="en-US" sz="1800">
                <a:highlight>
                  <a:srgbClr val="FFFFFF"/>
                </a:highlight>
                <a:latin typeface="Times New Roman"/>
                <a:ea typeface="Times New Roman"/>
                <a:cs typeface="Times New Roman"/>
                <a:sym typeface="Times New Roman"/>
              </a:rPr>
              <a:t> Support plan: AWS support offers a selection of plans to meet your business needs.</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Select your suitable plan then click continue.</a:t>
            </a:r>
            <a:endParaRPr/>
          </a:p>
          <a:p>
            <a:pPr marL="0" lvl="0" indent="0" algn="l" rtl="0">
              <a:lnSpc>
                <a:spcPct val="150000"/>
              </a:lnSpc>
              <a:spcBef>
                <a:spcPts val="1138"/>
              </a:spcBef>
              <a:spcAft>
                <a:spcPts val="0"/>
              </a:spcAft>
              <a:buSzPts val="1400"/>
              <a:buNone/>
            </a:pPr>
            <a:r>
              <a:rPr lang="en-US" sz="1800" b="1">
                <a:highlight>
                  <a:srgbClr val="FFFFFF"/>
                </a:highlight>
                <a:latin typeface="Times New Roman"/>
                <a:ea typeface="Times New Roman"/>
                <a:cs typeface="Times New Roman"/>
                <a:sym typeface="Times New Roman"/>
              </a:rPr>
              <a:t>Step 10</a:t>
            </a:r>
            <a:r>
              <a:rPr lang="en-US" sz="1800">
                <a:highlight>
                  <a:srgbClr val="FFFFFF"/>
                </a:highlight>
                <a:latin typeface="Times New Roman"/>
                <a:ea typeface="Times New Roman"/>
                <a:cs typeface="Times New Roman"/>
                <a:sym typeface="Times New Roman"/>
              </a:rPr>
              <a:t>. Registration Confirmation page.</a:t>
            </a:r>
            <a:endParaRPr sz="1800">
              <a:highlight>
                <a:srgbClr val="FFFFFF"/>
              </a:highlight>
              <a:latin typeface="Times New Roman"/>
              <a:ea typeface="Times New Roman"/>
              <a:cs typeface="Times New Roman"/>
              <a:sym typeface="Times New Roman"/>
            </a:endParaRPr>
          </a:p>
          <a:p>
            <a:pPr marL="0" lvl="0" indent="0" algn="l" rtl="0">
              <a:lnSpc>
                <a:spcPct val="150000"/>
              </a:lnSpc>
              <a:spcBef>
                <a:spcPts val="1138"/>
              </a:spcBef>
              <a:spcAft>
                <a:spcPts val="0"/>
              </a:spcAft>
              <a:buSzPts val="1400"/>
              <a:buNone/>
            </a:pPr>
            <a:r>
              <a:rPr lang="en-US" sz="1800">
                <a:highlight>
                  <a:srgbClr val="FFFFFF"/>
                </a:highlight>
                <a:latin typeface="Times New Roman"/>
                <a:ea typeface="Times New Roman"/>
                <a:cs typeface="Times New Roman"/>
                <a:sym typeface="Times New Roman"/>
              </a:rPr>
              <a:t>Once you completed all the above steps and processes. You’ll get the confirmation page below. Now your account will be processed for activation. It may take somewhere between 30 minutes to 1 hour for you to receive an email confirmation that your Amazon Cloud Services account has been activated.</a:t>
            </a:r>
            <a:endParaRPr sz="1800">
              <a:highlight>
                <a:srgbClr val="FFFFFF"/>
              </a:highlight>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4446a94e05_5_41"/>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marL="0" lvl="0" indent="0" algn="l" rtl="0">
              <a:lnSpc>
                <a:spcPct val="130000"/>
              </a:lnSpc>
              <a:spcBef>
                <a:spcPts val="0"/>
              </a:spcBef>
              <a:spcAft>
                <a:spcPts val="0"/>
              </a:spcAft>
              <a:buSzPts val="1400"/>
              <a:buNone/>
            </a:pPr>
            <a:r>
              <a:rPr lang="en-US">
                <a:solidFill>
                  <a:srgbClr val="1E1E1E"/>
                </a:solidFill>
                <a:highlight>
                  <a:schemeClr val="lt1"/>
                </a:highlight>
                <a:latin typeface="Times New Roman"/>
                <a:ea typeface="Times New Roman"/>
                <a:cs typeface="Times New Roman"/>
                <a:sym typeface="Times New Roman"/>
              </a:rPr>
              <a:t>AWS Management Interfaces</a:t>
            </a:r>
            <a:endParaRPr>
              <a:highlight>
                <a:schemeClr val="lt1"/>
              </a:highlight>
              <a:latin typeface="Times New Roman"/>
              <a:ea typeface="Times New Roman"/>
              <a:cs typeface="Times New Roman"/>
              <a:sym typeface="Times New Roman"/>
            </a:endParaRPr>
          </a:p>
        </p:txBody>
      </p:sp>
      <p:sp>
        <p:nvSpPr>
          <p:cNvPr id="150" name="Google Shape;150;g14446a94e05_5_41"/>
          <p:cNvSpPr txBox="1">
            <a:spLocks noGrp="1"/>
          </p:cNvSpPr>
          <p:nvPr>
            <p:ph type="body" idx="1"/>
          </p:nvPr>
        </p:nvSpPr>
        <p:spPr>
          <a:xfrm>
            <a:off x="565289" y="1270051"/>
            <a:ext cx="10861500" cy="40386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800"/>
              </a:spcBef>
              <a:spcAft>
                <a:spcPts val="0"/>
              </a:spcAft>
              <a:buSzPts val="1400"/>
              <a:buNone/>
            </a:pPr>
            <a:endParaRPr sz="2400" b="1">
              <a:solidFill>
                <a:srgbClr val="333333"/>
              </a:solidFill>
              <a:highlight>
                <a:schemeClr val="lt1"/>
              </a:highlight>
              <a:latin typeface="Times New Roman"/>
              <a:ea typeface="Times New Roman"/>
              <a:cs typeface="Times New Roman"/>
              <a:sym typeface="Times New Roman"/>
            </a:endParaRPr>
          </a:p>
          <a:p>
            <a:pPr marL="0" lvl="0" indent="0" algn="l" rtl="0">
              <a:lnSpc>
                <a:spcPct val="150000"/>
              </a:lnSpc>
              <a:spcBef>
                <a:spcPts val="500"/>
              </a:spcBef>
              <a:spcAft>
                <a:spcPts val="0"/>
              </a:spcAft>
              <a:buSzPts val="1400"/>
              <a:buNone/>
            </a:pPr>
            <a:r>
              <a:rPr lang="en-US" sz="1800">
                <a:solidFill>
                  <a:srgbClr val="1E1E1E"/>
                </a:solidFill>
                <a:highlight>
                  <a:schemeClr val="lt1"/>
                </a:highlight>
                <a:latin typeface="Times New Roman"/>
                <a:ea typeface="Times New Roman"/>
                <a:cs typeface="Times New Roman"/>
                <a:sym typeface="Times New Roman"/>
              </a:rPr>
              <a:t>There are three ways to access AWS resources:</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120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Management Console.</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Command Line Interface (AWS CLI).</a:t>
            </a:r>
            <a:endParaRPr sz="1800">
              <a:solidFill>
                <a:srgbClr val="1E1E1E"/>
              </a:solidFill>
              <a:highlight>
                <a:schemeClr val="lt1"/>
              </a:highlight>
              <a:latin typeface="Times New Roman"/>
              <a:ea typeface="Times New Roman"/>
              <a:cs typeface="Times New Roman"/>
              <a:sym typeface="Times New Roman"/>
            </a:endParaRPr>
          </a:p>
          <a:p>
            <a:pPr marL="457200" lvl="0" indent="-342900" algn="l" rtl="0">
              <a:lnSpc>
                <a:spcPct val="150000"/>
              </a:lnSpc>
              <a:spcBef>
                <a:spcPts val="0"/>
              </a:spcBef>
              <a:spcAft>
                <a:spcPts val="0"/>
              </a:spcAft>
              <a:buClr>
                <a:srgbClr val="1E1E1E"/>
              </a:buClr>
              <a:buSzPts val="1800"/>
              <a:buFont typeface="Noto Sans Symbols"/>
              <a:buChar char="⮚"/>
            </a:pPr>
            <a:r>
              <a:rPr lang="en-US" sz="1800">
                <a:solidFill>
                  <a:srgbClr val="1E1E1E"/>
                </a:solidFill>
                <a:highlight>
                  <a:schemeClr val="lt1"/>
                </a:highlight>
                <a:latin typeface="Times New Roman"/>
                <a:ea typeface="Times New Roman"/>
                <a:cs typeface="Times New Roman"/>
                <a:sym typeface="Times New Roman"/>
              </a:rPr>
              <a:t>The AWS Software Development Kits (SDKs).</a:t>
            </a:r>
            <a:endParaRPr sz="1800">
              <a:solidFill>
                <a:srgbClr val="1E1E1E"/>
              </a:solidFill>
              <a:highlight>
                <a:schemeClr val="lt1"/>
              </a:highlight>
              <a:latin typeface="Times New Roman"/>
              <a:ea typeface="Times New Roman"/>
              <a:cs typeface="Times New Roman"/>
              <a:sym typeface="Times New Roman"/>
            </a:endParaRPr>
          </a:p>
          <a:p>
            <a:pPr marL="0" lvl="0" indent="0" algn="l" rtl="0">
              <a:lnSpc>
                <a:spcPct val="150000"/>
              </a:lnSpc>
              <a:spcBef>
                <a:spcPts val="1200"/>
              </a:spcBef>
              <a:spcAft>
                <a:spcPts val="0"/>
              </a:spcAft>
              <a:buSzPts val="1400"/>
              <a:buNone/>
            </a:pPr>
            <a:endParaRPr sz="1800">
              <a:solidFill>
                <a:srgbClr val="1E1E1E"/>
              </a:solidFill>
              <a:highlight>
                <a:schemeClr val="lt1"/>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ts val="1400"/>
              <a:buNone/>
            </a:pPr>
            <a:endParaRPr sz="1800">
              <a:highlight>
                <a:schemeClr val="lt1"/>
              </a:highligh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202F3E"/>
      </a:dk1>
      <a:lt1>
        <a:srgbClr val="FFFFFF"/>
      </a:lt1>
      <a:dk2>
        <a:srgbClr val="202F3E"/>
      </a:dk2>
      <a:lt2>
        <a:srgbClr val="FFFFFF"/>
      </a:lt2>
      <a:accent1>
        <a:srgbClr val="F67C01"/>
      </a:accent1>
      <a:accent2>
        <a:srgbClr val="FB8C00"/>
      </a:accent2>
      <a:accent3>
        <a:srgbClr val="FFFFFF"/>
      </a:accent3>
      <a:accent4>
        <a:srgbClr val="1A2734"/>
      </a:accent4>
      <a:accent5>
        <a:srgbClr val="FABFAA"/>
      </a:accent5>
      <a:accent6>
        <a:srgbClr val="E37E00"/>
      </a:accent6>
      <a:hlink>
        <a:srgbClr val="F67C01"/>
      </a:hlink>
      <a:folHlink>
        <a:srgbClr val="FFCC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2824</Words>
  <Application>Microsoft Office PowerPoint</Application>
  <PresentationFormat>Widescreen</PresentationFormat>
  <Paragraphs>160</Paragraphs>
  <Slides>33</Slides>
  <Notes>33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Times New Roman</vt:lpstr>
      <vt:lpstr>Calibri Light</vt:lpstr>
      <vt:lpstr>Arial</vt:lpstr>
      <vt:lpstr>Calibri</vt:lpstr>
      <vt:lpstr>Noto Sans Symbols</vt:lpstr>
      <vt:lpstr>Helvetica Neue</vt:lpstr>
      <vt:lpstr>Office Theme</vt:lpstr>
      <vt:lpstr>PowerPoint Presentation</vt:lpstr>
      <vt:lpstr>History of AWS </vt:lpstr>
      <vt:lpstr>History of AWS</vt:lpstr>
      <vt:lpstr>History of AWS</vt:lpstr>
      <vt:lpstr>Introduction to AWS</vt:lpstr>
      <vt:lpstr>Register For Aws Free Tier Account  </vt:lpstr>
      <vt:lpstr>Register For Aws Free Tier Account</vt:lpstr>
      <vt:lpstr>Register For Aws Free Tier Account</vt:lpstr>
      <vt:lpstr>AWS Management Interfaces</vt:lpstr>
      <vt:lpstr>AWS Management Console</vt:lpstr>
      <vt:lpstr>AWS Management Console</vt:lpstr>
      <vt:lpstr>AWS Command Line Interface</vt:lpstr>
      <vt:lpstr>About AWS Free Tier</vt:lpstr>
      <vt:lpstr>How to monitor your AWS Free Usage Tier?</vt:lpstr>
      <vt:lpstr>AWS Free Tier Limits</vt:lpstr>
      <vt:lpstr>AWS Free Tier Limits</vt:lpstr>
      <vt:lpstr>Limits on the AWS Free Tier</vt:lpstr>
      <vt:lpstr>Services not available in the AWS Free Usage Tier</vt:lpstr>
      <vt:lpstr>Services not available in the AWS Free Usage Tier</vt:lpstr>
      <vt:lpstr>AWS Global Infrastructure Map</vt:lpstr>
      <vt:lpstr>AWS Global Infrastructure </vt:lpstr>
      <vt:lpstr>AWS Global Infrastructure</vt:lpstr>
      <vt:lpstr>AWS Regions</vt:lpstr>
      <vt:lpstr>AWS Availability Zones </vt:lpstr>
      <vt:lpstr>AWS Edge Locations </vt:lpstr>
      <vt:lpstr>AWS Regional Edge Cache </vt:lpstr>
      <vt:lpstr>AWS Regional v/s Availability Services</vt:lpstr>
      <vt:lpstr>AWS Service Categories</vt:lpstr>
      <vt:lpstr>AWS Service Categories</vt:lpstr>
      <vt:lpstr>AWS Service Categories</vt:lpstr>
      <vt:lpstr>AWS Acceptable Use Policy</vt:lpstr>
      <vt:lpstr>AWS Acceptable Use Policy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Gowthami N</dc:creator>
  <cp:lastModifiedBy>Nikita Nand</cp:lastModifiedBy>
  <cp:revision>1</cp:revision>
  <dcterms:modified xsi:type="dcterms:W3CDTF">2023-10-29T07:52:19Z</dcterms:modified>
</cp:coreProperties>
</file>