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embeddedFontLst>
    <p:embeddedFont>
      <p:font typeface="Calibri" panose="020F0502020204030204" pitchFamily="34" charset="0"/>
      <p:regular r:id="rId28"/>
      <p:bold r:id="rId29"/>
      <p:italic r:id="rId30"/>
      <p:boldItalic r:id="rId31"/>
    </p:embeddedFont>
    <p:embeddedFont>
      <p:font typeface="Calibri Light" panose="020F0302020204030204" pitchFamily="34" charset="0"/>
      <p:regular r:id="rId32"/>
      <p:italic r:id="rId33"/>
    </p:embeddedFont>
    <p:embeddedFont>
      <p:font typeface="Helvetica Neue" panose="020B0604020202020204" charset="0"/>
      <p:regular r:id="rId34"/>
      <p:bold r:id="rId35"/>
      <p:italic r:id="rId36"/>
      <p:boldItalic r:id="rId37"/>
    </p:embeddedFont>
    <p:embeddedFont>
      <p:font typeface="Roboto" panose="02000000000000000000" pitchFamily="2" charset="0"/>
      <p:regular r:id="rId38"/>
      <p:bold r:id="rId39"/>
      <p:italic r:id="rId40"/>
      <p:boldItalic r:id="rId4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4">
          <p15:clr>
            <a:srgbClr val="A4A3A4"/>
          </p15:clr>
        </p15:guide>
        <p15:guide id="2" orient="horz" pos="6">
          <p15:clr>
            <a:srgbClr val="A4A3A4"/>
          </p15:clr>
        </p15:guide>
        <p15:guide id="3" pos="3945">
          <p15:clr>
            <a:srgbClr val="A4A3A4"/>
          </p15:clr>
        </p15:guide>
        <p15:guide id="4" pos="3969">
          <p15:clr>
            <a:srgbClr val="9AA0A6"/>
          </p15:clr>
        </p15:guide>
        <p15:guide id="5" orient="horz" pos="2160">
          <p15:clr>
            <a:srgbClr val="9AA0A6"/>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2" roundtripDataSignature="AMtx7mgp+ajRxROx3O+LYNjFOXs/b/b+s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74"/>
        <p:guide orient="horz" pos="6"/>
        <p:guide pos="3945"/>
        <p:guide pos="3969"/>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445618b2e2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g1445618b2e2_0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445618b2e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g1445618b2e2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445618b2e2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9" name="Google Shape;169;g1445618b2e2_0_8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4" name="Google Shape;1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1" name="Google Shape;18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8" name="Google Shape;18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4" name="Google Shape;19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1" name="Google Shape;20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446343b84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1446343b84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445618b2e2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1445618b2e2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0" name="Google Shape;22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0" name="Google Shape;27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0" name="Google Shape;28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6" name="Google Shape;28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445618b2e2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9" name="Google Shape;299;g1445618b2e2_0_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446a7a613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1446a7a613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2" name="Google Shape;11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1445618b2e2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 name="Google Shape;118;g1445618b2e2_0_6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4" name="Google Shape;12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445618b2e2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g1445618b2e2_0_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45618b2e2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g1445618b2e2_0_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445618b2e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g1445618b2e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2987D1DE-AD20-434D-A523-3457AD9AAB1D}" type="datetimeFigureOut">
              <a:rPr lang="en-IN" smtClean="0"/>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8F3D21-A03B-4ED1-B16B-EC5898CAE463}" type="slidenum">
              <a:rPr lang="en-IN" smtClean="0"/>
              <a:t>‹#›</a:t>
            </a:fld>
            <a:endParaRPr lang="en-IN"/>
          </a:p>
        </p:txBody>
      </p:sp>
    </p:spTree>
    <p:extLst>
      <p:ext uri="{BB962C8B-B14F-4D97-AF65-F5344CB8AC3E}">
        <p14:creationId xmlns:p14="http://schemas.microsoft.com/office/powerpoint/2010/main" val="3032686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987D1DE-AD20-434D-A523-3457AD9AAB1D}" type="datetimeFigureOut">
              <a:rPr lang="en-IN" smtClean="0"/>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8F3D21-A03B-4ED1-B16B-EC5898CAE463}" type="slidenum">
              <a:rPr lang="en-IN" smtClean="0"/>
              <a:t>‹#›</a:t>
            </a:fld>
            <a:endParaRPr lang="en-IN"/>
          </a:p>
        </p:txBody>
      </p:sp>
    </p:spTree>
    <p:extLst>
      <p:ext uri="{BB962C8B-B14F-4D97-AF65-F5344CB8AC3E}">
        <p14:creationId xmlns:p14="http://schemas.microsoft.com/office/powerpoint/2010/main" val="2084754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987D1DE-AD20-434D-A523-3457AD9AAB1D}" type="datetimeFigureOut">
              <a:rPr lang="en-IN" smtClean="0"/>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8F3D21-A03B-4ED1-B16B-EC5898CAE463}" type="slidenum">
              <a:rPr lang="en-IN" smtClean="0"/>
              <a:t>‹#›</a:t>
            </a:fld>
            <a:endParaRPr lang="en-IN"/>
          </a:p>
        </p:txBody>
      </p:sp>
    </p:spTree>
    <p:extLst>
      <p:ext uri="{BB962C8B-B14F-4D97-AF65-F5344CB8AC3E}">
        <p14:creationId xmlns:p14="http://schemas.microsoft.com/office/powerpoint/2010/main" val="13436457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p:cSld name="1_Blank">
    <p:spTree>
      <p:nvGrpSpPr>
        <p:cNvPr id="1" name="Shape 9"/>
        <p:cNvGrpSpPr/>
        <p:nvPr/>
      </p:nvGrpSpPr>
      <p:grpSpPr>
        <a:xfrm>
          <a:off x="0" y="0"/>
          <a:ext cx="0" cy="0"/>
          <a:chOff x="0" y="0"/>
          <a:chExt cx="0" cy="0"/>
        </a:xfrm>
      </p:grpSpPr>
      <p:sp>
        <p:nvSpPr>
          <p:cNvPr id="16" name="Google Shape;16;p16"/>
          <p:cNvSpPr txBox="1">
            <a:spLocks noGrp="1"/>
          </p:cNvSpPr>
          <p:nvPr>
            <p:ph type="title"/>
          </p:nvPr>
        </p:nvSpPr>
        <p:spPr>
          <a:xfrm>
            <a:off x="563489" y="534991"/>
            <a:ext cx="10863385" cy="10191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solidFill>
                  <a:srgbClr val="000000"/>
                </a:solidFill>
                <a:latin typeface="Helvetica Neue"/>
                <a:ea typeface="Helvetica Neue"/>
                <a:cs typeface="Helvetica Neue"/>
                <a:sym typeface="Helvetica Neu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7" name="Google Shape;17;p16"/>
          <p:cNvSpPr txBox="1">
            <a:spLocks noGrp="1"/>
          </p:cNvSpPr>
          <p:nvPr>
            <p:ph type="body" idx="1"/>
          </p:nvPr>
        </p:nvSpPr>
        <p:spPr>
          <a:xfrm>
            <a:off x="563491" y="1922462"/>
            <a:ext cx="10861431" cy="40386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138"/>
              </a:spcBef>
              <a:spcAft>
                <a:spcPts val="0"/>
              </a:spcAft>
              <a:buSzPts val="1400"/>
              <a:buNone/>
              <a:defRPr>
                <a:solidFill>
                  <a:srgbClr val="000000"/>
                </a:solidFill>
                <a:latin typeface="Helvetica Neue"/>
                <a:ea typeface="Helvetica Neue"/>
                <a:cs typeface="Helvetica Neue"/>
                <a:sym typeface="Helvetica Neue"/>
              </a:defRPr>
            </a:lvl1pPr>
            <a:lvl2pPr marL="914400" lvl="1" indent="-228600" algn="l">
              <a:lnSpc>
                <a:spcPct val="100000"/>
              </a:lnSpc>
              <a:spcBef>
                <a:spcPts val="163"/>
              </a:spcBef>
              <a:spcAft>
                <a:spcPts val="0"/>
              </a:spcAft>
              <a:buSzPts val="1400"/>
              <a:buNone/>
              <a:defRPr>
                <a:solidFill>
                  <a:srgbClr val="000000"/>
                </a:solidFill>
                <a:latin typeface="Helvetica Neue"/>
                <a:ea typeface="Helvetica Neue"/>
                <a:cs typeface="Helvetica Neue"/>
                <a:sym typeface="Helvetica Neue"/>
              </a:defRPr>
            </a:lvl2pPr>
            <a:lvl3pPr marL="1371600" lvl="2" indent="-228600" algn="l">
              <a:lnSpc>
                <a:spcPct val="100000"/>
              </a:lnSpc>
              <a:spcBef>
                <a:spcPts val="325"/>
              </a:spcBef>
              <a:spcAft>
                <a:spcPts val="0"/>
              </a:spcAft>
              <a:buSzPts val="1400"/>
              <a:buNone/>
              <a:defRPr>
                <a:solidFill>
                  <a:srgbClr val="000000"/>
                </a:solidFill>
                <a:latin typeface="Helvetica Neue"/>
                <a:ea typeface="Helvetica Neue"/>
                <a:cs typeface="Helvetica Neue"/>
                <a:sym typeface="Helvetica Neue"/>
              </a:defRPr>
            </a:lvl3pPr>
            <a:lvl4pPr marL="1828800" lvl="3" indent="-228600" algn="l">
              <a:lnSpc>
                <a:spcPct val="100000"/>
              </a:lnSpc>
              <a:spcBef>
                <a:spcPts val="325"/>
              </a:spcBef>
              <a:spcAft>
                <a:spcPts val="0"/>
              </a:spcAft>
              <a:buSzPts val="1400"/>
              <a:buNone/>
              <a:defRPr>
                <a:solidFill>
                  <a:srgbClr val="000000"/>
                </a:solidFill>
                <a:latin typeface="Helvetica Neue"/>
                <a:ea typeface="Helvetica Neue"/>
                <a:cs typeface="Helvetica Neue"/>
                <a:sym typeface="Helvetica Neue"/>
              </a:defRPr>
            </a:lvl4pPr>
            <a:lvl5pPr marL="2286000" lvl="4" indent="-228600" algn="l">
              <a:lnSpc>
                <a:spcPct val="100000"/>
              </a:lnSpc>
              <a:spcBef>
                <a:spcPts val="325"/>
              </a:spcBef>
              <a:spcAft>
                <a:spcPts val="0"/>
              </a:spcAft>
              <a:buSzPts val="1400"/>
              <a:buNone/>
              <a:defRPr>
                <a:solidFill>
                  <a:srgbClr val="000000"/>
                </a:solidFill>
                <a:latin typeface="Helvetica Neue"/>
                <a:ea typeface="Helvetica Neue"/>
                <a:cs typeface="Helvetica Neue"/>
                <a:sym typeface="Helvetica Neue"/>
              </a:defRPr>
            </a:lvl5pPr>
            <a:lvl6pPr marL="2743200" lvl="5" indent="-228600" algn="l">
              <a:lnSpc>
                <a:spcPct val="100000"/>
              </a:lnSpc>
              <a:spcBef>
                <a:spcPts val="325"/>
              </a:spcBef>
              <a:spcAft>
                <a:spcPts val="0"/>
              </a:spcAft>
              <a:buSzPts val="1400"/>
              <a:buNone/>
              <a:defRPr/>
            </a:lvl6pPr>
            <a:lvl7pPr marL="3200400" lvl="6" indent="-228600" algn="l">
              <a:lnSpc>
                <a:spcPct val="100000"/>
              </a:lnSpc>
              <a:spcBef>
                <a:spcPts val="325"/>
              </a:spcBef>
              <a:spcAft>
                <a:spcPts val="0"/>
              </a:spcAft>
              <a:buSzPts val="1400"/>
              <a:buNone/>
              <a:defRPr/>
            </a:lvl7pPr>
            <a:lvl8pPr marL="3657600" lvl="7" indent="-228600" algn="l">
              <a:lnSpc>
                <a:spcPct val="100000"/>
              </a:lnSpc>
              <a:spcBef>
                <a:spcPts val="325"/>
              </a:spcBef>
              <a:spcAft>
                <a:spcPts val="0"/>
              </a:spcAft>
              <a:buSzPts val="1400"/>
              <a:buNone/>
              <a:defRPr/>
            </a:lvl8pPr>
            <a:lvl9pPr marL="4114800" lvl="8" indent="-228600" algn="l">
              <a:lnSpc>
                <a:spcPct val="100000"/>
              </a:lnSpc>
              <a:spcBef>
                <a:spcPts val="325"/>
              </a:spcBef>
              <a:spcAft>
                <a:spcPts val="325"/>
              </a:spcAft>
              <a:buSzPts val="1400"/>
              <a:buNone/>
              <a:defRPr/>
            </a:lvl9pPr>
          </a:lstStyle>
          <a:p>
            <a:endParaRPr/>
          </a:p>
        </p:txBody>
      </p:sp>
    </p:spTree>
    <p:extLst>
      <p:ext uri="{BB962C8B-B14F-4D97-AF65-F5344CB8AC3E}">
        <p14:creationId xmlns:p14="http://schemas.microsoft.com/office/powerpoint/2010/main" val="1353876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987D1DE-AD20-434D-A523-3457AD9AAB1D}" type="datetimeFigureOut">
              <a:rPr lang="en-IN" smtClean="0"/>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8F3D21-A03B-4ED1-B16B-EC5898CAE463}" type="slidenum">
              <a:rPr lang="en-IN" smtClean="0"/>
              <a:t>‹#›</a:t>
            </a:fld>
            <a:endParaRPr lang="en-IN"/>
          </a:p>
        </p:txBody>
      </p:sp>
    </p:spTree>
    <p:extLst>
      <p:ext uri="{BB962C8B-B14F-4D97-AF65-F5344CB8AC3E}">
        <p14:creationId xmlns:p14="http://schemas.microsoft.com/office/powerpoint/2010/main" val="3641097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987D1DE-AD20-434D-A523-3457AD9AAB1D}" type="datetimeFigureOut">
              <a:rPr lang="en-IN" smtClean="0"/>
              <a:t>29-10-2023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8F3D21-A03B-4ED1-B16B-EC5898CAE463}" type="slidenum">
              <a:rPr lang="en-IN" smtClean="0"/>
              <a:t>‹#›</a:t>
            </a:fld>
            <a:endParaRPr lang="en-IN"/>
          </a:p>
        </p:txBody>
      </p:sp>
    </p:spTree>
    <p:extLst>
      <p:ext uri="{BB962C8B-B14F-4D97-AF65-F5344CB8AC3E}">
        <p14:creationId xmlns:p14="http://schemas.microsoft.com/office/powerpoint/2010/main" val="3111570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2987D1DE-AD20-434D-A523-3457AD9AAB1D}" type="datetimeFigureOut">
              <a:rPr lang="en-IN" smtClean="0"/>
              <a:t>29-10-2023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8F3D21-A03B-4ED1-B16B-EC5898CAE463}" type="slidenum">
              <a:rPr lang="en-IN" smtClean="0"/>
              <a:t>‹#›</a:t>
            </a:fld>
            <a:endParaRPr lang="en-IN"/>
          </a:p>
        </p:txBody>
      </p:sp>
    </p:spTree>
    <p:extLst>
      <p:ext uri="{BB962C8B-B14F-4D97-AF65-F5344CB8AC3E}">
        <p14:creationId xmlns:p14="http://schemas.microsoft.com/office/powerpoint/2010/main" val="4128240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987D1DE-AD20-434D-A523-3457AD9AAB1D}" type="datetimeFigureOut">
              <a:rPr lang="en-IN" smtClean="0"/>
              <a:t>29-10-2023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68F3D21-A03B-4ED1-B16B-EC5898CAE463}" type="slidenum">
              <a:rPr lang="en-IN" smtClean="0"/>
              <a:t>‹#›</a:t>
            </a:fld>
            <a:endParaRPr lang="en-IN"/>
          </a:p>
        </p:txBody>
      </p:sp>
    </p:spTree>
    <p:extLst>
      <p:ext uri="{BB962C8B-B14F-4D97-AF65-F5344CB8AC3E}">
        <p14:creationId xmlns:p14="http://schemas.microsoft.com/office/powerpoint/2010/main" val="2342561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2987D1DE-AD20-434D-A523-3457AD9AAB1D}" type="datetimeFigureOut">
              <a:rPr lang="en-IN" smtClean="0"/>
              <a:t>29-10-2023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68F3D21-A03B-4ED1-B16B-EC5898CAE463}" type="slidenum">
              <a:rPr lang="en-IN" smtClean="0"/>
              <a:t>‹#›</a:t>
            </a:fld>
            <a:endParaRPr lang="en-IN"/>
          </a:p>
        </p:txBody>
      </p:sp>
    </p:spTree>
    <p:extLst>
      <p:ext uri="{BB962C8B-B14F-4D97-AF65-F5344CB8AC3E}">
        <p14:creationId xmlns:p14="http://schemas.microsoft.com/office/powerpoint/2010/main" val="78356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87D1DE-AD20-434D-A523-3457AD9AAB1D}" type="datetimeFigureOut">
              <a:rPr lang="en-IN" smtClean="0"/>
              <a:t>29-10-2023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68F3D21-A03B-4ED1-B16B-EC5898CAE463}" type="slidenum">
              <a:rPr lang="en-IN" smtClean="0"/>
              <a:t>‹#›</a:t>
            </a:fld>
            <a:endParaRPr lang="en-IN"/>
          </a:p>
        </p:txBody>
      </p:sp>
    </p:spTree>
    <p:extLst>
      <p:ext uri="{BB962C8B-B14F-4D97-AF65-F5344CB8AC3E}">
        <p14:creationId xmlns:p14="http://schemas.microsoft.com/office/powerpoint/2010/main" val="371227409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987D1DE-AD20-434D-A523-3457AD9AAB1D}" type="datetimeFigureOut">
              <a:rPr lang="en-IN" smtClean="0"/>
              <a:t>29-10-2023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8F3D21-A03B-4ED1-B16B-EC5898CAE463}" type="slidenum">
              <a:rPr lang="en-IN" smtClean="0"/>
              <a:t>‹#›</a:t>
            </a:fld>
            <a:endParaRPr lang="en-IN"/>
          </a:p>
        </p:txBody>
      </p:sp>
    </p:spTree>
    <p:extLst>
      <p:ext uri="{BB962C8B-B14F-4D97-AF65-F5344CB8AC3E}">
        <p14:creationId xmlns:p14="http://schemas.microsoft.com/office/powerpoint/2010/main" val="3646359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987D1DE-AD20-434D-A523-3457AD9AAB1D}" type="datetimeFigureOut">
              <a:rPr lang="en-IN" smtClean="0"/>
              <a:t>29-10-2023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8F3D21-A03B-4ED1-B16B-EC5898CAE463}" type="slidenum">
              <a:rPr lang="en-IN" smtClean="0"/>
              <a:t>‹#›</a:t>
            </a:fld>
            <a:endParaRPr lang="en-IN"/>
          </a:p>
        </p:txBody>
      </p:sp>
    </p:spTree>
    <p:extLst>
      <p:ext uri="{BB962C8B-B14F-4D97-AF65-F5344CB8AC3E}">
        <p14:creationId xmlns:p14="http://schemas.microsoft.com/office/powerpoint/2010/main" val="1806856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87D1DE-AD20-434D-A523-3457AD9AAB1D}" type="datetimeFigureOut">
              <a:rPr lang="en-IN" smtClean="0"/>
              <a:t>29-10-2023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8F3D21-A03B-4ED1-B16B-EC5898CAE463}" type="slidenum">
              <a:rPr lang="en-IN" smtClean="0"/>
              <a:t>‹#›</a:t>
            </a:fld>
            <a:endParaRPr lang="en-IN"/>
          </a:p>
        </p:txBody>
      </p:sp>
    </p:spTree>
    <p:extLst>
      <p:ext uri="{BB962C8B-B14F-4D97-AF65-F5344CB8AC3E}">
        <p14:creationId xmlns:p14="http://schemas.microsoft.com/office/powerpoint/2010/main" val="33169020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9A379"/>
        </a:solidFill>
        <a:effectLst/>
      </p:bgPr>
    </p:bg>
    <p:spTree>
      <p:nvGrpSpPr>
        <p:cNvPr id="1" name="Shape 100"/>
        <p:cNvGrpSpPr/>
        <p:nvPr/>
      </p:nvGrpSpPr>
      <p:grpSpPr>
        <a:xfrm>
          <a:off x="0" y="0"/>
          <a:ext cx="0" cy="0"/>
          <a:chOff x="0" y="0"/>
          <a:chExt cx="0" cy="0"/>
        </a:xfrm>
      </p:grpSpPr>
      <p:sp>
        <p:nvSpPr>
          <p:cNvPr id="102" name="Google Shape;102;p1"/>
          <p:cNvSpPr txBox="1"/>
          <p:nvPr/>
        </p:nvSpPr>
        <p:spPr>
          <a:xfrm>
            <a:off x="584269" y="3977727"/>
            <a:ext cx="11378153" cy="120032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GB" sz="3600" b="1" i="0" u="none" strike="noStrike" cap="none" dirty="0">
                <a:solidFill>
                  <a:srgbClr val="000000"/>
                </a:solidFill>
                <a:latin typeface="Times New Roman"/>
                <a:ea typeface="Times New Roman"/>
                <a:cs typeface="Times New Roman"/>
                <a:sym typeface="Times New Roman"/>
              </a:rPr>
              <a:t>                               CHAPTER – 3</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600"/>
              <a:buFont typeface="Arial"/>
              <a:buNone/>
            </a:pPr>
            <a:r>
              <a:rPr lang="en-GB" sz="3600" b="1" i="0" u="none" strike="noStrike" cap="none" dirty="0">
                <a:solidFill>
                  <a:srgbClr val="000000"/>
                </a:solidFill>
                <a:latin typeface="Times New Roman"/>
                <a:ea typeface="Times New Roman"/>
                <a:cs typeface="Times New Roman"/>
                <a:sym typeface="Times New Roman"/>
              </a:rPr>
              <a:t>      IDENTITY ACCESS MANAGEMENT (IAM)</a:t>
            </a:r>
            <a:endParaRPr sz="1400" b="0" i="0" u="none" strike="noStrike" cap="none" dirty="0">
              <a:solidFill>
                <a:srgbClr val="000000"/>
              </a:solidFill>
              <a:latin typeface="Arial"/>
              <a:ea typeface="Arial"/>
              <a:cs typeface="Arial"/>
              <a:sym typeface="Arial"/>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g1445618b2e2_0_42"/>
          <p:cNvSpPr txBox="1">
            <a:spLocks noGrp="1"/>
          </p:cNvSpPr>
          <p:nvPr>
            <p:ph type="title"/>
          </p:nvPr>
        </p:nvSpPr>
        <p:spPr>
          <a:xfrm>
            <a:off x="311562" y="0"/>
            <a:ext cx="10863300" cy="1019100"/>
          </a:xfrm>
          <a:prstGeom prst="rect">
            <a:avLst/>
          </a:prstGeom>
          <a:noFill/>
          <a:ln>
            <a:noFill/>
          </a:ln>
        </p:spPr>
        <p:txBody>
          <a:bodyPr spcFirstLastPara="1" wrap="square" lIns="91425" tIns="45700" rIns="91425" bIns="45700" anchor="ctr" anchorCtr="0">
            <a:noAutofit/>
          </a:bodyPr>
          <a:lstStyle/>
          <a:p>
            <a:pPr marL="0" lvl="0" indent="0" algn="l" rtl="0">
              <a:lnSpc>
                <a:spcPct val="143000"/>
              </a:lnSpc>
              <a:spcBef>
                <a:spcPts val="0"/>
              </a:spcBef>
              <a:spcAft>
                <a:spcPts val="400"/>
              </a:spcAft>
              <a:buSzPts val="1400"/>
              <a:buNone/>
            </a:pPr>
            <a:r>
              <a:rPr lang="en-GB">
                <a:highlight>
                  <a:srgbClr val="FFFFFF"/>
                </a:highlight>
              </a:rPr>
              <a:t>IAM Authentication &amp; Authorization</a:t>
            </a:r>
            <a:endParaRPr/>
          </a:p>
        </p:txBody>
      </p:sp>
      <p:sp>
        <p:nvSpPr>
          <p:cNvPr id="159" name="Google Shape;159;g1445618b2e2_0_42"/>
          <p:cNvSpPr txBox="1">
            <a:spLocks noGrp="1"/>
          </p:cNvSpPr>
          <p:nvPr>
            <p:ph type="body" idx="1"/>
          </p:nvPr>
        </p:nvSpPr>
        <p:spPr>
          <a:xfrm>
            <a:off x="312462" y="860260"/>
            <a:ext cx="10861500" cy="4038600"/>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1400"/>
              </a:spcBef>
              <a:spcAft>
                <a:spcPts val="0"/>
              </a:spcAft>
              <a:buSzPts val="1400"/>
              <a:buNone/>
            </a:pPr>
            <a:r>
              <a:rPr lang="en-GB" sz="2400" b="1">
                <a:highlight>
                  <a:srgbClr val="FFFFFF"/>
                </a:highlight>
              </a:rPr>
              <a:t>IAM Authorization</a:t>
            </a:r>
            <a:endParaRPr sz="2400" b="1">
              <a:highlight>
                <a:srgbClr val="FFFFFF"/>
              </a:highlight>
            </a:endParaRPr>
          </a:p>
          <a:p>
            <a:pPr marL="0" lvl="0" indent="0" algn="just" rtl="0">
              <a:lnSpc>
                <a:spcPct val="150000"/>
              </a:lnSpc>
              <a:spcBef>
                <a:spcPts val="400"/>
              </a:spcBef>
              <a:spcAft>
                <a:spcPts val="0"/>
              </a:spcAft>
              <a:buSzPts val="1400"/>
              <a:buNone/>
            </a:pPr>
            <a:r>
              <a:rPr lang="en-GB" sz="1800">
                <a:highlight>
                  <a:srgbClr val="FFFFFF"/>
                </a:highlight>
              </a:rPr>
              <a:t>Authorization carries out the rest of an organization’s identity and access management processes once the user has been authenticated. Users are granted authorizations according to their role at an organization. This practice is referred to as “role-based access control” (RBAC).</a:t>
            </a:r>
            <a:endParaRPr sz="1800">
              <a:highlight>
                <a:srgbClr val="FFFFFF"/>
              </a:highlight>
            </a:endParaRPr>
          </a:p>
          <a:p>
            <a:pPr marL="0" lvl="0" indent="0" algn="just" rtl="0">
              <a:lnSpc>
                <a:spcPct val="150000"/>
              </a:lnSpc>
              <a:spcBef>
                <a:spcPts val="2300"/>
              </a:spcBef>
              <a:spcAft>
                <a:spcPts val="0"/>
              </a:spcAft>
              <a:buSzPts val="1400"/>
              <a:buNone/>
            </a:pPr>
            <a:r>
              <a:rPr lang="en-GB" sz="1800">
                <a:highlight>
                  <a:srgbClr val="FFFFFF"/>
                </a:highlight>
              </a:rPr>
              <a:t>Authorizations determine a role’s resources and level of access in the network. These items may include systems, applications, file shares, printers, and more. For example, an accounting department employee who regularly works with payroll software must be authorized to do such. If authentication resembles a passport, authorizations are the things your digital identity can access with it.</a:t>
            </a:r>
            <a:endParaRPr sz="1800">
              <a:highlight>
                <a:srgbClr val="FFFFFF"/>
              </a:highlight>
            </a:endParaRPr>
          </a:p>
          <a:p>
            <a:pPr marL="0" lvl="0" indent="0" algn="just" rtl="0">
              <a:lnSpc>
                <a:spcPct val="150000"/>
              </a:lnSpc>
              <a:spcBef>
                <a:spcPts val="2300"/>
              </a:spcBef>
              <a:spcAft>
                <a:spcPts val="2300"/>
              </a:spcAft>
              <a:buSzPts val="1400"/>
              <a:buNone/>
            </a:pPr>
            <a:r>
              <a:rPr lang="en-GB" sz="1800">
                <a:highlight>
                  <a:srgbClr val="FFFFFF"/>
                </a:highlight>
              </a:rPr>
              <a:t>While authentication is fairly straightforward, authorizations and their management are far more challenging. Authorizations consist of complex sets of rules, rights, groups, and permissions explicitly configured per user account.</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g1445618b2e2_0_5"/>
          <p:cNvSpPr txBox="1">
            <a:spLocks noGrp="1"/>
          </p:cNvSpPr>
          <p:nvPr>
            <p:ph type="title"/>
          </p:nvPr>
        </p:nvSpPr>
        <p:spPr>
          <a:xfrm>
            <a:off x="563500" y="246200"/>
            <a:ext cx="10863300" cy="1019100"/>
          </a:xfrm>
          <a:prstGeom prst="rect">
            <a:avLst/>
          </a:prstGeom>
          <a:noFill/>
          <a:ln>
            <a:noFill/>
          </a:ln>
        </p:spPr>
        <p:txBody>
          <a:bodyPr spcFirstLastPara="1" wrap="square" lIns="91425" tIns="45700" rIns="91425" bIns="45700" anchor="ctr" anchorCtr="0">
            <a:noAutofit/>
          </a:bodyPr>
          <a:lstStyle/>
          <a:p>
            <a:pPr marL="0" lvl="0" indent="0" algn="l" rtl="0">
              <a:lnSpc>
                <a:spcPct val="120000"/>
              </a:lnSpc>
              <a:spcBef>
                <a:spcPts val="1200"/>
              </a:spcBef>
              <a:spcAft>
                <a:spcPts val="200"/>
              </a:spcAft>
              <a:buSzPts val="1400"/>
              <a:buNone/>
            </a:pPr>
            <a:r>
              <a:rPr lang="en-GB">
                <a:highlight>
                  <a:srgbClr val="FFFFFF"/>
                </a:highlight>
              </a:rPr>
              <a:t>IAM Authentication Methods</a:t>
            </a:r>
            <a:endParaRPr/>
          </a:p>
        </p:txBody>
      </p:sp>
      <p:sp>
        <p:nvSpPr>
          <p:cNvPr id="165" name="Google Shape;165;g1445618b2e2_0_5"/>
          <p:cNvSpPr txBox="1">
            <a:spLocks noGrp="1"/>
          </p:cNvSpPr>
          <p:nvPr>
            <p:ph type="body" idx="1"/>
          </p:nvPr>
        </p:nvSpPr>
        <p:spPr>
          <a:xfrm>
            <a:off x="563500" y="1554100"/>
            <a:ext cx="5941800" cy="4038600"/>
          </a:xfrm>
          <a:prstGeom prst="rect">
            <a:avLst/>
          </a:prstGeom>
          <a:noFill/>
          <a:ln>
            <a:noFill/>
          </a:ln>
        </p:spPr>
        <p:txBody>
          <a:bodyPr spcFirstLastPara="1" wrap="square" lIns="91425" tIns="45700" rIns="91425" bIns="45700" anchor="t" anchorCtr="0">
            <a:noAutofit/>
          </a:bodyPr>
          <a:lstStyle/>
          <a:p>
            <a:pPr marL="457200" lvl="0" indent="-342900" algn="just" rtl="0">
              <a:lnSpc>
                <a:spcPct val="150000"/>
              </a:lnSpc>
              <a:spcBef>
                <a:spcPts val="0"/>
              </a:spcBef>
              <a:spcAft>
                <a:spcPts val="0"/>
              </a:spcAft>
              <a:buClr>
                <a:srgbClr val="333333"/>
              </a:buClr>
              <a:buSzPts val="1800"/>
              <a:buFont typeface="Noto Sans Symbols"/>
              <a:buChar char="⮚"/>
            </a:pPr>
            <a:r>
              <a:rPr lang="en-GB" sz="1800" b="1">
                <a:solidFill>
                  <a:srgbClr val="333333"/>
                </a:solidFill>
                <a:highlight>
                  <a:srgbClr val="FFFFFF"/>
                </a:highlight>
              </a:rPr>
              <a:t>User Name/Password </a:t>
            </a:r>
            <a:r>
              <a:rPr lang="en-GB" sz="1800">
                <a:solidFill>
                  <a:srgbClr val="333333"/>
                </a:solidFill>
                <a:highlight>
                  <a:srgbClr val="FFFFFF"/>
                </a:highlight>
              </a:rPr>
              <a:t>– IAM allows to the creation of a password policy enforcing password complexity and expiration.</a:t>
            </a:r>
            <a:endParaRPr sz="1800">
              <a:solidFill>
                <a:srgbClr val="333333"/>
              </a:solidFill>
              <a:highlight>
                <a:srgbClr val="FFFFFF"/>
              </a:highlight>
            </a:endParaRPr>
          </a:p>
          <a:p>
            <a:pPr marL="457200" lvl="0" indent="-342900" algn="just" rtl="0">
              <a:lnSpc>
                <a:spcPct val="150000"/>
              </a:lnSpc>
              <a:spcBef>
                <a:spcPts val="0"/>
              </a:spcBef>
              <a:spcAft>
                <a:spcPts val="0"/>
              </a:spcAft>
              <a:buClr>
                <a:srgbClr val="333333"/>
              </a:buClr>
              <a:buSzPts val="1800"/>
              <a:buFont typeface="Noto Sans Symbols"/>
              <a:buChar char="⮚"/>
            </a:pPr>
            <a:r>
              <a:rPr lang="en-GB" sz="1800" b="1">
                <a:solidFill>
                  <a:srgbClr val="333333"/>
                </a:solidFill>
                <a:highlight>
                  <a:srgbClr val="FFFFFF"/>
                </a:highlight>
              </a:rPr>
              <a:t>Access Key </a:t>
            </a:r>
            <a:r>
              <a:rPr lang="en-GB" sz="1800">
                <a:solidFill>
                  <a:srgbClr val="333333"/>
                </a:solidFill>
                <a:highlight>
                  <a:srgbClr val="FFFFFF"/>
                </a:highlight>
              </a:rPr>
              <a:t>– a combination of access key ID (20 characters) and an access secret key (40 characters). Used by program manipulating AWS infrastructure via API.</a:t>
            </a:r>
            <a:endParaRPr sz="1800">
              <a:solidFill>
                <a:srgbClr val="333333"/>
              </a:solidFill>
              <a:highlight>
                <a:srgbClr val="FFFFFF"/>
              </a:highlight>
            </a:endParaRPr>
          </a:p>
          <a:p>
            <a:pPr marL="457200" lvl="0" indent="-342900" algn="just" rtl="0">
              <a:lnSpc>
                <a:spcPct val="150000"/>
              </a:lnSpc>
              <a:spcBef>
                <a:spcPts val="0"/>
              </a:spcBef>
              <a:spcAft>
                <a:spcPts val="0"/>
              </a:spcAft>
              <a:buClr>
                <a:srgbClr val="333333"/>
              </a:buClr>
              <a:buSzPts val="1800"/>
              <a:buFont typeface="Noto Sans Symbols"/>
              <a:buChar char="⮚"/>
            </a:pPr>
            <a:r>
              <a:rPr lang="en-GB" sz="1800" b="1">
                <a:solidFill>
                  <a:srgbClr val="333333"/>
                </a:solidFill>
                <a:highlight>
                  <a:srgbClr val="FFFFFF"/>
                </a:highlight>
              </a:rPr>
              <a:t>Access Key/Session Token</a:t>
            </a:r>
            <a:r>
              <a:rPr lang="en-GB" sz="1800">
                <a:solidFill>
                  <a:srgbClr val="333333"/>
                </a:solidFill>
                <a:highlight>
                  <a:srgbClr val="FFFFFF"/>
                </a:highlight>
              </a:rPr>
              <a:t> – when a process operates under an assumed role, a temporary security token provides an access key.</a:t>
            </a:r>
            <a:endParaRPr sz="1800">
              <a:solidFill>
                <a:srgbClr val="333333"/>
              </a:solidFill>
              <a:highlight>
                <a:srgbClr val="FFFFFF"/>
              </a:highlight>
            </a:endParaRPr>
          </a:p>
          <a:p>
            <a:pPr marL="0" lvl="0" indent="0" algn="l" rtl="0">
              <a:lnSpc>
                <a:spcPct val="150000"/>
              </a:lnSpc>
              <a:spcBef>
                <a:spcPts val="1800"/>
              </a:spcBef>
              <a:spcAft>
                <a:spcPts val="0"/>
              </a:spcAft>
              <a:buSzPts val="1400"/>
              <a:buNone/>
            </a:pPr>
            <a:endParaRPr sz="1800">
              <a:solidFill>
                <a:srgbClr val="333333"/>
              </a:solidFill>
              <a:highlight>
                <a:srgbClr val="FFFFFF"/>
              </a:highlight>
            </a:endParaRPr>
          </a:p>
        </p:txBody>
      </p:sp>
      <p:pic>
        <p:nvPicPr>
          <p:cNvPr id="166" name="Google Shape;166;g1445618b2e2_0_5"/>
          <p:cNvPicPr preferRelativeResize="0"/>
          <p:nvPr/>
        </p:nvPicPr>
        <p:blipFill rotWithShape="1">
          <a:blip r:embed="rId3">
            <a:alphaModFix/>
          </a:blip>
          <a:srcRect/>
          <a:stretch/>
        </p:blipFill>
        <p:spPr>
          <a:xfrm>
            <a:off x="6787473" y="1554100"/>
            <a:ext cx="4987750" cy="4501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pic>
        <p:nvPicPr>
          <p:cNvPr id="171" name="Google Shape;171;g1445618b2e2_0_85"/>
          <p:cNvPicPr preferRelativeResize="0"/>
          <p:nvPr/>
        </p:nvPicPr>
        <p:blipFill rotWithShape="1">
          <a:blip r:embed="rId3">
            <a:alphaModFix/>
          </a:blip>
          <a:srcRect/>
          <a:stretch/>
        </p:blipFill>
        <p:spPr>
          <a:xfrm>
            <a:off x="810975" y="1040150"/>
            <a:ext cx="10736550" cy="51302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7" name="Google Shape;177;p4"/>
          <p:cNvSpPr txBox="1">
            <a:spLocks noGrp="1"/>
          </p:cNvSpPr>
          <p:nvPr>
            <p:ph type="title"/>
          </p:nvPr>
        </p:nvSpPr>
        <p:spPr>
          <a:xfrm>
            <a:off x="515007" y="411005"/>
            <a:ext cx="10863300" cy="1019100"/>
          </a:xfrm>
          <a:prstGeom prst="rect">
            <a:avLst/>
          </a:prstGeom>
          <a:noFill/>
          <a:ln>
            <a:noFill/>
          </a:ln>
        </p:spPr>
        <p:txBody>
          <a:bodyPr spcFirstLastPara="1" wrap="square" lIns="91425" tIns="45700" rIns="91425" bIns="45700" anchor="ctr" anchorCtr="0">
            <a:noAutofit/>
          </a:bodyPr>
          <a:lstStyle/>
          <a:p>
            <a:pPr marL="742950" lvl="0" indent="-742950" algn="l" rtl="0">
              <a:lnSpc>
                <a:spcPct val="90000"/>
              </a:lnSpc>
              <a:spcBef>
                <a:spcPts val="0"/>
              </a:spcBef>
              <a:spcAft>
                <a:spcPts val="0"/>
              </a:spcAft>
              <a:buSzPts val="1400"/>
              <a:buNone/>
            </a:pPr>
            <a:r>
              <a:rPr lang="en-GB">
                <a:solidFill>
                  <a:srgbClr val="202122"/>
                </a:solidFill>
                <a:latin typeface="Helvetica Neue"/>
                <a:ea typeface="Helvetica Neue"/>
                <a:cs typeface="Helvetica Neue"/>
                <a:sym typeface="Helvetica Neue"/>
              </a:rPr>
              <a:t>IAM Identities</a:t>
            </a:r>
            <a:endParaRPr>
              <a:latin typeface="Helvetica Neue"/>
              <a:ea typeface="Helvetica Neue"/>
              <a:cs typeface="Helvetica Neue"/>
              <a:sym typeface="Helvetica Neue"/>
            </a:endParaRPr>
          </a:p>
        </p:txBody>
      </p:sp>
      <p:sp>
        <p:nvSpPr>
          <p:cNvPr id="176" name="Google Shape;176;p4"/>
          <p:cNvSpPr txBox="1">
            <a:spLocks noGrp="1"/>
          </p:cNvSpPr>
          <p:nvPr>
            <p:ph type="body" idx="1"/>
          </p:nvPr>
        </p:nvSpPr>
        <p:spPr>
          <a:xfrm>
            <a:off x="515000" y="1430100"/>
            <a:ext cx="5919900" cy="4952400"/>
          </a:xfrm>
          <a:prstGeom prst="rect">
            <a:avLst/>
          </a:prstGeom>
          <a:noFill/>
          <a:ln>
            <a:noFill/>
          </a:ln>
        </p:spPr>
        <p:txBody>
          <a:bodyPr spcFirstLastPara="1" wrap="square" lIns="91425" tIns="45700" rIns="91425" bIns="45700" anchor="t" anchorCtr="0">
            <a:noAutofit/>
          </a:bodyPr>
          <a:lstStyle/>
          <a:p>
            <a:pPr marL="38100" lvl="0" indent="-38100" algn="just" rtl="0">
              <a:lnSpc>
                <a:spcPct val="150000"/>
              </a:lnSpc>
              <a:spcBef>
                <a:spcPts val="0"/>
              </a:spcBef>
              <a:spcAft>
                <a:spcPts val="0"/>
              </a:spcAft>
              <a:buSzPts val="1400"/>
              <a:buNone/>
            </a:pPr>
            <a:r>
              <a:rPr lang="en-GB" sz="1800" i="0" u="none" strike="noStrike"/>
              <a:t>IAM identities are created to provide authentication for people and processes in your AWS account</a:t>
            </a:r>
            <a:endParaRPr sz="1800" i="0" u="none" strike="noStrike"/>
          </a:p>
          <a:p>
            <a:pPr marL="0" lvl="0" indent="0" algn="just" rtl="0">
              <a:lnSpc>
                <a:spcPct val="150000"/>
              </a:lnSpc>
              <a:spcBef>
                <a:spcPts val="2000"/>
              </a:spcBef>
              <a:spcAft>
                <a:spcPts val="0"/>
              </a:spcAft>
              <a:buSzPts val="1400"/>
              <a:buNone/>
            </a:pPr>
            <a:r>
              <a:rPr lang="en-GB" sz="1800" b="1">
                <a:highlight>
                  <a:srgbClr val="FFFFFF"/>
                </a:highlight>
              </a:rPr>
              <a:t>Account Root User</a:t>
            </a:r>
            <a:endParaRPr sz="1800" b="1">
              <a:highlight>
                <a:srgbClr val="FFFFFF"/>
              </a:highlight>
            </a:endParaRPr>
          </a:p>
          <a:p>
            <a:pPr marL="457200" lvl="0" indent="-342900" algn="just" rtl="0">
              <a:lnSpc>
                <a:spcPct val="150000"/>
              </a:lnSpc>
              <a:spcBef>
                <a:spcPts val="2000"/>
              </a:spcBef>
              <a:spcAft>
                <a:spcPts val="0"/>
              </a:spcAft>
              <a:buClr>
                <a:srgbClr val="666666"/>
              </a:buClr>
              <a:buSzPts val="1800"/>
              <a:buFont typeface="Noto Sans Symbols"/>
              <a:buChar char="⮚"/>
            </a:pPr>
            <a:r>
              <a:rPr lang="en-GB" sz="1800">
                <a:highlight>
                  <a:srgbClr val="FFFFFF"/>
                </a:highlight>
              </a:rPr>
              <a:t>Root Account Credentials are the email address and password with which you sign in to the AWS account</a:t>
            </a:r>
            <a:endParaRPr sz="1800">
              <a:highlight>
                <a:srgbClr val="FFFFFF"/>
              </a:highlight>
            </a:endParaRPr>
          </a:p>
          <a:p>
            <a:pPr marL="457200" lvl="0" indent="-342900" algn="just" rtl="0">
              <a:lnSpc>
                <a:spcPct val="150000"/>
              </a:lnSpc>
              <a:spcBef>
                <a:spcPts val="0"/>
              </a:spcBef>
              <a:spcAft>
                <a:spcPts val="0"/>
              </a:spcAft>
              <a:buClr>
                <a:srgbClr val="666666"/>
              </a:buClr>
              <a:buSzPts val="1800"/>
              <a:buFont typeface="Noto Sans Symbols"/>
              <a:buChar char="⮚"/>
            </a:pPr>
            <a:r>
              <a:rPr lang="en-GB" sz="1800">
                <a:highlight>
                  <a:srgbClr val="FFFFFF"/>
                </a:highlight>
              </a:rPr>
              <a:t>Root Credentials has full unrestricted access to AWS account including the account security credentials which include sensitive information</a:t>
            </a:r>
            <a:endParaRPr sz="1800">
              <a:highlight>
                <a:srgbClr val="FFFFFF"/>
              </a:highlight>
            </a:endParaRPr>
          </a:p>
          <a:p>
            <a:pPr marL="38100" lvl="0" indent="-38100" algn="l" rtl="0">
              <a:lnSpc>
                <a:spcPct val="100000"/>
              </a:lnSpc>
              <a:spcBef>
                <a:spcPts val="4000"/>
              </a:spcBef>
              <a:spcAft>
                <a:spcPts val="0"/>
              </a:spcAft>
              <a:buSzPts val="1400"/>
              <a:buNone/>
            </a:pPr>
            <a:endParaRPr sz="1800"/>
          </a:p>
        </p:txBody>
      </p:sp>
      <p:pic>
        <p:nvPicPr>
          <p:cNvPr id="178" name="Google Shape;178;p4"/>
          <p:cNvPicPr preferRelativeResize="0"/>
          <p:nvPr/>
        </p:nvPicPr>
        <p:blipFill rotWithShape="1">
          <a:blip r:embed="rId3">
            <a:alphaModFix/>
          </a:blip>
          <a:srcRect/>
          <a:stretch/>
        </p:blipFill>
        <p:spPr>
          <a:xfrm>
            <a:off x="7210700" y="1819475"/>
            <a:ext cx="4568825" cy="3275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6"/>
          <p:cNvSpPr txBox="1">
            <a:spLocks noGrp="1"/>
          </p:cNvSpPr>
          <p:nvPr>
            <p:ph type="title"/>
          </p:nvPr>
        </p:nvSpPr>
        <p:spPr>
          <a:xfrm>
            <a:off x="951364" y="534991"/>
            <a:ext cx="10863300" cy="1019100"/>
          </a:xfrm>
          <a:prstGeom prst="rect">
            <a:avLst/>
          </a:prstGeom>
          <a:noFill/>
          <a:ln>
            <a:noFill/>
          </a:ln>
        </p:spPr>
        <p:txBody>
          <a:bodyPr spcFirstLastPara="1" wrap="square" lIns="91425" tIns="45700" rIns="91425" bIns="45700" anchor="ctr" anchorCtr="0">
            <a:noAutofit/>
          </a:bodyPr>
          <a:lstStyle/>
          <a:p>
            <a:pPr marL="742950" lvl="0" indent="-742950" algn="l" rtl="0">
              <a:lnSpc>
                <a:spcPct val="90000"/>
              </a:lnSpc>
              <a:spcBef>
                <a:spcPts val="0"/>
              </a:spcBef>
              <a:spcAft>
                <a:spcPts val="0"/>
              </a:spcAft>
              <a:buSzPts val="1400"/>
              <a:buNone/>
            </a:pPr>
            <a:r>
              <a:rPr lang="en-GB"/>
              <a:t>IAM Users </a:t>
            </a:r>
            <a:endParaRPr/>
          </a:p>
        </p:txBody>
      </p:sp>
      <p:sp>
        <p:nvSpPr>
          <p:cNvPr id="184" name="Google Shape;184;p6"/>
          <p:cNvSpPr txBox="1">
            <a:spLocks noGrp="1"/>
          </p:cNvSpPr>
          <p:nvPr>
            <p:ph type="body" idx="1"/>
          </p:nvPr>
        </p:nvSpPr>
        <p:spPr>
          <a:xfrm>
            <a:off x="832000" y="1712850"/>
            <a:ext cx="5056500" cy="403860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rgbClr val="16191F"/>
              </a:buClr>
              <a:buSzPts val="1440"/>
              <a:buFont typeface="Helvetica Neue"/>
              <a:buChar char="⮚"/>
            </a:pPr>
            <a:r>
              <a:rPr lang="en-GB" sz="1800">
                <a:solidFill>
                  <a:srgbClr val="16191F"/>
                </a:solidFill>
              </a:rPr>
              <a:t>When you create an IAM user, you grant it permissions by making it a member of a user group that has appropriate permission policies attached (recommended), or by directly attaching policies to the user. </a:t>
            </a:r>
            <a:endParaRPr/>
          </a:p>
          <a:p>
            <a:pPr marL="342900" lvl="0" indent="-342900" algn="l" rtl="0">
              <a:lnSpc>
                <a:spcPct val="150000"/>
              </a:lnSpc>
              <a:spcBef>
                <a:spcPts val="1138"/>
              </a:spcBef>
              <a:spcAft>
                <a:spcPts val="0"/>
              </a:spcAft>
              <a:buClr>
                <a:srgbClr val="16191F"/>
              </a:buClr>
              <a:buSzPts val="1440"/>
              <a:buFont typeface="Helvetica Neue"/>
              <a:buChar char="⮚"/>
            </a:pPr>
            <a:r>
              <a:rPr lang="en-GB" sz="1800">
                <a:solidFill>
                  <a:srgbClr val="16191F"/>
                </a:solidFill>
              </a:rPr>
              <a:t>You can also clone the permissions of an existing IAM user, which automatically makes the new user a member of the same user groups and attaches all the same policies. </a:t>
            </a:r>
            <a:endParaRPr sz="1600" b="1"/>
          </a:p>
          <a:p>
            <a:pPr marL="38100" lvl="0" indent="-38100" algn="l" rtl="0">
              <a:lnSpc>
                <a:spcPct val="100000"/>
              </a:lnSpc>
              <a:spcBef>
                <a:spcPts val="1138"/>
              </a:spcBef>
              <a:spcAft>
                <a:spcPts val="0"/>
              </a:spcAft>
              <a:buSzPts val="1400"/>
              <a:buNone/>
            </a:pPr>
            <a:endParaRPr/>
          </a:p>
        </p:txBody>
      </p:sp>
      <p:pic>
        <p:nvPicPr>
          <p:cNvPr id="185" name="Google Shape;185;p6"/>
          <p:cNvPicPr preferRelativeResize="0"/>
          <p:nvPr/>
        </p:nvPicPr>
        <p:blipFill>
          <a:blip r:embed="rId3">
            <a:alphaModFix/>
          </a:blip>
          <a:stretch>
            <a:fillRect/>
          </a:stretch>
        </p:blipFill>
        <p:spPr>
          <a:xfrm>
            <a:off x="6040900" y="1706500"/>
            <a:ext cx="5773774" cy="4044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1" name="Google Shape;191;p7"/>
          <p:cNvSpPr txBox="1">
            <a:spLocks noGrp="1"/>
          </p:cNvSpPr>
          <p:nvPr>
            <p:ph type="title"/>
          </p:nvPr>
        </p:nvSpPr>
        <p:spPr>
          <a:xfrm>
            <a:off x="831009" y="325813"/>
            <a:ext cx="10863300" cy="1019100"/>
          </a:xfrm>
          <a:prstGeom prst="rect">
            <a:avLst/>
          </a:prstGeom>
          <a:noFill/>
          <a:ln>
            <a:noFill/>
          </a:ln>
        </p:spPr>
        <p:txBody>
          <a:bodyPr spcFirstLastPara="1" wrap="square" lIns="91425" tIns="45700" rIns="91425" bIns="45700" anchor="ctr" anchorCtr="0">
            <a:noAutofit/>
          </a:bodyPr>
          <a:lstStyle/>
          <a:p>
            <a:pPr marL="742950" lvl="0" indent="-742950" algn="l" rtl="0">
              <a:lnSpc>
                <a:spcPct val="90000"/>
              </a:lnSpc>
              <a:spcBef>
                <a:spcPts val="0"/>
              </a:spcBef>
              <a:spcAft>
                <a:spcPts val="0"/>
              </a:spcAft>
              <a:buSzPts val="1400"/>
              <a:buNone/>
            </a:pPr>
            <a:r>
              <a:rPr lang="en-GB"/>
              <a:t>IAM Groups</a:t>
            </a:r>
            <a:endParaRPr/>
          </a:p>
        </p:txBody>
      </p:sp>
      <p:sp>
        <p:nvSpPr>
          <p:cNvPr id="190" name="Google Shape;190;p7"/>
          <p:cNvSpPr txBox="1">
            <a:spLocks noGrp="1"/>
          </p:cNvSpPr>
          <p:nvPr>
            <p:ph type="body" idx="1"/>
          </p:nvPr>
        </p:nvSpPr>
        <p:spPr>
          <a:xfrm>
            <a:off x="831000" y="1644675"/>
            <a:ext cx="9874200" cy="4102500"/>
          </a:xfrm>
          <a:prstGeom prst="rect">
            <a:avLst/>
          </a:prstGeom>
          <a:noFill/>
          <a:ln>
            <a:noFill/>
          </a:ln>
        </p:spPr>
        <p:txBody>
          <a:bodyPr spcFirstLastPara="1" wrap="square" lIns="91425" tIns="45700" rIns="91425" bIns="45700" anchor="t" anchorCtr="0">
            <a:noAutofit/>
          </a:bodyPr>
          <a:lstStyle/>
          <a:p>
            <a:pPr marL="285750" lvl="0" indent="-285750" algn="l" rtl="0">
              <a:lnSpc>
                <a:spcPct val="150000"/>
              </a:lnSpc>
              <a:spcBef>
                <a:spcPts val="0"/>
              </a:spcBef>
              <a:spcAft>
                <a:spcPts val="0"/>
              </a:spcAft>
              <a:buClr>
                <a:srgbClr val="222222"/>
              </a:buClr>
              <a:buSzPts val="1800"/>
              <a:buFont typeface="Helvetica Neue"/>
              <a:buChar char="⮚"/>
            </a:pPr>
            <a:r>
              <a:rPr lang="en-GB" sz="1800" i="0" u="none" strike="noStrike">
                <a:solidFill>
                  <a:srgbClr val="222222"/>
                </a:solidFill>
              </a:rPr>
              <a:t>Groups are collections of users and have policies attached to them</a:t>
            </a:r>
            <a:endParaRPr sz="1800"/>
          </a:p>
          <a:p>
            <a:pPr marL="285750" lvl="0" indent="-285750" algn="l" rtl="0">
              <a:lnSpc>
                <a:spcPct val="150000"/>
              </a:lnSpc>
              <a:spcBef>
                <a:spcPts val="1140"/>
              </a:spcBef>
              <a:spcAft>
                <a:spcPts val="0"/>
              </a:spcAft>
              <a:buClr>
                <a:srgbClr val="222222"/>
              </a:buClr>
              <a:buSzPts val="1800"/>
              <a:buFont typeface="Helvetica Neue"/>
              <a:buChar char="⮚"/>
            </a:pPr>
            <a:r>
              <a:rPr lang="en-GB" sz="1800" i="0" u="none" strike="noStrike">
                <a:solidFill>
                  <a:srgbClr val="222222"/>
                </a:solidFill>
              </a:rPr>
              <a:t>A group is not an identity and cannot be identified as a principal in an IAM policy</a:t>
            </a:r>
            <a:endParaRPr sz="1800"/>
          </a:p>
          <a:p>
            <a:pPr marL="285750" lvl="0" indent="-285750" algn="l" rtl="0">
              <a:lnSpc>
                <a:spcPct val="150000"/>
              </a:lnSpc>
              <a:spcBef>
                <a:spcPts val="1040"/>
              </a:spcBef>
              <a:spcAft>
                <a:spcPts val="0"/>
              </a:spcAft>
              <a:buClr>
                <a:srgbClr val="222222"/>
              </a:buClr>
              <a:buSzPts val="1800"/>
              <a:buFont typeface="Helvetica Neue"/>
              <a:buChar char="⮚"/>
            </a:pPr>
            <a:r>
              <a:rPr lang="en-GB" sz="1800" i="0" u="none" strike="noStrike">
                <a:solidFill>
                  <a:srgbClr val="222222"/>
                </a:solidFill>
              </a:rPr>
              <a:t>Use groups to assign permissions to users</a:t>
            </a:r>
            <a:endParaRPr sz="1800"/>
          </a:p>
          <a:p>
            <a:pPr marL="285750" lvl="0" indent="-285750" algn="l" rtl="0">
              <a:lnSpc>
                <a:spcPct val="150000"/>
              </a:lnSpc>
              <a:spcBef>
                <a:spcPts val="1140"/>
              </a:spcBef>
              <a:spcAft>
                <a:spcPts val="0"/>
              </a:spcAft>
              <a:buClr>
                <a:srgbClr val="222222"/>
              </a:buClr>
              <a:buSzPts val="1800"/>
              <a:buFont typeface="Helvetica Neue"/>
              <a:buChar char="⮚"/>
            </a:pPr>
            <a:r>
              <a:rPr lang="en-GB" sz="1800" i="0" u="none" strike="noStrike">
                <a:solidFill>
                  <a:srgbClr val="222222"/>
                </a:solidFill>
              </a:rPr>
              <a:t>Use the principle of least privilege when assigning permissions</a:t>
            </a:r>
            <a:endParaRPr sz="1800"/>
          </a:p>
          <a:p>
            <a:pPr marL="285750" lvl="0" indent="-285750" algn="l" rtl="0">
              <a:lnSpc>
                <a:spcPct val="150000"/>
              </a:lnSpc>
              <a:spcBef>
                <a:spcPts val="1040"/>
              </a:spcBef>
              <a:spcAft>
                <a:spcPts val="0"/>
              </a:spcAft>
              <a:buClr>
                <a:srgbClr val="222222"/>
              </a:buClr>
              <a:buSzPts val="1800"/>
              <a:buFont typeface="Helvetica Neue"/>
              <a:buChar char="⮚"/>
            </a:pPr>
            <a:r>
              <a:rPr lang="en-GB" sz="1800" i="0" u="none" strike="noStrike">
                <a:solidFill>
                  <a:srgbClr val="222222"/>
                </a:solidFill>
              </a:rPr>
              <a:t>You cannot nest groups (groups within groups)</a:t>
            </a:r>
            <a:endParaRPr sz="1800"/>
          </a:p>
          <a:p>
            <a:pPr marL="285750" lvl="0" indent="-285750" algn="l" rtl="0">
              <a:lnSpc>
                <a:spcPct val="150000"/>
              </a:lnSpc>
              <a:spcBef>
                <a:spcPts val="1040"/>
              </a:spcBef>
              <a:spcAft>
                <a:spcPts val="0"/>
              </a:spcAft>
              <a:buClr>
                <a:srgbClr val="202122"/>
              </a:buClr>
              <a:buSzPts val="1800"/>
              <a:buFont typeface="Helvetica Neue"/>
              <a:buChar char="⮚"/>
            </a:pPr>
            <a:r>
              <a:rPr lang="en-GB" sz="1800" i="0" u="none" strike="noStrike">
                <a:solidFill>
                  <a:srgbClr val="202122"/>
                </a:solidFill>
              </a:rPr>
              <a:t>A group is a collection of users, and a user can also belong to multiple groups.</a:t>
            </a:r>
            <a:endParaRPr sz="1800">
              <a:solidFill>
                <a:srgbClr val="222222"/>
              </a:solidFill>
            </a:endParaRPr>
          </a:p>
          <a:p>
            <a:pPr marL="285750" lvl="0" indent="-285750" algn="l" rtl="0">
              <a:lnSpc>
                <a:spcPct val="150000"/>
              </a:lnSpc>
              <a:spcBef>
                <a:spcPts val="1040"/>
              </a:spcBef>
              <a:spcAft>
                <a:spcPts val="0"/>
              </a:spcAft>
              <a:buClr>
                <a:srgbClr val="202122"/>
              </a:buClr>
              <a:buSzPts val="1800"/>
              <a:buFont typeface="Helvetica Neue"/>
              <a:buChar char="⮚"/>
            </a:pPr>
            <a:r>
              <a:rPr lang="en-GB" sz="1800" i="0" u="none" strike="noStrike">
                <a:solidFill>
                  <a:srgbClr val="202122"/>
                </a:solidFill>
              </a:rPr>
              <a:t>Groups cannot be nested, i.e., a group cannot contain another group.</a:t>
            </a:r>
            <a:endParaRPr sz="1800">
              <a:solidFill>
                <a:srgbClr val="222222"/>
              </a:solidFill>
            </a:endParaRPr>
          </a:p>
          <a:p>
            <a:pPr marL="285750" lvl="0" indent="-194310" algn="l" rtl="0">
              <a:lnSpc>
                <a:spcPct val="100000"/>
              </a:lnSpc>
              <a:spcBef>
                <a:spcPts val="1138"/>
              </a:spcBef>
              <a:spcAft>
                <a:spcPts val="0"/>
              </a:spcAft>
              <a:buSzPts val="1440"/>
              <a:buFont typeface="Arial"/>
              <a:buNone/>
            </a:pPr>
            <a:endParaRPr sz="1800"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8"/>
          <p:cNvSpPr txBox="1">
            <a:spLocks noGrp="1"/>
          </p:cNvSpPr>
          <p:nvPr>
            <p:ph type="title"/>
          </p:nvPr>
        </p:nvSpPr>
        <p:spPr>
          <a:xfrm>
            <a:off x="951364" y="640766"/>
            <a:ext cx="10863300" cy="1019100"/>
          </a:xfrm>
          <a:prstGeom prst="rect">
            <a:avLst/>
          </a:prstGeom>
          <a:noFill/>
          <a:ln>
            <a:noFill/>
          </a:ln>
        </p:spPr>
        <p:txBody>
          <a:bodyPr spcFirstLastPara="1" wrap="square" lIns="91425" tIns="45700" rIns="91425" bIns="45700" anchor="ctr" anchorCtr="0">
            <a:noAutofit/>
          </a:bodyPr>
          <a:lstStyle/>
          <a:p>
            <a:pPr marL="742950" lvl="0" indent="-742950" algn="l" rtl="0">
              <a:lnSpc>
                <a:spcPct val="90000"/>
              </a:lnSpc>
              <a:spcBef>
                <a:spcPts val="0"/>
              </a:spcBef>
              <a:spcAft>
                <a:spcPts val="0"/>
              </a:spcAft>
              <a:buSzPts val="1400"/>
              <a:buNone/>
            </a:pPr>
            <a:r>
              <a:rPr lang="en-GB"/>
              <a:t>IAM Groups </a:t>
            </a:r>
            <a:endParaRPr/>
          </a:p>
        </p:txBody>
      </p:sp>
      <p:sp>
        <p:nvSpPr>
          <p:cNvPr id="197" name="Google Shape;197;p8"/>
          <p:cNvSpPr txBox="1">
            <a:spLocks noGrp="1"/>
          </p:cNvSpPr>
          <p:nvPr>
            <p:ph type="body" idx="1"/>
          </p:nvPr>
        </p:nvSpPr>
        <p:spPr>
          <a:xfrm>
            <a:off x="952275" y="1730450"/>
            <a:ext cx="5588400" cy="4281300"/>
          </a:xfrm>
          <a:prstGeom prst="rect">
            <a:avLst/>
          </a:prstGeom>
          <a:noFill/>
          <a:ln>
            <a:noFill/>
          </a:ln>
        </p:spPr>
        <p:txBody>
          <a:bodyPr spcFirstLastPara="1" wrap="square" lIns="91425" tIns="45700" rIns="91425" bIns="45700" anchor="t" anchorCtr="0">
            <a:noAutofit/>
          </a:bodyPr>
          <a:lstStyle/>
          <a:p>
            <a:pPr marL="285750" lvl="0" indent="-285750" algn="l" rtl="0">
              <a:lnSpc>
                <a:spcPct val="150000"/>
              </a:lnSpc>
              <a:spcBef>
                <a:spcPts val="0"/>
              </a:spcBef>
              <a:spcAft>
                <a:spcPts val="0"/>
              </a:spcAft>
              <a:buClr>
                <a:srgbClr val="202122"/>
              </a:buClr>
              <a:buSzPts val="1440"/>
              <a:buFont typeface="Helvetica Neue"/>
              <a:buChar char="⮚"/>
            </a:pPr>
            <a:r>
              <a:rPr lang="en-GB" sz="1800">
                <a:solidFill>
                  <a:srgbClr val="202122"/>
                </a:solidFill>
              </a:rPr>
              <a:t>No default group that automatically includes all the users in the AWS account. If you want a group like this, create a group and then add the users to a group.</a:t>
            </a:r>
            <a:endParaRPr sz="1800">
              <a:solidFill>
                <a:srgbClr val="222222"/>
              </a:solidFill>
            </a:endParaRPr>
          </a:p>
          <a:p>
            <a:pPr marL="285750" lvl="0" indent="-285750" algn="l" rtl="0">
              <a:lnSpc>
                <a:spcPct val="150000"/>
              </a:lnSpc>
              <a:spcBef>
                <a:spcPts val="1040"/>
              </a:spcBef>
              <a:spcAft>
                <a:spcPts val="0"/>
              </a:spcAft>
              <a:buClr>
                <a:srgbClr val="202122"/>
              </a:buClr>
              <a:buSzPts val="1440"/>
              <a:buFont typeface="Helvetica Neue"/>
              <a:buChar char="⮚"/>
            </a:pPr>
            <a:r>
              <a:rPr lang="en-GB" sz="1800">
                <a:solidFill>
                  <a:srgbClr val="202122"/>
                </a:solidFill>
              </a:rPr>
              <a:t>There is a limit to the number of groups that you can have and also a limit to the number of groups that a user can belong to.</a:t>
            </a:r>
            <a:endParaRPr sz="1800">
              <a:solidFill>
                <a:srgbClr val="222222"/>
              </a:solidFill>
            </a:endParaRPr>
          </a:p>
          <a:p>
            <a:pPr marL="38100" lvl="0" indent="-38100" algn="l" rtl="0">
              <a:lnSpc>
                <a:spcPct val="100000"/>
              </a:lnSpc>
              <a:spcBef>
                <a:spcPts val="1138"/>
              </a:spcBef>
              <a:spcAft>
                <a:spcPts val="0"/>
              </a:spcAft>
              <a:buSzPts val="1400"/>
              <a:buNone/>
            </a:pPr>
            <a:endParaRPr/>
          </a:p>
        </p:txBody>
      </p:sp>
      <p:pic>
        <p:nvPicPr>
          <p:cNvPr id="198" name="Google Shape;198;p8"/>
          <p:cNvPicPr preferRelativeResize="0"/>
          <p:nvPr/>
        </p:nvPicPr>
        <p:blipFill>
          <a:blip r:embed="rId3">
            <a:alphaModFix/>
          </a:blip>
          <a:stretch>
            <a:fillRect/>
          </a:stretch>
        </p:blipFill>
        <p:spPr>
          <a:xfrm>
            <a:off x="6540675" y="1730450"/>
            <a:ext cx="5182124" cy="3699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4" name="Google Shape;204;p9"/>
          <p:cNvSpPr txBox="1">
            <a:spLocks noGrp="1"/>
          </p:cNvSpPr>
          <p:nvPr>
            <p:ph type="title"/>
          </p:nvPr>
        </p:nvSpPr>
        <p:spPr>
          <a:xfrm>
            <a:off x="664340" y="325798"/>
            <a:ext cx="10863300" cy="1019100"/>
          </a:xfrm>
          <a:prstGeom prst="rect">
            <a:avLst/>
          </a:prstGeom>
          <a:noFill/>
          <a:ln>
            <a:noFill/>
          </a:ln>
        </p:spPr>
        <p:txBody>
          <a:bodyPr spcFirstLastPara="1" wrap="square" lIns="91425" tIns="45700" rIns="91425" bIns="45700" anchor="ctr" anchorCtr="0">
            <a:noAutofit/>
          </a:bodyPr>
          <a:lstStyle/>
          <a:p>
            <a:pPr marL="742950" lvl="0" indent="-742950" algn="l" rtl="0">
              <a:lnSpc>
                <a:spcPct val="90000"/>
              </a:lnSpc>
              <a:spcBef>
                <a:spcPts val="0"/>
              </a:spcBef>
              <a:spcAft>
                <a:spcPts val="0"/>
              </a:spcAft>
              <a:buSzPts val="1400"/>
              <a:buNone/>
            </a:pPr>
            <a:r>
              <a:rPr lang="en-GB"/>
              <a:t>IAM Roles</a:t>
            </a:r>
            <a:endParaRPr/>
          </a:p>
        </p:txBody>
      </p:sp>
      <p:sp>
        <p:nvSpPr>
          <p:cNvPr id="203" name="Google Shape;203;p9"/>
          <p:cNvSpPr txBox="1">
            <a:spLocks noGrp="1"/>
          </p:cNvSpPr>
          <p:nvPr>
            <p:ph type="body" idx="1"/>
          </p:nvPr>
        </p:nvSpPr>
        <p:spPr>
          <a:xfrm>
            <a:off x="470125" y="1538922"/>
            <a:ext cx="10861500" cy="4049700"/>
          </a:xfrm>
          <a:prstGeom prst="rect">
            <a:avLst/>
          </a:prstGeom>
          <a:noFill/>
          <a:ln>
            <a:noFill/>
          </a:ln>
        </p:spPr>
        <p:txBody>
          <a:bodyPr spcFirstLastPara="1" wrap="square" lIns="91425" tIns="45700" rIns="91425" bIns="45700" anchor="t" anchorCtr="0">
            <a:noAutofit/>
          </a:bodyPr>
          <a:lstStyle/>
          <a:p>
            <a:pPr marL="285750" lvl="0" indent="-285750" algn="l" rtl="0">
              <a:lnSpc>
                <a:spcPct val="150000"/>
              </a:lnSpc>
              <a:spcBef>
                <a:spcPts val="0"/>
              </a:spcBef>
              <a:spcAft>
                <a:spcPts val="0"/>
              </a:spcAft>
              <a:buClr>
                <a:srgbClr val="16191F"/>
              </a:buClr>
              <a:buSzPts val="1800"/>
              <a:buFont typeface="Helvetica Neue"/>
              <a:buChar char="⮚"/>
            </a:pPr>
            <a:r>
              <a:rPr lang="en-GB" sz="1800" i="0">
                <a:solidFill>
                  <a:srgbClr val="16191F"/>
                </a:solidFill>
              </a:rPr>
              <a:t>An IAM role is very similar to a user, in that it is an identity with permission policies that determine what the identity can and cannot do in AWS. However, a role does not have any credentials (password or access keys) associated with it. Instead of being uniquely associated with one person, a role is intended to be assumable by anyone who needs it.</a:t>
            </a:r>
            <a:endParaRPr sz="1800"/>
          </a:p>
          <a:p>
            <a:pPr marL="285750" lvl="0" indent="-285750" algn="l" rtl="0">
              <a:lnSpc>
                <a:spcPct val="150000"/>
              </a:lnSpc>
              <a:spcBef>
                <a:spcPts val="1138"/>
              </a:spcBef>
              <a:spcAft>
                <a:spcPts val="0"/>
              </a:spcAft>
              <a:buClr>
                <a:srgbClr val="16191F"/>
              </a:buClr>
              <a:buSzPts val="1800"/>
              <a:buFont typeface="Helvetica Neue"/>
              <a:buChar char="⮚"/>
            </a:pPr>
            <a:r>
              <a:rPr lang="en-GB" sz="1800" i="0">
                <a:solidFill>
                  <a:srgbClr val="16191F"/>
                </a:solidFill>
              </a:rPr>
              <a:t> An IAM user can assume a role to temporarily take on different permissions for a specific task. A role can be assigned to a federated user who signs in by using an external identity provider instead of IAM. AWS uses details passed by the identity provider to determine which role is mapped to the federated user.</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g1446343b842_0_2"/>
          <p:cNvSpPr txBox="1">
            <a:spLocks noGrp="1"/>
          </p:cNvSpPr>
          <p:nvPr>
            <p:ph type="title"/>
          </p:nvPr>
        </p:nvSpPr>
        <p:spPr>
          <a:prstGeom prst="rect">
            <a:avLst/>
          </a:prstGeom>
        </p:spPr>
        <p:txBody>
          <a:bodyPr spcFirstLastPara="1" wrap="square" lIns="91425" tIns="45700" rIns="91425" bIns="45700" anchor="ctr" anchorCtr="0">
            <a:noAutofit/>
          </a:bodyPr>
          <a:lstStyle/>
          <a:p>
            <a:pPr marL="742950" lvl="0" indent="-742950" algn="l" rtl="0">
              <a:spcBef>
                <a:spcPts val="0"/>
              </a:spcBef>
              <a:spcAft>
                <a:spcPts val="0"/>
              </a:spcAft>
              <a:buClr>
                <a:srgbClr val="000000"/>
              </a:buClr>
              <a:buSzPts val="1400"/>
              <a:buFont typeface="Arial"/>
              <a:buNone/>
            </a:pPr>
            <a:r>
              <a:rPr lang="en-GB"/>
              <a:t>IAM Roles</a:t>
            </a:r>
            <a:endParaRPr/>
          </a:p>
        </p:txBody>
      </p:sp>
      <p:sp>
        <p:nvSpPr>
          <p:cNvPr id="210" name="Google Shape;210;g1446343b842_0_2"/>
          <p:cNvSpPr txBox="1">
            <a:spLocks noGrp="1"/>
          </p:cNvSpPr>
          <p:nvPr>
            <p:ph type="body" idx="1"/>
          </p:nvPr>
        </p:nvSpPr>
        <p:spPr>
          <a:xfrm>
            <a:off x="563494" y="1922450"/>
            <a:ext cx="4055400" cy="4038600"/>
          </a:xfrm>
          <a:prstGeom prst="rect">
            <a:avLst/>
          </a:prstGeom>
        </p:spPr>
        <p:txBody>
          <a:bodyPr spcFirstLastPara="1" wrap="square" lIns="91425" tIns="45700" rIns="91425" bIns="45700" anchor="t" anchorCtr="0">
            <a:noAutofit/>
          </a:bodyPr>
          <a:lstStyle/>
          <a:p>
            <a:pPr marL="457200" lvl="0" indent="-342900" algn="l" rtl="0">
              <a:spcBef>
                <a:spcPts val="1138"/>
              </a:spcBef>
              <a:spcAft>
                <a:spcPts val="0"/>
              </a:spcAft>
              <a:buClr>
                <a:srgbClr val="333333"/>
              </a:buClr>
              <a:buSzPts val="1800"/>
              <a:buFont typeface="Times New Roman"/>
              <a:buChar char="●"/>
            </a:pPr>
            <a:r>
              <a:rPr lang="en-GB" sz="1800" b="1">
                <a:solidFill>
                  <a:srgbClr val="333333"/>
                </a:solidFill>
              </a:rPr>
              <a:t>Trust policy –</a:t>
            </a:r>
            <a:r>
              <a:rPr lang="en-GB" sz="1800">
                <a:solidFill>
                  <a:srgbClr val="333333"/>
                </a:solidFill>
              </a:rPr>
              <a:t> This policy defines the entities that can assume a role. When you create a role by using the IAM console, the trust policy is created for you. </a:t>
            </a:r>
            <a:endParaRPr sz="1800">
              <a:solidFill>
                <a:srgbClr val="333333"/>
              </a:solidFill>
            </a:endParaRPr>
          </a:p>
          <a:p>
            <a:pPr marL="457200" lvl="0" indent="0" algn="l" rtl="0">
              <a:spcBef>
                <a:spcPts val="1138"/>
              </a:spcBef>
              <a:spcAft>
                <a:spcPts val="0"/>
              </a:spcAft>
              <a:buNone/>
            </a:pPr>
            <a:endParaRPr sz="1800">
              <a:solidFill>
                <a:srgbClr val="333333"/>
              </a:solidFill>
            </a:endParaRPr>
          </a:p>
          <a:p>
            <a:pPr marL="457200" lvl="0" indent="-342900" algn="l" rtl="0">
              <a:spcBef>
                <a:spcPts val="1138"/>
              </a:spcBef>
              <a:spcAft>
                <a:spcPts val="0"/>
              </a:spcAft>
              <a:buClr>
                <a:srgbClr val="333333"/>
              </a:buClr>
              <a:buSzPts val="1800"/>
              <a:buFont typeface="Times New Roman"/>
              <a:buChar char="●"/>
            </a:pPr>
            <a:r>
              <a:rPr lang="en-GB" sz="1800" b="1">
                <a:solidFill>
                  <a:srgbClr val="333333"/>
                </a:solidFill>
              </a:rPr>
              <a:t>Permissions policies –</a:t>
            </a:r>
            <a:r>
              <a:rPr lang="en-GB" sz="1800">
                <a:solidFill>
                  <a:srgbClr val="333333"/>
                </a:solidFill>
              </a:rPr>
              <a:t> These policies define which AWS resources a role can access and the actions it can perform on those resources</a:t>
            </a:r>
            <a:endParaRPr sz="1800">
              <a:solidFill>
                <a:srgbClr val="333333"/>
              </a:solidFill>
            </a:endParaRPr>
          </a:p>
        </p:txBody>
      </p:sp>
      <p:pic>
        <p:nvPicPr>
          <p:cNvPr id="211" name="Google Shape;211;g1446343b842_0_2"/>
          <p:cNvPicPr preferRelativeResize="0"/>
          <p:nvPr/>
        </p:nvPicPr>
        <p:blipFill>
          <a:blip r:embed="rId3">
            <a:alphaModFix/>
          </a:blip>
          <a:stretch>
            <a:fillRect/>
          </a:stretch>
        </p:blipFill>
        <p:spPr>
          <a:xfrm>
            <a:off x="5039600" y="1554100"/>
            <a:ext cx="6667500" cy="4038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0"/>
          <p:cNvSpPr txBox="1">
            <a:spLocks noGrp="1"/>
          </p:cNvSpPr>
          <p:nvPr>
            <p:ph type="title"/>
          </p:nvPr>
        </p:nvSpPr>
        <p:spPr>
          <a:xfrm>
            <a:off x="664301" y="252916"/>
            <a:ext cx="10863300" cy="1019100"/>
          </a:xfrm>
          <a:prstGeom prst="rect">
            <a:avLst/>
          </a:prstGeom>
          <a:noFill/>
          <a:ln>
            <a:noFill/>
          </a:ln>
        </p:spPr>
        <p:txBody>
          <a:bodyPr spcFirstLastPara="1" wrap="square" lIns="91425" tIns="45700" rIns="91425" bIns="45700" anchor="ctr" anchorCtr="0">
            <a:noAutofit/>
          </a:bodyPr>
          <a:lstStyle/>
          <a:p>
            <a:pPr marL="742950" lvl="0" indent="-742950" algn="l" rtl="0">
              <a:lnSpc>
                <a:spcPct val="90000"/>
              </a:lnSpc>
              <a:spcBef>
                <a:spcPts val="0"/>
              </a:spcBef>
              <a:spcAft>
                <a:spcPts val="0"/>
              </a:spcAft>
              <a:buSzPts val="1400"/>
              <a:buNone/>
            </a:pPr>
            <a:r>
              <a:rPr lang="en-GB"/>
              <a:t>IAM Policies</a:t>
            </a:r>
            <a:endParaRPr/>
          </a:p>
        </p:txBody>
      </p:sp>
      <p:sp>
        <p:nvSpPr>
          <p:cNvPr id="217" name="Google Shape;217;p10"/>
          <p:cNvSpPr txBox="1">
            <a:spLocks noGrp="1"/>
          </p:cNvSpPr>
          <p:nvPr>
            <p:ph type="body" idx="1"/>
          </p:nvPr>
        </p:nvSpPr>
        <p:spPr>
          <a:xfrm>
            <a:off x="563489" y="1343964"/>
            <a:ext cx="10861500" cy="4038600"/>
          </a:xfrm>
          <a:prstGeom prst="rect">
            <a:avLst/>
          </a:prstGeom>
          <a:noFill/>
          <a:ln>
            <a:noFill/>
          </a:ln>
        </p:spPr>
        <p:txBody>
          <a:bodyPr spcFirstLastPara="1" wrap="square" lIns="91425" tIns="45700" rIns="91425" bIns="45700" anchor="t" anchorCtr="0">
            <a:noAutofit/>
          </a:bodyPr>
          <a:lstStyle/>
          <a:p>
            <a:pPr marL="298450" marR="164465" lvl="0" indent="-285750" algn="l" rtl="0">
              <a:lnSpc>
                <a:spcPct val="150000"/>
              </a:lnSpc>
              <a:spcBef>
                <a:spcPts val="0"/>
              </a:spcBef>
              <a:spcAft>
                <a:spcPts val="0"/>
              </a:spcAft>
              <a:buClr>
                <a:srgbClr val="000000"/>
              </a:buClr>
              <a:buSzPts val="1440"/>
              <a:buFont typeface="Helvetica Neue"/>
              <a:buChar char="⮚"/>
            </a:pPr>
            <a:r>
              <a:rPr lang="en-GB" sz="1800"/>
              <a:t>Policies are documents that define permissions and can be applied to users, groups, and roles</a:t>
            </a:r>
            <a:endParaRPr sz="1800"/>
          </a:p>
          <a:p>
            <a:pPr marL="298450" marR="5080" lvl="0" indent="-285750" algn="l" rtl="0">
              <a:lnSpc>
                <a:spcPct val="150000"/>
              </a:lnSpc>
              <a:spcBef>
                <a:spcPts val="200"/>
              </a:spcBef>
              <a:spcAft>
                <a:spcPts val="0"/>
              </a:spcAft>
              <a:buClr>
                <a:srgbClr val="000000"/>
              </a:buClr>
              <a:buSzPts val="1440"/>
              <a:buFont typeface="Helvetica Neue"/>
              <a:buChar char="⮚"/>
            </a:pPr>
            <a:r>
              <a:rPr lang="en-GB" sz="1800"/>
              <a:t>Policy documents are written in JSON (key-value pair that consists of an attribute and  a value)</a:t>
            </a:r>
            <a:endParaRPr sz="1800"/>
          </a:p>
          <a:p>
            <a:pPr marL="298450" lvl="0" indent="-285750" algn="l" rtl="0">
              <a:lnSpc>
                <a:spcPct val="150000"/>
              </a:lnSpc>
              <a:spcBef>
                <a:spcPts val="740"/>
              </a:spcBef>
              <a:spcAft>
                <a:spcPts val="0"/>
              </a:spcAft>
              <a:buClr>
                <a:srgbClr val="000000"/>
              </a:buClr>
              <a:buSzPts val="1440"/>
              <a:buFont typeface="Helvetica Neue"/>
              <a:buChar char="⮚"/>
            </a:pPr>
            <a:r>
              <a:rPr lang="en-GB" sz="1800"/>
              <a:t>All permissions are implicitly denied by default</a:t>
            </a:r>
            <a:endParaRPr sz="1800"/>
          </a:p>
          <a:p>
            <a:pPr marL="298450" lvl="0" indent="-285750" algn="l" rtl="0">
              <a:lnSpc>
                <a:spcPct val="150000"/>
              </a:lnSpc>
              <a:spcBef>
                <a:spcPts val="1040"/>
              </a:spcBef>
              <a:spcAft>
                <a:spcPts val="0"/>
              </a:spcAft>
              <a:buClr>
                <a:srgbClr val="000000"/>
              </a:buClr>
              <a:buSzPts val="1440"/>
              <a:buFont typeface="Helvetica Neue"/>
              <a:buChar char="⮚"/>
            </a:pPr>
            <a:r>
              <a:rPr lang="en-GB" sz="1800"/>
              <a:t>The most restrictive policy is applied</a:t>
            </a:r>
            <a:endParaRPr sz="1800"/>
          </a:p>
          <a:p>
            <a:pPr marL="298450" marR="509269" lvl="0" indent="-285750" algn="l" rtl="0">
              <a:lnSpc>
                <a:spcPct val="150000"/>
              </a:lnSpc>
              <a:spcBef>
                <a:spcPts val="100"/>
              </a:spcBef>
              <a:spcAft>
                <a:spcPts val="0"/>
              </a:spcAft>
              <a:buClr>
                <a:srgbClr val="000000"/>
              </a:buClr>
              <a:buSzPts val="1440"/>
              <a:buFont typeface="Helvetica Neue"/>
              <a:buChar char="⮚"/>
            </a:pPr>
            <a:r>
              <a:rPr lang="en-GB" sz="1800"/>
              <a:t>The IAM policy simulator is a tool to help you understand, test, and validate the  effects of access control policies</a:t>
            </a:r>
            <a:endParaRPr sz="1800"/>
          </a:p>
          <a:p>
            <a:pPr marL="298450" lvl="0" indent="-285750" algn="l" rtl="0">
              <a:lnSpc>
                <a:spcPct val="150000"/>
              </a:lnSpc>
              <a:spcBef>
                <a:spcPts val="1140"/>
              </a:spcBef>
              <a:spcAft>
                <a:spcPts val="0"/>
              </a:spcAft>
              <a:buClr>
                <a:srgbClr val="000000"/>
              </a:buClr>
              <a:buSzPts val="1440"/>
              <a:buFont typeface="Helvetica Neue"/>
              <a:buChar char="⮚"/>
            </a:pPr>
            <a:r>
              <a:rPr lang="en-GB" sz="1800"/>
              <a:t>The Condition element can be used to apply further conditional logic</a:t>
            </a:r>
            <a:endParaRPr sz="1800"/>
          </a:p>
          <a:p>
            <a:pPr marL="38100" lvl="0" indent="-38100" algn="l" rtl="0">
              <a:lnSpc>
                <a:spcPct val="100000"/>
              </a:lnSpc>
              <a:spcBef>
                <a:spcPts val="1138"/>
              </a:spcBef>
              <a:spcAft>
                <a:spcPts val="0"/>
              </a:spcAft>
              <a:buSzPts val="1400"/>
              <a:buNone/>
            </a:pP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g1445618b2e2_0_16"/>
          <p:cNvSpPr txBox="1">
            <a:spLocks noGrp="1"/>
          </p:cNvSpPr>
          <p:nvPr>
            <p:ph type="title"/>
          </p:nvPr>
        </p:nvSpPr>
        <p:spPr>
          <a:xfrm>
            <a:off x="868357" y="246200"/>
            <a:ext cx="10863300" cy="1019100"/>
          </a:xfrm>
          <a:prstGeom prst="rect">
            <a:avLst/>
          </a:prstGeom>
          <a:noFill/>
          <a:ln>
            <a:noFill/>
          </a:ln>
        </p:spPr>
        <p:txBody>
          <a:bodyPr spcFirstLastPara="1" wrap="square" lIns="91425" tIns="45700" rIns="91425" bIns="45700" anchor="ctr" anchorCtr="0">
            <a:noAutofit/>
          </a:bodyPr>
          <a:lstStyle/>
          <a:p>
            <a:pPr marL="742950" lvl="0" indent="-742950" algn="l" rtl="0">
              <a:lnSpc>
                <a:spcPct val="90000"/>
              </a:lnSpc>
              <a:spcBef>
                <a:spcPts val="0"/>
              </a:spcBef>
              <a:spcAft>
                <a:spcPts val="0"/>
              </a:spcAft>
              <a:buClr>
                <a:srgbClr val="000000"/>
              </a:buClr>
              <a:buSzPts val="1400"/>
              <a:buFont typeface="Arial"/>
              <a:buNone/>
            </a:pPr>
            <a:r>
              <a:rPr lang="en-GB">
                <a:latin typeface="Helvetica Neue"/>
                <a:ea typeface="Helvetica Neue"/>
                <a:cs typeface="Helvetica Neue"/>
                <a:sym typeface="Helvetica Neue"/>
              </a:rPr>
              <a:t>AWS IAM Overview</a:t>
            </a:r>
            <a:endParaRPr>
              <a:latin typeface="Helvetica Neue"/>
              <a:ea typeface="Helvetica Neue"/>
              <a:cs typeface="Helvetica Neue"/>
              <a:sym typeface="Helvetica Neue"/>
            </a:endParaRPr>
          </a:p>
        </p:txBody>
      </p:sp>
      <p:sp>
        <p:nvSpPr>
          <p:cNvPr id="108" name="Google Shape;108;g1445618b2e2_0_16"/>
          <p:cNvSpPr txBox="1">
            <a:spLocks noGrp="1"/>
          </p:cNvSpPr>
          <p:nvPr>
            <p:ph type="body" idx="1"/>
          </p:nvPr>
        </p:nvSpPr>
        <p:spPr>
          <a:xfrm>
            <a:off x="868350" y="1265300"/>
            <a:ext cx="5500500" cy="4038600"/>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1138"/>
              </a:spcBef>
              <a:spcAft>
                <a:spcPts val="0"/>
              </a:spcAft>
              <a:buSzPts val="1400"/>
              <a:buNone/>
            </a:pPr>
            <a:r>
              <a:rPr lang="en-GB" sz="1800">
                <a:highlight>
                  <a:srgbClr val="FFFFFF"/>
                </a:highlight>
              </a:rPr>
              <a:t>Amazon Web Services (AWS) cloud provides users with a secure virtual platform to deploy their applications. It offers high-level data protection when compared to an on-premises environment, at a lower cost. Among various AWS security services, Identity and Access Management (IAM) is the most widely used one. It enables secure control access to AWS resources and services for the users. Also, it helps to create and manage AWS users as well as groups and provides necessary permissions to allow or deny access to AWS resources</a:t>
            </a:r>
            <a:endParaRPr sz="1800"/>
          </a:p>
        </p:txBody>
      </p:sp>
      <p:pic>
        <p:nvPicPr>
          <p:cNvPr id="109" name="Google Shape;109;g1445618b2e2_0_16"/>
          <p:cNvPicPr preferRelativeResize="0"/>
          <p:nvPr/>
        </p:nvPicPr>
        <p:blipFill rotWithShape="1">
          <a:blip r:embed="rId3">
            <a:alphaModFix/>
          </a:blip>
          <a:srcRect/>
          <a:stretch/>
        </p:blipFill>
        <p:spPr>
          <a:xfrm>
            <a:off x="6803125" y="1269975"/>
            <a:ext cx="5050749" cy="42658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1"/>
          <p:cNvSpPr txBox="1">
            <a:spLocks noGrp="1"/>
          </p:cNvSpPr>
          <p:nvPr>
            <p:ph type="title"/>
          </p:nvPr>
        </p:nvSpPr>
        <p:spPr>
          <a:xfrm>
            <a:off x="279404" y="91108"/>
            <a:ext cx="10863300" cy="1019100"/>
          </a:xfrm>
          <a:prstGeom prst="rect">
            <a:avLst/>
          </a:prstGeom>
          <a:noFill/>
          <a:ln>
            <a:noFill/>
          </a:ln>
        </p:spPr>
        <p:txBody>
          <a:bodyPr spcFirstLastPara="1" wrap="square" lIns="91425" tIns="45700" rIns="91425" bIns="45700" anchor="ctr" anchorCtr="0">
            <a:noAutofit/>
          </a:bodyPr>
          <a:lstStyle/>
          <a:p>
            <a:pPr marL="742950" lvl="0" indent="-742950" algn="l" rtl="0">
              <a:lnSpc>
                <a:spcPct val="90000"/>
              </a:lnSpc>
              <a:spcBef>
                <a:spcPts val="0"/>
              </a:spcBef>
              <a:spcAft>
                <a:spcPts val="0"/>
              </a:spcAft>
              <a:buSzPts val="1400"/>
              <a:buNone/>
            </a:pPr>
            <a:r>
              <a:rPr lang="en-GB"/>
              <a:t>IAM Policies(Contd..)</a:t>
            </a:r>
            <a:endParaRPr/>
          </a:p>
        </p:txBody>
      </p:sp>
      <p:pic>
        <p:nvPicPr>
          <p:cNvPr id="223" name="Google Shape;223;p11" descr="Users Vector, Users, Avatar, User PNG and Vector with Transparent  Background for Free Download"/>
          <p:cNvPicPr preferRelativeResize="0"/>
          <p:nvPr/>
        </p:nvPicPr>
        <p:blipFill rotWithShape="1">
          <a:blip r:embed="rId3">
            <a:alphaModFix/>
          </a:blip>
          <a:srcRect/>
          <a:stretch/>
        </p:blipFill>
        <p:spPr>
          <a:xfrm>
            <a:off x="452276" y="3435944"/>
            <a:ext cx="940459" cy="940459"/>
          </a:xfrm>
          <a:prstGeom prst="rect">
            <a:avLst/>
          </a:prstGeom>
          <a:noFill/>
          <a:ln>
            <a:noFill/>
          </a:ln>
        </p:spPr>
      </p:pic>
      <p:sp>
        <p:nvSpPr>
          <p:cNvPr id="224" name="Google Shape;224;p11"/>
          <p:cNvSpPr txBox="1"/>
          <p:nvPr/>
        </p:nvSpPr>
        <p:spPr>
          <a:xfrm>
            <a:off x="749467" y="4272416"/>
            <a:ext cx="346075" cy="19749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r>
              <a:rPr lang="en-GB" sz="1200" b="0" i="0" u="none" strike="noStrike" cap="none">
                <a:solidFill>
                  <a:schemeClr val="dk1"/>
                </a:solidFill>
                <a:latin typeface="Arial"/>
                <a:ea typeface="Arial"/>
                <a:cs typeface="Arial"/>
                <a:sym typeface="Arial"/>
              </a:rPr>
              <a:t>User</a:t>
            </a:r>
            <a:endParaRPr sz="1400" b="0" i="0" u="none" strike="noStrike" cap="none">
              <a:solidFill>
                <a:srgbClr val="000000"/>
              </a:solidFill>
              <a:latin typeface="Arial"/>
              <a:ea typeface="Arial"/>
              <a:cs typeface="Arial"/>
              <a:sym typeface="Arial"/>
            </a:endParaRPr>
          </a:p>
        </p:txBody>
      </p:sp>
      <p:pic>
        <p:nvPicPr>
          <p:cNvPr id="225" name="Google Shape;225;p11" descr="Users Vector, Users, Avatar, User PNG and Vector with Transparent  Background for Free Download"/>
          <p:cNvPicPr preferRelativeResize="0"/>
          <p:nvPr/>
        </p:nvPicPr>
        <p:blipFill rotWithShape="1">
          <a:blip r:embed="rId3">
            <a:alphaModFix/>
          </a:blip>
          <a:srcRect/>
          <a:stretch/>
        </p:blipFill>
        <p:spPr>
          <a:xfrm>
            <a:off x="4169811" y="3405236"/>
            <a:ext cx="940459" cy="940459"/>
          </a:xfrm>
          <a:prstGeom prst="rect">
            <a:avLst/>
          </a:prstGeom>
          <a:noFill/>
          <a:ln>
            <a:noFill/>
          </a:ln>
        </p:spPr>
      </p:pic>
      <p:sp>
        <p:nvSpPr>
          <p:cNvPr id="226" name="Google Shape;226;p11"/>
          <p:cNvSpPr txBox="1"/>
          <p:nvPr/>
        </p:nvSpPr>
        <p:spPr>
          <a:xfrm>
            <a:off x="4467002" y="4241708"/>
            <a:ext cx="346075" cy="19749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r>
              <a:rPr lang="en-GB" sz="1200" b="0" i="0" u="none" strike="noStrike" cap="none">
                <a:solidFill>
                  <a:schemeClr val="dk1"/>
                </a:solidFill>
                <a:latin typeface="Arial"/>
                <a:ea typeface="Arial"/>
                <a:cs typeface="Arial"/>
                <a:sym typeface="Arial"/>
              </a:rPr>
              <a:t>User</a:t>
            </a:r>
            <a:endParaRPr sz="1400" b="0" i="0" u="none" strike="noStrike" cap="none">
              <a:solidFill>
                <a:srgbClr val="000000"/>
              </a:solidFill>
              <a:latin typeface="Arial"/>
              <a:ea typeface="Arial"/>
              <a:cs typeface="Arial"/>
              <a:sym typeface="Arial"/>
            </a:endParaRPr>
          </a:p>
        </p:txBody>
      </p:sp>
      <p:pic>
        <p:nvPicPr>
          <p:cNvPr id="227" name="Google Shape;227;p11" descr="Users Vector, Users, Avatar, User PNG and Vector with Transparent  Background for Free Download"/>
          <p:cNvPicPr preferRelativeResize="0"/>
          <p:nvPr/>
        </p:nvPicPr>
        <p:blipFill rotWithShape="1">
          <a:blip r:embed="rId3">
            <a:alphaModFix/>
          </a:blip>
          <a:srcRect/>
          <a:stretch/>
        </p:blipFill>
        <p:spPr>
          <a:xfrm>
            <a:off x="7887346" y="3379039"/>
            <a:ext cx="940459" cy="940459"/>
          </a:xfrm>
          <a:prstGeom prst="rect">
            <a:avLst/>
          </a:prstGeom>
          <a:noFill/>
          <a:ln>
            <a:noFill/>
          </a:ln>
        </p:spPr>
      </p:pic>
      <p:sp>
        <p:nvSpPr>
          <p:cNvPr id="228" name="Google Shape;228;p11"/>
          <p:cNvSpPr txBox="1"/>
          <p:nvPr/>
        </p:nvSpPr>
        <p:spPr>
          <a:xfrm>
            <a:off x="8184537" y="4215511"/>
            <a:ext cx="346075" cy="19749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r>
              <a:rPr lang="en-GB" sz="1200" b="0" i="0" u="none" strike="noStrike" cap="none">
                <a:solidFill>
                  <a:schemeClr val="dk1"/>
                </a:solidFill>
                <a:latin typeface="Arial"/>
                <a:ea typeface="Arial"/>
                <a:cs typeface="Arial"/>
                <a:sym typeface="Arial"/>
              </a:rPr>
              <a:t>User</a:t>
            </a:r>
            <a:endParaRPr sz="1400" b="0" i="0" u="none" strike="noStrike" cap="none">
              <a:solidFill>
                <a:srgbClr val="000000"/>
              </a:solidFill>
              <a:latin typeface="Arial"/>
              <a:ea typeface="Arial"/>
              <a:cs typeface="Arial"/>
              <a:sym typeface="Arial"/>
            </a:endParaRPr>
          </a:p>
        </p:txBody>
      </p:sp>
      <p:pic>
        <p:nvPicPr>
          <p:cNvPr id="229" name="Google Shape;229;p11" descr="Users Vector, Users, Avatar, User PNG and Vector with Transparent  Background for Free Download"/>
          <p:cNvPicPr preferRelativeResize="0"/>
          <p:nvPr/>
        </p:nvPicPr>
        <p:blipFill rotWithShape="1">
          <a:blip r:embed="rId3">
            <a:alphaModFix/>
          </a:blip>
          <a:srcRect/>
          <a:stretch/>
        </p:blipFill>
        <p:spPr>
          <a:xfrm>
            <a:off x="452276" y="4576727"/>
            <a:ext cx="940459" cy="940459"/>
          </a:xfrm>
          <a:prstGeom prst="rect">
            <a:avLst/>
          </a:prstGeom>
          <a:noFill/>
          <a:ln>
            <a:noFill/>
          </a:ln>
        </p:spPr>
      </p:pic>
      <p:pic>
        <p:nvPicPr>
          <p:cNvPr id="230" name="Google Shape;230;p11" descr="Users Vector, Users, Avatar, User PNG and Vector with Transparent  Background for Free Download"/>
          <p:cNvPicPr preferRelativeResize="0"/>
          <p:nvPr/>
        </p:nvPicPr>
        <p:blipFill rotWithShape="1">
          <a:blip r:embed="rId3">
            <a:alphaModFix/>
          </a:blip>
          <a:srcRect/>
          <a:stretch/>
        </p:blipFill>
        <p:spPr>
          <a:xfrm>
            <a:off x="1667943" y="4576726"/>
            <a:ext cx="940459" cy="940459"/>
          </a:xfrm>
          <a:prstGeom prst="rect">
            <a:avLst/>
          </a:prstGeom>
          <a:noFill/>
          <a:ln>
            <a:noFill/>
          </a:ln>
        </p:spPr>
      </p:pic>
      <p:pic>
        <p:nvPicPr>
          <p:cNvPr id="231" name="Google Shape;231;p11" descr="Users Vector, Users, Avatar, User PNG and Vector with Transparent  Background for Free Download"/>
          <p:cNvPicPr preferRelativeResize="0"/>
          <p:nvPr/>
        </p:nvPicPr>
        <p:blipFill rotWithShape="1">
          <a:blip r:embed="rId3">
            <a:alphaModFix/>
          </a:blip>
          <a:srcRect/>
          <a:stretch/>
        </p:blipFill>
        <p:spPr>
          <a:xfrm>
            <a:off x="1667943" y="3435943"/>
            <a:ext cx="940459" cy="940459"/>
          </a:xfrm>
          <a:prstGeom prst="rect">
            <a:avLst/>
          </a:prstGeom>
          <a:noFill/>
          <a:ln>
            <a:noFill/>
          </a:ln>
        </p:spPr>
      </p:pic>
      <p:sp>
        <p:nvSpPr>
          <p:cNvPr id="232" name="Google Shape;232;p11"/>
          <p:cNvSpPr/>
          <p:nvPr/>
        </p:nvSpPr>
        <p:spPr>
          <a:xfrm>
            <a:off x="279404" y="3329126"/>
            <a:ext cx="2539014" cy="2281561"/>
          </a:xfrm>
          <a:prstGeom prst="rect">
            <a:avLst/>
          </a:prstGeom>
          <a:noFill/>
          <a:ln w="1905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33" name="Google Shape;233;p11"/>
          <p:cNvSpPr txBox="1"/>
          <p:nvPr/>
        </p:nvSpPr>
        <p:spPr>
          <a:xfrm>
            <a:off x="1965134" y="4272413"/>
            <a:ext cx="346075" cy="19749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r>
              <a:rPr lang="en-GB" sz="1200" b="0" i="0" u="none" strike="noStrike" cap="none">
                <a:solidFill>
                  <a:schemeClr val="dk1"/>
                </a:solidFill>
                <a:latin typeface="Arial"/>
                <a:ea typeface="Arial"/>
                <a:cs typeface="Arial"/>
                <a:sym typeface="Arial"/>
              </a:rPr>
              <a:t>User</a:t>
            </a:r>
            <a:endParaRPr sz="1400" b="0" i="0" u="none" strike="noStrike" cap="none">
              <a:solidFill>
                <a:srgbClr val="000000"/>
              </a:solidFill>
              <a:latin typeface="Arial"/>
              <a:ea typeface="Arial"/>
              <a:cs typeface="Arial"/>
              <a:sym typeface="Arial"/>
            </a:endParaRPr>
          </a:p>
        </p:txBody>
      </p:sp>
      <p:sp>
        <p:nvSpPr>
          <p:cNvPr id="234" name="Google Shape;234;p11"/>
          <p:cNvSpPr txBox="1"/>
          <p:nvPr/>
        </p:nvSpPr>
        <p:spPr>
          <a:xfrm>
            <a:off x="749467" y="5372958"/>
            <a:ext cx="346075" cy="19749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r>
              <a:rPr lang="en-GB" sz="1200" b="0" i="0" u="none" strike="noStrike" cap="none">
                <a:solidFill>
                  <a:schemeClr val="dk1"/>
                </a:solidFill>
                <a:latin typeface="Arial"/>
                <a:ea typeface="Arial"/>
                <a:cs typeface="Arial"/>
                <a:sym typeface="Arial"/>
              </a:rPr>
              <a:t>User</a:t>
            </a:r>
            <a:endParaRPr sz="1400" b="0" i="0" u="none" strike="noStrike" cap="none">
              <a:solidFill>
                <a:srgbClr val="000000"/>
              </a:solidFill>
              <a:latin typeface="Arial"/>
              <a:ea typeface="Arial"/>
              <a:cs typeface="Arial"/>
              <a:sym typeface="Arial"/>
            </a:endParaRPr>
          </a:p>
        </p:txBody>
      </p:sp>
      <p:sp>
        <p:nvSpPr>
          <p:cNvPr id="235" name="Google Shape;235;p11"/>
          <p:cNvSpPr txBox="1"/>
          <p:nvPr/>
        </p:nvSpPr>
        <p:spPr>
          <a:xfrm>
            <a:off x="1965134" y="5413197"/>
            <a:ext cx="346075" cy="19749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r>
              <a:rPr lang="en-GB" sz="1200" b="0" i="0" u="none" strike="noStrike" cap="none">
                <a:solidFill>
                  <a:schemeClr val="dk1"/>
                </a:solidFill>
                <a:latin typeface="Arial"/>
                <a:ea typeface="Arial"/>
                <a:cs typeface="Arial"/>
                <a:sym typeface="Arial"/>
              </a:rPr>
              <a:t>User</a:t>
            </a:r>
            <a:endParaRPr sz="1400" b="0" i="0" u="none" strike="noStrike" cap="none">
              <a:solidFill>
                <a:srgbClr val="000000"/>
              </a:solidFill>
              <a:latin typeface="Arial"/>
              <a:ea typeface="Arial"/>
              <a:cs typeface="Arial"/>
              <a:sym typeface="Arial"/>
            </a:endParaRPr>
          </a:p>
        </p:txBody>
      </p:sp>
      <p:sp>
        <p:nvSpPr>
          <p:cNvPr id="236" name="Google Shape;236;p11"/>
          <p:cNvSpPr txBox="1"/>
          <p:nvPr/>
        </p:nvSpPr>
        <p:spPr>
          <a:xfrm>
            <a:off x="932646" y="2901630"/>
            <a:ext cx="1232529" cy="320601"/>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000"/>
              <a:buFont typeface="Arial"/>
              <a:buNone/>
            </a:pPr>
            <a:r>
              <a:rPr lang="en-GB" sz="2000" b="0" i="0" u="none" strike="noStrike" cap="none">
                <a:solidFill>
                  <a:schemeClr val="dk1"/>
                </a:solidFill>
                <a:latin typeface="Helvetica Neue"/>
                <a:ea typeface="Helvetica Neue"/>
                <a:cs typeface="Helvetica Neue"/>
                <a:sym typeface="Helvetica Neue"/>
              </a:rPr>
              <a:t>Developer</a:t>
            </a:r>
            <a:endParaRPr sz="2000" b="0" i="0" u="none" strike="noStrike" cap="none">
              <a:solidFill>
                <a:schemeClr val="dk1"/>
              </a:solidFill>
              <a:latin typeface="Helvetica Neue"/>
              <a:ea typeface="Helvetica Neue"/>
              <a:cs typeface="Helvetica Neue"/>
              <a:sym typeface="Helvetica Neue"/>
            </a:endParaRPr>
          </a:p>
        </p:txBody>
      </p:sp>
      <p:pic>
        <p:nvPicPr>
          <p:cNvPr id="237" name="Google Shape;237;p11" descr="Users Vector, Users, Avatar, User PNG and Vector with Transparent  Background for Free Download"/>
          <p:cNvPicPr preferRelativeResize="0"/>
          <p:nvPr/>
        </p:nvPicPr>
        <p:blipFill rotWithShape="1">
          <a:blip r:embed="rId3">
            <a:alphaModFix/>
          </a:blip>
          <a:srcRect/>
          <a:stretch/>
        </p:blipFill>
        <p:spPr>
          <a:xfrm>
            <a:off x="4169811" y="4546019"/>
            <a:ext cx="940459" cy="940459"/>
          </a:xfrm>
          <a:prstGeom prst="rect">
            <a:avLst/>
          </a:prstGeom>
          <a:noFill/>
          <a:ln>
            <a:noFill/>
          </a:ln>
        </p:spPr>
      </p:pic>
      <p:pic>
        <p:nvPicPr>
          <p:cNvPr id="238" name="Google Shape;238;p11" descr="Users Vector, Users, Avatar, User PNG and Vector with Transparent  Background for Free Download"/>
          <p:cNvPicPr preferRelativeResize="0"/>
          <p:nvPr/>
        </p:nvPicPr>
        <p:blipFill rotWithShape="1">
          <a:blip r:embed="rId3">
            <a:alphaModFix/>
          </a:blip>
          <a:srcRect/>
          <a:stretch/>
        </p:blipFill>
        <p:spPr>
          <a:xfrm>
            <a:off x="5385478" y="4546018"/>
            <a:ext cx="940459" cy="940459"/>
          </a:xfrm>
          <a:prstGeom prst="rect">
            <a:avLst/>
          </a:prstGeom>
          <a:noFill/>
          <a:ln>
            <a:noFill/>
          </a:ln>
        </p:spPr>
      </p:pic>
      <p:pic>
        <p:nvPicPr>
          <p:cNvPr id="239" name="Google Shape;239;p11" descr="Users Vector, Users, Avatar, User PNG and Vector with Transparent  Background for Free Download"/>
          <p:cNvPicPr preferRelativeResize="0"/>
          <p:nvPr/>
        </p:nvPicPr>
        <p:blipFill rotWithShape="1">
          <a:blip r:embed="rId3">
            <a:alphaModFix/>
          </a:blip>
          <a:srcRect/>
          <a:stretch/>
        </p:blipFill>
        <p:spPr>
          <a:xfrm>
            <a:off x="5385478" y="3405235"/>
            <a:ext cx="940459" cy="940459"/>
          </a:xfrm>
          <a:prstGeom prst="rect">
            <a:avLst/>
          </a:prstGeom>
          <a:noFill/>
          <a:ln>
            <a:noFill/>
          </a:ln>
        </p:spPr>
      </p:pic>
      <p:sp>
        <p:nvSpPr>
          <p:cNvPr id="240" name="Google Shape;240;p11"/>
          <p:cNvSpPr/>
          <p:nvPr/>
        </p:nvSpPr>
        <p:spPr>
          <a:xfrm>
            <a:off x="3996939" y="3298418"/>
            <a:ext cx="2539014" cy="2281561"/>
          </a:xfrm>
          <a:prstGeom prst="rect">
            <a:avLst/>
          </a:prstGeom>
          <a:noFill/>
          <a:ln w="1905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1" name="Google Shape;241;p11"/>
          <p:cNvSpPr txBox="1"/>
          <p:nvPr/>
        </p:nvSpPr>
        <p:spPr>
          <a:xfrm>
            <a:off x="5682669" y="4241705"/>
            <a:ext cx="346075" cy="19749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r>
              <a:rPr lang="en-GB" sz="1200" b="0" i="0" u="none" strike="noStrike" cap="none">
                <a:solidFill>
                  <a:schemeClr val="dk1"/>
                </a:solidFill>
                <a:latin typeface="Arial"/>
                <a:ea typeface="Arial"/>
                <a:cs typeface="Arial"/>
                <a:sym typeface="Arial"/>
              </a:rPr>
              <a:t>User</a:t>
            </a:r>
            <a:endParaRPr sz="1400" b="0" i="0" u="none" strike="noStrike" cap="none">
              <a:solidFill>
                <a:srgbClr val="000000"/>
              </a:solidFill>
              <a:latin typeface="Arial"/>
              <a:ea typeface="Arial"/>
              <a:cs typeface="Arial"/>
              <a:sym typeface="Arial"/>
            </a:endParaRPr>
          </a:p>
        </p:txBody>
      </p:sp>
      <p:sp>
        <p:nvSpPr>
          <p:cNvPr id="242" name="Google Shape;242;p11"/>
          <p:cNvSpPr txBox="1"/>
          <p:nvPr/>
        </p:nvSpPr>
        <p:spPr>
          <a:xfrm>
            <a:off x="4467002" y="5342250"/>
            <a:ext cx="346075" cy="19749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r>
              <a:rPr lang="en-GB" sz="1200" b="0" i="0" u="none" strike="noStrike" cap="none">
                <a:solidFill>
                  <a:schemeClr val="dk1"/>
                </a:solidFill>
                <a:latin typeface="Arial"/>
                <a:ea typeface="Arial"/>
                <a:cs typeface="Arial"/>
                <a:sym typeface="Arial"/>
              </a:rPr>
              <a:t>User</a:t>
            </a:r>
            <a:endParaRPr sz="1400" b="0" i="0" u="none" strike="noStrike" cap="none">
              <a:solidFill>
                <a:srgbClr val="000000"/>
              </a:solidFill>
              <a:latin typeface="Arial"/>
              <a:ea typeface="Arial"/>
              <a:cs typeface="Arial"/>
              <a:sym typeface="Arial"/>
            </a:endParaRPr>
          </a:p>
        </p:txBody>
      </p:sp>
      <p:sp>
        <p:nvSpPr>
          <p:cNvPr id="243" name="Google Shape;243;p11"/>
          <p:cNvSpPr txBox="1"/>
          <p:nvPr/>
        </p:nvSpPr>
        <p:spPr>
          <a:xfrm>
            <a:off x="5682669" y="5382489"/>
            <a:ext cx="346075" cy="19749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r>
              <a:rPr lang="en-GB" sz="1200" b="0" i="0" u="none" strike="noStrike" cap="none">
                <a:solidFill>
                  <a:schemeClr val="dk1"/>
                </a:solidFill>
                <a:latin typeface="Arial"/>
                <a:ea typeface="Arial"/>
                <a:cs typeface="Arial"/>
                <a:sym typeface="Arial"/>
              </a:rPr>
              <a:t>User</a:t>
            </a:r>
            <a:endParaRPr sz="1400" b="0" i="0" u="none" strike="noStrike" cap="none">
              <a:solidFill>
                <a:srgbClr val="000000"/>
              </a:solidFill>
              <a:latin typeface="Arial"/>
              <a:ea typeface="Arial"/>
              <a:cs typeface="Arial"/>
              <a:sym typeface="Arial"/>
            </a:endParaRPr>
          </a:p>
        </p:txBody>
      </p:sp>
      <p:sp>
        <p:nvSpPr>
          <p:cNvPr id="244" name="Google Shape;244;p11"/>
          <p:cNvSpPr txBox="1"/>
          <p:nvPr/>
        </p:nvSpPr>
        <p:spPr>
          <a:xfrm>
            <a:off x="4393477" y="2884310"/>
            <a:ext cx="1745938" cy="320601"/>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000"/>
              <a:buFont typeface="Arial"/>
              <a:buNone/>
            </a:pPr>
            <a:r>
              <a:rPr lang="en-GB" sz="2000" b="0" i="0" u="none" strike="noStrike" cap="none">
                <a:solidFill>
                  <a:schemeClr val="dk1"/>
                </a:solidFill>
                <a:latin typeface="Helvetica Neue"/>
                <a:ea typeface="Helvetica Neue"/>
                <a:cs typeface="Helvetica Neue"/>
                <a:sym typeface="Helvetica Neue"/>
              </a:rPr>
              <a:t>Test Engineers</a:t>
            </a:r>
            <a:endParaRPr sz="2000" b="0" i="0" u="none" strike="noStrike" cap="none">
              <a:solidFill>
                <a:schemeClr val="dk1"/>
              </a:solidFill>
              <a:latin typeface="Helvetica Neue"/>
              <a:ea typeface="Helvetica Neue"/>
              <a:cs typeface="Helvetica Neue"/>
              <a:sym typeface="Helvetica Neue"/>
            </a:endParaRPr>
          </a:p>
        </p:txBody>
      </p:sp>
      <p:pic>
        <p:nvPicPr>
          <p:cNvPr id="245" name="Google Shape;245;p11" descr="Users Vector, Users, Avatar, User PNG and Vector with Transparent  Background for Free Download"/>
          <p:cNvPicPr preferRelativeResize="0"/>
          <p:nvPr/>
        </p:nvPicPr>
        <p:blipFill rotWithShape="1">
          <a:blip r:embed="rId3">
            <a:alphaModFix/>
          </a:blip>
          <a:srcRect/>
          <a:stretch/>
        </p:blipFill>
        <p:spPr>
          <a:xfrm>
            <a:off x="7887346" y="4519822"/>
            <a:ext cx="940459" cy="940459"/>
          </a:xfrm>
          <a:prstGeom prst="rect">
            <a:avLst/>
          </a:prstGeom>
          <a:noFill/>
          <a:ln>
            <a:noFill/>
          </a:ln>
        </p:spPr>
      </p:pic>
      <p:pic>
        <p:nvPicPr>
          <p:cNvPr id="246" name="Google Shape;246;p11" descr="Users Vector, Users, Avatar, User PNG and Vector with Transparent  Background for Free Download"/>
          <p:cNvPicPr preferRelativeResize="0"/>
          <p:nvPr/>
        </p:nvPicPr>
        <p:blipFill rotWithShape="1">
          <a:blip r:embed="rId3">
            <a:alphaModFix/>
          </a:blip>
          <a:srcRect/>
          <a:stretch/>
        </p:blipFill>
        <p:spPr>
          <a:xfrm>
            <a:off x="9103013" y="4519821"/>
            <a:ext cx="940459" cy="940459"/>
          </a:xfrm>
          <a:prstGeom prst="rect">
            <a:avLst/>
          </a:prstGeom>
          <a:noFill/>
          <a:ln>
            <a:noFill/>
          </a:ln>
        </p:spPr>
      </p:pic>
      <p:pic>
        <p:nvPicPr>
          <p:cNvPr id="247" name="Google Shape;247;p11" descr="Users Vector, Users, Avatar, User PNG and Vector with Transparent  Background for Free Download"/>
          <p:cNvPicPr preferRelativeResize="0"/>
          <p:nvPr/>
        </p:nvPicPr>
        <p:blipFill rotWithShape="1">
          <a:blip r:embed="rId3">
            <a:alphaModFix/>
          </a:blip>
          <a:srcRect/>
          <a:stretch/>
        </p:blipFill>
        <p:spPr>
          <a:xfrm>
            <a:off x="9103013" y="3379038"/>
            <a:ext cx="940459" cy="940459"/>
          </a:xfrm>
          <a:prstGeom prst="rect">
            <a:avLst/>
          </a:prstGeom>
          <a:noFill/>
          <a:ln>
            <a:noFill/>
          </a:ln>
        </p:spPr>
      </p:pic>
      <p:sp>
        <p:nvSpPr>
          <p:cNvPr id="248" name="Google Shape;248;p11"/>
          <p:cNvSpPr/>
          <p:nvPr/>
        </p:nvSpPr>
        <p:spPr>
          <a:xfrm>
            <a:off x="7714474" y="3272221"/>
            <a:ext cx="2539014" cy="2281561"/>
          </a:xfrm>
          <a:prstGeom prst="rect">
            <a:avLst/>
          </a:prstGeom>
          <a:noFill/>
          <a:ln w="1905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9" name="Google Shape;249;p11"/>
          <p:cNvSpPr txBox="1"/>
          <p:nvPr/>
        </p:nvSpPr>
        <p:spPr>
          <a:xfrm>
            <a:off x="9400204" y="4215508"/>
            <a:ext cx="346075" cy="19749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r>
              <a:rPr lang="en-GB" sz="1200" b="0" i="0" u="none" strike="noStrike" cap="none">
                <a:solidFill>
                  <a:schemeClr val="dk1"/>
                </a:solidFill>
                <a:latin typeface="Arial"/>
                <a:ea typeface="Arial"/>
                <a:cs typeface="Arial"/>
                <a:sym typeface="Arial"/>
              </a:rPr>
              <a:t>User</a:t>
            </a:r>
            <a:endParaRPr sz="1400" b="0" i="0" u="none" strike="noStrike" cap="none">
              <a:solidFill>
                <a:srgbClr val="000000"/>
              </a:solidFill>
              <a:latin typeface="Arial"/>
              <a:ea typeface="Arial"/>
              <a:cs typeface="Arial"/>
              <a:sym typeface="Arial"/>
            </a:endParaRPr>
          </a:p>
        </p:txBody>
      </p:sp>
      <p:sp>
        <p:nvSpPr>
          <p:cNvPr id="250" name="Google Shape;250;p11"/>
          <p:cNvSpPr txBox="1"/>
          <p:nvPr/>
        </p:nvSpPr>
        <p:spPr>
          <a:xfrm>
            <a:off x="8184537" y="5316053"/>
            <a:ext cx="346075" cy="19749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r>
              <a:rPr lang="en-GB" sz="1200" b="0" i="0" u="none" strike="noStrike" cap="none">
                <a:solidFill>
                  <a:schemeClr val="dk1"/>
                </a:solidFill>
                <a:latin typeface="Arial"/>
                <a:ea typeface="Arial"/>
                <a:cs typeface="Arial"/>
                <a:sym typeface="Arial"/>
              </a:rPr>
              <a:t>User</a:t>
            </a:r>
            <a:endParaRPr sz="1400" b="0" i="0" u="none" strike="noStrike" cap="none">
              <a:solidFill>
                <a:srgbClr val="000000"/>
              </a:solidFill>
              <a:latin typeface="Arial"/>
              <a:ea typeface="Arial"/>
              <a:cs typeface="Arial"/>
              <a:sym typeface="Arial"/>
            </a:endParaRPr>
          </a:p>
        </p:txBody>
      </p:sp>
      <p:sp>
        <p:nvSpPr>
          <p:cNvPr id="251" name="Google Shape;251;p11"/>
          <p:cNvSpPr txBox="1"/>
          <p:nvPr/>
        </p:nvSpPr>
        <p:spPr>
          <a:xfrm>
            <a:off x="9400204" y="5356292"/>
            <a:ext cx="346075" cy="19749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r>
              <a:rPr lang="en-GB" sz="1200" b="0" i="0" u="none" strike="noStrike" cap="none">
                <a:solidFill>
                  <a:schemeClr val="dk1"/>
                </a:solidFill>
                <a:latin typeface="Arial"/>
                <a:ea typeface="Arial"/>
                <a:cs typeface="Arial"/>
                <a:sym typeface="Arial"/>
              </a:rPr>
              <a:t>User</a:t>
            </a:r>
            <a:endParaRPr sz="1400" b="0" i="0" u="none" strike="noStrike" cap="none">
              <a:solidFill>
                <a:srgbClr val="000000"/>
              </a:solidFill>
              <a:latin typeface="Arial"/>
              <a:ea typeface="Arial"/>
              <a:cs typeface="Arial"/>
              <a:sym typeface="Arial"/>
            </a:endParaRPr>
          </a:p>
        </p:txBody>
      </p:sp>
      <p:sp>
        <p:nvSpPr>
          <p:cNvPr id="252" name="Google Shape;252;p11"/>
          <p:cNvSpPr txBox="1"/>
          <p:nvPr/>
        </p:nvSpPr>
        <p:spPr>
          <a:xfrm>
            <a:off x="8367716" y="2844725"/>
            <a:ext cx="1490694" cy="320601"/>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000"/>
              <a:buFont typeface="Arial"/>
              <a:buNone/>
            </a:pPr>
            <a:r>
              <a:rPr lang="en-GB" sz="2000" b="0" i="0" u="none" strike="noStrike" cap="none">
                <a:solidFill>
                  <a:schemeClr val="dk1"/>
                </a:solidFill>
                <a:latin typeface="Helvetica Neue"/>
                <a:ea typeface="Helvetica Neue"/>
                <a:cs typeface="Helvetica Neue"/>
                <a:sym typeface="Helvetica Neue"/>
              </a:rPr>
              <a:t>Operations</a:t>
            </a:r>
            <a:endParaRPr sz="2000" b="0" i="0" u="none" strike="noStrike" cap="none">
              <a:solidFill>
                <a:schemeClr val="dk1"/>
              </a:solidFill>
              <a:latin typeface="Helvetica Neue"/>
              <a:ea typeface="Helvetica Neue"/>
              <a:cs typeface="Helvetica Neue"/>
              <a:sym typeface="Helvetica Neue"/>
            </a:endParaRPr>
          </a:p>
        </p:txBody>
      </p:sp>
      <p:sp>
        <p:nvSpPr>
          <p:cNvPr id="253" name="Google Shape;253;p11"/>
          <p:cNvSpPr/>
          <p:nvPr/>
        </p:nvSpPr>
        <p:spPr>
          <a:xfrm>
            <a:off x="1744220" y="3435942"/>
            <a:ext cx="3344065" cy="1069837"/>
          </a:xfrm>
          <a:prstGeom prst="rect">
            <a:avLst/>
          </a:prstGeom>
          <a:no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4" name="Google Shape;254;p11"/>
          <p:cNvSpPr/>
          <p:nvPr/>
        </p:nvSpPr>
        <p:spPr>
          <a:xfrm>
            <a:off x="5461755" y="3435942"/>
            <a:ext cx="3344065" cy="1069837"/>
          </a:xfrm>
          <a:prstGeom prst="rect">
            <a:avLst/>
          </a:prstGeom>
          <a:noFill/>
          <a:ln w="2857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255" name="Google Shape;255;p11"/>
          <p:cNvPicPr preferRelativeResize="0"/>
          <p:nvPr/>
        </p:nvPicPr>
        <p:blipFill rotWithShape="1">
          <a:blip r:embed="rId4">
            <a:alphaModFix/>
          </a:blip>
          <a:srcRect/>
          <a:stretch/>
        </p:blipFill>
        <p:spPr>
          <a:xfrm>
            <a:off x="1077773" y="1436100"/>
            <a:ext cx="1122146" cy="1122146"/>
          </a:xfrm>
          <a:prstGeom prst="rect">
            <a:avLst/>
          </a:prstGeom>
          <a:noFill/>
          <a:ln>
            <a:noFill/>
          </a:ln>
        </p:spPr>
      </p:pic>
      <p:cxnSp>
        <p:nvCxnSpPr>
          <p:cNvPr id="256" name="Google Shape;256;p11"/>
          <p:cNvCxnSpPr>
            <a:endCxn id="236" idx="0"/>
          </p:cNvCxnSpPr>
          <p:nvPr/>
        </p:nvCxnSpPr>
        <p:spPr>
          <a:xfrm>
            <a:off x="1548911" y="2414730"/>
            <a:ext cx="0" cy="486900"/>
          </a:xfrm>
          <a:prstGeom prst="straightConnector1">
            <a:avLst/>
          </a:prstGeom>
          <a:noFill/>
          <a:ln w="25400" cap="flat" cmpd="sng">
            <a:solidFill>
              <a:schemeClr val="dk1"/>
            </a:solidFill>
            <a:prstDash val="solid"/>
            <a:round/>
            <a:headEnd type="none" w="sm" len="sm"/>
            <a:tailEnd type="triangle" w="med" len="med"/>
          </a:ln>
          <a:effectLst>
            <a:outerShdw blurRad="40000" dist="20000" dir="5400000" rotWithShape="0">
              <a:srgbClr val="000000">
                <a:alpha val="37254"/>
              </a:srgbClr>
            </a:outerShdw>
          </a:effectLst>
        </p:spPr>
      </p:cxnSp>
      <p:cxnSp>
        <p:nvCxnSpPr>
          <p:cNvPr id="257" name="Google Shape;257;p11"/>
          <p:cNvCxnSpPr/>
          <p:nvPr/>
        </p:nvCxnSpPr>
        <p:spPr>
          <a:xfrm>
            <a:off x="1548910" y="2414726"/>
            <a:ext cx="2844567" cy="1422647"/>
          </a:xfrm>
          <a:prstGeom prst="straightConnector1">
            <a:avLst/>
          </a:prstGeom>
          <a:noFill/>
          <a:ln w="25400" cap="flat" cmpd="sng">
            <a:solidFill>
              <a:schemeClr val="dk1"/>
            </a:solidFill>
            <a:prstDash val="solid"/>
            <a:round/>
            <a:headEnd type="none" w="sm" len="sm"/>
            <a:tailEnd type="triangle" w="med" len="med"/>
          </a:ln>
          <a:effectLst>
            <a:outerShdw blurRad="40000" dist="20000" dir="5400000" rotWithShape="0">
              <a:srgbClr val="000000">
                <a:alpha val="37254"/>
              </a:srgbClr>
            </a:outerShdw>
          </a:effectLst>
        </p:spPr>
      </p:cxnSp>
      <p:pic>
        <p:nvPicPr>
          <p:cNvPr id="258" name="Google Shape;258;p11"/>
          <p:cNvPicPr preferRelativeResize="0"/>
          <p:nvPr/>
        </p:nvPicPr>
        <p:blipFill rotWithShape="1">
          <a:blip r:embed="rId4">
            <a:alphaModFix/>
          </a:blip>
          <a:srcRect/>
          <a:stretch/>
        </p:blipFill>
        <p:spPr>
          <a:xfrm>
            <a:off x="4926564" y="1436100"/>
            <a:ext cx="1122146" cy="1122146"/>
          </a:xfrm>
          <a:prstGeom prst="rect">
            <a:avLst/>
          </a:prstGeom>
          <a:noFill/>
          <a:ln>
            <a:noFill/>
          </a:ln>
        </p:spPr>
      </p:pic>
      <p:cxnSp>
        <p:nvCxnSpPr>
          <p:cNvPr id="259" name="Google Shape;259;p11"/>
          <p:cNvCxnSpPr/>
          <p:nvPr/>
        </p:nvCxnSpPr>
        <p:spPr>
          <a:xfrm>
            <a:off x="5330232" y="2419098"/>
            <a:ext cx="1" cy="486904"/>
          </a:xfrm>
          <a:prstGeom prst="straightConnector1">
            <a:avLst/>
          </a:prstGeom>
          <a:noFill/>
          <a:ln w="25400" cap="flat" cmpd="sng">
            <a:solidFill>
              <a:schemeClr val="dk1"/>
            </a:solidFill>
            <a:prstDash val="solid"/>
            <a:round/>
            <a:headEnd type="none" w="sm" len="sm"/>
            <a:tailEnd type="triangle" w="med" len="med"/>
          </a:ln>
          <a:effectLst>
            <a:outerShdw blurRad="40000" dist="20000" dir="5400000" rotWithShape="0">
              <a:srgbClr val="000000">
                <a:alpha val="37254"/>
              </a:srgbClr>
            </a:outerShdw>
          </a:effectLst>
        </p:spPr>
      </p:cxnSp>
      <p:cxnSp>
        <p:nvCxnSpPr>
          <p:cNvPr id="260" name="Google Shape;260;p11"/>
          <p:cNvCxnSpPr/>
          <p:nvPr/>
        </p:nvCxnSpPr>
        <p:spPr>
          <a:xfrm>
            <a:off x="5330232" y="2419098"/>
            <a:ext cx="2844567" cy="1422647"/>
          </a:xfrm>
          <a:prstGeom prst="straightConnector1">
            <a:avLst/>
          </a:prstGeom>
          <a:noFill/>
          <a:ln w="25400" cap="flat" cmpd="sng">
            <a:solidFill>
              <a:schemeClr val="dk1"/>
            </a:solidFill>
            <a:prstDash val="solid"/>
            <a:round/>
            <a:headEnd type="none" w="sm" len="sm"/>
            <a:tailEnd type="triangle" w="med" len="med"/>
          </a:ln>
          <a:effectLst>
            <a:outerShdw blurRad="40000" dist="20000" dir="5400000" rotWithShape="0">
              <a:srgbClr val="000000">
                <a:alpha val="37254"/>
              </a:srgbClr>
            </a:outerShdw>
          </a:effectLst>
        </p:spPr>
      </p:cxnSp>
      <p:pic>
        <p:nvPicPr>
          <p:cNvPr id="261" name="Google Shape;261;p11"/>
          <p:cNvPicPr preferRelativeResize="0"/>
          <p:nvPr/>
        </p:nvPicPr>
        <p:blipFill rotWithShape="1">
          <a:blip r:embed="rId4">
            <a:alphaModFix/>
          </a:blip>
          <a:srcRect/>
          <a:stretch/>
        </p:blipFill>
        <p:spPr>
          <a:xfrm>
            <a:off x="8502719" y="1436100"/>
            <a:ext cx="1122146" cy="1122146"/>
          </a:xfrm>
          <a:prstGeom prst="rect">
            <a:avLst/>
          </a:prstGeom>
          <a:noFill/>
          <a:ln>
            <a:noFill/>
          </a:ln>
        </p:spPr>
      </p:pic>
      <p:cxnSp>
        <p:nvCxnSpPr>
          <p:cNvPr id="262" name="Google Shape;262;p11"/>
          <p:cNvCxnSpPr/>
          <p:nvPr/>
        </p:nvCxnSpPr>
        <p:spPr>
          <a:xfrm>
            <a:off x="8983980" y="2412666"/>
            <a:ext cx="1" cy="486904"/>
          </a:xfrm>
          <a:prstGeom prst="straightConnector1">
            <a:avLst/>
          </a:prstGeom>
          <a:noFill/>
          <a:ln w="25400" cap="flat" cmpd="sng">
            <a:solidFill>
              <a:schemeClr val="dk1"/>
            </a:solidFill>
            <a:prstDash val="solid"/>
            <a:round/>
            <a:headEnd type="none" w="sm" len="sm"/>
            <a:tailEnd type="triangle" w="med" len="med"/>
          </a:ln>
          <a:effectLst>
            <a:outerShdw blurRad="40000" dist="20000" dir="5400000" rotWithShape="0">
              <a:srgbClr val="000000">
                <a:alpha val="37254"/>
              </a:srgbClr>
            </a:outerShdw>
          </a:effectLst>
        </p:spPr>
      </p:cxnSp>
      <p:cxnSp>
        <p:nvCxnSpPr>
          <p:cNvPr id="263" name="Google Shape;263;p11"/>
          <p:cNvCxnSpPr/>
          <p:nvPr/>
        </p:nvCxnSpPr>
        <p:spPr>
          <a:xfrm flipH="1">
            <a:off x="6048710" y="2419098"/>
            <a:ext cx="2935270" cy="1418275"/>
          </a:xfrm>
          <a:prstGeom prst="straightConnector1">
            <a:avLst/>
          </a:prstGeom>
          <a:noFill/>
          <a:ln w="25400" cap="flat" cmpd="sng">
            <a:solidFill>
              <a:schemeClr val="dk1"/>
            </a:solidFill>
            <a:prstDash val="solid"/>
            <a:round/>
            <a:headEnd type="none" w="sm" len="sm"/>
            <a:tailEnd type="triangle" w="med" len="med"/>
          </a:ln>
          <a:effectLst>
            <a:outerShdw blurRad="40000" dist="20000" dir="5400000" rotWithShape="0">
              <a:srgbClr val="000000">
                <a:alpha val="37254"/>
              </a:srgbClr>
            </a:outerShdw>
          </a:effectLst>
        </p:spPr>
      </p:cxnSp>
      <p:pic>
        <p:nvPicPr>
          <p:cNvPr id="264" name="Google Shape;264;p11" descr="Users Vector, Users, Avatar, User PNG and Vector with Transparent  Background for Free Download"/>
          <p:cNvPicPr preferRelativeResize="0"/>
          <p:nvPr/>
        </p:nvPicPr>
        <p:blipFill rotWithShape="1">
          <a:blip r:embed="rId3">
            <a:alphaModFix/>
          </a:blip>
          <a:srcRect/>
          <a:stretch/>
        </p:blipFill>
        <p:spPr>
          <a:xfrm>
            <a:off x="10701568" y="4200180"/>
            <a:ext cx="940459" cy="940459"/>
          </a:xfrm>
          <a:prstGeom prst="rect">
            <a:avLst/>
          </a:prstGeom>
          <a:noFill/>
          <a:ln>
            <a:noFill/>
          </a:ln>
        </p:spPr>
      </p:pic>
      <p:sp>
        <p:nvSpPr>
          <p:cNvPr id="265" name="Google Shape;265;p11"/>
          <p:cNvSpPr txBox="1"/>
          <p:nvPr/>
        </p:nvSpPr>
        <p:spPr>
          <a:xfrm>
            <a:off x="10825887" y="5140639"/>
            <a:ext cx="712976" cy="369332"/>
          </a:xfrm>
          <a:prstGeom prst="rect">
            <a:avLst/>
          </a:prstGeom>
          <a:noFill/>
          <a:ln>
            <a:noFill/>
          </a:ln>
        </p:spPr>
        <p:txBody>
          <a:bodyPr spcFirstLastPara="1" wrap="square" lIns="91425" tIns="45700" rIns="91425" bIns="4570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Arial"/>
                <a:ea typeface="Arial"/>
                <a:cs typeface="Arial"/>
                <a:sym typeface="Arial"/>
              </a:rPr>
              <a:t>User</a:t>
            </a:r>
            <a:endParaRPr sz="1400" b="0" i="0" u="none" strike="noStrike" cap="none">
              <a:solidFill>
                <a:srgbClr val="000000"/>
              </a:solidFill>
              <a:latin typeface="Arial"/>
              <a:ea typeface="Arial"/>
              <a:cs typeface="Arial"/>
              <a:sym typeface="Arial"/>
            </a:endParaRPr>
          </a:p>
        </p:txBody>
      </p:sp>
      <p:pic>
        <p:nvPicPr>
          <p:cNvPr id="266" name="Google Shape;266;p11"/>
          <p:cNvPicPr preferRelativeResize="0"/>
          <p:nvPr/>
        </p:nvPicPr>
        <p:blipFill rotWithShape="1">
          <a:blip r:embed="rId4">
            <a:alphaModFix/>
          </a:blip>
          <a:srcRect/>
          <a:stretch/>
        </p:blipFill>
        <p:spPr>
          <a:xfrm>
            <a:off x="10740586" y="1436100"/>
            <a:ext cx="1122146" cy="1122146"/>
          </a:xfrm>
          <a:prstGeom prst="rect">
            <a:avLst/>
          </a:prstGeom>
          <a:noFill/>
          <a:ln>
            <a:noFill/>
          </a:ln>
        </p:spPr>
      </p:pic>
      <p:cxnSp>
        <p:nvCxnSpPr>
          <p:cNvPr id="267" name="Google Shape;267;p11"/>
          <p:cNvCxnSpPr/>
          <p:nvPr/>
        </p:nvCxnSpPr>
        <p:spPr>
          <a:xfrm>
            <a:off x="11142789" y="2442424"/>
            <a:ext cx="0" cy="1799281"/>
          </a:xfrm>
          <a:prstGeom prst="straightConnector1">
            <a:avLst/>
          </a:prstGeom>
          <a:noFill/>
          <a:ln w="25400" cap="flat" cmpd="sng">
            <a:solidFill>
              <a:schemeClr val="dk1"/>
            </a:solidFill>
            <a:prstDash val="solid"/>
            <a:round/>
            <a:headEnd type="none" w="sm" len="sm"/>
            <a:tailEnd type="triangle" w="med" len="med"/>
          </a:ln>
          <a:effectLst>
            <a:outerShdw blurRad="40000" dist="20000" dir="5400000" rotWithShape="0">
              <a:srgbClr val="000000">
                <a:alpha val="37254"/>
              </a:srgbClr>
            </a:outerShdw>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6"/>
                                        </p:tgtEl>
                                        <p:attrNameLst>
                                          <p:attrName>style.visibility</p:attrName>
                                        </p:attrNameLst>
                                      </p:cBhvr>
                                      <p:to>
                                        <p:strVal val="visible"/>
                                      </p:to>
                                    </p:set>
                                    <p:animEffect transition="in" filter="fade">
                                      <p:cBhvr>
                                        <p:cTn id="7" dur="500"/>
                                        <p:tgtEl>
                                          <p:spTgt spid="236"/>
                                        </p:tgtEl>
                                      </p:cBhvr>
                                    </p:animEffect>
                                  </p:childTnLst>
                                </p:cTn>
                              </p:par>
                              <p:par>
                                <p:cTn id="8" presetID="10" presetClass="entr" presetSubtype="0" fill="hold" nodeType="withEffect">
                                  <p:stCondLst>
                                    <p:cond delay="0"/>
                                  </p:stCondLst>
                                  <p:childTnLst>
                                    <p:set>
                                      <p:cBhvr>
                                        <p:cTn id="9" dur="1" fill="hold">
                                          <p:stCondLst>
                                            <p:cond delay="0"/>
                                          </p:stCondLst>
                                        </p:cTn>
                                        <p:tgtEl>
                                          <p:spTgt spid="224"/>
                                        </p:tgtEl>
                                        <p:attrNameLst>
                                          <p:attrName>style.visibility</p:attrName>
                                        </p:attrNameLst>
                                      </p:cBhvr>
                                      <p:to>
                                        <p:strVal val="visible"/>
                                      </p:to>
                                    </p:set>
                                    <p:animEffect transition="in" filter="fade">
                                      <p:cBhvr>
                                        <p:cTn id="10" dur="500"/>
                                        <p:tgtEl>
                                          <p:spTgt spid="224"/>
                                        </p:tgtEl>
                                      </p:cBhvr>
                                    </p:animEffect>
                                  </p:childTnLst>
                                </p:cTn>
                              </p:par>
                              <p:par>
                                <p:cTn id="11" presetID="10" presetClass="entr" presetSubtype="0" fill="hold" nodeType="withEffect">
                                  <p:stCondLst>
                                    <p:cond delay="0"/>
                                  </p:stCondLst>
                                  <p:childTnLst>
                                    <p:set>
                                      <p:cBhvr>
                                        <p:cTn id="12" dur="1" fill="hold">
                                          <p:stCondLst>
                                            <p:cond delay="0"/>
                                          </p:stCondLst>
                                        </p:cTn>
                                        <p:tgtEl>
                                          <p:spTgt spid="223"/>
                                        </p:tgtEl>
                                        <p:attrNameLst>
                                          <p:attrName>style.visibility</p:attrName>
                                        </p:attrNameLst>
                                      </p:cBhvr>
                                      <p:to>
                                        <p:strVal val="visible"/>
                                      </p:to>
                                    </p:set>
                                    <p:animEffect transition="in" filter="fade">
                                      <p:cBhvr>
                                        <p:cTn id="13" dur="500"/>
                                        <p:tgtEl>
                                          <p:spTgt spid="223"/>
                                        </p:tgtEl>
                                      </p:cBhvr>
                                    </p:animEffect>
                                  </p:childTnLst>
                                </p:cTn>
                              </p:par>
                              <p:par>
                                <p:cTn id="14" presetID="10" presetClass="entr" presetSubtype="0" fill="hold" nodeType="withEffect">
                                  <p:stCondLst>
                                    <p:cond delay="0"/>
                                  </p:stCondLst>
                                  <p:childTnLst>
                                    <p:set>
                                      <p:cBhvr>
                                        <p:cTn id="15" dur="1" fill="hold">
                                          <p:stCondLst>
                                            <p:cond delay="0"/>
                                          </p:stCondLst>
                                        </p:cTn>
                                        <p:tgtEl>
                                          <p:spTgt spid="231"/>
                                        </p:tgtEl>
                                        <p:attrNameLst>
                                          <p:attrName>style.visibility</p:attrName>
                                        </p:attrNameLst>
                                      </p:cBhvr>
                                      <p:to>
                                        <p:strVal val="visible"/>
                                      </p:to>
                                    </p:set>
                                    <p:animEffect transition="in" filter="fade">
                                      <p:cBhvr>
                                        <p:cTn id="16" dur="500"/>
                                        <p:tgtEl>
                                          <p:spTgt spid="231"/>
                                        </p:tgtEl>
                                      </p:cBhvr>
                                    </p:animEffect>
                                  </p:childTnLst>
                                </p:cTn>
                              </p:par>
                              <p:par>
                                <p:cTn id="17" presetID="10" presetClass="entr" presetSubtype="0" fill="hold" nodeType="withEffect">
                                  <p:stCondLst>
                                    <p:cond delay="0"/>
                                  </p:stCondLst>
                                  <p:childTnLst>
                                    <p:set>
                                      <p:cBhvr>
                                        <p:cTn id="18" dur="1" fill="hold">
                                          <p:stCondLst>
                                            <p:cond delay="0"/>
                                          </p:stCondLst>
                                        </p:cTn>
                                        <p:tgtEl>
                                          <p:spTgt spid="233"/>
                                        </p:tgtEl>
                                        <p:attrNameLst>
                                          <p:attrName>style.visibility</p:attrName>
                                        </p:attrNameLst>
                                      </p:cBhvr>
                                      <p:to>
                                        <p:strVal val="visible"/>
                                      </p:to>
                                    </p:set>
                                    <p:animEffect transition="in" filter="fade">
                                      <p:cBhvr>
                                        <p:cTn id="19" dur="500"/>
                                        <p:tgtEl>
                                          <p:spTgt spid="233"/>
                                        </p:tgtEl>
                                      </p:cBhvr>
                                    </p:animEffect>
                                  </p:childTnLst>
                                </p:cTn>
                              </p:par>
                              <p:par>
                                <p:cTn id="20" presetID="10" presetClass="entr" presetSubtype="0" fill="hold" nodeType="withEffect">
                                  <p:stCondLst>
                                    <p:cond delay="0"/>
                                  </p:stCondLst>
                                  <p:childTnLst>
                                    <p:set>
                                      <p:cBhvr>
                                        <p:cTn id="21" dur="1" fill="hold">
                                          <p:stCondLst>
                                            <p:cond delay="0"/>
                                          </p:stCondLst>
                                        </p:cTn>
                                        <p:tgtEl>
                                          <p:spTgt spid="234"/>
                                        </p:tgtEl>
                                        <p:attrNameLst>
                                          <p:attrName>style.visibility</p:attrName>
                                        </p:attrNameLst>
                                      </p:cBhvr>
                                      <p:to>
                                        <p:strVal val="visible"/>
                                      </p:to>
                                    </p:set>
                                    <p:animEffect transition="in" filter="fade">
                                      <p:cBhvr>
                                        <p:cTn id="22" dur="500"/>
                                        <p:tgtEl>
                                          <p:spTgt spid="234"/>
                                        </p:tgtEl>
                                      </p:cBhvr>
                                    </p:animEffect>
                                  </p:childTnLst>
                                </p:cTn>
                              </p:par>
                              <p:par>
                                <p:cTn id="23" presetID="10" presetClass="entr" presetSubtype="0" fill="hold" nodeType="withEffect">
                                  <p:stCondLst>
                                    <p:cond delay="0"/>
                                  </p:stCondLst>
                                  <p:childTnLst>
                                    <p:set>
                                      <p:cBhvr>
                                        <p:cTn id="24" dur="1" fill="hold">
                                          <p:stCondLst>
                                            <p:cond delay="0"/>
                                          </p:stCondLst>
                                        </p:cTn>
                                        <p:tgtEl>
                                          <p:spTgt spid="229"/>
                                        </p:tgtEl>
                                        <p:attrNameLst>
                                          <p:attrName>style.visibility</p:attrName>
                                        </p:attrNameLst>
                                      </p:cBhvr>
                                      <p:to>
                                        <p:strVal val="visible"/>
                                      </p:to>
                                    </p:set>
                                    <p:animEffect transition="in" filter="fade">
                                      <p:cBhvr>
                                        <p:cTn id="25" dur="500"/>
                                        <p:tgtEl>
                                          <p:spTgt spid="229"/>
                                        </p:tgtEl>
                                      </p:cBhvr>
                                    </p:animEffect>
                                  </p:childTnLst>
                                </p:cTn>
                              </p:par>
                              <p:par>
                                <p:cTn id="26" presetID="10" presetClass="entr" presetSubtype="0" fill="hold" nodeType="withEffect">
                                  <p:stCondLst>
                                    <p:cond delay="0"/>
                                  </p:stCondLst>
                                  <p:childTnLst>
                                    <p:set>
                                      <p:cBhvr>
                                        <p:cTn id="27" dur="1" fill="hold">
                                          <p:stCondLst>
                                            <p:cond delay="0"/>
                                          </p:stCondLst>
                                        </p:cTn>
                                        <p:tgtEl>
                                          <p:spTgt spid="235"/>
                                        </p:tgtEl>
                                        <p:attrNameLst>
                                          <p:attrName>style.visibility</p:attrName>
                                        </p:attrNameLst>
                                      </p:cBhvr>
                                      <p:to>
                                        <p:strVal val="visible"/>
                                      </p:to>
                                    </p:set>
                                    <p:animEffect transition="in" filter="fade">
                                      <p:cBhvr>
                                        <p:cTn id="28" dur="500"/>
                                        <p:tgtEl>
                                          <p:spTgt spid="235"/>
                                        </p:tgtEl>
                                      </p:cBhvr>
                                    </p:animEffect>
                                  </p:childTnLst>
                                </p:cTn>
                              </p:par>
                              <p:par>
                                <p:cTn id="29" presetID="10" presetClass="entr" presetSubtype="0" fill="hold" nodeType="withEffect">
                                  <p:stCondLst>
                                    <p:cond delay="0"/>
                                  </p:stCondLst>
                                  <p:childTnLst>
                                    <p:set>
                                      <p:cBhvr>
                                        <p:cTn id="30" dur="1" fill="hold">
                                          <p:stCondLst>
                                            <p:cond delay="0"/>
                                          </p:stCondLst>
                                        </p:cTn>
                                        <p:tgtEl>
                                          <p:spTgt spid="230"/>
                                        </p:tgtEl>
                                        <p:attrNameLst>
                                          <p:attrName>style.visibility</p:attrName>
                                        </p:attrNameLst>
                                      </p:cBhvr>
                                      <p:to>
                                        <p:strVal val="visible"/>
                                      </p:to>
                                    </p:set>
                                    <p:animEffect transition="in" filter="fade">
                                      <p:cBhvr>
                                        <p:cTn id="31" dur="500"/>
                                        <p:tgtEl>
                                          <p:spTgt spid="230"/>
                                        </p:tgtEl>
                                      </p:cBhvr>
                                    </p:animEffect>
                                  </p:childTnLst>
                                </p:cTn>
                              </p:par>
                              <p:par>
                                <p:cTn id="32" presetID="10" presetClass="entr" presetSubtype="0" fill="hold" nodeType="withEffect">
                                  <p:stCondLst>
                                    <p:cond delay="0"/>
                                  </p:stCondLst>
                                  <p:childTnLst>
                                    <p:set>
                                      <p:cBhvr>
                                        <p:cTn id="33" dur="1" fill="hold">
                                          <p:stCondLst>
                                            <p:cond delay="0"/>
                                          </p:stCondLst>
                                        </p:cTn>
                                        <p:tgtEl>
                                          <p:spTgt spid="232"/>
                                        </p:tgtEl>
                                        <p:attrNameLst>
                                          <p:attrName>style.visibility</p:attrName>
                                        </p:attrNameLst>
                                      </p:cBhvr>
                                      <p:to>
                                        <p:strVal val="visible"/>
                                      </p:to>
                                    </p:set>
                                    <p:animEffect transition="in" filter="fade">
                                      <p:cBhvr>
                                        <p:cTn id="34" dur="500"/>
                                        <p:tgtEl>
                                          <p:spTgt spid="232"/>
                                        </p:tgtEl>
                                      </p:cBhvr>
                                    </p:animEffect>
                                  </p:childTnLst>
                                </p:cTn>
                              </p:par>
                              <p:par>
                                <p:cTn id="35" presetID="10" presetClass="entr" presetSubtype="0" fill="hold" nodeType="withEffect">
                                  <p:stCondLst>
                                    <p:cond delay="0"/>
                                  </p:stCondLst>
                                  <p:childTnLst>
                                    <p:set>
                                      <p:cBhvr>
                                        <p:cTn id="36" dur="1" fill="hold">
                                          <p:stCondLst>
                                            <p:cond delay="0"/>
                                          </p:stCondLst>
                                        </p:cTn>
                                        <p:tgtEl>
                                          <p:spTgt spid="244"/>
                                        </p:tgtEl>
                                        <p:attrNameLst>
                                          <p:attrName>style.visibility</p:attrName>
                                        </p:attrNameLst>
                                      </p:cBhvr>
                                      <p:to>
                                        <p:strVal val="visible"/>
                                      </p:to>
                                    </p:set>
                                    <p:animEffect transition="in" filter="fade">
                                      <p:cBhvr>
                                        <p:cTn id="37" dur="500"/>
                                        <p:tgtEl>
                                          <p:spTgt spid="244"/>
                                        </p:tgtEl>
                                      </p:cBhvr>
                                    </p:animEffect>
                                  </p:childTnLst>
                                </p:cTn>
                              </p:par>
                              <p:par>
                                <p:cTn id="38" presetID="10" presetClass="entr" presetSubtype="0" fill="hold" nodeType="withEffect">
                                  <p:stCondLst>
                                    <p:cond delay="0"/>
                                  </p:stCondLst>
                                  <p:childTnLst>
                                    <p:set>
                                      <p:cBhvr>
                                        <p:cTn id="39" dur="1" fill="hold">
                                          <p:stCondLst>
                                            <p:cond delay="0"/>
                                          </p:stCondLst>
                                        </p:cTn>
                                        <p:tgtEl>
                                          <p:spTgt spid="240"/>
                                        </p:tgtEl>
                                        <p:attrNameLst>
                                          <p:attrName>style.visibility</p:attrName>
                                        </p:attrNameLst>
                                      </p:cBhvr>
                                      <p:to>
                                        <p:strVal val="visible"/>
                                      </p:to>
                                    </p:set>
                                    <p:animEffect transition="in" filter="fade">
                                      <p:cBhvr>
                                        <p:cTn id="40" dur="500"/>
                                        <p:tgtEl>
                                          <p:spTgt spid="240"/>
                                        </p:tgtEl>
                                      </p:cBhvr>
                                    </p:animEffect>
                                  </p:childTnLst>
                                </p:cTn>
                              </p:par>
                              <p:par>
                                <p:cTn id="41" presetID="10" presetClass="entr" presetSubtype="0" fill="hold" nodeType="withEffect">
                                  <p:stCondLst>
                                    <p:cond delay="0"/>
                                  </p:stCondLst>
                                  <p:childTnLst>
                                    <p:set>
                                      <p:cBhvr>
                                        <p:cTn id="42" dur="1" fill="hold">
                                          <p:stCondLst>
                                            <p:cond delay="0"/>
                                          </p:stCondLst>
                                        </p:cTn>
                                        <p:tgtEl>
                                          <p:spTgt spid="226"/>
                                        </p:tgtEl>
                                        <p:attrNameLst>
                                          <p:attrName>style.visibility</p:attrName>
                                        </p:attrNameLst>
                                      </p:cBhvr>
                                      <p:to>
                                        <p:strVal val="visible"/>
                                      </p:to>
                                    </p:set>
                                    <p:animEffect transition="in" filter="fade">
                                      <p:cBhvr>
                                        <p:cTn id="43" dur="500"/>
                                        <p:tgtEl>
                                          <p:spTgt spid="226"/>
                                        </p:tgtEl>
                                      </p:cBhvr>
                                    </p:animEffect>
                                  </p:childTnLst>
                                </p:cTn>
                              </p:par>
                              <p:par>
                                <p:cTn id="44" presetID="10" presetClass="entr" presetSubtype="0" fill="hold" nodeType="withEffect">
                                  <p:stCondLst>
                                    <p:cond delay="0"/>
                                  </p:stCondLst>
                                  <p:childTnLst>
                                    <p:set>
                                      <p:cBhvr>
                                        <p:cTn id="45" dur="1" fill="hold">
                                          <p:stCondLst>
                                            <p:cond delay="0"/>
                                          </p:stCondLst>
                                        </p:cTn>
                                        <p:tgtEl>
                                          <p:spTgt spid="225"/>
                                        </p:tgtEl>
                                        <p:attrNameLst>
                                          <p:attrName>style.visibility</p:attrName>
                                        </p:attrNameLst>
                                      </p:cBhvr>
                                      <p:to>
                                        <p:strVal val="visible"/>
                                      </p:to>
                                    </p:set>
                                    <p:animEffect transition="in" filter="fade">
                                      <p:cBhvr>
                                        <p:cTn id="46" dur="500"/>
                                        <p:tgtEl>
                                          <p:spTgt spid="225"/>
                                        </p:tgtEl>
                                      </p:cBhvr>
                                    </p:animEffect>
                                  </p:childTnLst>
                                </p:cTn>
                              </p:par>
                              <p:par>
                                <p:cTn id="47" presetID="10" presetClass="entr" presetSubtype="0" fill="hold" nodeType="withEffect">
                                  <p:stCondLst>
                                    <p:cond delay="0"/>
                                  </p:stCondLst>
                                  <p:childTnLst>
                                    <p:set>
                                      <p:cBhvr>
                                        <p:cTn id="48" dur="1" fill="hold">
                                          <p:stCondLst>
                                            <p:cond delay="0"/>
                                          </p:stCondLst>
                                        </p:cTn>
                                        <p:tgtEl>
                                          <p:spTgt spid="241"/>
                                        </p:tgtEl>
                                        <p:attrNameLst>
                                          <p:attrName>style.visibility</p:attrName>
                                        </p:attrNameLst>
                                      </p:cBhvr>
                                      <p:to>
                                        <p:strVal val="visible"/>
                                      </p:to>
                                    </p:set>
                                    <p:animEffect transition="in" filter="fade">
                                      <p:cBhvr>
                                        <p:cTn id="49" dur="500"/>
                                        <p:tgtEl>
                                          <p:spTgt spid="241"/>
                                        </p:tgtEl>
                                      </p:cBhvr>
                                    </p:animEffect>
                                  </p:childTnLst>
                                </p:cTn>
                              </p:par>
                              <p:par>
                                <p:cTn id="50" presetID="10" presetClass="entr" presetSubtype="0" fill="hold" nodeType="withEffect">
                                  <p:stCondLst>
                                    <p:cond delay="0"/>
                                  </p:stCondLst>
                                  <p:childTnLst>
                                    <p:set>
                                      <p:cBhvr>
                                        <p:cTn id="51" dur="1" fill="hold">
                                          <p:stCondLst>
                                            <p:cond delay="0"/>
                                          </p:stCondLst>
                                        </p:cTn>
                                        <p:tgtEl>
                                          <p:spTgt spid="239"/>
                                        </p:tgtEl>
                                        <p:attrNameLst>
                                          <p:attrName>style.visibility</p:attrName>
                                        </p:attrNameLst>
                                      </p:cBhvr>
                                      <p:to>
                                        <p:strVal val="visible"/>
                                      </p:to>
                                    </p:set>
                                    <p:animEffect transition="in" filter="fade">
                                      <p:cBhvr>
                                        <p:cTn id="52" dur="500"/>
                                        <p:tgtEl>
                                          <p:spTgt spid="239"/>
                                        </p:tgtEl>
                                      </p:cBhvr>
                                    </p:animEffect>
                                  </p:childTnLst>
                                </p:cTn>
                              </p:par>
                              <p:par>
                                <p:cTn id="53" presetID="10" presetClass="entr" presetSubtype="0" fill="hold" nodeType="withEffect">
                                  <p:stCondLst>
                                    <p:cond delay="0"/>
                                  </p:stCondLst>
                                  <p:childTnLst>
                                    <p:set>
                                      <p:cBhvr>
                                        <p:cTn id="54" dur="1" fill="hold">
                                          <p:stCondLst>
                                            <p:cond delay="0"/>
                                          </p:stCondLst>
                                        </p:cTn>
                                        <p:tgtEl>
                                          <p:spTgt spid="242"/>
                                        </p:tgtEl>
                                        <p:attrNameLst>
                                          <p:attrName>style.visibility</p:attrName>
                                        </p:attrNameLst>
                                      </p:cBhvr>
                                      <p:to>
                                        <p:strVal val="visible"/>
                                      </p:to>
                                    </p:set>
                                    <p:animEffect transition="in" filter="fade">
                                      <p:cBhvr>
                                        <p:cTn id="55" dur="500"/>
                                        <p:tgtEl>
                                          <p:spTgt spid="242"/>
                                        </p:tgtEl>
                                      </p:cBhvr>
                                    </p:animEffect>
                                  </p:childTnLst>
                                </p:cTn>
                              </p:par>
                              <p:par>
                                <p:cTn id="56" presetID="10" presetClass="entr" presetSubtype="0" fill="hold" nodeType="withEffect">
                                  <p:stCondLst>
                                    <p:cond delay="0"/>
                                  </p:stCondLst>
                                  <p:childTnLst>
                                    <p:set>
                                      <p:cBhvr>
                                        <p:cTn id="57" dur="1" fill="hold">
                                          <p:stCondLst>
                                            <p:cond delay="0"/>
                                          </p:stCondLst>
                                        </p:cTn>
                                        <p:tgtEl>
                                          <p:spTgt spid="237"/>
                                        </p:tgtEl>
                                        <p:attrNameLst>
                                          <p:attrName>style.visibility</p:attrName>
                                        </p:attrNameLst>
                                      </p:cBhvr>
                                      <p:to>
                                        <p:strVal val="visible"/>
                                      </p:to>
                                    </p:set>
                                    <p:animEffect transition="in" filter="fade">
                                      <p:cBhvr>
                                        <p:cTn id="58" dur="500"/>
                                        <p:tgtEl>
                                          <p:spTgt spid="237"/>
                                        </p:tgtEl>
                                      </p:cBhvr>
                                    </p:animEffect>
                                  </p:childTnLst>
                                </p:cTn>
                              </p:par>
                              <p:par>
                                <p:cTn id="59" presetID="10" presetClass="entr" presetSubtype="0" fill="hold" nodeType="withEffect">
                                  <p:stCondLst>
                                    <p:cond delay="0"/>
                                  </p:stCondLst>
                                  <p:childTnLst>
                                    <p:set>
                                      <p:cBhvr>
                                        <p:cTn id="60" dur="1" fill="hold">
                                          <p:stCondLst>
                                            <p:cond delay="0"/>
                                          </p:stCondLst>
                                        </p:cTn>
                                        <p:tgtEl>
                                          <p:spTgt spid="243"/>
                                        </p:tgtEl>
                                        <p:attrNameLst>
                                          <p:attrName>style.visibility</p:attrName>
                                        </p:attrNameLst>
                                      </p:cBhvr>
                                      <p:to>
                                        <p:strVal val="visible"/>
                                      </p:to>
                                    </p:set>
                                    <p:animEffect transition="in" filter="fade">
                                      <p:cBhvr>
                                        <p:cTn id="61" dur="500"/>
                                        <p:tgtEl>
                                          <p:spTgt spid="243"/>
                                        </p:tgtEl>
                                      </p:cBhvr>
                                    </p:animEffect>
                                  </p:childTnLst>
                                </p:cTn>
                              </p:par>
                              <p:par>
                                <p:cTn id="62" presetID="10" presetClass="entr" presetSubtype="0" fill="hold" nodeType="withEffect">
                                  <p:stCondLst>
                                    <p:cond delay="0"/>
                                  </p:stCondLst>
                                  <p:childTnLst>
                                    <p:set>
                                      <p:cBhvr>
                                        <p:cTn id="63" dur="1" fill="hold">
                                          <p:stCondLst>
                                            <p:cond delay="0"/>
                                          </p:stCondLst>
                                        </p:cTn>
                                        <p:tgtEl>
                                          <p:spTgt spid="238"/>
                                        </p:tgtEl>
                                        <p:attrNameLst>
                                          <p:attrName>style.visibility</p:attrName>
                                        </p:attrNameLst>
                                      </p:cBhvr>
                                      <p:to>
                                        <p:strVal val="visible"/>
                                      </p:to>
                                    </p:set>
                                    <p:animEffect transition="in" filter="fade">
                                      <p:cBhvr>
                                        <p:cTn id="64" dur="500"/>
                                        <p:tgtEl>
                                          <p:spTgt spid="238"/>
                                        </p:tgtEl>
                                      </p:cBhvr>
                                    </p:animEffect>
                                  </p:childTnLst>
                                </p:cTn>
                              </p:par>
                              <p:par>
                                <p:cTn id="65" presetID="10" presetClass="entr" presetSubtype="0" fill="hold" nodeType="withEffect">
                                  <p:stCondLst>
                                    <p:cond delay="0"/>
                                  </p:stCondLst>
                                  <p:childTnLst>
                                    <p:set>
                                      <p:cBhvr>
                                        <p:cTn id="66" dur="1" fill="hold">
                                          <p:stCondLst>
                                            <p:cond delay="0"/>
                                          </p:stCondLst>
                                        </p:cTn>
                                        <p:tgtEl>
                                          <p:spTgt spid="252"/>
                                        </p:tgtEl>
                                        <p:attrNameLst>
                                          <p:attrName>style.visibility</p:attrName>
                                        </p:attrNameLst>
                                      </p:cBhvr>
                                      <p:to>
                                        <p:strVal val="visible"/>
                                      </p:to>
                                    </p:set>
                                    <p:animEffect transition="in" filter="fade">
                                      <p:cBhvr>
                                        <p:cTn id="67" dur="500"/>
                                        <p:tgtEl>
                                          <p:spTgt spid="252"/>
                                        </p:tgtEl>
                                      </p:cBhvr>
                                    </p:animEffect>
                                  </p:childTnLst>
                                </p:cTn>
                              </p:par>
                              <p:par>
                                <p:cTn id="68" presetID="10" presetClass="entr" presetSubtype="0" fill="hold" nodeType="withEffect">
                                  <p:stCondLst>
                                    <p:cond delay="0"/>
                                  </p:stCondLst>
                                  <p:childTnLst>
                                    <p:set>
                                      <p:cBhvr>
                                        <p:cTn id="69" dur="1" fill="hold">
                                          <p:stCondLst>
                                            <p:cond delay="0"/>
                                          </p:stCondLst>
                                        </p:cTn>
                                        <p:tgtEl>
                                          <p:spTgt spid="227"/>
                                        </p:tgtEl>
                                        <p:attrNameLst>
                                          <p:attrName>style.visibility</p:attrName>
                                        </p:attrNameLst>
                                      </p:cBhvr>
                                      <p:to>
                                        <p:strVal val="visible"/>
                                      </p:to>
                                    </p:set>
                                    <p:animEffect transition="in" filter="fade">
                                      <p:cBhvr>
                                        <p:cTn id="70" dur="500"/>
                                        <p:tgtEl>
                                          <p:spTgt spid="227"/>
                                        </p:tgtEl>
                                      </p:cBhvr>
                                    </p:animEffect>
                                  </p:childTnLst>
                                </p:cTn>
                              </p:par>
                              <p:par>
                                <p:cTn id="71" presetID="10" presetClass="entr" presetSubtype="0" fill="hold" nodeType="withEffect">
                                  <p:stCondLst>
                                    <p:cond delay="0"/>
                                  </p:stCondLst>
                                  <p:childTnLst>
                                    <p:set>
                                      <p:cBhvr>
                                        <p:cTn id="72" dur="1" fill="hold">
                                          <p:stCondLst>
                                            <p:cond delay="0"/>
                                          </p:stCondLst>
                                        </p:cTn>
                                        <p:tgtEl>
                                          <p:spTgt spid="248"/>
                                        </p:tgtEl>
                                        <p:attrNameLst>
                                          <p:attrName>style.visibility</p:attrName>
                                        </p:attrNameLst>
                                      </p:cBhvr>
                                      <p:to>
                                        <p:strVal val="visible"/>
                                      </p:to>
                                    </p:set>
                                    <p:animEffect transition="in" filter="fade">
                                      <p:cBhvr>
                                        <p:cTn id="73" dur="500"/>
                                        <p:tgtEl>
                                          <p:spTgt spid="248"/>
                                        </p:tgtEl>
                                      </p:cBhvr>
                                    </p:animEffect>
                                  </p:childTnLst>
                                </p:cTn>
                              </p:par>
                              <p:par>
                                <p:cTn id="74" presetID="10" presetClass="entr" presetSubtype="0" fill="hold" nodeType="withEffect">
                                  <p:stCondLst>
                                    <p:cond delay="0"/>
                                  </p:stCondLst>
                                  <p:childTnLst>
                                    <p:set>
                                      <p:cBhvr>
                                        <p:cTn id="75" dur="1" fill="hold">
                                          <p:stCondLst>
                                            <p:cond delay="0"/>
                                          </p:stCondLst>
                                        </p:cTn>
                                        <p:tgtEl>
                                          <p:spTgt spid="228"/>
                                        </p:tgtEl>
                                        <p:attrNameLst>
                                          <p:attrName>style.visibility</p:attrName>
                                        </p:attrNameLst>
                                      </p:cBhvr>
                                      <p:to>
                                        <p:strVal val="visible"/>
                                      </p:to>
                                    </p:set>
                                    <p:animEffect transition="in" filter="fade">
                                      <p:cBhvr>
                                        <p:cTn id="76" dur="500"/>
                                        <p:tgtEl>
                                          <p:spTgt spid="228"/>
                                        </p:tgtEl>
                                      </p:cBhvr>
                                    </p:animEffect>
                                  </p:childTnLst>
                                </p:cTn>
                              </p:par>
                              <p:par>
                                <p:cTn id="77" presetID="10" presetClass="entr" presetSubtype="0" fill="hold" nodeType="withEffect">
                                  <p:stCondLst>
                                    <p:cond delay="0"/>
                                  </p:stCondLst>
                                  <p:childTnLst>
                                    <p:set>
                                      <p:cBhvr>
                                        <p:cTn id="78" dur="1" fill="hold">
                                          <p:stCondLst>
                                            <p:cond delay="0"/>
                                          </p:stCondLst>
                                        </p:cTn>
                                        <p:tgtEl>
                                          <p:spTgt spid="249"/>
                                        </p:tgtEl>
                                        <p:attrNameLst>
                                          <p:attrName>style.visibility</p:attrName>
                                        </p:attrNameLst>
                                      </p:cBhvr>
                                      <p:to>
                                        <p:strVal val="visible"/>
                                      </p:to>
                                    </p:set>
                                    <p:animEffect transition="in" filter="fade">
                                      <p:cBhvr>
                                        <p:cTn id="79" dur="500"/>
                                        <p:tgtEl>
                                          <p:spTgt spid="249"/>
                                        </p:tgtEl>
                                      </p:cBhvr>
                                    </p:animEffect>
                                  </p:childTnLst>
                                </p:cTn>
                              </p:par>
                              <p:par>
                                <p:cTn id="80" presetID="10" presetClass="entr" presetSubtype="0" fill="hold" nodeType="withEffect">
                                  <p:stCondLst>
                                    <p:cond delay="0"/>
                                  </p:stCondLst>
                                  <p:childTnLst>
                                    <p:set>
                                      <p:cBhvr>
                                        <p:cTn id="81" dur="1" fill="hold">
                                          <p:stCondLst>
                                            <p:cond delay="0"/>
                                          </p:stCondLst>
                                        </p:cTn>
                                        <p:tgtEl>
                                          <p:spTgt spid="247"/>
                                        </p:tgtEl>
                                        <p:attrNameLst>
                                          <p:attrName>style.visibility</p:attrName>
                                        </p:attrNameLst>
                                      </p:cBhvr>
                                      <p:to>
                                        <p:strVal val="visible"/>
                                      </p:to>
                                    </p:set>
                                    <p:animEffect transition="in" filter="fade">
                                      <p:cBhvr>
                                        <p:cTn id="82" dur="500"/>
                                        <p:tgtEl>
                                          <p:spTgt spid="247"/>
                                        </p:tgtEl>
                                      </p:cBhvr>
                                    </p:animEffect>
                                  </p:childTnLst>
                                </p:cTn>
                              </p:par>
                              <p:par>
                                <p:cTn id="83" presetID="10" presetClass="entr" presetSubtype="0" fill="hold" nodeType="withEffect">
                                  <p:stCondLst>
                                    <p:cond delay="0"/>
                                  </p:stCondLst>
                                  <p:childTnLst>
                                    <p:set>
                                      <p:cBhvr>
                                        <p:cTn id="84" dur="1" fill="hold">
                                          <p:stCondLst>
                                            <p:cond delay="0"/>
                                          </p:stCondLst>
                                        </p:cTn>
                                        <p:tgtEl>
                                          <p:spTgt spid="250"/>
                                        </p:tgtEl>
                                        <p:attrNameLst>
                                          <p:attrName>style.visibility</p:attrName>
                                        </p:attrNameLst>
                                      </p:cBhvr>
                                      <p:to>
                                        <p:strVal val="visible"/>
                                      </p:to>
                                    </p:set>
                                    <p:animEffect transition="in" filter="fade">
                                      <p:cBhvr>
                                        <p:cTn id="85" dur="500"/>
                                        <p:tgtEl>
                                          <p:spTgt spid="250"/>
                                        </p:tgtEl>
                                      </p:cBhvr>
                                    </p:animEffect>
                                  </p:childTnLst>
                                </p:cTn>
                              </p:par>
                              <p:par>
                                <p:cTn id="86" presetID="10" presetClass="entr" presetSubtype="0" fill="hold" nodeType="withEffect">
                                  <p:stCondLst>
                                    <p:cond delay="0"/>
                                  </p:stCondLst>
                                  <p:childTnLst>
                                    <p:set>
                                      <p:cBhvr>
                                        <p:cTn id="87" dur="1" fill="hold">
                                          <p:stCondLst>
                                            <p:cond delay="0"/>
                                          </p:stCondLst>
                                        </p:cTn>
                                        <p:tgtEl>
                                          <p:spTgt spid="245"/>
                                        </p:tgtEl>
                                        <p:attrNameLst>
                                          <p:attrName>style.visibility</p:attrName>
                                        </p:attrNameLst>
                                      </p:cBhvr>
                                      <p:to>
                                        <p:strVal val="visible"/>
                                      </p:to>
                                    </p:set>
                                    <p:animEffect transition="in" filter="fade">
                                      <p:cBhvr>
                                        <p:cTn id="88" dur="500"/>
                                        <p:tgtEl>
                                          <p:spTgt spid="245"/>
                                        </p:tgtEl>
                                      </p:cBhvr>
                                    </p:animEffect>
                                  </p:childTnLst>
                                </p:cTn>
                              </p:par>
                              <p:par>
                                <p:cTn id="89" presetID="10" presetClass="entr" presetSubtype="0" fill="hold" nodeType="withEffect">
                                  <p:stCondLst>
                                    <p:cond delay="0"/>
                                  </p:stCondLst>
                                  <p:childTnLst>
                                    <p:set>
                                      <p:cBhvr>
                                        <p:cTn id="90" dur="1" fill="hold">
                                          <p:stCondLst>
                                            <p:cond delay="0"/>
                                          </p:stCondLst>
                                        </p:cTn>
                                        <p:tgtEl>
                                          <p:spTgt spid="251"/>
                                        </p:tgtEl>
                                        <p:attrNameLst>
                                          <p:attrName>style.visibility</p:attrName>
                                        </p:attrNameLst>
                                      </p:cBhvr>
                                      <p:to>
                                        <p:strVal val="visible"/>
                                      </p:to>
                                    </p:set>
                                    <p:animEffect transition="in" filter="fade">
                                      <p:cBhvr>
                                        <p:cTn id="91" dur="500"/>
                                        <p:tgtEl>
                                          <p:spTgt spid="251"/>
                                        </p:tgtEl>
                                      </p:cBhvr>
                                    </p:animEffect>
                                  </p:childTnLst>
                                </p:cTn>
                              </p:par>
                              <p:par>
                                <p:cTn id="92" presetID="10" presetClass="entr" presetSubtype="0" fill="hold" nodeType="withEffect">
                                  <p:stCondLst>
                                    <p:cond delay="0"/>
                                  </p:stCondLst>
                                  <p:childTnLst>
                                    <p:set>
                                      <p:cBhvr>
                                        <p:cTn id="93" dur="1" fill="hold">
                                          <p:stCondLst>
                                            <p:cond delay="0"/>
                                          </p:stCondLst>
                                        </p:cTn>
                                        <p:tgtEl>
                                          <p:spTgt spid="246"/>
                                        </p:tgtEl>
                                        <p:attrNameLst>
                                          <p:attrName>style.visibility</p:attrName>
                                        </p:attrNameLst>
                                      </p:cBhvr>
                                      <p:to>
                                        <p:strVal val="visible"/>
                                      </p:to>
                                    </p:set>
                                    <p:animEffect transition="in" filter="fade">
                                      <p:cBhvr>
                                        <p:cTn id="94" dur="500"/>
                                        <p:tgtEl>
                                          <p:spTgt spid="246"/>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255"/>
                                        </p:tgtEl>
                                        <p:attrNameLst>
                                          <p:attrName>style.visibility</p:attrName>
                                        </p:attrNameLst>
                                      </p:cBhvr>
                                      <p:to>
                                        <p:strVal val="visible"/>
                                      </p:to>
                                    </p:set>
                                    <p:animEffect transition="in" filter="fade">
                                      <p:cBhvr>
                                        <p:cTn id="99" dur="500"/>
                                        <p:tgtEl>
                                          <p:spTgt spid="255"/>
                                        </p:tgtEl>
                                      </p:cBhvr>
                                    </p:animEffect>
                                  </p:childTnLst>
                                </p:cTn>
                              </p:par>
                              <p:par>
                                <p:cTn id="100" presetID="10" presetClass="entr" presetSubtype="0" fill="hold" nodeType="withEffect">
                                  <p:stCondLst>
                                    <p:cond delay="0"/>
                                  </p:stCondLst>
                                  <p:childTnLst>
                                    <p:set>
                                      <p:cBhvr>
                                        <p:cTn id="101" dur="1" fill="hold">
                                          <p:stCondLst>
                                            <p:cond delay="0"/>
                                          </p:stCondLst>
                                        </p:cTn>
                                        <p:tgtEl>
                                          <p:spTgt spid="256"/>
                                        </p:tgtEl>
                                        <p:attrNameLst>
                                          <p:attrName>style.visibility</p:attrName>
                                        </p:attrNameLst>
                                      </p:cBhvr>
                                      <p:to>
                                        <p:strVal val="visible"/>
                                      </p:to>
                                    </p:set>
                                    <p:animEffect transition="in" filter="fade">
                                      <p:cBhvr>
                                        <p:cTn id="102" dur="500"/>
                                        <p:tgtEl>
                                          <p:spTgt spid="256"/>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258"/>
                                        </p:tgtEl>
                                        <p:attrNameLst>
                                          <p:attrName>style.visibility</p:attrName>
                                        </p:attrNameLst>
                                      </p:cBhvr>
                                      <p:to>
                                        <p:strVal val="visible"/>
                                      </p:to>
                                    </p:set>
                                    <p:animEffect transition="in" filter="fade">
                                      <p:cBhvr>
                                        <p:cTn id="107" dur="500"/>
                                        <p:tgtEl>
                                          <p:spTgt spid="258"/>
                                        </p:tgtEl>
                                      </p:cBhvr>
                                    </p:animEffect>
                                  </p:childTnLst>
                                </p:cTn>
                              </p:par>
                              <p:par>
                                <p:cTn id="108" presetID="10" presetClass="entr" presetSubtype="0" fill="hold" nodeType="withEffect">
                                  <p:stCondLst>
                                    <p:cond delay="0"/>
                                  </p:stCondLst>
                                  <p:childTnLst>
                                    <p:set>
                                      <p:cBhvr>
                                        <p:cTn id="109" dur="1" fill="hold">
                                          <p:stCondLst>
                                            <p:cond delay="0"/>
                                          </p:stCondLst>
                                        </p:cTn>
                                        <p:tgtEl>
                                          <p:spTgt spid="259"/>
                                        </p:tgtEl>
                                        <p:attrNameLst>
                                          <p:attrName>style.visibility</p:attrName>
                                        </p:attrNameLst>
                                      </p:cBhvr>
                                      <p:to>
                                        <p:strVal val="visible"/>
                                      </p:to>
                                    </p:set>
                                    <p:animEffect transition="in" filter="fade">
                                      <p:cBhvr>
                                        <p:cTn id="110" dur="500"/>
                                        <p:tgtEl>
                                          <p:spTgt spid="259"/>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nodeType="clickEffect">
                                  <p:stCondLst>
                                    <p:cond delay="0"/>
                                  </p:stCondLst>
                                  <p:childTnLst>
                                    <p:set>
                                      <p:cBhvr>
                                        <p:cTn id="114" dur="1" fill="hold">
                                          <p:stCondLst>
                                            <p:cond delay="0"/>
                                          </p:stCondLst>
                                        </p:cTn>
                                        <p:tgtEl>
                                          <p:spTgt spid="261"/>
                                        </p:tgtEl>
                                        <p:attrNameLst>
                                          <p:attrName>style.visibility</p:attrName>
                                        </p:attrNameLst>
                                      </p:cBhvr>
                                      <p:to>
                                        <p:strVal val="visible"/>
                                      </p:to>
                                    </p:set>
                                    <p:animEffect transition="in" filter="fade">
                                      <p:cBhvr>
                                        <p:cTn id="115" dur="500"/>
                                        <p:tgtEl>
                                          <p:spTgt spid="261"/>
                                        </p:tgtEl>
                                      </p:cBhvr>
                                    </p:animEffect>
                                  </p:childTnLst>
                                </p:cTn>
                              </p:par>
                              <p:par>
                                <p:cTn id="116" presetID="10" presetClass="entr" presetSubtype="0" fill="hold" nodeType="withEffect">
                                  <p:stCondLst>
                                    <p:cond delay="0"/>
                                  </p:stCondLst>
                                  <p:childTnLst>
                                    <p:set>
                                      <p:cBhvr>
                                        <p:cTn id="117" dur="1" fill="hold">
                                          <p:stCondLst>
                                            <p:cond delay="0"/>
                                          </p:stCondLst>
                                        </p:cTn>
                                        <p:tgtEl>
                                          <p:spTgt spid="262"/>
                                        </p:tgtEl>
                                        <p:attrNameLst>
                                          <p:attrName>style.visibility</p:attrName>
                                        </p:attrNameLst>
                                      </p:cBhvr>
                                      <p:to>
                                        <p:strVal val="visible"/>
                                      </p:to>
                                    </p:set>
                                    <p:animEffect transition="in" filter="fade">
                                      <p:cBhvr>
                                        <p:cTn id="118" dur="500"/>
                                        <p:tgtEl>
                                          <p:spTgt spid="262"/>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253"/>
                                        </p:tgtEl>
                                        <p:attrNameLst>
                                          <p:attrName>style.visibility</p:attrName>
                                        </p:attrNameLst>
                                      </p:cBhvr>
                                      <p:to>
                                        <p:strVal val="visible"/>
                                      </p:to>
                                    </p:set>
                                    <p:animEffect transition="in" filter="fade">
                                      <p:cBhvr>
                                        <p:cTn id="123" dur="500"/>
                                        <p:tgtEl>
                                          <p:spTgt spid="253"/>
                                        </p:tgtEl>
                                      </p:cBhvr>
                                    </p:animEffect>
                                  </p:childTnLst>
                                </p:cTn>
                              </p:par>
                              <p:par>
                                <p:cTn id="124" presetID="10" presetClass="entr" presetSubtype="0" fill="hold" nodeType="withEffect">
                                  <p:stCondLst>
                                    <p:cond delay="0"/>
                                  </p:stCondLst>
                                  <p:childTnLst>
                                    <p:set>
                                      <p:cBhvr>
                                        <p:cTn id="125" dur="1" fill="hold">
                                          <p:stCondLst>
                                            <p:cond delay="0"/>
                                          </p:stCondLst>
                                        </p:cTn>
                                        <p:tgtEl>
                                          <p:spTgt spid="254"/>
                                        </p:tgtEl>
                                        <p:attrNameLst>
                                          <p:attrName>style.visibility</p:attrName>
                                        </p:attrNameLst>
                                      </p:cBhvr>
                                      <p:to>
                                        <p:strVal val="visible"/>
                                      </p:to>
                                    </p:set>
                                    <p:animEffect transition="in" filter="fade">
                                      <p:cBhvr>
                                        <p:cTn id="126" dur="500"/>
                                        <p:tgtEl>
                                          <p:spTgt spid="254"/>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nodeType="clickEffect">
                                  <p:stCondLst>
                                    <p:cond delay="0"/>
                                  </p:stCondLst>
                                  <p:childTnLst>
                                    <p:set>
                                      <p:cBhvr>
                                        <p:cTn id="130" dur="1" fill="hold">
                                          <p:stCondLst>
                                            <p:cond delay="0"/>
                                          </p:stCondLst>
                                        </p:cTn>
                                        <p:tgtEl>
                                          <p:spTgt spid="257"/>
                                        </p:tgtEl>
                                        <p:attrNameLst>
                                          <p:attrName>style.visibility</p:attrName>
                                        </p:attrNameLst>
                                      </p:cBhvr>
                                      <p:to>
                                        <p:strVal val="visible"/>
                                      </p:to>
                                    </p:set>
                                    <p:animEffect transition="in" filter="fade">
                                      <p:cBhvr>
                                        <p:cTn id="131" dur="500"/>
                                        <p:tgtEl>
                                          <p:spTgt spid="257"/>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nodeType="clickEffect">
                                  <p:stCondLst>
                                    <p:cond delay="0"/>
                                  </p:stCondLst>
                                  <p:childTnLst>
                                    <p:set>
                                      <p:cBhvr>
                                        <p:cTn id="135" dur="1" fill="hold">
                                          <p:stCondLst>
                                            <p:cond delay="0"/>
                                          </p:stCondLst>
                                        </p:cTn>
                                        <p:tgtEl>
                                          <p:spTgt spid="260"/>
                                        </p:tgtEl>
                                        <p:attrNameLst>
                                          <p:attrName>style.visibility</p:attrName>
                                        </p:attrNameLst>
                                      </p:cBhvr>
                                      <p:to>
                                        <p:strVal val="visible"/>
                                      </p:to>
                                    </p:set>
                                    <p:animEffect transition="in" filter="fade">
                                      <p:cBhvr>
                                        <p:cTn id="136" dur="500"/>
                                        <p:tgtEl>
                                          <p:spTgt spid="260"/>
                                        </p:tgtEl>
                                      </p:cBhvr>
                                    </p:animEffect>
                                  </p:childTnLst>
                                </p:cTn>
                              </p:par>
                            </p:childTnLst>
                          </p:cTn>
                        </p:par>
                      </p:childTnLst>
                    </p:cTn>
                  </p:par>
                  <p:par>
                    <p:cTn id="137" fill="hold">
                      <p:stCondLst>
                        <p:cond delay="indefinite"/>
                      </p:stCondLst>
                      <p:childTnLst>
                        <p:par>
                          <p:cTn id="138" fill="hold">
                            <p:stCondLst>
                              <p:cond delay="0"/>
                            </p:stCondLst>
                            <p:childTnLst>
                              <p:par>
                                <p:cTn id="139" presetID="10" presetClass="entr" presetSubtype="0" fill="hold" nodeType="clickEffect">
                                  <p:stCondLst>
                                    <p:cond delay="0"/>
                                  </p:stCondLst>
                                  <p:childTnLst>
                                    <p:set>
                                      <p:cBhvr>
                                        <p:cTn id="140" dur="1" fill="hold">
                                          <p:stCondLst>
                                            <p:cond delay="0"/>
                                          </p:stCondLst>
                                        </p:cTn>
                                        <p:tgtEl>
                                          <p:spTgt spid="263"/>
                                        </p:tgtEl>
                                        <p:attrNameLst>
                                          <p:attrName>style.visibility</p:attrName>
                                        </p:attrNameLst>
                                      </p:cBhvr>
                                      <p:to>
                                        <p:strVal val="visible"/>
                                      </p:to>
                                    </p:set>
                                    <p:animEffect transition="in" filter="fade">
                                      <p:cBhvr>
                                        <p:cTn id="141" dur="500"/>
                                        <p:tgtEl>
                                          <p:spTgt spid="263"/>
                                        </p:tgtEl>
                                      </p:cBhvr>
                                    </p:animEffect>
                                  </p:childTnLst>
                                </p:cTn>
                              </p:par>
                            </p:childTnLst>
                          </p:cTn>
                        </p:par>
                      </p:childTnLst>
                    </p:cTn>
                  </p:par>
                  <p:par>
                    <p:cTn id="142" fill="hold">
                      <p:stCondLst>
                        <p:cond delay="indefinite"/>
                      </p:stCondLst>
                      <p:childTnLst>
                        <p:par>
                          <p:cTn id="143" fill="hold">
                            <p:stCondLst>
                              <p:cond delay="0"/>
                            </p:stCondLst>
                            <p:childTnLst>
                              <p:par>
                                <p:cTn id="144" presetID="10" presetClass="entr" presetSubtype="0" fill="hold" nodeType="clickEffect">
                                  <p:stCondLst>
                                    <p:cond delay="0"/>
                                  </p:stCondLst>
                                  <p:childTnLst>
                                    <p:set>
                                      <p:cBhvr>
                                        <p:cTn id="145" dur="1" fill="hold">
                                          <p:stCondLst>
                                            <p:cond delay="0"/>
                                          </p:stCondLst>
                                        </p:cTn>
                                        <p:tgtEl>
                                          <p:spTgt spid="265"/>
                                        </p:tgtEl>
                                        <p:attrNameLst>
                                          <p:attrName>style.visibility</p:attrName>
                                        </p:attrNameLst>
                                      </p:cBhvr>
                                      <p:to>
                                        <p:strVal val="visible"/>
                                      </p:to>
                                    </p:set>
                                    <p:animEffect transition="in" filter="fade">
                                      <p:cBhvr>
                                        <p:cTn id="146" dur="500"/>
                                        <p:tgtEl>
                                          <p:spTgt spid="265"/>
                                        </p:tgtEl>
                                      </p:cBhvr>
                                    </p:animEffect>
                                  </p:childTnLst>
                                </p:cTn>
                              </p:par>
                              <p:par>
                                <p:cTn id="147" presetID="10" presetClass="entr" presetSubtype="0" fill="hold" nodeType="withEffect">
                                  <p:stCondLst>
                                    <p:cond delay="0"/>
                                  </p:stCondLst>
                                  <p:childTnLst>
                                    <p:set>
                                      <p:cBhvr>
                                        <p:cTn id="148" dur="1" fill="hold">
                                          <p:stCondLst>
                                            <p:cond delay="0"/>
                                          </p:stCondLst>
                                        </p:cTn>
                                        <p:tgtEl>
                                          <p:spTgt spid="264"/>
                                        </p:tgtEl>
                                        <p:attrNameLst>
                                          <p:attrName>style.visibility</p:attrName>
                                        </p:attrNameLst>
                                      </p:cBhvr>
                                      <p:to>
                                        <p:strVal val="visible"/>
                                      </p:to>
                                    </p:set>
                                    <p:animEffect transition="in" filter="fade">
                                      <p:cBhvr>
                                        <p:cTn id="149" dur="500"/>
                                        <p:tgtEl>
                                          <p:spTgt spid="264"/>
                                        </p:tgtEl>
                                      </p:cBhvr>
                                    </p:animEffect>
                                  </p:childTnLst>
                                </p:cTn>
                              </p:par>
                            </p:childTnLst>
                          </p:cTn>
                        </p:par>
                      </p:childTnLst>
                    </p:cTn>
                  </p:par>
                  <p:par>
                    <p:cTn id="150" fill="hold">
                      <p:stCondLst>
                        <p:cond delay="indefinite"/>
                      </p:stCondLst>
                      <p:childTnLst>
                        <p:par>
                          <p:cTn id="151" fill="hold">
                            <p:stCondLst>
                              <p:cond delay="0"/>
                            </p:stCondLst>
                            <p:childTnLst>
                              <p:par>
                                <p:cTn id="152" presetID="10" presetClass="entr" presetSubtype="0" fill="hold" nodeType="clickEffect">
                                  <p:stCondLst>
                                    <p:cond delay="0"/>
                                  </p:stCondLst>
                                  <p:childTnLst>
                                    <p:set>
                                      <p:cBhvr>
                                        <p:cTn id="153" dur="1" fill="hold">
                                          <p:stCondLst>
                                            <p:cond delay="0"/>
                                          </p:stCondLst>
                                        </p:cTn>
                                        <p:tgtEl>
                                          <p:spTgt spid="266"/>
                                        </p:tgtEl>
                                        <p:attrNameLst>
                                          <p:attrName>style.visibility</p:attrName>
                                        </p:attrNameLst>
                                      </p:cBhvr>
                                      <p:to>
                                        <p:strVal val="visible"/>
                                      </p:to>
                                    </p:set>
                                    <p:animEffect transition="in" filter="fade">
                                      <p:cBhvr>
                                        <p:cTn id="154" dur="500"/>
                                        <p:tgtEl>
                                          <p:spTgt spid="266"/>
                                        </p:tgtEl>
                                      </p:cBhvr>
                                    </p:animEffect>
                                  </p:childTnLst>
                                </p:cTn>
                              </p:par>
                              <p:par>
                                <p:cTn id="155" presetID="10" presetClass="entr" presetSubtype="0" fill="hold" nodeType="withEffect">
                                  <p:stCondLst>
                                    <p:cond delay="0"/>
                                  </p:stCondLst>
                                  <p:childTnLst>
                                    <p:set>
                                      <p:cBhvr>
                                        <p:cTn id="156" dur="1" fill="hold">
                                          <p:stCondLst>
                                            <p:cond delay="0"/>
                                          </p:stCondLst>
                                        </p:cTn>
                                        <p:tgtEl>
                                          <p:spTgt spid="267"/>
                                        </p:tgtEl>
                                        <p:attrNameLst>
                                          <p:attrName>style.visibility</p:attrName>
                                        </p:attrNameLst>
                                      </p:cBhvr>
                                      <p:to>
                                        <p:strVal val="visible"/>
                                      </p:to>
                                    </p:set>
                                    <p:animEffect transition="in" filter="fade">
                                      <p:cBhvr>
                                        <p:cTn id="157" dur="500"/>
                                        <p:tgtEl>
                                          <p:spTgt spid="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1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742950" lvl="0" indent="-742950" algn="l" rtl="0">
              <a:lnSpc>
                <a:spcPct val="90000"/>
              </a:lnSpc>
              <a:spcBef>
                <a:spcPts val="0"/>
              </a:spcBef>
              <a:spcAft>
                <a:spcPts val="0"/>
              </a:spcAft>
              <a:buSzPts val="1400"/>
              <a:buNone/>
            </a:pPr>
            <a:r>
              <a:rPr lang="en-GB"/>
              <a:t>Securing  the Users Account</a:t>
            </a:r>
            <a:endParaRPr/>
          </a:p>
        </p:txBody>
      </p:sp>
      <p:sp>
        <p:nvSpPr>
          <p:cNvPr id="273" name="Google Shape;273;p12"/>
          <p:cNvSpPr txBox="1">
            <a:spLocks noGrp="1"/>
          </p:cNvSpPr>
          <p:nvPr>
            <p:ph type="body" idx="1"/>
          </p:nvPr>
        </p:nvSpPr>
        <p:spPr>
          <a:xfrm>
            <a:off x="676987" y="3288028"/>
            <a:ext cx="10861500" cy="783000"/>
          </a:xfrm>
          <a:prstGeom prst="rect">
            <a:avLst/>
          </a:prstGeom>
          <a:noFill/>
          <a:ln>
            <a:noFill/>
          </a:ln>
        </p:spPr>
        <p:txBody>
          <a:bodyPr spcFirstLastPara="1" wrap="square" lIns="91425" tIns="45700" rIns="91425" bIns="45700" anchor="t" anchorCtr="0">
            <a:noAutofit/>
          </a:bodyPr>
          <a:lstStyle/>
          <a:p>
            <a:pPr marL="457200" lvl="0" indent="-457200" algn="l" rtl="0">
              <a:lnSpc>
                <a:spcPct val="150000"/>
              </a:lnSpc>
              <a:spcBef>
                <a:spcPts val="0"/>
              </a:spcBef>
              <a:spcAft>
                <a:spcPts val="0"/>
              </a:spcAft>
              <a:buClr>
                <a:schemeClr val="dk1"/>
              </a:buClr>
              <a:buSzPts val="1440"/>
              <a:buFont typeface="Helvetica Neue"/>
              <a:buAutoNum type="arabicPeriod" startAt="2"/>
            </a:pPr>
            <a:r>
              <a:rPr lang="en-GB" sz="1800"/>
              <a:t>Multi-Factor Authentication - MFA</a:t>
            </a:r>
            <a:endParaRPr/>
          </a:p>
          <a:p>
            <a:pPr marL="38100" lvl="0" indent="-38100" algn="l" rtl="0">
              <a:lnSpc>
                <a:spcPct val="100000"/>
              </a:lnSpc>
              <a:spcBef>
                <a:spcPts val="1138"/>
              </a:spcBef>
              <a:spcAft>
                <a:spcPts val="0"/>
              </a:spcAft>
              <a:buSzPts val="1400"/>
              <a:buNone/>
            </a:pPr>
            <a:endParaRPr sz="1800"/>
          </a:p>
        </p:txBody>
      </p:sp>
      <p:pic>
        <p:nvPicPr>
          <p:cNvPr id="274" name="Google Shape;274;p12" descr="Setting Password Policies via CloudFormation - Rhythmic Technologies, Inc."/>
          <p:cNvPicPr preferRelativeResize="0"/>
          <p:nvPr/>
        </p:nvPicPr>
        <p:blipFill rotWithShape="1">
          <a:blip r:embed="rId3">
            <a:alphaModFix/>
          </a:blip>
          <a:srcRect/>
          <a:stretch/>
        </p:blipFill>
        <p:spPr>
          <a:xfrm>
            <a:off x="9358376" y="2016989"/>
            <a:ext cx="1937125" cy="1161518"/>
          </a:xfrm>
          <a:prstGeom prst="roundRect">
            <a:avLst>
              <a:gd name="adj" fmla="val 4167"/>
            </a:avLst>
          </a:prstGeom>
          <a:solidFill>
            <a:srgbClr val="FFFFFF"/>
          </a:solidFill>
          <a:ln w="76200" cap="sq" cmpd="sng">
            <a:solidFill>
              <a:srgbClr val="292929"/>
            </a:solidFill>
            <a:prstDash val="solid"/>
            <a:miter lim="800000"/>
            <a:headEnd type="none" w="sm" len="sm"/>
            <a:tailEnd type="none" w="sm" len="sm"/>
          </a:ln>
          <a:effectLst>
            <a:reflection stA="28000" endPos="28000" dist="5000" dir="5400000" sy="-100000" algn="bl" rotWithShape="0"/>
          </a:effectLst>
        </p:spPr>
      </p:pic>
      <p:sp>
        <p:nvSpPr>
          <p:cNvPr id="275" name="Google Shape;275;p12"/>
          <p:cNvSpPr/>
          <p:nvPr/>
        </p:nvSpPr>
        <p:spPr>
          <a:xfrm>
            <a:off x="676987" y="1869340"/>
            <a:ext cx="8371427" cy="45807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800"/>
              <a:buFont typeface="Arial"/>
              <a:buNone/>
            </a:pPr>
            <a:r>
              <a:rPr lang="en-GB" sz="1800" b="0" i="0" u="none" strike="noStrike" cap="none">
                <a:solidFill>
                  <a:srgbClr val="060707"/>
                </a:solidFill>
                <a:latin typeface="Helvetica Neue"/>
                <a:ea typeface="Helvetica Neue"/>
                <a:cs typeface="Helvetica Neue"/>
                <a:sym typeface="Helvetica Neue"/>
              </a:rPr>
              <a:t>To secure the user account you have two methods </a:t>
            </a:r>
            <a:endParaRPr sz="1400" b="0" i="0" u="none" strike="noStrike" cap="none">
              <a:solidFill>
                <a:srgbClr val="000000"/>
              </a:solidFill>
              <a:latin typeface="Helvetica Neue"/>
              <a:ea typeface="Helvetica Neue"/>
              <a:cs typeface="Helvetica Neue"/>
              <a:sym typeface="Helvetica Neue"/>
            </a:endParaRPr>
          </a:p>
        </p:txBody>
      </p:sp>
      <p:sp>
        <p:nvSpPr>
          <p:cNvPr id="276" name="Google Shape;276;p12"/>
          <p:cNvSpPr/>
          <p:nvPr/>
        </p:nvSpPr>
        <p:spPr>
          <a:xfrm>
            <a:off x="676987" y="2681511"/>
            <a:ext cx="6123308" cy="458074"/>
          </a:xfrm>
          <a:prstGeom prst="rect">
            <a:avLst/>
          </a:prstGeom>
          <a:noFill/>
          <a:ln>
            <a:noFill/>
          </a:ln>
        </p:spPr>
        <p:txBody>
          <a:bodyPr spcFirstLastPara="1" wrap="square" lIns="91425" tIns="45700" rIns="91425" bIns="45700" anchor="t" anchorCtr="0">
            <a:spAutoFit/>
          </a:bodyPr>
          <a:lstStyle/>
          <a:p>
            <a:pPr marL="457200" marR="0" lvl="0" indent="-457200" algn="l" rtl="0">
              <a:lnSpc>
                <a:spcPct val="150000"/>
              </a:lnSpc>
              <a:spcBef>
                <a:spcPts val="0"/>
              </a:spcBef>
              <a:spcAft>
                <a:spcPts val="0"/>
              </a:spcAft>
              <a:buClr>
                <a:schemeClr val="dk1"/>
              </a:buClr>
              <a:buSzPts val="1800"/>
              <a:buFont typeface="Helvetica Neue"/>
              <a:buAutoNum type="arabicPeriod"/>
            </a:pPr>
            <a:r>
              <a:rPr lang="en-GB" sz="1800" b="0" i="0" u="none" strike="noStrike" cap="none">
                <a:solidFill>
                  <a:srgbClr val="060707"/>
                </a:solidFill>
                <a:latin typeface="Helvetica Neue"/>
                <a:ea typeface="Helvetica Neue"/>
                <a:cs typeface="Helvetica Neue"/>
                <a:sym typeface="Helvetica Neue"/>
              </a:rPr>
              <a:t>IAM - Password Policy</a:t>
            </a:r>
            <a:endParaRPr sz="1400" b="0" i="0" u="none" strike="noStrike" cap="none">
              <a:solidFill>
                <a:srgbClr val="000000"/>
              </a:solidFill>
              <a:latin typeface="Helvetica Neue"/>
              <a:ea typeface="Helvetica Neue"/>
              <a:cs typeface="Helvetica Neue"/>
              <a:sym typeface="Helvetica Neue"/>
            </a:endParaRPr>
          </a:p>
        </p:txBody>
      </p:sp>
      <p:pic>
        <p:nvPicPr>
          <p:cNvPr id="277" name="Google Shape;277;p12" descr="For security, choose multi-factor authentication – SET-IT"/>
          <p:cNvPicPr preferRelativeResize="0"/>
          <p:nvPr/>
        </p:nvPicPr>
        <p:blipFill rotWithShape="1">
          <a:blip r:embed="rId4">
            <a:alphaModFix/>
          </a:blip>
          <a:srcRect/>
          <a:stretch/>
        </p:blipFill>
        <p:spPr>
          <a:xfrm>
            <a:off x="9359949" y="3875651"/>
            <a:ext cx="2066925" cy="1733862"/>
          </a:xfrm>
          <a:prstGeom prst="roundRect">
            <a:avLst>
              <a:gd name="adj" fmla="val 4167"/>
            </a:avLst>
          </a:prstGeom>
          <a:solidFill>
            <a:srgbClr val="FFFFFF"/>
          </a:solidFill>
          <a:ln w="76200" cap="sq" cmpd="sng">
            <a:solidFill>
              <a:srgbClr val="292929"/>
            </a:solidFill>
            <a:prstDash val="solid"/>
            <a:miter lim="800000"/>
            <a:headEnd type="none" w="sm" len="sm"/>
            <a:tailEnd type="none" w="sm" len="sm"/>
          </a:ln>
          <a:effectLst>
            <a:reflection stA="28000" endPos="28000" dist="5000" dir="5400000" sy="-100000" algn="bl" rotWithShape="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6"/>
                                        </p:tgtEl>
                                        <p:attrNameLst>
                                          <p:attrName>style.visibility</p:attrName>
                                        </p:attrNameLst>
                                      </p:cBhvr>
                                      <p:to>
                                        <p:strVal val="visible"/>
                                      </p:to>
                                    </p:set>
                                    <p:animEffect transition="in" filter="fade">
                                      <p:cBhvr>
                                        <p:cTn id="7" dur="500"/>
                                        <p:tgtEl>
                                          <p:spTgt spid="276"/>
                                        </p:tgtEl>
                                      </p:cBhvr>
                                    </p:animEffect>
                                  </p:childTnLst>
                                </p:cTn>
                              </p:par>
                              <p:par>
                                <p:cTn id="8" presetID="10" presetClass="entr" presetSubtype="0" fill="hold" nodeType="withEffect">
                                  <p:stCondLst>
                                    <p:cond delay="0"/>
                                  </p:stCondLst>
                                  <p:childTnLst>
                                    <p:set>
                                      <p:cBhvr>
                                        <p:cTn id="9" dur="1" fill="hold">
                                          <p:stCondLst>
                                            <p:cond delay="0"/>
                                          </p:stCondLst>
                                        </p:cTn>
                                        <p:tgtEl>
                                          <p:spTgt spid="274"/>
                                        </p:tgtEl>
                                        <p:attrNameLst>
                                          <p:attrName>style.visibility</p:attrName>
                                        </p:attrNameLst>
                                      </p:cBhvr>
                                      <p:to>
                                        <p:strVal val="visible"/>
                                      </p:to>
                                    </p:set>
                                    <p:animEffect transition="in" filter="fade">
                                      <p:cBhvr>
                                        <p:cTn id="10" dur="500"/>
                                        <p:tgtEl>
                                          <p:spTgt spid="27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73">
                                            <p:txEl>
                                              <p:pRg st="0" end="0"/>
                                            </p:txEl>
                                          </p:spTgt>
                                        </p:tgtEl>
                                        <p:attrNameLst>
                                          <p:attrName>style.visibility</p:attrName>
                                        </p:attrNameLst>
                                      </p:cBhvr>
                                      <p:to>
                                        <p:strVal val="visible"/>
                                      </p:to>
                                    </p:set>
                                    <p:animEffect transition="in" filter="fade">
                                      <p:cBhvr>
                                        <p:cTn id="15" dur="500"/>
                                        <p:tgtEl>
                                          <p:spTgt spid="273">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73">
                                            <p:txEl>
                                              <p:pRg st="1" end="1"/>
                                            </p:txEl>
                                          </p:spTgt>
                                        </p:tgtEl>
                                        <p:attrNameLst>
                                          <p:attrName>style.visibility</p:attrName>
                                        </p:attrNameLst>
                                      </p:cBhvr>
                                      <p:to>
                                        <p:strVal val="visible"/>
                                      </p:to>
                                    </p:set>
                                    <p:animEffect transition="in" filter="fade">
                                      <p:cBhvr>
                                        <p:cTn id="20" dur="500"/>
                                        <p:tgtEl>
                                          <p:spTgt spid="27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77"/>
                                        </p:tgtEl>
                                        <p:attrNameLst>
                                          <p:attrName>style.visibility</p:attrName>
                                        </p:attrNameLst>
                                      </p:cBhvr>
                                      <p:to>
                                        <p:strVal val="visible"/>
                                      </p:to>
                                    </p:set>
                                    <p:animEffect transition="in" filter="fade">
                                      <p:cBhvr>
                                        <p:cTn id="25" dur="500"/>
                                        <p:tgtEl>
                                          <p:spTgt spid="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13"/>
          <p:cNvSpPr txBox="1">
            <a:spLocks noGrp="1"/>
          </p:cNvSpPr>
          <p:nvPr>
            <p:ph type="title"/>
          </p:nvPr>
        </p:nvSpPr>
        <p:spPr>
          <a:xfrm>
            <a:off x="544182" y="311560"/>
            <a:ext cx="10863300" cy="1019100"/>
          </a:xfrm>
          <a:prstGeom prst="rect">
            <a:avLst/>
          </a:prstGeom>
          <a:noFill/>
          <a:ln>
            <a:noFill/>
          </a:ln>
        </p:spPr>
        <p:txBody>
          <a:bodyPr spcFirstLastPara="1" wrap="square" lIns="91425" tIns="45700" rIns="91425" bIns="45700" anchor="ctr" anchorCtr="0">
            <a:noAutofit/>
          </a:bodyPr>
          <a:lstStyle/>
          <a:p>
            <a:pPr marL="742950" lvl="0" indent="-742950" algn="l" rtl="0">
              <a:lnSpc>
                <a:spcPct val="90000"/>
              </a:lnSpc>
              <a:spcBef>
                <a:spcPts val="0"/>
              </a:spcBef>
              <a:spcAft>
                <a:spcPts val="0"/>
              </a:spcAft>
              <a:buSzPts val="1400"/>
              <a:buNone/>
            </a:pPr>
            <a:r>
              <a:rPr lang="en-GB">
                <a:latin typeface="Times New Roman"/>
                <a:ea typeface="Times New Roman"/>
                <a:cs typeface="Times New Roman"/>
                <a:sym typeface="Times New Roman"/>
              </a:rPr>
              <a:t>IAM - Password Policy</a:t>
            </a:r>
            <a:endParaRPr/>
          </a:p>
        </p:txBody>
      </p:sp>
      <p:sp>
        <p:nvSpPr>
          <p:cNvPr id="283" name="Google Shape;283;p13"/>
          <p:cNvSpPr txBox="1">
            <a:spLocks noGrp="1"/>
          </p:cNvSpPr>
          <p:nvPr>
            <p:ph type="body" idx="1"/>
          </p:nvPr>
        </p:nvSpPr>
        <p:spPr>
          <a:xfrm>
            <a:off x="544225" y="1431875"/>
            <a:ext cx="10863300" cy="4447200"/>
          </a:xfrm>
          <a:prstGeom prst="rect">
            <a:avLst/>
          </a:prstGeom>
          <a:noFill/>
          <a:ln>
            <a:noFill/>
          </a:ln>
        </p:spPr>
        <p:txBody>
          <a:bodyPr spcFirstLastPara="1" wrap="square" lIns="90000" tIns="45700" rIns="91425" bIns="45700" anchor="t" anchorCtr="0">
            <a:noAutofit/>
          </a:bodyPr>
          <a:lstStyle/>
          <a:p>
            <a:pPr marL="342900" lvl="0" indent="-342900" algn="l" rtl="0">
              <a:lnSpc>
                <a:spcPct val="115000"/>
              </a:lnSpc>
              <a:spcBef>
                <a:spcPts val="0"/>
              </a:spcBef>
              <a:spcAft>
                <a:spcPts val="0"/>
              </a:spcAft>
              <a:buClr>
                <a:schemeClr val="dk1"/>
              </a:buClr>
              <a:buSzPts val="1800"/>
              <a:buFont typeface="Helvetica Neue"/>
              <a:buChar char="⮚"/>
            </a:pPr>
            <a:r>
              <a:rPr lang="en-GB" sz="1800"/>
              <a:t>Strong passwords = higher security for your account</a:t>
            </a:r>
            <a:endParaRPr sz="1800"/>
          </a:p>
          <a:p>
            <a:pPr marL="342900" lvl="0" indent="-342900" algn="l" rtl="0">
              <a:lnSpc>
                <a:spcPct val="115000"/>
              </a:lnSpc>
              <a:spcBef>
                <a:spcPts val="1138"/>
              </a:spcBef>
              <a:spcAft>
                <a:spcPts val="0"/>
              </a:spcAft>
              <a:buClr>
                <a:schemeClr val="dk1"/>
              </a:buClr>
              <a:buSzPts val="1800"/>
              <a:buFont typeface="Helvetica Neue"/>
              <a:buChar char="⮚"/>
            </a:pPr>
            <a:r>
              <a:rPr lang="en-GB" sz="1800"/>
              <a:t>In AWS, you can setup a password policy:</a:t>
            </a:r>
            <a:endParaRPr sz="1800"/>
          </a:p>
          <a:p>
            <a:pPr marL="750888" lvl="2" indent="-355600" algn="l" rtl="0">
              <a:lnSpc>
                <a:spcPct val="115000"/>
              </a:lnSpc>
              <a:spcBef>
                <a:spcPts val="163"/>
              </a:spcBef>
              <a:spcAft>
                <a:spcPts val="0"/>
              </a:spcAft>
              <a:buClr>
                <a:schemeClr val="dk1"/>
              </a:buClr>
              <a:buSzPts val="1800"/>
              <a:buFont typeface="Helvetica Neue"/>
              <a:buChar char="⮚"/>
            </a:pPr>
            <a:r>
              <a:rPr lang="en-GB" sz="1800"/>
              <a:t>Set a minimum password length</a:t>
            </a:r>
            <a:endParaRPr sz="1800"/>
          </a:p>
          <a:p>
            <a:pPr marL="750888" lvl="2" indent="-355600" algn="l" rtl="0">
              <a:lnSpc>
                <a:spcPct val="115000"/>
              </a:lnSpc>
              <a:spcBef>
                <a:spcPts val="488"/>
              </a:spcBef>
              <a:spcAft>
                <a:spcPts val="0"/>
              </a:spcAft>
              <a:buClr>
                <a:schemeClr val="dk1"/>
              </a:buClr>
              <a:buSzPts val="1800"/>
              <a:buFont typeface="Helvetica Neue"/>
              <a:buChar char="⮚"/>
            </a:pPr>
            <a:r>
              <a:rPr lang="en-GB" sz="1800"/>
              <a:t>Require specific character types:</a:t>
            </a:r>
            <a:endParaRPr sz="1800"/>
          </a:p>
          <a:p>
            <a:pPr marL="1196975" lvl="4" indent="-355600" algn="l" rtl="0">
              <a:lnSpc>
                <a:spcPct val="115000"/>
              </a:lnSpc>
              <a:spcBef>
                <a:spcPts val="488"/>
              </a:spcBef>
              <a:spcAft>
                <a:spcPts val="0"/>
              </a:spcAft>
              <a:buClr>
                <a:schemeClr val="dk1"/>
              </a:buClr>
              <a:buSzPts val="1800"/>
              <a:buFont typeface="Helvetica Neue"/>
              <a:buChar char="✔"/>
            </a:pPr>
            <a:r>
              <a:rPr lang="en-GB" sz="1800"/>
              <a:t>including uppercase letters</a:t>
            </a:r>
            <a:endParaRPr sz="1800"/>
          </a:p>
          <a:p>
            <a:pPr marL="1196975" lvl="4" indent="-355600" algn="l" rtl="0">
              <a:lnSpc>
                <a:spcPct val="115000"/>
              </a:lnSpc>
              <a:spcBef>
                <a:spcPts val="488"/>
              </a:spcBef>
              <a:spcAft>
                <a:spcPts val="0"/>
              </a:spcAft>
              <a:buClr>
                <a:schemeClr val="dk1"/>
              </a:buClr>
              <a:buSzPts val="1800"/>
              <a:buFont typeface="Helvetica Neue"/>
              <a:buChar char="✔"/>
            </a:pPr>
            <a:r>
              <a:rPr lang="en-GB" sz="1800"/>
              <a:t> lowercase letters</a:t>
            </a:r>
            <a:endParaRPr sz="1800"/>
          </a:p>
          <a:p>
            <a:pPr marL="1196975" lvl="4" indent="-355600" algn="l" rtl="0">
              <a:lnSpc>
                <a:spcPct val="115000"/>
              </a:lnSpc>
              <a:spcBef>
                <a:spcPts val="488"/>
              </a:spcBef>
              <a:spcAft>
                <a:spcPts val="0"/>
              </a:spcAft>
              <a:buClr>
                <a:schemeClr val="dk1"/>
              </a:buClr>
              <a:buSzPts val="1800"/>
              <a:buFont typeface="Helvetica Neue"/>
              <a:buChar char="✔"/>
            </a:pPr>
            <a:r>
              <a:rPr lang="en-GB" sz="1800"/>
              <a:t> numbers</a:t>
            </a:r>
            <a:endParaRPr sz="1800"/>
          </a:p>
          <a:p>
            <a:pPr marL="1196975" lvl="4" indent="-355600" algn="l" rtl="0">
              <a:lnSpc>
                <a:spcPct val="115000"/>
              </a:lnSpc>
              <a:spcBef>
                <a:spcPts val="488"/>
              </a:spcBef>
              <a:spcAft>
                <a:spcPts val="0"/>
              </a:spcAft>
              <a:buClr>
                <a:schemeClr val="dk1"/>
              </a:buClr>
              <a:buSzPts val="1800"/>
              <a:buFont typeface="Helvetica Neue"/>
              <a:buChar char="✔"/>
            </a:pPr>
            <a:r>
              <a:rPr lang="en-GB" sz="1800"/>
              <a:t>non-alphanumeric characters</a:t>
            </a:r>
            <a:endParaRPr sz="1800"/>
          </a:p>
          <a:p>
            <a:pPr marL="342900" lvl="0" indent="-342900" algn="l" rtl="0">
              <a:lnSpc>
                <a:spcPct val="115000"/>
              </a:lnSpc>
              <a:spcBef>
                <a:spcPts val="1463"/>
              </a:spcBef>
              <a:spcAft>
                <a:spcPts val="0"/>
              </a:spcAft>
              <a:buClr>
                <a:schemeClr val="dk1"/>
              </a:buClr>
              <a:buSzPts val="1800"/>
              <a:buFont typeface="Helvetica Neue"/>
              <a:buChar char="⮚"/>
            </a:pPr>
            <a:r>
              <a:rPr lang="en-GB" sz="1800"/>
              <a:t>Allow all IAM users to change their own passwords</a:t>
            </a:r>
            <a:endParaRPr sz="1800"/>
          </a:p>
          <a:p>
            <a:pPr marL="342900" lvl="0" indent="-342900" algn="l" rtl="0">
              <a:lnSpc>
                <a:spcPct val="115000"/>
              </a:lnSpc>
              <a:spcBef>
                <a:spcPts val="1138"/>
              </a:spcBef>
              <a:spcAft>
                <a:spcPts val="0"/>
              </a:spcAft>
              <a:buClr>
                <a:schemeClr val="dk1"/>
              </a:buClr>
              <a:buSzPts val="1800"/>
              <a:buFont typeface="Helvetica Neue"/>
              <a:buChar char="⮚"/>
            </a:pPr>
            <a:r>
              <a:rPr lang="en-GB" sz="1800"/>
              <a:t>Require users to change their password after some time (password expiration)</a:t>
            </a:r>
            <a:endParaRPr sz="1800"/>
          </a:p>
          <a:p>
            <a:pPr marL="342900" lvl="0" indent="-342900" algn="l" rtl="0">
              <a:lnSpc>
                <a:spcPct val="115000"/>
              </a:lnSpc>
              <a:spcBef>
                <a:spcPts val="1138"/>
              </a:spcBef>
              <a:spcAft>
                <a:spcPts val="0"/>
              </a:spcAft>
              <a:buClr>
                <a:schemeClr val="dk1"/>
              </a:buClr>
              <a:buSzPts val="1800"/>
              <a:buFont typeface="Helvetica Neue"/>
              <a:buChar char="⮚"/>
            </a:pPr>
            <a:r>
              <a:rPr lang="en-GB" sz="1800"/>
              <a:t>Prevent password reuse</a:t>
            </a:r>
            <a:endParaRPr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8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8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8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14"/>
          <p:cNvSpPr txBox="1">
            <a:spLocks noGrp="1"/>
          </p:cNvSpPr>
          <p:nvPr>
            <p:ph type="title"/>
          </p:nvPr>
        </p:nvSpPr>
        <p:spPr>
          <a:xfrm>
            <a:off x="359302" y="162129"/>
            <a:ext cx="10863300" cy="1019100"/>
          </a:xfrm>
          <a:prstGeom prst="rect">
            <a:avLst/>
          </a:prstGeom>
          <a:noFill/>
          <a:ln>
            <a:noFill/>
          </a:ln>
        </p:spPr>
        <p:txBody>
          <a:bodyPr spcFirstLastPara="1" wrap="square" lIns="91425" tIns="45700" rIns="91425" bIns="45700" anchor="ctr" anchorCtr="0">
            <a:noAutofit/>
          </a:bodyPr>
          <a:lstStyle/>
          <a:p>
            <a:pPr marL="742950" lvl="0" indent="-742950" algn="l" rtl="0">
              <a:lnSpc>
                <a:spcPct val="90000"/>
              </a:lnSpc>
              <a:spcBef>
                <a:spcPts val="0"/>
              </a:spcBef>
              <a:spcAft>
                <a:spcPts val="0"/>
              </a:spcAft>
              <a:buSzPts val="1400"/>
              <a:buNone/>
            </a:pPr>
            <a:r>
              <a:rPr lang="en-GB"/>
              <a:t>Multi-Factor Authentication - MFA</a:t>
            </a:r>
            <a:endParaRPr/>
          </a:p>
        </p:txBody>
      </p:sp>
      <p:sp>
        <p:nvSpPr>
          <p:cNvPr id="289" name="Google Shape;289;p14"/>
          <p:cNvSpPr txBox="1">
            <a:spLocks noGrp="1"/>
          </p:cNvSpPr>
          <p:nvPr>
            <p:ph type="body" idx="1"/>
          </p:nvPr>
        </p:nvSpPr>
        <p:spPr>
          <a:xfrm>
            <a:off x="359302" y="1292147"/>
            <a:ext cx="10861500" cy="4038600"/>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chemeClr val="dk1"/>
              </a:buClr>
              <a:buSzPts val="1800"/>
              <a:buFont typeface="Helvetica Neue"/>
              <a:buChar char="⮚"/>
            </a:pPr>
            <a:r>
              <a:rPr lang="en-GB" sz="1800"/>
              <a:t>Users have access to your account and can possibly change configurations or delete resources in your AWS account</a:t>
            </a:r>
            <a:endParaRPr sz="1800"/>
          </a:p>
          <a:p>
            <a:pPr marL="342900" lvl="0" indent="-342900" algn="l" rtl="0">
              <a:lnSpc>
                <a:spcPct val="150000"/>
              </a:lnSpc>
              <a:spcBef>
                <a:spcPts val="1138"/>
              </a:spcBef>
              <a:spcAft>
                <a:spcPts val="0"/>
              </a:spcAft>
              <a:buClr>
                <a:schemeClr val="dk1"/>
              </a:buClr>
              <a:buSzPts val="1800"/>
              <a:buFont typeface="Helvetica Neue"/>
              <a:buChar char="⮚"/>
            </a:pPr>
            <a:r>
              <a:rPr lang="en-GB" sz="1800"/>
              <a:t>You want to protect your Root Accounts and IAM users</a:t>
            </a:r>
            <a:endParaRPr sz="1800"/>
          </a:p>
          <a:p>
            <a:pPr marL="342900" lvl="0" indent="-342900" algn="l" rtl="0">
              <a:lnSpc>
                <a:spcPct val="150000"/>
              </a:lnSpc>
              <a:spcBef>
                <a:spcPts val="1138"/>
              </a:spcBef>
              <a:spcAft>
                <a:spcPts val="0"/>
              </a:spcAft>
              <a:buClr>
                <a:schemeClr val="dk1"/>
              </a:buClr>
              <a:buSzPts val="1800"/>
              <a:buFont typeface="Helvetica Neue"/>
              <a:buChar char="⮚"/>
            </a:pPr>
            <a:r>
              <a:rPr lang="en-GB" sz="1800"/>
              <a:t>MFA = password you know + security device you own</a:t>
            </a:r>
            <a:endParaRPr sz="1800"/>
          </a:p>
        </p:txBody>
      </p:sp>
      <p:pic>
        <p:nvPicPr>
          <p:cNvPr id="290" name="Google Shape;290;p14" descr="Users Vector, Users, Avatar, User PNG and Vector with Transparent  Background for Free Download"/>
          <p:cNvPicPr preferRelativeResize="0"/>
          <p:nvPr/>
        </p:nvPicPr>
        <p:blipFill rotWithShape="1">
          <a:blip r:embed="rId3">
            <a:alphaModFix/>
          </a:blip>
          <a:srcRect/>
          <a:stretch/>
        </p:blipFill>
        <p:spPr>
          <a:xfrm>
            <a:off x="1508719" y="3959726"/>
            <a:ext cx="940459" cy="940459"/>
          </a:xfrm>
          <a:prstGeom prst="rect">
            <a:avLst/>
          </a:prstGeom>
          <a:noFill/>
          <a:ln>
            <a:noFill/>
          </a:ln>
        </p:spPr>
      </p:pic>
      <p:sp>
        <p:nvSpPr>
          <p:cNvPr id="291" name="Google Shape;291;p14"/>
          <p:cNvSpPr/>
          <p:nvPr/>
        </p:nvSpPr>
        <p:spPr>
          <a:xfrm>
            <a:off x="3485825" y="4245300"/>
            <a:ext cx="16020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a:solidFill>
                  <a:schemeClr val="dk1"/>
                </a:solidFill>
                <a:latin typeface="Helvetica Neue"/>
                <a:ea typeface="Helvetica Neue"/>
                <a:cs typeface="Helvetica Neue"/>
                <a:sym typeface="Helvetica Neue"/>
              </a:rPr>
              <a:t>password</a:t>
            </a:r>
            <a:endParaRPr sz="2000" b="0" i="0" u="none" strike="noStrike" cap="none">
              <a:solidFill>
                <a:schemeClr val="dk1"/>
              </a:solidFill>
              <a:latin typeface="Helvetica Neue"/>
              <a:ea typeface="Helvetica Neue"/>
              <a:cs typeface="Helvetica Neue"/>
              <a:sym typeface="Helvetica Neue"/>
            </a:endParaRPr>
          </a:p>
        </p:txBody>
      </p:sp>
      <p:sp>
        <p:nvSpPr>
          <p:cNvPr id="292" name="Google Shape;292;p14"/>
          <p:cNvSpPr/>
          <p:nvPr/>
        </p:nvSpPr>
        <p:spPr>
          <a:xfrm>
            <a:off x="4768557" y="4276067"/>
            <a:ext cx="31931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Roboto"/>
                <a:ea typeface="Roboto"/>
                <a:cs typeface="Roboto"/>
                <a:sym typeface="Roboto"/>
              </a:rPr>
              <a:t>+</a:t>
            </a:r>
            <a:endParaRPr sz="1400" b="0" i="0" u="none" strike="noStrike" cap="none">
              <a:solidFill>
                <a:srgbClr val="000000"/>
              </a:solidFill>
              <a:latin typeface="Arial"/>
              <a:ea typeface="Arial"/>
              <a:cs typeface="Arial"/>
              <a:sym typeface="Arial"/>
            </a:endParaRPr>
          </a:p>
        </p:txBody>
      </p:sp>
      <p:sp>
        <p:nvSpPr>
          <p:cNvPr id="293" name="Google Shape;293;p14"/>
          <p:cNvSpPr/>
          <p:nvPr/>
        </p:nvSpPr>
        <p:spPr>
          <a:xfrm>
            <a:off x="5148199" y="4245289"/>
            <a:ext cx="712311"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a:solidFill>
                  <a:schemeClr val="dk1"/>
                </a:solidFill>
                <a:latin typeface="Helvetica Neue"/>
                <a:ea typeface="Helvetica Neue"/>
                <a:cs typeface="Helvetica Neue"/>
                <a:sym typeface="Helvetica Neue"/>
              </a:rPr>
              <a:t>MFA</a:t>
            </a:r>
            <a:endParaRPr sz="1400" b="0" i="0" u="none" strike="noStrike" cap="none">
              <a:solidFill>
                <a:srgbClr val="000000"/>
              </a:solidFill>
              <a:latin typeface="Arial"/>
              <a:ea typeface="Arial"/>
              <a:cs typeface="Arial"/>
              <a:sym typeface="Arial"/>
            </a:endParaRPr>
          </a:p>
        </p:txBody>
      </p:sp>
      <p:sp>
        <p:nvSpPr>
          <p:cNvPr id="294" name="Google Shape;294;p14"/>
          <p:cNvSpPr/>
          <p:nvPr/>
        </p:nvSpPr>
        <p:spPr>
          <a:xfrm>
            <a:off x="2529205" y="4353011"/>
            <a:ext cx="852256" cy="215444"/>
          </a:xfrm>
          <a:prstGeom prst="rightArrow">
            <a:avLst>
              <a:gd name="adj1" fmla="val 50000"/>
              <a:gd name="adj2" fmla="val 50000"/>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5" name="Google Shape;295;p14"/>
          <p:cNvSpPr/>
          <p:nvPr/>
        </p:nvSpPr>
        <p:spPr>
          <a:xfrm>
            <a:off x="6963403" y="4254775"/>
            <a:ext cx="31209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a:solidFill>
                  <a:schemeClr val="dk1"/>
                </a:solidFill>
                <a:latin typeface="Helvetica Neue"/>
                <a:ea typeface="Helvetica Neue"/>
                <a:cs typeface="Helvetica Neue"/>
                <a:sym typeface="Helvetica Neue"/>
              </a:rPr>
              <a:t>Successful login</a:t>
            </a:r>
            <a:endParaRPr sz="1400" b="0" i="0" u="none" strike="noStrike" cap="none">
              <a:solidFill>
                <a:srgbClr val="000000"/>
              </a:solidFill>
              <a:latin typeface="Arial"/>
              <a:ea typeface="Arial"/>
              <a:cs typeface="Arial"/>
              <a:sym typeface="Arial"/>
            </a:endParaRPr>
          </a:p>
        </p:txBody>
      </p:sp>
      <p:sp>
        <p:nvSpPr>
          <p:cNvPr id="296" name="Google Shape;296;p14"/>
          <p:cNvSpPr/>
          <p:nvPr/>
        </p:nvSpPr>
        <p:spPr>
          <a:xfrm>
            <a:off x="6232124" y="4353011"/>
            <a:ext cx="399495" cy="215444"/>
          </a:xfrm>
          <a:prstGeom prst="rightArrow">
            <a:avLst>
              <a:gd name="adj1" fmla="val 50000"/>
              <a:gd name="adj2" fmla="val 50000"/>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9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g1445618b2e2_0_53"/>
          <p:cNvSpPr txBox="1">
            <a:spLocks noGrp="1"/>
          </p:cNvSpPr>
          <p:nvPr>
            <p:ph type="title"/>
          </p:nvPr>
        </p:nvSpPr>
        <p:spPr>
          <a:xfrm>
            <a:off x="561691" y="133774"/>
            <a:ext cx="10863300" cy="10191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1400"/>
              </a:spcBef>
              <a:spcAft>
                <a:spcPts val="400"/>
              </a:spcAft>
              <a:buSzPts val="1400"/>
              <a:buNone/>
            </a:pPr>
            <a:r>
              <a:rPr lang="en-GB">
                <a:highlight>
                  <a:srgbClr val="FFFFFF"/>
                </a:highlight>
              </a:rPr>
              <a:t>AWS IAM Best Practices</a:t>
            </a:r>
            <a:endParaRPr/>
          </a:p>
        </p:txBody>
      </p:sp>
      <p:sp>
        <p:nvSpPr>
          <p:cNvPr id="302" name="Google Shape;302;g1445618b2e2_0_53"/>
          <p:cNvSpPr txBox="1">
            <a:spLocks noGrp="1"/>
          </p:cNvSpPr>
          <p:nvPr>
            <p:ph type="body" idx="1"/>
          </p:nvPr>
        </p:nvSpPr>
        <p:spPr>
          <a:xfrm>
            <a:off x="561691" y="1152873"/>
            <a:ext cx="10861500" cy="45294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1100"/>
              </a:spcBef>
              <a:spcAft>
                <a:spcPts val="0"/>
              </a:spcAft>
              <a:buSzPts val="1400"/>
              <a:buNone/>
            </a:pPr>
            <a:r>
              <a:rPr lang="en-GB" sz="1800">
                <a:highlight>
                  <a:srgbClr val="FFFFFF"/>
                </a:highlight>
              </a:rPr>
              <a:t>AWS IAM Best Practices helps to perform certain relative audits and removes all the unused users and credentials. This is to secure the AWS resources for certain AWS identities and Access Management Service (IAM).</a:t>
            </a:r>
            <a:endParaRPr sz="1800">
              <a:highlight>
                <a:srgbClr val="FFFFFF"/>
              </a:highlight>
            </a:endParaRPr>
          </a:p>
          <a:p>
            <a:pPr marL="457200" lvl="0" indent="-342900" algn="l" rtl="0">
              <a:lnSpc>
                <a:spcPct val="150000"/>
              </a:lnSpc>
              <a:spcBef>
                <a:spcPts val="1100"/>
              </a:spcBef>
              <a:spcAft>
                <a:spcPts val="0"/>
              </a:spcAft>
              <a:buSzPts val="1800"/>
              <a:buFont typeface="Helvetica Neue"/>
              <a:buAutoNum type="arabicPeriod"/>
            </a:pPr>
            <a:r>
              <a:rPr lang="en-GB" sz="1800">
                <a:highlight>
                  <a:srgbClr val="FFFFFF"/>
                </a:highlight>
              </a:rPr>
              <a:t>To Lock Away the AWS Account Root User Access Keys</a:t>
            </a:r>
            <a:endParaRPr sz="1800">
              <a:highlight>
                <a:srgbClr val="FFFFFF"/>
              </a:highlight>
            </a:endParaRPr>
          </a:p>
          <a:p>
            <a:pPr marL="457200" lvl="0" indent="-342900" algn="l" rtl="0">
              <a:lnSpc>
                <a:spcPct val="150000"/>
              </a:lnSpc>
              <a:spcBef>
                <a:spcPts val="0"/>
              </a:spcBef>
              <a:spcAft>
                <a:spcPts val="0"/>
              </a:spcAft>
              <a:buSzPts val="1800"/>
              <a:buFont typeface="Helvetica Neue"/>
              <a:buAutoNum type="arabicPeriod"/>
            </a:pPr>
            <a:r>
              <a:rPr lang="en-GB" sz="1800">
                <a:highlight>
                  <a:srgbClr val="FFFFFF"/>
                </a:highlight>
              </a:rPr>
              <a:t>Creation of Individual IAM Users</a:t>
            </a:r>
            <a:endParaRPr sz="1800">
              <a:highlight>
                <a:srgbClr val="FFFFFF"/>
              </a:highlight>
            </a:endParaRPr>
          </a:p>
          <a:p>
            <a:pPr marL="457200" lvl="0" indent="-342900" algn="l" rtl="0">
              <a:lnSpc>
                <a:spcPct val="150000"/>
              </a:lnSpc>
              <a:spcBef>
                <a:spcPts val="0"/>
              </a:spcBef>
              <a:spcAft>
                <a:spcPts val="0"/>
              </a:spcAft>
              <a:buSzPts val="1800"/>
              <a:buFont typeface="Helvetica Neue"/>
              <a:buAutoNum type="arabicPeriod"/>
            </a:pPr>
            <a:r>
              <a:rPr lang="en-GB" sz="1800">
                <a:highlight>
                  <a:srgbClr val="FFFFFF"/>
                </a:highlight>
              </a:rPr>
              <a:t>Use AWS Defined Policies for assigning the Permissions if required</a:t>
            </a:r>
            <a:endParaRPr sz="1800">
              <a:highlight>
                <a:srgbClr val="FFFFFF"/>
              </a:highlight>
            </a:endParaRPr>
          </a:p>
          <a:p>
            <a:pPr marL="457200" lvl="0" indent="-342900" algn="l" rtl="0">
              <a:lnSpc>
                <a:spcPct val="150000"/>
              </a:lnSpc>
              <a:spcBef>
                <a:spcPts val="0"/>
              </a:spcBef>
              <a:spcAft>
                <a:spcPts val="0"/>
              </a:spcAft>
              <a:buSzPts val="1800"/>
              <a:buFont typeface="Helvetica Neue"/>
              <a:buAutoNum type="arabicPeriod"/>
            </a:pPr>
            <a:r>
              <a:rPr lang="en-GB" sz="1800">
                <a:highlight>
                  <a:srgbClr val="FFFFFF"/>
                </a:highlight>
              </a:rPr>
              <a:t>Usage of certain groups to assign permissions to IAM users</a:t>
            </a:r>
            <a:endParaRPr sz="1800">
              <a:highlight>
                <a:srgbClr val="FFFFFF"/>
              </a:highlight>
            </a:endParaRPr>
          </a:p>
          <a:p>
            <a:pPr marL="457200" lvl="0" indent="-342900" algn="l" rtl="0">
              <a:lnSpc>
                <a:spcPct val="150000"/>
              </a:lnSpc>
              <a:spcBef>
                <a:spcPts val="0"/>
              </a:spcBef>
              <a:spcAft>
                <a:spcPts val="0"/>
              </a:spcAft>
              <a:buSzPts val="1800"/>
              <a:buFont typeface="Helvetica Neue"/>
              <a:buAutoNum type="arabicPeriod"/>
            </a:pPr>
            <a:r>
              <a:rPr lang="en-GB" sz="1800">
                <a:highlight>
                  <a:srgbClr val="FFFFFF"/>
                </a:highlight>
              </a:rPr>
              <a:t>Grant Least Privilege</a:t>
            </a:r>
            <a:endParaRPr sz="1800">
              <a:highlight>
                <a:srgbClr val="FFFFFF"/>
              </a:highlight>
            </a:endParaRPr>
          </a:p>
          <a:p>
            <a:pPr marL="457200" lvl="0" indent="-342900" algn="l" rtl="0">
              <a:lnSpc>
                <a:spcPct val="150000"/>
              </a:lnSpc>
              <a:spcBef>
                <a:spcPts val="0"/>
              </a:spcBef>
              <a:spcAft>
                <a:spcPts val="0"/>
              </a:spcAft>
              <a:buSzPts val="1800"/>
              <a:buFont typeface="Helvetica Neue"/>
              <a:buAutoNum type="arabicPeriod"/>
            </a:pPr>
            <a:r>
              <a:rPr lang="en-GB" sz="1800">
                <a:highlight>
                  <a:srgbClr val="FFFFFF"/>
                </a:highlight>
              </a:rPr>
              <a:t>Usage of Access Levels to Review IAM Permissions</a:t>
            </a:r>
            <a:endParaRPr sz="1800">
              <a:highlight>
                <a:srgbClr val="FFFFFF"/>
              </a:highlight>
            </a:endParaRPr>
          </a:p>
          <a:p>
            <a:pPr marL="457200" lvl="0" indent="-342900" algn="l" rtl="0">
              <a:lnSpc>
                <a:spcPct val="150000"/>
              </a:lnSpc>
              <a:spcBef>
                <a:spcPts val="0"/>
              </a:spcBef>
              <a:spcAft>
                <a:spcPts val="0"/>
              </a:spcAft>
              <a:buSzPts val="1800"/>
              <a:buFont typeface="Helvetica Neue"/>
              <a:buAutoNum type="arabicPeriod"/>
            </a:pPr>
            <a:r>
              <a:rPr lang="en-GB" sz="1800">
                <a:highlight>
                  <a:srgbClr val="FFFFFF"/>
                </a:highlight>
              </a:rPr>
              <a:t>The configuration of Strong Password Policy for Users</a:t>
            </a:r>
            <a:endParaRPr sz="1800">
              <a:highlight>
                <a:srgbClr val="FFFFFF"/>
              </a:highlight>
            </a:endParaRPr>
          </a:p>
          <a:p>
            <a:pPr marL="0" lvl="0" indent="0" algn="l" rtl="0">
              <a:lnSpc>
                <a:spcPct val="100000"/>
              </a:lnSpc>
              <a:spcBef>
                <a:spcPts val="1138"/>
              </a:spcBef>
              <a:spcAft>
                <a:spcPts val="0"/>
              </a:spcAft>
              <a:buSzPts val="1400"/>
              <a:buNone/>
            </a:pP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g1446a7a6135_0_0"/>
          <p:cNvSpPr txBox="1">
            <a:spLocks noGrp="1"/>
          </p:cNvSpPr>
          <p:nvPr>
            <p:ph type="body" idx="1"/>
          </p:nvPr>
        </p:nvSpPr>
        <p:spPr>
          <a:prstGeom prst="rect">
            <a:avLst/>
          </a:prstGeom>
        </p:spPr>
        <p:txBody>
          <a:bodyPr spcFirstLastPara="1" wrap="square" lIns="91425" tIns="45700" rIns="91425" bIns="45700" anchor="ctr" anchorCtr="0">
            <a:noAutofit/>
          </a:bodyPr>
          <a:lstStyle/>
          <a:p>
            <a:pPr marL="0" lvl="0" indent="0" algn="ctr" rtl="0">
              <a:spcBef>
                <a:spcPts val="1138"/>
              </a:spcBef>
              <a:spcAft>
                <a:spcPts val="0"/>
              </a:spcAft>
              <a:buNone/>
            </a:pPr>
            <a:r>
              <a:rPr lang="en-GB" sz="4800" b="1"/>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
          <p:cNvSpPr txBox="1">
            <a:spLocks noGrp="1"/>
          </p:cNvSpPr>
          <p:nvPr>
            <p:ph type="title"/>
          </p:nvPr>
        </p:nvSpPr>
        <p:spPr>
          <a:xfrm>
            <a:off x="765595" y="173578"/>
            <a:ext cx="11068800" cy="8946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1800"/>
              </a:spcBef>
              <a:spcAft>
                <a:spcPts val="400"/>
              </a:spcAft>
              <a:buSzPts val="1400"/>
              <a:buNone/>
            </a:pPr>
            <a:r>
              <a:rPr lang="en-GB">
                <a:highlight>
                  <a:srgbClr val="FFFFFF"/>
                </a:highlight>
              </a:rPr>
              <a:t>What is AWS IAM?</a:t>
            </a:r>
            <a:endParaRPr/>
          </a:p>
        </p:txBody>
      </p:sp>
      <p:sp>
        <p:nvSpPr>
          <p:cNvPr id="115" name="Google Shape;115;p2"/>
          <p:cNvSpPr txBox="1">
            <a:spLocks noGrp="1"/>
          </p:cNvSpPr>
          <p:nvPr>
            <p:ph type="body" idx="1"/>
          </p:nvPr>
        </p:nvSpPr>
        <p:spPr>
          <a:xfrm>
            <a:off x="647445" y="1068166"/>
            <a:ext cx="11230500" cy="5248800"/>
          </a:xfrm>
          <a:prstGeom prst="rect">
            <a:avLst/>
          </a:prstGeom>
          <a:noFill/>
          <a:ln>
            <a:noFill/>
          </a:ln>
        </p:spPr>
        <p:txBody>
          <a:bodyPr spcFirstLastPara="1" wrap="square" lIns="91425" tIns="45700" rIns="91425" bIns="45700" anchor="t" anchorCtr="0">
            <a:noAutofit/>
          </a:bodyPr>
          <a:lstStyle/>
          <a:p>
            <a:pPr marL="457200" lvl="0" indent="-342900" algn="just" rtl="0">
              <a:lnSpc>
                <a:spcPct val="150000"/>
              </a:lnSpc>
              <a:spcBef>
                <a:spcPts val="1138"/>
              </a:spcBef>
              <a:spcAft>
                <a:spcPts val="0"/>
              </a:spcAft>
              <a:buSzPts val="1800"/>
              <a:buFont typeface="Noto Sans Symbols"/>
              <a:buChar char="⮚"/>
            </a:pPr>
            <a:r>
              <a:rPr lang="en-GB" sz="1800"/>
              <a:t>AWS Identity and Access Management (IAM) is a web service that helps you securely control access to AWS resources. With IAM, you can control who is authenticated and authorized to use resources.</a:t>
            </a:r>
            <a:endParaRPr sz="1800"/>
          </a:p>
          <a:p>
            <a:pPr marL="457200" lvl="0" indent="-342900" algn="just" rtl="0">
              <a:lnSpc>
                <a:spcPct val="150000"/>
              </a:lnSpc>
              <a:spcBef>
                <a:spcPts val="0"/>
              </a:spcBef>
              <a:spcAft>
                <a:spcPts val="0"/>
              </a:spcAft>
              <a:buSzPts val="1800"/>
              <a:buFont typeface="Noto Sans Symbols"/>
              <a:buChar char="⮚"/>
            </a:pPr>
            <a:r>
              <a:rPr lang="en-GB" sz="1800"/>
              <a:t>When you first create an AWS account, you need a single sign-in identity to access all AWS services. This identity is called the AWS account root user. You can access it by signing in with the email ID and password that you used to create the account</a:t>
            </a:r>
            <a:endParaRPr sz="1800"/>
          </a:p>
          <a:p>
            <a:pPr marL="457200" lvl="0" indent="-342900" algn="just" rtl="0">
              <a:lnSpc>
                <a:spcPct val="150000"/>
              </a:lnSpc>
              <a:spcBef>
                <a:spcPts val="0"/>
              </a:spcBef>
              <a:spcAft>
                <a:spcPts val="0"/>
              </a:spcAft>
              <a:buSzPts val="1800"/>
              <a:buFont typeface="Noto Sans Symbols"/>
              <a:buChar char="⮚"/>
            </a:pPr>
            <a:r>
              <a:rPr lang="en-GB" sz="1800"/>
              <a:t>It is used to set users, permissions, and roles. It allows you to grant access to the different parts of the AWS platform</a:t>
            </a:r>
            <a:endParaRPr sz="1800"/>
          </a:p>
          <a:p>
            <a:pPr marL="457200" lvl="0" indent="-342900" algn="just" rtl="0">
              <a:lnSpc>
                <a:spcPct val="150000"/>
              </a:lnSpc>
              <a:spcBef>
                <a:spcPts val="0"/>
              </a:spcBef>
              <a:spcAft>
                <a:spcPts val="0"/>
              </a:spcAft>
              <a:buSzPts val="1800"/>
              <a:buFont typeface="Noto Sans Symbols"/>
              <a:buChar char="⮚"/>
            </a:pPr>
            <a:r>
              <a:rPr lang="en-GB" sz="1800"/>
              <a:t>Also, it enables Amazon Web Services customers to manage users and user permissions in AWS</a:t>
            </a:r>
            <a:endParaRPr sz="1800"/>
          </a:p>
          <a:p>
            <a:pPr marL="457200" lvl="0" indent="-342900" algn="just" rtl="0">
              <a:lnSpc>
                <a:spcPct val="150000"/>
              </a:lnSpc>
              <a:spcBef>
                <a:spcPts val="0"/>
              </a:spcBef>
              <a:spcAft>
                <a:spcPts val="0"/>
              </a:spcAft>
              <a:buSzPts val="1800"/>
              <a:buFont typeface="Noto Sans Symbols"/>
              <a:buChar char="⮚"/>
            </a:pPr>
            <a:r>
              <a:rPr lang="en-GB" sz="1800"/>
              <a:t>IAM enables the organization to create multiple users, each with its security credentials, controlled and billed to a single AWS account</a:t>
            </a:r>
            <a:endParaRPr sz="1800"/>
          </a:p>
          <a:p>
            <a:pPr marL="457200" lvl="0" indent="-342900" algn="just" rtl="0">
              <a:lnSpc>
                <a:spcPct val="150000"/>
              </a:lnSpc>
              <a:spcBef>
                <a:spcPts val="0"/>
              </a:spcBef>
              <a:spcAft>
                <a:spcPts val="0"/>
              </a:spcAft>
              <a:buSzPts val="1800"/>
              <a:buFont typeface="Noto Sans Symbols"/>
              <a:buChar char="⮚"/>
            </a:pPr>
            <a:r>
              <a:rPr lang="en-GB" sz="1800"/>
              <a:t>IAM allows the user to do only what they need to do as a part of the user’s job</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g1445618b2e2_0_67"/>
          <p:cNvSpPr txBox="1">
            <a:spLocks noGrp="1"/>
          </p:cNvSpPr>
          <p:nvPr>
            <p:ph type="title"/>
          </p:nvPr>
        </p:nvSpPr>
        <p:spPr>
          <a:xfrm>
            <a:off x="868341" y="124083"/>
            <a:ext cx="10863300" cy="1019100"/>
          </a:xfrm>
          <a:prstGeom prst="rect">
            <a:avLst/>
          </a:prstGeom>
          <a:noFill/>
          <a:ln>
            <a:noFill/>
          </a:ln>
        </p:spPr>
        <p:txBody>
          <a:bodyPr spcFirstLastPara="1" wrap="square" lIns="91425" tIns="45700" rIns="91425" bIns="45700" anchor="ctr" anchorCtr="0">
            <a:noAutofit/>
          </a:bodyPr>
          <a:lstStyle/>
          <a:p>
            <a:pPr marL="0" lvl="0" indent="0" algn="l" rtl="0">
              <a:lnSpc>
                <a:spcPct val="121000"/>
              </a:lnSpc>
              <a:spcBef>
                <a:spcPts val="3400"/>
              </a:spcBef>
              <a:spcAft>
                <a:spcPts val="1400"/>
              </a:spcAft>
              <a:buSzPts val="1400"/>
              <a:buNone/>
            </a:pPr>
            <a:r>
              <a:rPr lang="en-GB">
                <a:solidFill>
                  <a:srgbClr val="323232"/>
                </a:solidFill>
                <a:highlight>
                  <a:srgbClr val="FFFFFF"/>
                </a:highlight>
              </a:rPr>
              <a:t>Why is IAM important?</a:t>
            </a:r>
            <a:endParaRPr/>
          </a:p>
        </p:txBody>
      </p:sp>
      <p:sp>
        <p:nvSpPr>
          <p:cNvPr id="121" name="Google Shape;121;g1445618b2e2_0_67"/>
          <p:cNvSpPr txBox="1">
            <a:spLocks noGrp="1"/>
          </p:cNvSpPr>
          <p:nvPr>
            <p:ph type="body" idx="1"/>
          </p:nvPr>
        </p:nvSpPr>
        <p:spPr>
          <a:xfrm>
            <a:off x="565291" y="1222666"/>
            <a:ext cx="10861500" cy="4038600"/>
          </a:xfrm>
          <a:prstGeom prst="rect">
            <a:avLst/>
          </a:prstGeom>
          <a:noFill/>
          <a:ln>
            <a:noFill/>
          </a:ln>
        </p:spPr>
        <p:txBody>
          <a:bodyPr spcFirstLastPara="1" wrap="square" lIns="91425" tIns="45700" rIns="91425" bIns="45700" anchor="t" anchorCtr="0">
            <a:noAutofit/>
          </a:bodyPr>
          <a:lstStyle/>
          <a:p>
            <a:pPr marL="457200" lvl="0" indent="-342900" algn="l" rtl="0">
              <a:lnSpc>
                <a:spcPct val="150000"/>
              </a:lnSpc>
              <a:spcBef>
                <a:spcPts val="0"/>
              </a:spcBef>
              <a:spcAft>
                <a:spcPts val="0"/>
              </a:spcAft>
              <a:buClr>
                <a:srgbClr val="222222"/>
              </a:buClr>
              <a:buSzPts val="1800"/>
              <a:buFont typeface="Helvetica Neue"/>
              <a:buChar char="➢"/>
            </a:pPr>
            <a:r>
              <a:rPr lang="en-GB" sz="1800">
                <a:solidFill>
                  <a:srgbClr val="404040"/>
                </a:solidFill>
              </a:rPr>
              <a:t>Identity and access management systems add an extra layer of security over your business’s network. Managers in the company can control which groups of employees have access to which applications. </a:t>
            </a:r>
            <a:endParaRPr sz="1800">
              <a:solidFill>
                <a:srgbClr val="404040"/>
              </a:solidFill>
            </a:endParaRPr>
          </a:p>
          <a:p>
            <a:pPr marL="457200" lvl="0" indent="-342900" algn="l" rtl="0">
              <a:lnSpc>
                <a:spcPct val="150000"/>
              </a:lnSpc>
              <a:spcBef>
                <a:spcPts val="0"/>
              </a:spcBef>
              <a:spcAft>
                <a:spcPts val="0"/>
              </a:spcAft>
              <a:buClr>
                <a:srgbClr val="404040"/>
              </a:buClr>
              <a:buSzPts val="1800"/>
              <a:buFont typeface="Helvetica Neue"/>
              <a:buChar char="➢"/>
            </a:pPr>
            <a:r>
              <a:rPr lang="en-GB" sz="1800">
                <a:solidFill>
                  <a:srgbClr val="404040"/>
                </a:solidFill>
              </a:rPr>
              <a:t>Implementing IAM services is proactive if your team consists of numerous departments with unique roles. Only the users you choose can progress forward through a company portal, and they’ll be able to see only the information you want them to</a:t>
            </a:r>
            <a:endParaRPr sz="1800">
              <a:solidFill>
                <a:srgbClr val="404040"/>
              </a:solidFill>
            </a:endParaRPr>
          </a:p>
          <a:p>
            <a:pPr marL="457200" lvl="0" indent="-342900" algn="l" rtl="0">
              <a:lnSpc>
                <a:spcPct val="150000"/>
              </a:lnSpc>
              <a:spcBef>
                <a:spcPts val="0"/>
              </a:spcBef>
              <a:spcAft>
                <a:spcPts val="0"/>
              </a:spcAft>
              <a:buClr>
                <a:srgbClr val="222222"/>
              </a:buClr>
              <a:buSzPts val="1800"/>
              <a:buFont typeface="Helvetica Neue"/>
              <a:buChar char="➢"/>
            </a:pPr>
            <a:r>
              <a:rPr lang="en-GB" sz="1800">
                <a:solidFill>
                  <a:srgbClr val="222222"/>
                </a:solidFill>
                <a:highlight>
                  <a:schemeClr val="lt1"/>
                </a:highlight>
              </a:rPr>
              <a:t>Business leaders and IT departments are under increased regulatory and organizational pressure to protect access to corporate resources. As a result, they can no longer rely on manual and error-prone processes to assign and track user privileges. IAM automates these tasks and enables granular access control and auditing of all corporate assets on-premises and in the cloud.</a:t>
            </a:r>
            <a:endParaRPr sz="1800">
              <a:solidFill>
                <a:srgbClr val="222222"/>
              </a:solidFill>
              <a:highlight>
                <a:schemeClr val="lt1"/>
              </a:highlight>
            </a:endParaRPr>
          </a:p>
          <a:p>
            <a:pPr marL="457200" lvl="0" indent="0" algn="l" rtl="0">
              <a:lnSpc>
                <a:spcPct val="150000"/>
              </a:lnSpc>
              <a:spcBef>
                <a:spcPts val="0"/>
              </a:spcBef>
              <a:spcAft>
                <a:spcPts val="0"/>
              </a:spcAft>
              <a:buNone/>
            </a:pPr>
            <a:endParaRPr sz="1800">
              <a:solidFill>
                <a:srgbClr val="222222"/>
              </a:solidFill>
              <a:highlight>
                <a:schemeClr val="lt1"/>
              </a:highlight>
            </a:endParaRPr>
          </a:p>
          <a:p>
            <a:pPr marL="0" lvl="0" indent="0" algn="l" rtl="0">
              <a:lnSpc>
                <a:spcPct val="150000"/>
              </a:lnSpc>
              <a:spcBef>
                <a:spcPts val="2000"/>
              </a:spcBef>
              <a:spcAft>
                <a:spcPts val="0"/>
              </a:spcAft>
              <a:buNone/>
            </a:pPr>
            <a:endParaRPr sz="1800">
              <a:solidFill>
                <a:srgbClr val="222222"/>
              </a:solidFill>
              <a:highlight>
                <a:schemeClr val="lt1"/>
              </a:highlight>
            </a:endParaRPr>
          </a:p>
          <a:p>
            <a:pPr marL="457200" lvl="0" indent="0" algn="l" rtl="0">
              <a:lnSpc>
                <a:spcPct val="100000"/>
              </a:lnSpc>
              <a:spcBef>
                <a:spcPts val="2000"/>
              </a:spcBef>
              <a:spcAft>
                <a:spcPts val="0"/>
              </a:spcAft>
              <a:buNone/>
            </a:pPr>
            <a:endParaRPr sz="1800">
              <a:solidFill>
                <a:srgbClr val="222222"/>
              </a:solidFill>
              <a:highlight>
                <a:schemeClr val="lt1"/>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3"/>
          <p:cNvSpPr txBox="1">
            <a:spLocks noGrp="1"/>
          </p:cNvSpPr>
          <p:nvPr>
            <p:ph type="title"/>
          </p:nvPr>
        </p:nvSpPr>
        <p:spPr>
          <a:xfrm>
            <a:off x="581766" y="103897"/>
            <a:ext cx="10863300" cy="10191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1800"/>
              </a:spcBef>
              <a:spcAft>
                <a:spcPts val="400"/>
              </a:spcAft>
              <a:buSzPts val="1400"/>
              <a:buNone/>
            </a:pPr>
            <a:r>
              <a:rPr lang="en-GB">
                <a:highlight>
                  <a:srgbClr val="FFFFFF"/>
                </a:highlight>
              </a:rPr>
              <a:t>Features of IAM </a:t>
            </a:r>
            <a:endParaRPr/>
          </a:p>
        </p:txBody>
      </p:sp>
      <p:sp>
        <p:nvSpPr>
          <p:cNvPr id="127" name="Google Shape;127;p3"/>
          <p:cNvSpPr txBox="1"/>
          <p:nvPr/>
        </p:nvSpPr>
        <p:spPr>
          <a:xfrm>
            <a:off x="581775" y="972325"/>
            <a:ext cx="4742400" cy="60261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1200"/>
              </a:spcBef>
              <a:spcAft>
                <a:spcPts val="0"/>
              </a:spcAft>
              <a:buClr>
                <a:srgbClr val="000000"/>
              </a:buClr>
              <a:buSzPts val="1800"/>
              <a:buFont typeface="Arial"/>
              <a:buNone/>
            </a:pPr>
            <a:r>
              <a:rPr lang="en-GB" sz="1800" b="1" i="0" u="none" strike="noStrike" cap="none">
                <a:solidFill>
                  <a:srgbClr val="000000"/>
                </a:solidFill>
                <a:highlight>
                  <a:srgbClr val="FFFFFF"/>
                </a:highlight>
                <a:latin typeface="Helvetica Neue"/>
                <a:ea typeface="Helvetica Neue"/>
                <a:cs typeface="Helvetica Neue"/>
                <a:sym typeface="Helvetica Neue"/>
              </a:rPr>
              <a:t>1. Shared </a:t>
            </a:r>
            <a:r>
              <a:rPr lang="en-GB" sz="1800" b="1">
                <a:highlight>
                  <a:srgbClr val="FFFFFF"/>
                </a:highlight>
                <a:latin typeface="Helvetica Neue"/>
                <a:ea typeface="Helvetica Neue"/>
                <a:cs typeface="Helvetica Neue"/>
                <a:sym typeface="Helvetica Neue"/>
              </a:rPr>
              <a:t>A</a:t>
            </a:r>
            <a:r>
              <a:rPr lang="en-GB" sz="1800" b="1" i="0" u="none" strike="noStrike" cap="none">
                <a:solidFill>
                  <a:srgbClr val="000000"/>
                </a:solidFill>
                <a:highlight>
                  <a:srgbClr val="FFFFFF"/>
                </a:highlight>
                <a:latin typeface="Helvetica Neue"/>
                <a:ea typeface="Helvetica Neue"/>
                <a:cs typeface="Helvetica Neue"/>
                <a:sym typeface="Helvetica Neue"/>
              </a:rPr>
              <a:t>ccess </a:t>
            </a:r>
            <a:r>
              <a:rPr lang="en-GB" sz="1800" b="1">
                <a:highlight>
                  <a:srgbClr val="FFFFFF"/>
                </a:highlight>
                <a:latin typeface="Helvetica Neue"/>
                <a:ea typeface="Helvetica Neue"/>
                <a:cs typeface="Helvetica Neue"/>
                <a:sym typeface="Helvetica Neue"/>
              </a:rPr>
              <a:t>T</a:t>
            </a:r>
            <a:r>
              <a:rPr lang="en-GB" sz="1800" b="1" i="0" u="none" strike="noStrike" cap="none">
                <a:solidFill>
                  <a:srgbClr val="000000"/>
                </a:solidFill>
                <a:highlight>
                  <a:srgbClr val="FFFFFF"/>
                </a:highlight>
                <a:latin typeface="Helvetica Neue"/>
                <a:ea typeface="Helvetica Neue"/>
                <a:cs typeface="Helvetica Neue"/>
                <a:sym typeface="Helvetica Neue"/>
              </a:rPr>
              <a:t>o </a:t>
            </a:r>
            <a:r>
              <a:rPr lang="en-GB" sz="1800" b="1">
                <a:highlight>
                  <a:srgbClr val="FFFFFF"/>
                </a:highlight>
                <a:latin typeface="Helvetica Neue"/>
                <a:ea typeface="Helvetica Neue"/>
                <a:cs typeface="Helvetica Neue"/>
                <a:sym typeface="Helvetica Neue"/>
              </a:rPr>
              <a:t>Y</a:t>
            </a:r>
            <a:r>
              <a:rPr lang="en-GB" sz="1800" b="1" i="0" u="none" strike="noStrike" cap="none">
                <a:solidFill>
                  <a:srgbClr val="000000"/>
                </a:solidFill>
                <a:highlight>
                  <a:srgbClr val="FFFFFF"/>
                </a:highlight>
                <a:latin typeface="Helvetica Neue"/>
                <a:ea typeface="Helvetica Neue"/>
                <a:cs typeface="Helvetica Neue"/>
                <a:sym typeface="Helvetica Neue"/>
              </a:rPr>
              <a:t>our AWS </a:t>
            </a:r>
            <a:r>
              <a:rPr lang="en-GB" sz="1800" b="1">
                <a:highlight>
                  <a:srgbClr val="FFFFFF"/>
                </a:highlight>
                <a:latin typeface="Helvetica Neue"/>
                <a:ea typeface="Helvetica Neue"/>
                <a:cs typeface="Helvetica Neue"/>
                <a:sym typeface="Helvetica Neue"/>
              </a:rPr>
              <a:t>A</a:t>
            </a:r>
            <a:r>
              <a:rPr lang="en-GB" sz="1800" b="1" i="0" u="none" strike="noStrike" cap="none">
                <a:solidFill>
                  <a:srgbClr val="000000"/>
                </a:solidFill>
                <a:highlight>
                  <a:srgbClr val="FFFFFF"/>
                </a:highlight>
                <a:latin typeface="Helvetica Neue"/>
                <a:ea typeface="Helvetica Neue"/>
                <a:cs typeface="Helvetica Neue"/>
                <a:sym typeface="Helvetica Neue"/>
              </a:rPr>
              <a:t>ccount:</a:t>
            </a:r>
            <a:endParaRPr sz="1800" b="1" i="0" u="none" strike="noStrike" cap="none">
              <a:solidFill>
                <a:srgbClr val="000000"/>
              </a:solidFill>
              <a:highlight>
                <a:srgbClr val="FFFFFF"/>
              </a:highlight>
              <a:latin typeface="Helvetica Neue"/>
              <a:ea typeface="Helvetica Neue"/>
              <a:cs typeface="Helvetica Neue"/>
              <a:sym typeface="Helvetica Neue"/>
            </a:endParaRPr>
          </a:p>
          <a:p>
            <a:pPr marL="0" marR="0" lvl="0" indent="0" algn="l" rtl="0">
              <a:lnSpc>
                <a:spcPct val="150000"/>
              </a:lnSpc>
              <a:spcBef>
                <a:spcPts val="1100"/>
              </a:spcBef>
              <a:spcAft>
                <a:spcPts val="0"/>
              </a:spcAft>
              <a:buClr>
                <a:srgbClr val="000000"/>
              </a:buClr>
              <a:buSzPts val="1800"/>
              <a:buFont typeface="Arial"/>
              <a:buNone/>
            </a:pPr>
            <a:r>
              <a:rPr lang="en-GB" sz="1800" b="0" i="0" u="none" strike="noStrike" cap="none">
                <a:solidFill>
                  <a:srgbClr val="000000"/>
                </a:solidFill>
                <a:highlight>
                  <a:srgbClr val="FFFFFF"/>
                </a:highlight>
                <a:latin typeface="Helvetica Neue"/>
                <a:ea typeface="Helvetica Neue"/>
                <a:cs typeface="Helvetica Neue"/>
                <a:sym typeface="Helvetica Neue"/>
              </a:rPr>
              <a:t>Without sharing your password you are eligible to access the other permission with respect to the administrator as well as the resources from your current AWS account.</a:t>
            </a:r>
            <a:endParaRPr sz="1800" b="0" i="0" u="none" strike="noStrike" cap="none">
              <a:solidFill>
                <a:srgbClr val="000000"/>
              </a:solidFill>
              <a:highlight>
                <a:srgbClr val="FFFFFF"/>
              </a:highlight>
              <a:latin typeface="Helvetica Neue"/>
              <a:ea typeface="Helvetica Neue"/>
              <a:cs typeface="Helvetica Neue"/>
              <a:sym typeface="Helvetica Neue"/>
            </a:endParaRPr>
          </a:p>
          <a:p>
            <a:pPr marL="0" marR="0" lvl="0" indent="0" algn="l" rtl="0">
              <a:lnSpc>
                <a:spcPct val="150000"/>
              </a:lnSpc>
              <a:spcBef>
                <a:spcPts val="1200"/>
              </a:spcBef>
              <a:spcAft>
                <a:spcPts val="0"/>
              </a:spcAft>
              <a:buClr>
                <a:srgbClr val="000000"/>
              </a:buClr>
              <a:buSzPts val="1800"/>
              <a:buFont typeface="Arial"/>
              <a:buNone/>
            </a:pPr>
            <a:r>
              <a:rPr lang="en-GB" sz="1800" b="1" i="0" u="none" strike="noStrike" cap="none">
                <a:solidFill>
                  <a:srgbClr val="000000"/>
                </a:solidFill>
                <a:highlight>
                  <a:srgbClr val="FFFFFF"/>
                </a:highlight>
                <a:latin typeface="Helvetica Neue"/>
                <a:ea typeface="Helvetica Neue"/>
                <a:cs typeface="Helvetica Neue"/>
                <a:sym typeface="Helvetica Neue"/>
              </a:rPr>
              <a:t>2. Granular </a:t>
            </a:r>
            <a:r>
              <a:rPr lang="en-GB" sz="1800" b="1">
                <a:highlight>
                  <a:srgbClr val="FFFFFF"/>
                </a:highlight>
                <a:latin typeface="Helvetica Neue"/>
                <a:ea typeface="Helvetica Neue"/>
                <a:cs typeface="Helvetica Neue"/>
                <a:sym typeface="Helvetica Neue"/>
              </a:rPr>
              <a:t>P</a:t>
            </a:r>
            <a:r>
              <a:rPr lang="en-GB" sz="1800" b="1" i="0" u="none" strike="noStrike" cap="none">
                <a:solidFill>
                  <a:srgbClr val="000000"/>
                </a:solidFill>
                <a:highlight>
                  <a:srgbClr val="FFFFFF"/>
                </a:highlight>
                <a:latin typeface="Helvetica Neue"/>
                <a:ea typeface="Helvetica Neue"/>
                <a:cs typeface="Helvetica Neue"/>
                <a:sym typeface="Helvetica Neue"/>
              </a:rPr>
              <a:t>ermissions:</a:t>
            </a:r>
            <a:endParaRPr sz="1800" b="1" i="0" u="none" strike="noStrike" cap="none">
              <a:solidFill>
                <a:srgbClr val="000000"/>
              </a:solidFill>
              <a:highlight>
                <a:srgbClr val="FFFFFF"/>
              </a:highlight>
              <a:latin typeface="Helvetica Neue"/>
              <a:ea typeface="Helvetica Neue"/>
              <a:cs typeface="Helvetica Neue"/>
              <a:sym typeface="Helvetica Neue"/>
            </a:endParaRPr>
          </a:p>
          <a:p>
            <a:pPr marL="0" marR="0" lvl="0" indent="0" algn="l" rtl="0">
              <a:lnSpc>
                <a:spcPct val="150000"/>
              </a:lnSpc>
              <a:spcBef>
                <a:spcPts val="1100"/>
              </a:spcBef>
              <a:spcAft>
                <a:spcPts val="0"/>
              </a:spcAft>
              <a:buClr>
                <a:srgbClr val="000000"/>
              </a:buClr>
              <a:buSzPts val="1800"/>
              <a:buFont typeface="Arial"/>
              <a:buNone/>
            </a:pPr>
            <a:r>
              <a:rPr lang="en-GB" sz="1800" b="0" i="0" u="none" strike="noStrike" cap="none">
                <a:solidFill>
                  <a:srgbClr val="000000"/>
                </a:solidFill>
                <a:highlight>
                  <a:srgbClr val="FFFFFF"/>
                </a:highlight>
                <a:latin typeface="Helvetica Neue"/>
                <a:ea typeface="Helvetica Neue"/>
                <a:cs typeface="Helvetica Neue"/>
                <a:sym typeface="Helvetica Neue"/>
              </a:rPr>
              <a:t>By using this granular permission you are able to grant the permissions for different according to their resources. By considering an example, you can give the whole access to Amazon EC2, S3 (Amazon simple storage services)</a:t>
            </a:r>
            <a:endParaRPr sz="1800" b="0" i="0" u="none" strike="noStrike" cap="none">
              <a:solidFill>
                <a:srgbClr val="000000"/>
              </a:solidFill>
              <a:highlight>
                <a:srgbClr val="FFFFFF"/>
              </a:highlight>
              <a:latin typeface="Helvetica Neue"/>
              <a:ea typeface="Helvetica Neue"/>
              <a:cs typeface="Helvetica Neue"/>
              <a:sym typeface="Helvetica Neue"/>
            </a:endParaRPr>
          </a:p>
          <a:p>
            <a:pPr marL="0" marR="0" lvl="0" indent="0" algn="l" rtl="0">
              <a:lnSpc>
                <a:spcPct val="115000"/>
              </a:lnSpc>
              <a:spcBef>
                <a:spcPts val="1100"/>
              </a:spcBef>
              <a:spcAft>
                <a:spcPts val="1100"/>
              </a:spcAft>
              <a:buClr>
                <a:srgbClr val="000000"/>
              </a:buClr>
              <a:buSzPts val="1800"/>
              <a:buFont typeface="Arial"/>
              <a:buNone/>
            </a:pPr>
            <a:endParaRPr sz="1800" b="0" i="0" u="none" strike="noStrike" cap="none">
              <a:solidFill>
                <a:srgbClr val="000000"/>
              </a:solidFill>
              <a:highlight>
                <a:srgbClr val="FFFFFF"/>
              </a:highlight>
              <a:latin typeface="Helvetica Neue"/>
              <a:ea typeface="Helvetica Neue"/>
              <a:cs typeface="Helvetica Neue"/>
              <a:sym typeface="Helvetica Neue"/>
            </a:endParaRPr>
          </a:p>
        </p:txBody>
      </p:sp>
      <p:pic>
        <p:nvPicPr>
          <p:cNvPr id="128" name="Google Shape;128;p3"/>
          <p:cNvPicPr preferRelativeResize="0"/>
          <p:nvPr/>
        </p:nvPicPr>
        <p:blipFill>
          <a:blip r:embed="rId3">
            <a:alphaModFix/>
          </a:blip>
          <a:stretch>
            <a:fillRect/>
          </a:stretch>
        </p:blipFill>
        <p:spPr>
          <a:xfrm>
            <a:off x="5518125" y="1246400"/>
            <a:ext cx="6329125" cy="47300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g1445618b2e2_0_30"/>
          <p:cNvSpPr txBox="1">
            <a:spLocks noGrp="1"/>
          </p:cNvSpPr>
          <p:nvPr>
            <p:ph type="title"/>
          </p:nvPr>
        </p:nvSpPr>
        <p:spPr>
          <a:xfrm>
            <a:off x="375895" y="404342"/>
            <a:ext cx="10863300" cy="10191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1800"/>
              </a:spcBef>
              <a:spcAft>
                <a:spcPts val="400"/>
              </a:spcAft>
              <a:buSzPts val="1400"/>
              <a:buNone/>
            </a:pPr>
            <a:r>
              <a:rPr lang="en-GB">
                <a:highlight>
                  <a:srgbClr val="FFFFFF"/>
                </a:highlight>
              </a:rPr>
              <a:t>Features of IAM </a:t>
            </a:r>
            <a:endParaRPr/>
          </a:p>
        </p:txBody>
      </p:sp>
      <p:sp>
        <p:nvSpPr>
          <p:cNvPr id="134" name="Google Shape;134;g1445618b2e2_0_30"/>
          <p:cNvSpPr txBox="1">
            <a:spLocks noGrp="1"/>
          </p:cNvSpPr>
          <p:nvPr>
            <p:ph type="body" idx="1"/>
          </p:nvPr>
        </p:nvSpPr>
        <p:spPr>
          <a:xfrm>
            <a:off x="375895" y="1293321"/>
            <a:ext cx="10861500" cy="4038600"/>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1200"/>
              </a:spcBef>
              <a:spcAft>
                <a:spcPts val="0"/>
              </a:spcAft>
              <a:buSzPts val="1400"/>
              <a:buNone/>
            </a:pPr>
            <a:r>
              <a:rPr lang="en-GB" sz="1800" b="1">
                <a:highlight>
                  <a:srgbClr val="FFFFFF"/>
                </a:highlight>
              </a:rPr>
              <a:t>3. Multi-Factor Authentication (MFA):</a:t>
            </a:r>
            <a:endParaRPr sz="1800" b="1">
              <a:highlight>
                <a:srgbClr val="FFFFFF"/>
              </a:highlight>
            </a:endParaRPr>
          </a:p>
          <a:p>
            <a:pPr marL="0" lvl="0" indent="0" algn="just" rtl="0">
              <a:lnSpc>
                <a:spcPct val="150000"/>
              </a:lnSpc>
              <a:spcBef>
                <a:spcPts val="1100"/>
              </a:spcBef>
              <a:spcAft>
                <a:spcPts val="0"/>
              </a:spcAft>
              <a:buSzPts val="1400"/>
              <a:buNone/>
            </a:pPr>
            <a:r>
              <a:rPr lang="en-GB" sz="1800">
                <a:highlight>
                  <a:srgbClr val="FFFFFF"/>
                </a:highlight>
              </a:rPr>
              <a:t>By using the MFA you can easily add the two-factor authentication not only for your account but also for the individual users for more security. Either you are your user can provide an access key or password to work with your account with the help of a code that is specifically configured by the device.</a:t>
            </a:r>
            <a:endParaRPr sz="1800">
              <a:highlight>
                <a:srgbClr val="FFFFFF"/>
              </a:highlight>
            </a:endParaRPr>
          </a:p>
          <a:p>
            <a:pPr marL="0" lvl="0" indent="0" algn="just" rtl="0">
              <a:lnSpc>
                <a:spcPct val="150000"/>
              </a:lnSpc>
              <a:spcBef>
                <a:spcPts val="1200"/>
              </a:spcBef>
              <a:spcAft>
                <a:spcPts val="0"/>
              </a:spcAft>
              <a:buSzPts val="1400"/>
              <a:buNone/>
            </a:pPr>
            <a:r>
              <a:rPr lang="en-GB" sz="1800" b="1">
                <a:highlight>
                  <a:srgbClr val="FFFFFF"/>
                </a:highlight>
              </a:rPr>
              <a:t>4. Identity Federation:</a:t>
            </a:r>
            <a:endParaRPr sz="1800" b="1">
              <a:highlight>
                <a:srgbClr val="FFFFFF"/>
              </a:highlight>
            </a:endParaRPr>
          </a:p>
          <a:p>
            <a:pPr marL="0" lvl="0" indent="0" algn="just" rtl="0">
              <a:lnSpc>
                <a:spcPct val="150000"/>
              </a:lnSpc>
              <a:spcBef>
                <a:spcPts val="1100"/>
              </a:spcBef>
              <a:spcAft>
                <a:spcPts val="0"/>
              </a:spcAft>
              <a:buSzPts val="1400"/>
              <a:buNone/>
            </a:pPr>
            <a:r>
              <a:rPr lang="en-GB" sz="1800">
                <a:highlight>
                  <a:srgbClr val="FFFFFF"/>
                </a:highlight>
              </a:rPr>
              <a:t>The identity federation at IAM will allow the users who already have their passwords. For example, let us consider an X corporate network or else an internet provider to get temporary access to your current AWS account.</a:t>
            </a:r>
            <a:endParaRPr sz="1800">
              <a:highlight>
                <a:srgbClr val="FFFFFF"/>
              </a:highlight>
            </a:endParaRPr>
          </a:p>
          <a:p>
            <a:pPr marL="0" lvl="0" indent="0" algn="l" rtl="0">
              <a:lnSpc>
                <a:spcPct val="100000"/>
              </a:lnSpc>
              <a:spcBef>
                <a:spcPts val="1138"/>
              </a:spcBef>
              <a:spcAft>
                <a:spcPts val="0"/>
              </a:spcAft>
              <a:buSzPts val="1400"/>
              <a:buNone/>
            </a:pP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txBox="1">
            <a:spLocks noGrp="1"/>
          </p:cNvSpPr>
          <p:nvPr>
            <p:ph type="ctrTitle"/>
          </p:nvPr>
        </p:nvSpPr>
        <p:spPr>
          <a:xfrm>
            <a:off x="567204" y="175147"/>
            <a:ext cx="10363200" cy="14700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1400"/>
              <a:buNone/>
            </a:pPr>
            <a:r>
              <a:rPr lang="en-GB">
                <a:highlight>
                  <a:srgbClr val="FFFFFF"/>
                </a:highlight>
              </a:rPr>
              <a:t>Features of IAM </a:t>
            </a:r>
            <a:endParaRPr/>
          </a:p>
        </p:txBody>
      </p:sp>
      <p:sp>
        <p:nvSpPr>
          <p:cNvPr id="140" name="Google Shape;140;p27"/>
          <p:cNvSpPr txBox="1">
            <a:spLocks noGrp="1"/>
          </p:cNvSpPr>
          <p:nvPr>
            <p:ph type="subTitle" idx="1"/>
          </p:nvPr>
        </p:nvSpPr>
        <p:spPr>
          <a:xfrm>
            <a:off x="567200" y="1318200"/>
            <a:ext cx="10169400" cy="1752600"/>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1200"/>
              </a:spcBef>
              <a:spcAft>
                <a:spcPts val="0"/>
              </a:spcAft>
              <a:buSzPts val="1360"/>
              <a:buNone/>
            </a:pPr>
            <a:r>
              <a:rPr lang="en-GB" sz="1800" b="1">
                <a:highlight>
                  <a:srgbClr val="FFFFFF"/>
                </a:highlight>
              </a:rPr>
              <a:t>5. Identity Information For Assurance:</a:t>
            </a:r>
            <a:endParaRPr/>
          </a:p>
          <a:p>
            <a:pPr marL="0" lvl="0" indent="0" algn="just" rtl="0">
              <a:lnSpc>
                <a:spcPct val="150000"/>
              </a:lnSpc>
              <a:spcBef>
                <a:spcPts val="1100"/>
              </a:spcBef>
              <a:spcAft>
                <a:spcPts val="0"/>
              </a:spcAft>
              <a:buSzPts val="1360"/>
              <a:buNone/>
            </a:pPr>
            <a:r>
              <a:rPr lang="en-GB" sz="1800">
                <a:highlight>
                  <a:srgbClr val="FFFFFF"/>
                </a:highlight>
              </a:rPr>
              <a:t>If are you using the Cloud Trail option for your AWS account, then you will get the log records that contain all the information that is made according to the resources in your account. All those information is generally named the IAM identities.</a:t>
            </a:r>
            <a:endParaRPr sz="1800">
              <a:highlight>
                <a:srgbClr val="FFFFFF"/>
              </a:highlight>
            </a:endParaRPr>
          </a:p>
          <a:p>
            <a:pPr marL="0" lvl="0" indent="0" algn="l" rtl="0">
              <a:lnSpc>
                <a:spcPct val="150000"/>
              </a:lnSpc>
              <a:spcBef>
                <a:spcPts val="1200"/>
              </a:spcBef>
              <a:spcAft>
                <a:spcPts val="0"/>
              </a:spcAft>
              <a:buClr>
                <a:srgbClr val="000000"/>
              </a:buClr>
              <a:buSzPts val="1800"/>
              <a:buFont typeface="Arial"/>
              <a:buNone/>
            </a:pPr>
            <a:r>
              <a:rPr lang="en-GB" sz="1800" b="1">
                <a:solidFill>
                  <a:srgbClr val="000000"/>
                </a:solidFill>
                <a:highlight>
                  <a:schemeClr val="lt1"/>
                </a:highlight>
              </a:rPr>
              <a:t>6. Secured Access To AWS Resources:</a:t>
            </a:r>
            <a:endParaRPr sz="1800" b="1">
              <a:solidFill>
                <a:srgbClr val="000000"/>
              </a:solidFill>
              <a:highlight>
                <a:schemeClr val="lt1"/>
              </a:highlight>
            </a:endParaRPr>
          </a:p>
          <a:p>
            <a:pPr marL="0" lvl="0" indent="0" algn="l" rtl="0">
              <a:lnSpc>
                <a:spcPct val="150000"/>
              </a:lnSpc>
              <a:spcBef>
                <a:spcPts val="1100"/>
              </a:spcBef>
              <a:spcAft>
                <a:spcPts val="0"/>
              </a:spcAft>
              <a:buClr>
                <a:srgbClr val="000000"/>
              </a:buClr>
              <a:buSzPts val="1800"/>
              <a:buFont typeface="Arial"/>
              <a:buNone/>
            </a:pPr>
            <a:r>
              <a:rPr lang="en-GB" sz="1800">
                <a:solidFill>
                  <a:srgbClr val="000000"/>
                </a:solidFill>
                <a:highlight>
                  <a:schemeClr val="lt1"/>
                </a:highlight>
              </a:rPr>
              <a:t>This IAM feature at AWS will be used to secure all the login credentials which can succeed on the EC2 instances. You can also offer them the permissions in order to access your application with respect to the AWS services.</a:t>
            </a:r>
            <a:endParaRPr sz="1800">
              <a:solidFill>
                <a:srgbClr val="000000"/>
              </a:solidFill>
              <a:highlight>
                <a:schemeClr val="lt1"/>
              </a:highlight>
            </a:endParaRPr>
          </a:p>
          <a:p>
            <a:pPr marL="0" lvl="0" indent="0" algn="l" rtl="0">
              <a:lnSpc>
                <a:spcPct val="115000"/>
              </a:lnSpc>
              <a:spcBef>
                <a:spcPts val="1100"/>
              </a:spcBef>
              <a:spcAft>
                <a:spcPts val="0"/>
              </a:spcAft>
              <a:buClr>
                <a:srgbClr val="000000"/>
              </a:buClr>
              <a:buSzPts val="1800"/>
              <a:buFont typeface="Arial"/>
              <a:buNone/>
            </a:pPr>
            <a:endParaRPr sz="1800">
              <a:solidFill>
                <a:srgbClr val="000000"/>
              </a:solidFill>
              <a:highlight>
                <a:schemeClr val="lt1"/>
              </a:highlight>
            </a:endParaRPr>
          </a:p>
          <a:p>
            <a:pPr marL="0" lvl="0" indent="0" algn="just" rtl="0">
              <a:lnSpc>
                <a:spcPct val="150000"/>
              </a:lnSpc>
              <a:spcBef>
                <a:spcPts val="1100"/>
              </a:spcBef>
              <a:spcAft>
                <a:spcPts val="0"/>
              </a:spcAft>
              <a:buSzPts val="1360"/>
              <a:buNone/>
            </a:pPr>
            <a:endParaRPr sz="1800">
              <a:highlight>
                <a:srgbClr val="FFFFFF"/>
              </a:highlight>
            </a:endParaRPr>
          </a:p>
          <a:p>
            <a:pPr marL="457200" lvl="0" indent="-228600" algn="ctr" rtl="0">
              <a:lnSpc>
                <a:spcPct val="100000"/>
              </a:lnSpc>
              <a:spcBef>
                <a:spcPts val="1138"/>
              </a:spcBef>
              <a:spcAft>
                <a:spcPts val="0"/>
              </a:spcAft>
              <a:buSzPts val="1360"/>
              <a:buNone/>
            </a:pP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g1445618b2e2_0_37"/>
          <p:cNvSpPr txBox="1">
            <a:spLocks noGrp="1"/>
          </p:cNvSpPr>
          <p:nvPr>
            <p:ph type="title"/>
          </p:nvPr>
        </p:nvSpPr>
        <p:spPr>
          <a:xfrm>
            <a:off x="335516" y="219823"/>
            <a:ext cx="10863300" cy="1019100"/>
          </a:xfrm>
          <a:prstGeom prst="rect">
            <a:avLst/>
          </a:prstGeom>
          <a:noFill/>
          <a:ln>
            <a:noFill/>
          </a:ln>
        </p:spPr>
        <p:txBody>
          <a:bodyPr spcFirstLastPara="1" wrap="square" lIns="91425" tIns="45700" rIns="91425" bIns="45700" anchor="ctr" anchorCtr="0">
            <a:noAutofit/>
          </a:bodyPr>
          <a:lstStyle/>
          <a:p>
            <a:pPr marL="0" lvl="0" indent="0" algn="l" rtl="0">
              <a:lnSpc>
                <a:spcPct val="143000"/>
              </a:lnSpc>
              <a:spcBef>
                <a:spcPts val="0"/>
              </a:spcBef>
              <a:spcAft>
                <a:spcPts val="400"/>
              </a:spcAft>
              <a:buSzPts val="1400"/>
              <a:buNone/>
            </a:pPr>
            <a:r>
              <a:rPr lang="en-GB">
                <a:highlight>
                  <a:srgbClr val="FFFFFF"/>
                </a:highlight>
              </a:rPr>
              <a:t>IAM: Authentication &amp; Authorization</a:t>
            </a:r>
            <a:endParaRPr/>
          </a:p>
        </p:txBody>
      </p:sp>
      <p:sp>
        <p:nvSpPr>
          <p:cNvPr id="146" name="Google Shape;146;g1445618b2e2_0_37"/>
          <p:cNvSpPr txBox="1">
            <a:spLocks noGrp="1"/>
          </p:cNvSpPr>
          <p:nvPr>
            <p:ph type="body" idx="1"/>
          </p:nvPr>
        </p:nvSpPr>
        <p:spPr>
          <a:xfrm>
            <a:off x="337316" y="1431937"/>
            <a:ext cx="10861500" cy="40386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0"/>
              </a:spcBef>
              <a:spcAft>
                <a:spcPts val="0"/>
              </a:spcAft>
              <a:buSzPts val="1400"/>
              <a:buNone/>
            </a:pPr>
            <a:r>
              <a:rPr lang="en-GB" sz="1800">
                <a:highlight>
                  <a:srgbClr val="FFFFFF"/>
                </a:highlight>
              </a:rPr>
              <a:t>Identity and Access Management governs user access via authentication and authorization. Authentication verifies a user’s identity. Once authenticated, the verified user may use any of the resources their account is authorized to access.</a:t>
            </a:r>
            <a:endParaRPr sz="1800">
              <a:highlight>
                <a:srgbClr val="FFFFFF"/>
              </a:highlight>
            </a:endParaRPr>
          </a:p>
          <a:p>
            <a:pPr marL="0" lvl="0" indent="0" algn="l" rtl="0">
              <a:lnSpc>
                <a:spcPct val="115000"/>
              </a:lnSpc>
              <a:spcBef>
                <a:spcPts val="2300"/>
              </a:spcBef>
              <a:spcAft>
                <a:spcPts val="2300"/>
              </a:spcAft>
              <a:buSzPts val="1400"/>
              <a:buNone/>
            </a:pPr>
            <a:endParaRPr sz="1800"/>
          </a:p>
        </p:txBody>
      </p:sp>
      <p:pic>
        <p:nvPicPr>
          <p:cNvPr id="147" name="Google Shape;147;g1445618b2e2_0_37"/>
          <p:cNvPicPr preferRelativeResize="0"/>
          <p:nvPr/>
        </p:nvPicPr>
        <p:blipFill rotWithShape="1">
          <a:blip r:embed="rId3">
            <a:alphaModFix/>
          </a:blip>
          <a:srcRect/>
          <a:stretch/>
        </p:blipFill>
        <p:spPr>
          <a:xfrm>
            <a:off x="3619164" y="2688949"/>
            <a:ext cx="4953672" cy="278158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g1445618b2e2_0_0"/>
          <p:cNvSpPr txBox="1">
            <a:spLocks noGrp="1"/>
          </p:cNvSpPr>
          <p:nvPr>
            <p:ph type="title"/>
          </p:nvPr>
        </p:nvSpPr>
        <p:spPr>
          <a:xfrm>
            <a:off x="255579" y="208420"/>
            <a:ext cx="10863300" cy="1019100"/>
          </a:xfrm>
          <a:prstGeom prst="rect">
            <a:avLst/>
          </a:prstGeom>
          <a:noFill/>
          <a:ln>
            <a:noFill/>
          </a:ln>
        </p:spPr>
        <p:txBody>
          <a:bodyPr spcFirstLastPara="1" wrap="square" lIns="91425" tIns="45700" rIns="91425" bIns="45700" anchor="ctr" anchorCtr="0">
            <a:noAutofit/>
          </a:bodyPr>
          <a:lstStyle/>
          <a:p>
            <a:pPr marL="0" lvl="0" indent="0" algn="l" rtl="0">
              <a:lnSpc>
                <a:spcPct val="143000"/>
              </a:lnSpc>
              <a:spcBef>
                <a:spcPts val="0"/>
              </a:spcBef>
              <a:spcAft>
                <a:spcPts val="400"/>
              </a:spcAft>
              <a:buSzPts val="1400"/>
              <a:buNone/>
            </a:pPr>
            <a:r>
              <a:rPr lang="en-GB">
                <a:highlight>
                  <a:srgbClr val="FFFFFF"/>
                </a:highlight>
              </a:rPr>
              <a:t>IAM Authentication &amp; Authorization</a:t>
            </a:r>
            <a:endParaRPr/>
          </a:p>
        </p:txBody>
      </p:sp>
      <p:sp>
        <p:nvSpPr>
          <p:cNvPr id="153" name="Google Shape;153;g1445618b2e2_0_0"/>
          <p:cNvSpPr txBox="1">
            <a:spLocks noGrp="1"/>
          </p:cNvSpPr>
          <p:nvPr>
            <p:ph type="body" idx="1"/>
          </p:nvPr>
        </p:nvSpPr>
        <p:spPr>
          <a:xfrm>
            <a:off x="257379" y="1138439"/>
            <a:ext cx="10861500" cy="4038600"/>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1200"/>
              </a:spcBef>
              <a:spcAft>
                <a:spcPts val="0"/>
              </a:spcAft>
              <a:buSzPts val="1400"/>
              <a:buNone/>
            </a:pPr>
            <a:r>
              <a:rPr lang="en-GB" sz="2400" b="1">
                <a:highlight>
                  <a:srgbClr val="FFFFFF"/>
                </a:highlight>
                <a:latin typeface="Helvetica Neue"/>
                <a:ea typeface="Helvetica Neue"/>
                <a:cs typeface="Helvetica Neue"/>
                <a:sym typeface="Helvetica Neue"/>
              </a:rPr>
              <a:t>IAM Authentication</a:t>
            </a:r>
            <a:endParaRPr sz="2400" b="1">
              <a:highlight>
                <a:srgbClr val="FFFFFF"/>
              </a:highlight>
              <a:latin typeface="Helvetica Neue"/>
              <a:ea typeface="Helvetica Neue"/>
              <a:cs typeface="Helvetica Neue"/>
              <a:sym typeface="Helvetica Neue"/>
            </a:endParaRPr>
          </a:p>
          <a:p>
            <a:pPr marL="0" lvl="0" indent="0" algn="just" rtl="0">
              <a:lnSpc>
                <a:spcPct val="150000"/>
              </a:lnSpc>
              <a:spcBef>
                <a:spcPts val="2300"/>
              </a:spcBef>
              <a:spcAft>
                <a:spcPts val="0"/>
              </a:spcAft>
              <a:buSzPts val="1400"/>
              <a:buNone/>
            </a:pPr>
            <a:r>
              <a:rPr lang="en-GB" sz="1800">
                <a:highlight>
                  <a:srgbClr val="FFFFFF"/>
                </a:highlight>
                <a:latin typeface="Helvetica Neue"/>
                <a:ea typeface="Helvetica Neue"/>
                <a:cs typeface="Helvetica Neue"/>
                <a:sym typeface="Helvetica Neue"/>
              </a:rPr>
              <a:t>Authentication occurs whenever a user attempts to access your organization’s network and downstream resources. The user must verify their identity before being granted entry for security.</a:t>
            </a:r>
            <a:endParaRPr sz="1800">
              <a:highlight>
                <a:srgbClr val="FFFFFF"/>
              </a:highlight>
              <a:latin typeface="Helvetica Neue"/>
              <a:ea typeface="Helvetica Neue"/>
              <a:cs typeface="Helvetica Neue"/>
              <a:sym typeface="Helvetica Neue"/>
            </a:endParaRPr>
          </a:p>
          <a:p>
            <a:pPr marL="0" lvl="0" indent="0" algn="just" rtl="0">
              <a:lnSpc>
                <a:spcPct val="150000"/>
              </a:lnSpc>
              <a:spcBef>
                <a:spcPts val="2300"/>
              </a:spcBef>
              <a:spcAft>
                <a:spcPts val="0"/>
              </a:spcAft>
              <a:buSzPts val="1400"/>
              <a:buNone/>
            </a:pPr>
            <a:r>
              <a:rPr lang="en-GB" sz="1800">
                <a:highlight>
                  <a:srgbClr val="FFFFFF"/>
                </a:highlight>
                <a:latin typeface="Helvetica Neue"/>
                <a:ea typeface="Helvetica Neue"/>
                <a:cs typeface="Helvetica Neue"/>
                <a:sym typeface="Helvetica Neue"/>
              </a:rPr>
              <a:t>Entering credentials at a login prompt remains the most common authentication method. Verified credentials serve as the passport for your digital identity, authenticating users before they access various systems, applications, and data.</a:t>
            </a:r>
            <a:endParaRPr sz="1800">
              <a:highlight>
                <a:srgbClr val="FFFFFF"/>
              </a:highlight>
              <a:latin typeface="Helvetica Neue"/>
              <a:ea typeface="Helvetica Neue"/>
              <a:cs typeface="Helvetica Neue"/>
              <a:sym typeface="Helvetica Neue"/>
            </a:endParaRPr>
          </a:p>
          <a:p>
            <a:pPr marL="0" lvl="0" indent="0" algn="just" rtl="0">
              <a:lnSpc>
                <a:spcPct val="150000"/>
              </a:lnSpc>
              <a:spcBef>
                <a:spcPts val="2300"/>
              </a:spcBef>
              <a:spcAft>
                <a:spcPts val="0"/>
              </a:spcAft>
              <a:buSzPts val="1400"/>
              <a:buNone/>
            </a:pPr>
            <a:r>
              <a:rPr lang="en-GB" sz="1800">
                <a:highlight>
                  <a:srgbClr val="FFFFFF"/>
                </a:highlight>
                <a:latin typeface="Helvetica Neue"/>
                <a:ea typeface="Helvetica Neue"/>
                <a:cs typeface="Helvetica Neue"/>
                <a:sym typeface="Helvetica Neue"/>
              </a:rPr>
              <a:t>Organizations may include sophisticated or additional authentication methods to provide advanced information security. If the authentication process requires additional steps, it is referred to as “multi-factor authentication” (MFA)</a:t>
            </a:r>
            <a:endParaRPr sz="1800">
              <a:highlight>
                <a:srgbClr val="FFFFFF"/>
              </a:highlight>
              <a:latin typeface="Helvetica Neue"/>
              <a:ea typeface="Helvetica Neue"/>
              <a:cs typeface="Helvetica Neue"/>
              <a:sym typeface="Helvetica Neue"/>
            </a:endParaRPr>
          </a:p>
          <a:p>
            <a:pPr marL="0" lvl="0" indent="0" algn="l" rtl="0">
              <a:lnSpc>
                <a:spcPct val="100000"/>
              </a:lnSpc>
              <a:spcBef>
                <a:spcPts val="2300"/>
              </a:spcBef>
              <a:spcAft>
                <a:spcPts val="0"/>
              </a:spcAft>
              <a:buSzPts val="1400"/>
              <a:buNone/>
            </a:pP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202F3E"/>
      </a:dk1>
      <a:lt1>
        <a:srgbClr val="FFFFFF"/>
      </a:lt1>
      <a:dk2>
        <a:srgbClr val="202F3E"/>
      </a:dk2>
      <a:lt2>
        <a:srgbClr val="FFFFFF"/>
      </a:lt2>
      <a:accent1>
        <a:srgbClr val="F67C01"/>
      </a:accent1>
      <a:accent2>
        <a:srgbClr val="FB8C00"/>
      </a:accent2>
      <a:accent3>
        <a:srgbClr val="FFFFFF"/>
      </a:accent3>
      <a:accent4>
        <a:srgbClr val="1A2734"/>
      </a:accent4>
      <a:accent5>
        <a:srgbClr val="FABFAA"/>
      </a:accent5>
      <a:accent6>
        <a:srgbClr val="E37E00"/>
      </a:accent6>
      <a:hlink>
        <a:srgbClr val="F67C01"/>
      </a:hlink>
      <a:folHlink>
        <a:srgbClr val="FFCC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TotalTime>
  <Words>1919</Words>
  <Application>Microsoft Office PowerPoint</Application>
  <PresentationFormat>Widescreen</PresentationFormat>
  <Paragraphs>132</Paragraphs>
  <Slides>25</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Times New Roman</vt:lpstr>
      <vt:lpstr>Calibri Light</vt:lpstr>
      <vt:lpstr>Arial</vt:lpstr>
      <vt:lpstr>Calibri</vt:lpstr>
      <vt:lpstr>Noto Sans Symbols</vt:lpstr>
      <vt:lpstr>Roboto</vt:lpstr>
      <vt:lpstr>Helvetica Neue</vt:lpstr>
      <vt:lpstr>Office Theme</vt:lpstr>
      <vt:lpstr>PowerPoint Presentation</vt:lpstr>
      <vt:lpstr>AWS IAM Overview</vt:lpstr>
      <vt:lpstr>What is AWS IAM?</vt:lpstr>
      <vt:lpstr>Why is IAM important?</vt:lpstr>
      <vt:lpstr>Features of IAM </vt:lpstr>
      <vt:lpstr>Features of IAM </vt:lpstr>
      <vt:lpstr>Features of IAM </vt:lpstr>
      <vt:lpstr>IAM: Authentication &amp; Authorization</vt:lpstr>
      <vt:lpstr>IAM Authentication &amp; Authorization</vt:lpstr>
      <vt:lpstr>IAM Authentication &amp; Authorization</vt:lpstr>
      <vt:lpstr>IAM Authentication Methods</vt:lpstr>
      <vt:lpstr>PowerPoint Presentation</vt:lpstr>
      <vt:lpstr>IAM Identities</vt:lpstr>
      <vt:lpstr>IAM Users </vt:lpstr>
      <vt:lpstr>IAM Groups</vt:lpstr>
      <vt:lpstr>IAM Groups </vt:lpstr>
      <vt:lpstr>IAM Roles</vt:lpstr>
      <vt:lpstr>IAM Roles</vt:lpstr>
      <vt:lpstr>IAM Policies</vt:lpstr>
      <vt:lpstr>IAM Policies(Contd..)</vt:lpstr>
      <vt:lpstr>Securing  the Users Account</vt:lpstr>
      <vt:lpstr>IAM - Password Policy</vt:lpstr>
      <vt:lpstr>Multi-Factor Authentication - MFA</vt:lpstr>
      <vt:lpstr>AWS IAM Best Practices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Gowthami N</dc:creator>
  <cp:lastModifiedBy>Nikita Nand</cp:lastModifiedBy>
  <cp:revision>2</cp:revision>
  <dcterms:modified xsi:type="dcterms:W3CDTF">2023-10-29T07:51:42Z</dcterms:modified>
</cp:coreProperties>
</file>