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embeddedFontLst>
    <p:embeddedFont>
      <p:font typeface="Helvetica Neue" panose="020B0604020202020204" charset="0"/>
      <p:regular r:id="rId30"/>
      <p:bold r:id="rId31"/>
      <p:italic r:id="rId32"/>
      <p:boldItalic r:id="rId33"/>
    </p:embeddedFont>
    <p:embeddedFont>
      <p:font typeface="Noto Sans Symbols" pitchFamily="2" charset="0"/>
      <p:regular r:id="rId34"/>
      <p:bold r:id="rId35"/>
    </p:embeddedFont>
    <p:embeddedFont>
      <p:font typeface="Roboto" panose="02000000000000000000" pitchFamily="2"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6">
          <p15:clr>
            <a:srgbClr val="A4A3A4"/>
          </p15:clr>
        </p15:guide>
        <p15:guide id="3" pos="3945">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ikZ0a+765Zb2qCU5+XhJzs3mMt1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74"/>
        <p:guide orient="horz" pos="6"/>
        <p:guide pos="39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477d3caca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477d3caca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874ea90a08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874ea90a08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4780603cd1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4780603cd1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4780603cd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4780603cd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4780603cd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4780603cd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4469936d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4469936d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77d3cac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77d3cac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A76A-1198-5B4E-D734-49E96C5641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DC128A2-67E4-7C80-09E9-F637FC69C3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C9C172-D08E-BA25-8324-039DCE0AA4E6}"/>
              </a:ext>
            </a:extLst>
          </p:cNvPr>
          <p:cNvSpPr>
            <a:spLocks noGrp="1"/>
          </p:cNvSpPr>
          <p:nvPr>
            <p:ph type="dt" sz="half" idx="10"/>
          </p:nvPr>
        </p:nvSpPr>
        <p:spPr/>
        <p:txBody>
          <a:bodyPr/>
          <a:lstStyle/>
          <a:p>
            <a:fld id="{9B6798B1-3B1D-46C1-861A-6E412ADE9C61}" type="datetimeFigureOut">
              <a:rPr lang="en-IN" smtClean="0"/>
              <a:t>22-01-2024</a:t>
            </a:fld>
            <a:endParaRPr lang="en-IN"/>
          </a:p>
        </p:txBody>
      </p:sp>
      <p:sp>
        <p:nvSpPr>
          <p:cNvPr id="5" name="Footer Placeholder 4">
            <a:extLst>
              <a:ext uri="{FF2B5EF4-FFF2-40B4-BE49-F238E27FC236}">
                <a16:creationId xmlns:a16="http://schemas.microsoft.com/office/drawing/2014/main" id="{8AB9AE00-21F7-D8C5-2FAE-B7C713328F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ECBD79-08A2-B19F-8F7E-1C9AEB74AD25}"/>
              </a:ext>
            </a:extLst>
          </p:cNvPr>
          <p:cNvSpPr>
            <a:spLocks noGrp="1"/>
          </p:cNvSpPr>
          <p:nvPr>
            <p:ph type="sldNum" sz="quarter" idx="12"/>
          </p:nvPr>
        </p:nvSpPr>
        <p:spPr/>
        <p:txBody>
          <a:bodyPr/>
          <a:lstStyle/>
          <a:p>
            <a:fld id="{C3565409-9364-467D-98D5-BFF75DDB702B}" type="slidenum">
              <a:rPr lang="en-IN" smtClean="0"/>
              <a:t>‹#›</a:t>
            </a:fld>
            <a:endParaRPr lang="en-IN"/>
          </a:p>
        </p:txBody>
      </p:sp>
    </p:spTree>
    <p:extLst>
      <p:ext uri="{BB962C8B-B14F-4D97-AF65-F5344CB8AC3E}">
        <p14:creationId xmlns:p14="http://schemas.microsoft.com/office/powerpoint/2010/main" val="4179468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ABD7B-A79C-67DA-DB7F-97CAC200E4B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FFF45D-8DD9-60C8-481C-7954C5EA02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43F827-0CCB-2976-7F8A-4DF8E664057C}"/>
              </a:ext>
            </a:extLst>
          </p:cNvPr>
          <p:cNvSpPr>
            <a:spLocks noGrp="1"/>
          </p:cNvSpPr>
          <p:nvPr>
            <p:ph type="dt" sz="half" idx="10"/>
          </p:nvPr>
        </p:nvSpPr>
        <p:spPr/>
        <p:txBody>
          <a:bodyPr/>
          <a:lstStyle/>
          <a:p>
            <a:fld id="{9B6798B1-3B1D-46C1-861A-6E412ADE9C61}" type="datetimeFigureOut">
              <a:rPr lang="en-IN" smtClean="0"/>
              <a:t>22-01-2024</a:t>
            </a:fld>
            <a:endParaRPr lang="en-IN"/>
          </a:p>
        </p:txBody>
      </p:sp>
      <p:sp>
        <p:nvSpPr>
          <p:cNvPr id="5" name="Footer Placeholder 4">
            <a:extLst>
              <a:ext uri="{FF2B5EF4-FFF2-40B4-BE49-F238E27FC236}">
                <a16:creationId xmlns:a16="http://schemas.microsoft.com/office/drawing/2014/main" id="{7D55DAA3-8EE0-26B2-BE50-81E7C3D6C9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4CE25F-F945-98D4-4391-D70421BCB96B}"/>
              </a:ext>
            </a:extLst>
          </p:cNvPr>
          <p:cNvSpPr>
            <a:spLocks noGrp="1"/>
          </p:cNvSpPr>
          <p:nvPr>
            <p:ph type="sldNum" sz="quarter" idx="12"/>
          </p:nvPr>
        </p:nvSpPr>
        <p:spPr/>
        <p:txBody>
          <a:bodyPr/>
          <a:lstStyle/>
          <a:p>
            <a:fld id="{C3565409-9364-467D-98D5-BFF75DDB702B}" type="slidenum">
              <a:rPr lang="en-IN" smtClean="0"/>
              <a:t>‹#›</a:t>
            </a:fld>
            <a:endParaRPr lang="en-IN"/>
          </a:p>
        </p:txBody>
      </p:sp>
    </p:spTree>
    <p:extLst>
      <p:ext uri="{BB962C8B-B14F-4D97-AF65-F5344CB8AC3E}">
        <p14:creationId xmlns:p14="http://schemas.microsoft.com/office/powerpoint/2010/main" val="119783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770B22-DC2C-E629-28E9-2E6F7296A3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017535-5BF1-0BC1-C508-33B6A50D0A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2D2ECF-2CC3-B82A-211D-B3F930870CBB}"/>
              </a:ext>
            </a:extLst>
          </p:cNvPr>
          <p:cNvSpPr>
            <a:spLocks noGrp="1"/>
          </p:cNvSpPr>
          <p:nvPr>
            <p:ph type="dt" sz="half" idx="10"/>
          </p:nvPr>
        </p:nvSpPr>
        <p:spPr/>
        <p:txBody>
          <a:bodyPr/>
          <a:lstStyle/>
          <a:p>
            <a:fld id="{9B6798B1-3B1D-46C1-861A-6E412ADE9C61}" type="datetimeFigureOut">
              <a:rPr lang="en-IN" smtClean="0"/>
              <a:t>22-01-2024</a:t>
            </a:fld>
            <a:endParaRPr lang="en-IN"/>
          </a:p>
        </p:txBody>
      </p:sp>
      <p:sp>
        <p:nvSpPr>
          <p:cNvPr id="5" name="Footer Placeholder 4">
            <a:extLst>
              <a:ext uri="{FF2B5EF4-FFF2-40B4-BE49-F238E27FC236}">
                <a16:creationId xmlns:a16="http://schemas.microsoft.com/office/drawing/2014/main" id="{A4824DCC-1C7B-FD3E-597F-A630227165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225FA4-0217-5A8C-8C98-DE346C3D3D90}"/>
              </a:ext>
            </a:extLst>
          </p:cNvPr>
          <p:cNvSpPr>
            <a:spLocks noGrp="1"/>
          </p:cNvSpPr>
          <p:nvPr>
            <p:ph type="sldNum" sz="quarter" idx="12"/>
          </p:nvPr>
        </p:nvSpPr>
        <p:spPr/>
        <p:txBody>
          <a:bodyPr/>
          <a:lstStyle/>
          <a:p>
            <a:fld id="{C3565409-9364-467D-98D5-BFF75DDB702B}" type="slidenum">
              <a:rPr lang="en-IN" smtClean="0"/>
              <a:t>‹#›</a:t>
            </a:fld>
            <a:endParaRPr lang="en-IN"/>
          </a:p>
        </p:txBody>
      </p:sp>
    </p:spTree>
    <p:extLst>
      <p:ext uri="{BB962C8B-B14F-4D97-AF65-F5344CB8AC3E}">
        <p14:creationId xmlns:p14="http://schemas.microsoft.com/office/powerpoint/2010/main" val="294250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9"/>
        <p:cNvGrpSpPr/>
        <p:nvPr/>
      </p:nvGrpSpPr>
      <p:grpSpPr>
        <a:xfrm>
          <a:off x="0" y="0"/>
          <a:ext cx="0" cy="0"/>
          <a:chOff x="0" y="0"/>
          <a:chExt cx="0" cy="0"/>
        </a:xfrm>
      </p:grpSpPr>
      <p:sp>
        <p:nvSpPr>
          <p:cNvPr id="16" name="Google Shape;16;p23"/>
          <p:cNvSpPr txBox="1">
            <a:spLocks noGrp="1"/>
          </p:cNvSpPr>
          <p:nvPr>
            <p:ph type="title"/>
          </p:nvPr>
        </p:nvSpPr>
        <p:spPr>
          <a:xfrm>
            <a:off x="563489" y="534991"/>
            <a:ext cx="10863385" cy="10191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0000"/>
                </a:solidFill>
                <a:latin typeface="Helvetica Neue"/>
                <a:ea typeface="Helvetica Neue"/>
                <a:cs typeface="Helvetica Neue"/>
                <a:sym typeface="Helvetica Neu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23"/>
          <p:cNvSpPr txBox="1">
            <a:spLocks noGrp="1"/>
          </p:cNvSpPr>
          <p:nvPr>
            <p:ph type="body" idx="1"/>
          </p:nvPr>
        </p:nvSpPr>
        <p:spPr>
          <a:xfrm>
            <a:off x="563491" y="1922462"/>
            <a:ext cx="10861431" cy="4038600"/>
          </a:xfrm>
          <a:prstGeom prst="rect">
            <a:avLst/>
          </a:prstGeom>
          <a:noFill/>
          <a:ln>
            <a:noFill/>
          </a:ln>
        </p:spPr>
        <p:txBody>
          <a:bodyPr spcFirstLastPara="1" wrap="square" lIns="91425" tIns="45700" rIns="91425" bIns="45700" anchor="t" anchorCtr="0">
            <a:noAutofit/>
          </a:bodyPr>
          <a:lstStyle>
            <a:lvl1pPr marL="457200" lvl="0" indent="-228600" algn="l">
              <a:spcBef>
                <a:spcPts val="1138"/>
              </a:spcBef>
              <a:spcAft>
                <a:spcPts val="0"/>
              </a:spcAft>
              <a:buSzPts val="1400"/>
              <a:buNone/>
              <a:defRPr>
                <a:solidFill>
                  <a:srgbClr val="000000"/>
                </a:solidFill>
                <a:latin typeface="Helvetica Neue"/>
                <a:ea typeface="Helvetica Neue"/>
                <a:cs typeface="Helvetica Neue"/>
                <a:sym typeface="Helvetica Neue"/>
              </a:defRPr>
            </a:lvl1pPr>
            <a:lvl2pPr marL="914400" lvl="1" indent="-228600" algn="l">
              <a:spcBef>
                <a:spcPts val="163"/>
              </a:spcBef>
              <a:spcAft>
                <a:spcPts val="0"/>
              </a:spcAft>
              <a:buSzPts val="1400"/>
              <a:buNone/>
              <a:defRPr>
                <a:solidFill>
                  <a:srgbClr val="000000"/>
                </a:solidFill>
                <a:latin typeface="Helvetica Neue"/>
                <a:ea typeface="Helvetica Neue"/>
                <a:cs typeface="Helvetica Neue"/>
                <a:sym typeface="Helvetica Neue"/>
              </a:defRPr>
            </a:lvl2pPr>
            <a:lvl3pPr marL="1371600" lvl="2" indent="-228600" algn="l">
              <a:spcBef>
                <a:spcPts val="325"/>
              </a:spcBef>
              <a:spcAft>
                <a:spcPts val="0"/>
              </a:spcAft>
              <a:buSzPts val="1400"/>
              <a:buNone/>
              <a:defRPr>
                <a:solidFill>
                  <a:srgbClr val="000000"/>
                </a:solidFill>
                <a:latin typeface="Helvetica Neue"/>
                <a:ea typeface="Helvetica Neue"/>
                <a:cs typeface="Helvetica Neue"/>
                <a:sym typeface="Helvetica Neue"/>
              </a:defRPr>
            </a:lvl3pPr>
            <a:lvl4pPr marL="1828800" lvl="3" indent="-228600" algn="l">
              <a:spcBef>
                <a:spcPts val="325"/>
              </a:spcBef>
              <a:spcAft>
                <a:spcPts val="0"/>
              </a:spcAft>
              <a:buSzPts val="1400"/>
              <a:buNone/>
              <a:defRPr>
                <a:solidFill>
                  <a:srgbClr val="000000"/>
                </a:solidFill>
                <a:latin typeface="Helvetica Neue"/>
                <a:ea typeface="Helvetica Neue"/>
                <a:cs typeface="Helvetica Neue"/>
                <a:sym typeface="Helvetica Neue"/>
              </a:defRPr>
            </a:lvl4pPr>
            <a:lvl5pPr marL="2286000" lvl="4" indent="-228600" algn="l">
              <a:spcBef>
                <a:spcPts val="325"/>
              </a:spcBef>
              <a:spcAft>
                <a:spcPts val="0"/>
              </a:spcAft>
              <a:buSzPts val="1400"/>
              <a:buNone/>
              <a:defRPr>
                <a:solidFill>
                  <a:srgbClr val="000000"/>
                </a:solidFill>
                <a:latin typeface="Helvetica Neue"/>
                <a:ea typeface="Helvetica Neue"/>
                <a:cs typeface="Helvetica Neue"/>
                <a:sym typeface="Helvetica Neue"/>
              </a:defRPr>
            </a:lvl5pPr>
            <a:lvl6pPr marL="2743200" lvl="5" indent="-228600" algn="l">
              <a:spcBef>
                <a:spcPts val="325"/>
              </a:spcBef>
              <a:spcAft>
                <a:spcPts val="0"/>
              </a:spcAft>
              <a:buSzPts val="1400"/>
              <a:buNone/>
              <a:defRPr/>
            </a:lvl6pPr>
            <a:lvl7pPr marL="3200400" lvl="6" indent="-228600" algn="l">
              <a:spcBef>
                <a:spcPts val="325"/>
              </a:spcBef>
              <a:spcAft>
                <a:spcPts val="0"/>
              </a:spcAft>
              <a:buSzPts val="1400"/>
              <a:buNone/>
              <a:defRPr/>
            </a:lvl7pPr>
            <a:lvl8pPr marL="3657600" lvl="7" indent="-228600" algn="l">
              <a:spcBef>
                <a:spcPts val="325"/>
              </a:spcBef>
              <a:spcAft>
                <a:spcPts val="0"/>
              </a:spcAft>
              <a:buSzPts val="1400"/>
              <a:buNone/>
              <a:defRPr/>
            </a:lvl8pPr>
            <a:lvl9pPr marL="4114800" lvl="8" indent="-228600" algn="l">
              <a:spcBef>
                <a:spcPts val="325"/>
              </a:spcBef>
              <a:spcAft>
                <a:spcPts val="325"/>
              </a:spcAft>
              <a:buSzPts val="1400"/>
              <a:buNone/>
              <a:defRPr/>
            </a:lvl9pPr>
          </a:lstStyle>
          <a:p>
            <a:endParaRPr/>
          </a:p>
        </p:txBody>
      </p:sp>
    </p:spTree>
    <p:extLst>
      <p:ext uri="{BB962C8B-B14F-4D97-AF65-F5344CB8AC3E}">
        <p14:creationId xmlns:p14="http://schemas.microsoft.com/office/powerpoint/2010/main" val="34053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EA90-CCE2-CB49-6346-1C0D20447B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BA3429-62E6-34CA-3AC4-20E45E69FB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3AC625-E189-AD84-C92D-7C583A2B8DB9}"/>
              </a:ext>
            </a:extLst>
          </p:cNvPr>
          <p:cNvSpPr>
            <a:spLocks noGrp="1"/>
          </p:cNvSpPr>
          <p:nvPr>
            <p:ph type="dt" sz="half" idx="10"/>
          </p:nvPr>
        </p:nvSpPr>
        <p:spPr/>
        <p:txBody>
          <a:bodyPr/>
          <a:lstStyle/>
          <a:p>
            <a:fld id="{9B6798B1-3B1D-46C1-861A-6E412ADE9C61}" type="datetimeFigureOut">
              <a:rPr lang="en-IN" smtClean="0"/>
              <a:t>22-01-2024</a:t>
            </a:fld>
            <a:endParaRPr lang="en-IN"/>
          </a:p>
        </p:txBody>
      </p:sp>
      <p:sp>
        <p:nvSpPr>
          <p:cNvPr id="5" name="Footer Placeholder 4">
            <a:extLst>
              <a:ext uri="{FF2B5EF4-FFF2-40B4-BE49-F238E27FC236}">
                <a16:creationId xmlns:a16="http://schemas.microsoft.com/office/drawing/2014/main" id="{0D5209E3-D6F0-25D5-6F1A-8038A8E72E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2FDAB9-206C-EC57-5150-680649F4ED50}"/>
              </a:ext>
            </a:extLst>
          </p:cNvPr>
          <p:cNvSpPr>
            <a:spLocks noGrp="1"/>
          </p:cNvSpPr>
          <p:nvPr>
            <p:ph type="sldNum" sz="quarter" idx="12"/>
          </p:nvPr>
        </p:nvSpPr>
        <p:spPr/>
        <p:txBody>
          <a:bodyPr/>
          <a:lstStyle/>
          <a:p>
            <a:fld id="{C3565409-9364-467D-98D5-BFF75DDB702B}" type="slidenum">
              <a:rPr lang="en-IN" smtClean="0"/>
              <a:t>‹#›</a:t>
            </a:fld>
            <a:endParaRPr lang="en-IN"/>
          </a:p>
        </p:txBody>
      </p:sp>
    </p:spTree>
    <p:extLst>
      <p:ext uri="{BB962C8B-B14F-4D97-AF65-F5344CB8AC3E}">
        <p14:creationId xmlns:p14="http://schemas.microsoft.com/office/powerpoint/2010/main" val="161192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CE2E-CF8D-F927-2606-09E3ABEE59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6B99B3-8AF9-673F-0EB5-419368B2B1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A1E44-946F-959A-BEF8-2DCFEDC530CB}"/>
              </a:ext>
            </a:extLst>
          </p:cNvPr>
          <p:cNvSpPr>
            <a:spLocks noGrp="1"/>
          </p:cNvSpPr>
          <p:nvPr>
            <p:ph type="dt" sz="half" idx="10"/>
          </p:nvPr>
        </p:nvSpPr>
        <p:spPr/>
        <p:txBody>
          <a:bodyPr/>
          <a:lstStyle/>
          <a:p>
            <a:fld id="{9B6798B1-3B1D-46C1-861A-6E412ADE9C61}" type="datetimeFigureOut">
              <a:rPr lang="en-IN" smtClean="0"/>
              <a:t>22-01-2024</a:t>
            </a:fld>
            <a:endParaRPr lang="en-IN"/>
          </a:p>
        </p:txBody>
      </p:sp>
      <p:sp>
        <p:nvSpPr>
          <p:cNvPr id="5" name="Footer Placeholder 4">
            <a:extLst>
              <a:ext uri="{FF2B5EF4-FFF2-40B4-BE49-F238E27FC236}">
                <a16:creationId xmlns:a16="http://schemas.microsoft.com/office/drawing/2014/main" id="{35331D48-3CB1-471E-1F4C-52009C3DE7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231DB2-F011-51C5-D5D4-9DA4BE714988}"/>
              </a:ext>
            </a:extLst>
          </p:cNvPr>
          <p:cNvSpPr>
            <a:spLocks noGrp="1"/>
          </p:cNvSpPr>
          <p:nvPr>
            <p:ph type="sldNum" sz="quarter" idx="12"/>
          </p:nvPr>
        </p:nvSpPr>
        <p:spPr/>
        <p:txBody>
          <a:bodyPr/>
          <a:lstStyle/>
          <a:p>
            <a:fld id="{C3565409-9364-467D-98D5-BFF75DDB702B}" type="slidenum">
              <a:rPr lang="en-IN" smtClean="0"/>
              <a:t>‹#›</a:t>
            </a:fld>
            <a:endParaRPr lang="en-IN"/>
          </a:p>
        </p:txBody>
      </p:sp>
    </p:spTree>
    <p:extLst>
      <p:ext uri="{BB962C8B-B14F-4D97-AF65-F5344CB8AC3E}">
        <p14:creationId xmlns:p14="http://schemas.microsoft.com/office/powerpoint/2010/main" val="405468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25B6-60ED-7B9F-34F4-2E7ED60869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3F5FE1-5ADE-4333-2E4F-57B425154C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CF463A-443C-673E-7CC1-31E77B14CB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D17AAB-6A33-9E09-F3E1-16B32FF5B441}"/>
              </a:ext>
            </a:extLst>
          </p:cNvPr>
          <p:cNvSpPr>
            <a:spLocks noGrp="1"/>
          </p:cNvSpPr>
          <p:nvPr>
            <p:ph type="dt" sz="half" idx="10"/>
          </p:nvPr>
        </p:nvSpPr>
        <p:spPr/>
        <p:txBody>
          <a:bodyPr/>
          <a:lstStyle/>
          <a:p>
            <a:fld id="{9B6798B1-3B1D-46C1-861A-6E412ADE9C61}" type="datetimeFigureOut">
              <a:rPr lang="en-IN" smtClean="0"/>
              <a:t>22-01-2024</a:t>
            </a:fld>
            <a:endParaRPr lang="en-IN"/>
          </a:p>
        </p:txBody>
      </p:sp>
      <p:sp>
        <p:nvSpPr>
          <p:cNvPr id="6" name="Footer Placeholder 5">
            <a:extLst>
              <a:ext uri="{FF2B5EF4-FFF2-40B4-BE49-F238E27FC236}">
                <a16:creationId xmlns:a16="http://schemas.microsoft.com/office/drawing/2014/main" id="{26CC9242-DCF1-B13A-C92C-20C3A7D2D4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ACC00C-48B1-2B2B-EAE1-B25ACCF1362D}"/>
              </a:ext>
            </a:extLst>
          </p:cNvPr>
          <p:cNvSpPr>
            <a:spLocks noGrp="1"/>
          </p:cNvSpPr>
          <p:nvPr>
            <p:ph type="sldNum" sz="quarter" idx="12"/>
          </p:nvPr>
        </p:nvSpPr>
        <p:spPr/>
        <p:txBody>
          <a:bodyPr/>
          <a:lstStyle/>
          <a:p>
            <a:fld id="{C3565409-9364-467D-98D5-BFF75DDB702B}" type="slidenum">
              <a:rPr lang="en-IN" smtClean="0"/>
              <a:t>‹#›</a:t>
            </a:fld>
            <a:endParaRPr lang="en-IN"/>
          </a:p>
        </p:txBody>
      </p:sp>
    </p:spTree>
    <p:extLst>
      <p:ext uri="{BB962C8B-B14F-4D97-AF65-F5344CB8AC3E}">
        <p14:creationId xmlns:p14="http://schemas.microsoft.com/office/powerpoint/2010/main" val="67811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C1252-7453-0D5D-4134-296ED8C5903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3B63AB-CC11-9324-1D43-0E8C1D6DF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FDD1EC-11AB-0223-194F-D9FA60EC45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03E0EE-CADA-361C-D68A-7BED0A047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5C34BA-21D5-B0E3-E7A9-8D23A15520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4053D8-801E-B137-B5C0-1167DD33DBD1}"/>
              </a:ext>
            </a:extLst>
          </p:cNvPr>
          <p:cNvSpPr>
            <a:spLocks noGrp="1"/>
          </p:cNvSpPr>
          <p:nvPr>
            <p:ph type="dt" sz="half" idx="10"/>
          </p:nvPr>
        </p:nvSpPr>
        <p:spPr/>
        <p:txBody>
          <a:bodyPr/>
          <a:lstStyle/>
          <a:p>
            <a:fld id="{9B6798B1-3B1D-46C1-861A-6E412ADE9C61}" type="datetimeFigureOut">
              <a:rPr lang="en-IN" smtClean="0"/>
              <a:t>22-01-2024</a:t>
            </a:fld>
            <a:endParaRPr lang="en-IN"/>
          </a:p>
        </p:txBody>
      </p:sp>
      <p:sp>
        <p:nvSpPr>
          <p:cNvPr id="8" name="Footer Placeholder 7">
            <a:extLst>
              <a:ext uri="{FF2B5EF4-FFF2-40B4-BE49-F238E27FC236}">
                <a16:creationId xmlns:a16="http://schemas.microsoft.com/office/drawing/2014/main" id="{BA303DEA-A33B-7603-9115-779203E23F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1600E2-B49D-1EB6-1CFE-465EBB9E21E7}"/>
              </a:ext>
            </a:extLst>
          </p:cNvPr>
          <p:cNvSpPr>
            <a:spLocks noGrp="1"/>
          </p:cNvSpPr>
          <p:nvPr>
            <p:ph type="sldNum" sz="quarter" idx="12"/>
          </p:nvPr>
        </p:nvSpPr>
        <p:spPr/>
        <p:txBody>
          <a:bodyPr/>
          <a:lstStyle/>
          <a:p>
            <a:fld id="{C3565409-9364-467D-98D5-BFF75DDB702B}" type="slidenum">
              <a:rPr lang="en-IN" smtClean="0"/>
              <a:t>‹#›</a:t>
            </a:fld>
            <a:endParaRPr lang="en-IN"/>
          </a:p>
        </p:txBody>
      </p:sp>
    </p:spTree>
    <p:extLst>
      <p:ext uri="{BB962C8B-B14F-4D97-AF65-F5344CB8AC3E}">
        <p14:creationId xmlns:p14="http://schemas.microsoft.com/office/powerpoint/2010/main" val="3419787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87BC-DB69-BEEA-E8B7-6F3C635E55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C52CB2-ABD0-873A-3423-395831586058}"/>
              </a:ext>
            </a:extLst>
          </p:cNvPr>
          <p:cNvSpPr>
            <a:spLocks noGrp="1"/>
          </p:cNvSpPr>
          <p:nvPr>
            <p:ph type="dt" sz="half" idx="10"/>
          </p:nvPr>
        </p:nvSpPr>
        <p:spPr/>
        <p:txBody>
          <a:bodyPr/>
          <a:lstStyle/>
          <a:p>
            <a:fld id="{9B6798B1-3B1D-46C1-861A-6E412ADE9C61}" type="datetimeFigureOut">
              <a:rPr lang="en-IN" smtClean="0"/>
              <a:t>22-01-2024</a:t>
            </a:fld>
            <a:endParaRPr lang="en-IN"/>
          </a:p>
        </p:txBody>
      </p:sp>
      <p:sp>
        <p:nvSpPr>
          <p:cNvPr id="4" name="Footer Placeholder 3">
            <a:extLst>
              <a:ext uri="{FF2B5EF4-FFF2-40B4-BE49-F238E27FC236}">
                <a16:creationId xmlns:a16="http://schemas.microsoft.com/office/drawing/2014/main" id="{47C1228E-7778-EEFE-F437-E83CCEB046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CD6B38-E5BA-FB82-29B4-0CF004F00C74}"/>
              </a:ext>
            </a:extLst>
          </p:cNvPr>
          <p:cNvSpPr>
            <a:spLocks noGrp="1"/>
          </p:cNvSpPr>
          <p:nvPr>
            <p:ph type="sldNum" sz="quarter" idx="12"/>
          </p:nvPr>
        </p:nvSpPr>
        <p:spPr/>
        <p:txBody>
          <a:bodyPr/>
          <a:lstStyle/>
          <a:p>
            <a:fld id="{C3565409-9364-467D-98D5-BFF75DDB702B}" type="slidenum">
              <a:rPr lang="en-IN" smtClean="0"/>
              <a:t>‹#›</a:t>
            </a:fld>
            <a:endParaRPr lang="en-IN"/>
          </a:p>
        </p:txBody>
      </p:sp>
    </p:spTree>
    <p:extLst>
      <p:ext uri="{BB962C8B-B14F-4D97-AF65-F5344CB8AC3E}">
        <p14:creationId xmlns:p14="http://schemas.microsoft.com/office/powerpoint/2010/main" val="284178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E3761D-45EB-1555-13CB-2113CAD3EF2C}"/>
              </a:ext>
            </a:extLst>
          </p:cNvPr>
          <p:cNvSpPr>
            <a:spLocks noGrp="1"/>
          </p:cNvSpPr>
          <p:nvPr>
            <p:ph type="dt" sz="half" idx="10"/>
          </p:nvPr>
        </p:nvSpPr>
        <p:spPr/>
        <p:txBody>
          <a:bodyPr/>
          <a:lstStyle/>
          <a:p>
            <a:fld id="{9B6798B1-3B1D-46C1-861A-6E412ADE9C61}" type="datetimeFigureOut">
              <a:rPr lang="en-IN" smtClean="0"/>
              <a:t>22-01-2024</a:t>
            </a:fld>
            <a:endParaRPr lang="en-IN"/>
          </a:p>
        </p:txBody>
      </p:sp>
      <p:sp>
        <p:nvSpPr>
          <p:cNvPr id="3" name="Footer Placeholder 2">
            <a:extLst>
              <a:ext uri="{FF2B5EF4-FFF2-40B4-BE49-F238E27FC236}">
                <a16:creationId xmlns:a16="http://schemas.microsoft.com/office/drawing/2014/main" id="{2B4121C5-8757-9CF6-8C9D-CFE0836B4B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776167-E8BF-F2E2-31EA-3CB1BD5A35E3}"/>
              </a:ext>
            </a:extLst>
          </p:cNvPr>
          <p:cNvSpPr>
            <a:spLocks noGrp="1"/>
          </p:cNvSpPr>
          <p:nvPr>
            <p:ph type="sldNum" sz="quarter" idx="12"/>
          </p:nvPr>
        </p:nvSpPr>
        <p:spPr/>
        <p:txBody>
          <a:bodyPr/>
          <a:lstStyle/>
          <a:p>
            <a:fld id="{C3565409-9364-467D-98D5-BFF75DDB702B}" type="slidenum">
              <a:rPr lang="en-IN" smtClean="0"/>
              <a:t>‹#›</a:t>
            </a:fld>
            <a:endParaRPr lang="en-IN"/>
          </a:p>
        </p:txBody>
      </p:sp>
    </p:spTree>
    <p:extLst>
      <p:ext uri="{BB962C8B-B14F-4D97-AF65-F5344CB8AC3E}">
        <p14:creationId xmlns:p14="http://schemas.microsoft.com/office/powerpoint/2010/main" val="32019164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0487B-F7B0-D532-6660-8F5BA5607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D4571F-429F-7EE5-C5C7-77D2ACC5B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BA9A3A-1129-596B-63CB-5CCAD4FF1A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3A4D91-5DA6-730B-FF82-1175968D6C04}"/>
              </a:ext>
            </a:extLst>
          </p:cNvPr>
          <p:cNvSpPr>
            <a:spLocks noGrp="1"/>
          </p:cNvSpPr>
          <p:nvPr>
            <p:ph type="dt" sz="half" idx="10"/>
          </p:nvPr>
        </p:nvSpPr>
        <p:spPr/>
        <p:txBody>
          <a:bodyPr/>
          <a:lstStyle/>
          <a:p>
            <a:fld id="{9B6798B1-3B1D-46C1-861A-6E412ADE9C61}" type="datetimeFigureOut">
              <a:rPr lang="en-IN" smtClean="0"/>
              <a:t>22-01-2024</a:t>
            </a:fld>
            <a:endParaRPr lang="en-IN"/>
          </a:p>
        </p:txBody>
      </p:sp>
      <p:sp>
        <p:nvSpPr>
          <p:cNvPr id="6" name="Footer Placeholder 5">
            <a:extLst>
              <a:ext uri="{FF2B5EF4-FFF2-40B4-BE49-F238E27FC236}">
                <a16:creationId xmlns:a16="http://schemas.microsoft.com/office/drawing/2014/main" id="{BCC2CD59-A81C-FF1A-5EFC-C877F85A1B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F6BBB4-9755-7136-ED50-A2FB6141A502}"/>
              </a:ext>
            </a:extLst>
          </p:cNvPr>
          <p:cNvSpPr>
            <a:spLocks noGrp="1"/>
          </p:cNvSpPr>
          <p:nvPr>
            <p:ph type="sldNum" sz="quarter" idx="12"/>
          </p:nvPr>
        </p:nvSpPr>
        <p:spPr/>
        <p:txBody>
          <a:bodyPr/>
          <a:lstStyle/>
          <a:p>
            <a:fld id="{C3565409-9364-467D-98D5-BFF75DDB702B}" type="slidenum">
              <a:rPr lang="en-IN" smtClean="0"/>
              <a:t>‹#›</a:t>
            </a:fld>
            <a:endParaRPr lang="en-IN"/>
          </a:p>
        </p:txBody>
      </p:sp>
    </p:spTree>
    <p:extLst>
      <p:ext uri="{BB962C8B-B14F-4D97-AF65-F5344CB8AC3E}">
        <p14:creationId xmlns:p14="http://schemas.microsoft.com/office/powerpoint/2010/main" val="16478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69367-81EF-7B58-93B8-8F1C7CD9A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5636E1-C3E8-438A-4D06-C04543B133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CAE1D4-1235-B203-0DB6-C4EC59644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07CA3-E43D-4E73-C47C-28B4C063063A}"/>
              </a:ext>
            </a:extLst>
          </p:cNvPr>
          <p:cNvSpPr>
            <a:spLocks noGrp="1"/>
          </p:cNvSpPr>
          <p:nvPr>
            <p:ph type="dt" sz="half" idx="10"/>
          </p:nvPr>
        </p:nvSpPr>
        <p:spPr/>
        <p:txBody>
          <a:bodyPr/>
          <a:lstStyle/>
          <a:p>
            <a:fld id="{9B6798B1-3B1D-46C1-861A-6E412ADE9C61}" type="datetimeFigureOut">
              <a:rPr lang="en-IN" smtClean="0"/>
              <a:t>22-01-2024</a:t>
            </a:fld>
            <a:endParaRPr lang="en-IN"/>
          </a:p>
        </p:txBody>
      </p:sp>
      <p:sp>
        <p:nvSpPr>
          <p:cNvPr id="6" name="Footer Placeholder 5">
            <a:extLst>
              <a:ext uri="{FF2B5EF4-FFF2-40B4-BE49-F238E27FC236}">
                <a16:creationId xmlns:a16="http://schemas.microsoft.com/office/drawing/2014/main" id="{0A746C37-BD9B-86C2-04B4-DD0CCE1166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4EDA40-8F01-5397-2094-EBC40DEBE650}"/>
              </a:ext>
            </a:extLst>
          </p:cNvPr>
          <p:cNvSpPr>
            <a:spLocks noGrp="1"/>
          </p:cNvSpPr>
          <p:nvPr>
            <p:ph type="sldNum" sz="quarter" idx="12"/>
          </p:nvPr>
        </p:nvSpPr>
        <p:spPr/>
        <p:txBody>
          <a:bodyPr/>
          <a:lstStyle/>
          <a:p>
            <a:fld id="{C3565409-9364-467D-98D5-BFF75DDB702B}" type="slidenum">
              <a:rPr lang="en-IN" smtClean="0"/>
              <a:t>‹#›</a:t>
            </a:fld>
            <a:endParaRPr lang="en-IN"/>
          </a:p>
        </p:txBody>
      </p:sp>
    </p:spTree>
    <p:extLst>
      <p:ext uri="{BB962C8B-B14F-4D97-AF65-F5344CB8AC3E}">
        <p14:creationId xmlns:p14="http://schemas.microsoft.com/office/powerpoint/2010/main" val="26690027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FDE356-96CB-30C9-34D8-DC59F7A50B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8B3356-A6FD-0849-ECE5-3D170C75A5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D76C5-3B27-5CA2-0F4F-B8ED9D93B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6798B1-3B1D-46C1-861A-6E412ADE9C61}" type="datetimeFigureOut">
              <a:rPr lang="en-IN" smtClean="0"/>
              <a:t>22-01-2024</a:t>
            </a:fld>
            <a:endParaRPr lang="en-IN"/>
          </a:p>
        </p:txBody>
      </p:sp>
      <p:sp>
        <p:nvSpPr>
          <p:cNvPr id="5" name="Footer Placeholder 4">
            <a:extLst>
              <a:ext uri="{FF2B5EF4-FFF2-40B4-BE49-F238E27FC236}">
                <a16:creationId xmlns:a16="http://schemas.microsoft.com/office/drawing/2014/main" id="{1E71A870-96F1-4FEF-52A0-ECEB80CE8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317D9E-D51E-EF00-D575-EB1A824212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565409-9364-467D-98D5-BFF75DDB702B}" type="slidenum">
              <a:rPr lang="en-IN" smtClean="0"/>
              <a:t>‹#›</a:t>
            </a:fld>
            <a:endParaRPr lang="en-IN"/>
          </a:p>
        </p:txBody>
      </p:sp>
    </p:spTree>
    <p:extLst>
      <p:ext uri="{BB962C8B-B14F-4D97-AF65-F5344CB8AC3E}">
        <p14:creationId xmlns:p14="http://schemas.microsoft.com/office/powerpoint/2010/main" val="19926924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A379"/>
        </a:solidFill>
        <a:effectLst/>
      </p:bgPr>
    </p:bg>
    <p:spTree>
      <p:nvGrpSpPr>
        <p:cNvPr id="1" name="Shape 100"/>
        <p:cNvGrpSpPr/>
        <p:nvPr/>
      </p:nvGrpSpPr>
      <p:grpSpPr>
        <a:xfrm>
          <a:off x="0" y="0"/>
          <a:ext cx="0" cy="0"/>
          <a:chOff x="0" y="0"/>
          <a:chExt cx="0" cy="0"/>
        </a:xfrm>
      </p:grpSpPr>
      <p:sp>
        <p:nvSpPr>
          <p:cNvPr id="101" name="Google Shape;101;p1"/>
          <p:cNvSpPr/>
          <p:nvPr/>
        </p:nvSpPr>
        <p:spPr>
          <a:xfrm>
            <a:off x="-3090022" y="2300490"/>
            <a:ext cx="18372044" cy="193899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a:solidFill>
                  <a:srgbClr val="060707"/>
                </a:solidFill>
                <a:latin typeface="Helvetica Neue"/>
                <a:ea typeface="Helvetica Neue"/>
                <a:cs typeface="Helvetica Neue"/>
                <a:sym typeface="Helvetica Neue"/>
              </a:rPr>
              <a:t>CHAPTER-6</a:t>
            </a:r>
            <a:endParaRPr/>
          </a:p>
          <a:p>
            <a:pPr marL="0" marR="0" lvl="0" indent="0" algn="ctr" rtl="0">
              <a:spcBef>
                <a:spcPts val="0"/>
              </a:spcBef>
              <a:spcAft>
                <a:spcPts val="0"/>
              </a:spcAft>
              <a:buNone/>
            </a:pPr>
            <a:r>
              <a:rPr lang="en-US" sz="4000" b="1">
                <a:solidFill>
                  <a:srgbClr val="060707"/>
                </a:solidFill>
                <a:latin typeface="Helvetica Neue"/>
                <a:ea typeface="Helvetica Neue"/>
                <a:cs typeface="Helvetica Neue"/>
                <a:sym typeface="Helvetica Neue"/>
              </a:rPr>
              <a:t>AWS ROUTE-53, ELASTIC LOAD BALANCING, </a:t>
            </a:r>
            <a:endParaRPr/>
          </a:p>
          <a:p>
            <a:pPr marL="0" marR="0" lvl="0" indent="0" algn="ctr" rtl="0">
              <a:spcBef>
                <a:spcPts val="0"/>
              </a:spcBef>
              <a:spcAft>
                <a:spcPts val="0"/>
              </a:spcAft>
              <a:buNone/>
            </a:pPr>
            <a:r>
              <a:rPr lang="en-US" sz="4000" b="1">
                <a:solidFill>
                  <a:srgbClr val="060707"/>
                </a:solidFill>
                <a:latin typeface="Helvetica Neue"/>
                <a:ea typeface="Helvetica Neue"/>
                <a:cs typeface="Helvetica Neue"/>
                <a:sym typeface="Helvetica Neue"/>
              </a:rPr>
              <a:t>AND AUTO SCALING</a:t>
            </a:r>
            <a:endParaRPr sz="4000" b="1">
              <a:solidFill>
                <a:srgbClr val="060707"/>
              </a:solidFill>
              <a:latin typeface="Helvetica Neue"/>
              <a:ea typeface="Helvetica Neue"/>
              <a:cs typeface="Helvetica Neue"/>
              <a:sym typeface="Helvetica Neue"/>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g1477d3cacaf_0_8"/>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lnSpc>
                <a:spcPct val="122600"/>
              </a:lnSpc>
              <a:spcBef>
                <a:spcPts val="2300"/>
              </a:spcBef>
              <a:spcAft>
                <a:spcPts val="800"/>
              </a:spcAft>
              <a:buNone/>
            </a:pPr>
            <a:r>
              <a:rPr lang="en-US">
                <a:solidFill>
                  <a:srgbClr val="16191F"/>
                </a:solidFill>
                <a:highlight>
                  <a:srgbClr val="FFFFFF"/>
                </a:highlight>
                <a:latin typeface="Times New Roman"/>
                <a:ea typeface="Times New Roman"/>
                <a:cs typeface="Times New Roman"/>
                <a:sym typeface="Times New Roman"/>
              </a:rPr>
              <a:t>Choosing a Routing Policy</a:t>
            </a:r>
            <a:endParaRPr/>
          </a:p>
        </p:txBody>
      </p:sp>
      <p:sp>
        <p:nvSpPr>
          <p:cNvPr id="157" name="Google Shape;157;g1477d3cacaf_0_8"/>
          <p:cNvSpPr txBox="1">
            <a:spLocks noGrp="1"/>
          </p:cNvSpPr>
          <p:nvPr>
            <p:ph type="body" idx="1"/>
          </p:nvPr>
        </p:nvSpPr>
        <p:spPr>
          <a:prstGeom prst="rect">
            <a:avLst/>
          </a:prstGeom>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Clr>
                <a:srgbClr val="16191F"/>
              </a:buClr>
              <a:buSzPts val="1800"/>
              <a:buFont typeface="Times New Roman"/>
              <a:buChar char="●"/>
            </a:pPr>
            <a:r>
              <a:rPr lang="en-US" sz="1800" b="1">
                <a:solidFill>
                  <a:srgbClr val="16191F"/>
                </a:solidFill>
                <a:highlight>
                  <a:srgbClr val="FFFFFF"/>
                </a:highlight>
              </a:rPr>
              <a:t>Latency routing policy – </a:t>
            </a:r>
            <a:r>
              <a:rPr lang="en-US" sz="1800">
                <a:solidFill>
                  <a:srgbClr val="16191F"/>
                </a:solidFill>
                <a:highlight>
                  <a:srgbClr val="FFFFFF"/>
                </a:highlight>
              </a:rPr>
              <a:t>Use when you have resources in multiple AWS Regions and you want to route traffic to the region that provides the best latency. You can use latency routing to create records in a private hosted zone.</a:t>
            </a:r>
            <a:endParaRPr sz="1800">
              <a:solidFill>
                <a:srgbClr val="16191F"/>
              </a:solidFill>
              <a:highlight>
                <a:srgbClr val="FFFFFF"/>
              </a:highlight>
            </a:endParaRPr>
          </a:p>
          <a:p>
            <a:pPr marL="457200" lvl="0" indent="-342900" algn="l" rtl="0">
              <a:lnSpc>
                <a:spcPct val="150000"/>
              </a:lnSpc>
              <a:spcBef>
                <a:spcPts val="0"/>
              </a:spcBef>
              <a:spcAft>
                <a:spcPts val="0"/>
              </a:spcAft>
              <a:buClr>
                <a:srgbClr val="16191F"/>
              </a:buClr>
              <a:buSzPts val="1800"/>
              <a:buFont typeface="Times New Roman"/>
              <a:buChar char="●"/>
            </a:pPr>
            <a:r>
              <a:rPr lang="en-US" sz="1800" b="1">
                <a:solidFill>
                  <a:srgbClr val="16191F"/>
                </a:solidFill>
                <a:highlight>
                  <a:srgbClr val="FFFFFF"/>
                </a:highlight>
              </a:rPr>
              <a:t>IP-based routing policy –</a:t>
            </a:r>
            <a:r>
              <a:rPr lang="en-US" sz="1800">
                <a:solidFill>
                  <a:srgbClr val="16191F"/>
                </a:solidFill>
                <a:highlight>
                  <a:srgbClr val="FFFFFF"/>
                </a:highlight>
              </a:rPr>
              <a:t> Use when you want to route traffic based on the location of your users, and have the IP addresses that the traffic originates from.</a:t>
            </a:r>
            <a:endParaRPr sz="1800">
              <a:solidFill>
                <a:srgbClr val="16191F"/>
              </a:solidFill>
              <a:highlight>
                <a:srgbClr val="FFFFFF"/>
              </a:highlight>
            </a:endParaRPr>
          </a:p>
          <a:p>
            <a:pPr marL="457200" lvl="0" indent="-342900" algn="l" rtl="0">
              <a:lnSpc>
                <a:spcPct val="150000"/>
              </a:lnSpc>
              <a:spcBef>
                <a:spcPts val="0"/>
              </a:spcBef>
              <a:spcAft>
                <a:spcPts val="0"/>
              </a:spcAft>
              <a:buClr>
                <a:srgbClr val="16191F"/>
              </a:buClr>
              <a:buSzPts val="1800"/>
              <a:buFont typeface="Times New Roman"/>
              <a:buChar char="●"/>
            </a:pPr>
            <a:r>
              <a:rPr lang="en-US" sz="1800" b="1">
                <a:solidFill>
                  <a:srgbClr val="16191F"/>
                </a:solidFill>
                <a:highlight>
                  <a:srgbClr val="FFFFFF"/>
                </a:highlight>
              </a:rPr>
              <a:t>Multivalue answer routing policy – </a:t>
            </a:r>
            <a:r>
              <a:rPr lang="en-US" sz="1800">
                <a:solidFill>
                  <a:srgbClr val="16191F"/>
                </a:solidFill>
                <a:highlight>
                  <a:srgbClr val="FFFFFF"/>
                </a:highlight>
              </a:rPr>
              <a:t>Use when you want Route 53 to respond to DNS queries with up to eight healthy records selected at random. You can use multi value answer routing to create records in a private hosted zone.</a:t>
            </a:r>
            <a:endParaRPr sz="1800">
              <a:solidFill>
                <a:srgbClr val="16191F"/>
              </a:solidFill>
              <a:highlight>
                <a:srgbClr val="FFFFFF"/>
              </a:highlight>
            </a:endParaRPr>
          </a:p>
          <a:p>
            <a:pPr marL="457200" lvl="0" indent="-342900" algn="l" rtl="0">
              <a:lnSpc>
                <a:spcPct val="150000"/>
              </a:lnSpc>
              <a:spcBef>
                <a:spcPts val="0"/>
              </a:spcBef>
              <a:spcAft>
                <a:spcPts val="0"/>
              </a:spcAft>
              <a:buClr>
                <a:srgbClr val="16191F"/>
              </a:buClr>
              <a:buSzPts val="1800"/>
              <a:buFont typeface="Times New Roman"/>
              <a:buChar char="●"/>
            </a:pPr>
            <a:r>
              <a:rPr lang="en-US" sz="1800" b="1">
                <a:solidFill>
                  <a:srgbClr val="16191F"/>
                </a:solidFill>
                <a:highlight>
                  <a:srgbClr val="FFFFFF"/>
                </a:highlight>
              </a:rPr>
              <a:t>Weighted routing policy – </a:t>
            </a:r>
            <a:r>
              <a:rPr lang="en-US" sz="1800">
                <a:solidFill>
                  <a:srgbClr val="16191F"/>
                </a:solidFill>
                <a:highlight>
                  <a:srgbClr val="FFFFFF"/>
                </a:highlight>
              </a:rPr>
              <a:t>Use to route traffic to multiple resources in proportions that you specify. You can use weighted routing to create records in a private hosted zone.</a:t>
            </a:r>
            <a:endParaRPr sz="1800">
              <a:solidFill>
                <a:srgbClr val="16191F"/>
              </a:solidFill>
              <a:highlight>
                <a:srgbClr val="FFFFFF"/>
              </a:highlight>
            </a:endParaRPr>
          </a:p>
          <a:p>
            <a:pPr marL="0" lvl="0" indent="0" algn="l" rtl="0">
              <a:spcBef>
                <a:spcPts val="1138"/>
              </a:spcBef>
              <a:spcAft>
                <a:spcPts val="0"/>
              </a:spcAft>
              <a:buNone/>
            </a:pP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9"/>
          <p:cNvSpPr txBox="1">
            <a:spLocks noGrp="1"/>
          </p:cNvSpPr>
          <p:nvPr>
            <p:ph type="title"/>
          </p:nvPr>
        </p:nvSpPr>
        <p:spPr>
          <a:xfrm>
            <a:off x="664307" y="2614612"/>
            <a:ext cx="10863385" cy="1019175"/>
          </a:xfrm>
          <a:prstGeom prst="rect">
            <a:avLst/>
          </a:prstGeom>
          <a:noFill/>
          <a:ln>
            <a:noFill/>
          </a:ln>
        </p:spPr>
        <p:txBody>
          <a:bodyPr spcFirstLastPara="1" wrap="square" lIns="91425" tIns="45700" rIns="91425" bIns="45700" anchor="ctr" anchorCtr="0">
            <a:noAutofit/>
          </a:bodyPr>
          <a:lstStyle/>
          <a:p>
            <a:pPr marL="742950" lvl="0" indent="-742950" algn="ctr" rtl="0">
              <a:lnSpc>
                <a:spcPct val="90000"/>
              </a:lnSpc>
              <a:spcBef>
                <a:spcPts val="0"/>
              </a:spcBef>
              <a:spcAft>
                <a:spcPts val="0"/>
              </a:spcAft>
              <a:buNone/>
            </a:pPr>
            <a:r>
              <a:rPr lang="en-US"/>
              <a:t>ELASTIC LOAD BALANCING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Elastic Load Balancing (ELB)</a:t>
            </a:r>
            <a:endParaRPr/>
          </a:p>
        </p:txBody>
      </p:sp>
      <p:sp>
        <p:nvSpPr>
          <p:cNvPr id="168" name="Google Shape;168;p10"/>
          <p:cNvSpPr txBox="1">
            <a:spLocks noGrp="1"/>
          </p:cNvSpPr>
          <p:nvPr>
            <p:ph type="body" idx="1"/>
          </p:nvPr>
        </p:nvSpPr>
        <p:spPr>
          <a:xfrm>
            <a:off x="563491" y="1554166"/>
            <a:ext cx="10861431" cy="4406896"/>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16191F"/>
              </a:buClr>
              <a:buSzPts val="1440"/>
              <a:buFont typeface="Noto Sans Symbols"/>
              <a:buChar char="⮚"/>
            </a:pPr>
            <a:r>
              <a:rPr lang="en-US" sz="1800" b="0" i="0">
                <a:solidFill>
                  <a:srgbClr val="16191F"/>
                </a:solidFill>
                <a:latin typeface="Helvetica Neue"/>
                <a:ea typeface="Helvetica Neue"/>
                <a:cs typeface="Helvetica Neue"/>
                <a:sym typeface="Helvetica Neue"/>
              </a:rPr>
              <a:t>Elastic Load Balancing automatically distributes your incoming traffic across multiple targets, such as EC2 instances, containers, and IP addresses, in one or more Availability Zones. It monitors the health of its registered targets and routes traffic only to the healthy targets. </a:t>
            </a:r>
            <a:endParaRPr/>
          </a:p>
          <a:p>
            <a:pPr marL="285750" lvl="0" indent="-285750" algn="l" rtl="0">
              <a:lnSpc>
                <a:spcPct val="150000"/>
              </a:lnSpc>
              <a:spcBef>
                <a:spcPts val="1138"/>
              </a:spcBef>
              <a:spcAft>
                <a:spcPts val="0"/>
              </a:spcAft>
              <a:buClr>
                <a:srgbClr val="16191F"/>
              </a:buClr>
              <a:buSzPts val="1440"/>
              <a:buFont typeface="Noto Sans Symbols"/>
              <a:buChar char="⮚"/>
            </a:pPr>
            <a:r>
              <a:rPr lang="en-US" sz="1800" b="0" i="0">
                <a:solidFill>
                  <a:srgbClr val="16191F"/>
                </a:solidFill>
                <a:latin typeface="Helvetica Neue"/>
                <a:ea typeface="Helvetica Neue"/>
                <a:cs typeface="Helvetica Neue"/>
                <a:sym typeface="Helvetica Neue"/>
              </a:rPr>
              <a:t>Elastic Load Balancing scales your load balancer capacity automatically in response to changes in incoming traffic. You can add and remove compute resources from your load balancer as your needs change, without disrupting the overall flow of requests to your applications.</a:t>
            </a:r>
            <a:endParaRPr/>
          </a:p>
          <a:p>
            <a:pPr marL="285750" lvl="0" indent="-285750" algn="l" rtl="0">
              <a:lnSpc>
                <a:spcPct val="150000"/>
              </a:lnSpc>
              <a:spcBef>
                <a:spcPts val="1138"/>
              </a:spcBef>
              <a:spcAft>
                <a:spcPts val="0"/>
              </a:spcAft>
              <a:buClr>
                <a:srgbClr val="16191F"/>
              </a:buClr>
              <a:buSzPts val="1440"/>
              <a:buFont typeface="Noto Sans Symbols"/>
              <a:buChar char="⮚"/>
            </a:pPr>
            <a:r>
              <a:rPr lang="en-US" sz="1800" b="0" i="0">
                <a:solidFill>
                  <a:srgbClr val="16191F"/>
                </a:solidFill>
                <a:latin typeface="Helvetica Neue"/>
                <a:ea typeface="Helvetica Neue"/>
                <a:cs typeface="Helvetica Neue"/>
                <a:sym typeface="Helvetica Neue"/>
              </a:rPr>
              <a:t>Elastic Load Balancing supports the following load balancers: Application Load Balancers, Network Load Balancers, Gateway Load Balancers, and Classic Load Balancers. You can select the type of load balancer that best suits your needs.</a:t>
            </a:r>
            <a:endParaRPr sz="18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Load Balancer</a:t>
            </a:r>
            <a:endParaRPr/>
          </a:p>
        </p:txBody>
      </p:sp>
      <p:sp>
        <p:nvSpPr>
          <p:cNvPr id="174" name="Google Shape;174;p11"/>
          <p:cNvSpPr txBox="1">
            <a:spLocks noGrp="1"/>
          </p:cNvSpPr>
          <p:nvPr>
            <p:ph type="body" idx="1"/>
          </p:nvPr>
        </p:nvSpPr>
        <p:spPr>
          <a:xfrm>
            <a:off x="484095" y="1554166"/>
            <a:ext cx="11223812" cy="4406896"/>
          </a:xfrm>
          <a:prstGeom prst="rect">
            <a:avLst/>
          </a:prstGeom>
          <a:noFill/>
          <a:ln>
            <a:noFill/>
          </a:ln>
        </p:spPr>
        <p:txBody>
          <a:bodyPr spcFirstLastPara="1" wrap="square" lIns="91425" tIns="45700" rIns="91425" bIns="45700" anchor="t" anchorCtr="0">
            <a:noAutofit/>
          </a:bodyPr>
          <a:lstStyle/>
          <a:p>
            <a:pPr marL="38100" lvl="0" indent="-38100" algn="just" rtl="0">
              <a:lnSpc>
                <a:spcPct val="150000"/>
              </a:lnSpc>
              <a:spcBef>
                <a:spcPts val="0"/>
              </a:spcBef>
              <a:spcAft>
                <a:spcPts val="0"/>
              </a:spcAft>
              <a:buNone/>
            </a:pPr>
            <a:r>
              <a:rPr lang="en-US" sz="1800" b="0" i="0" u="none" strike="noStrike">
                <a:solidFill>
                  <a:srgbClr val="000000"/>
                </a:solidFill>
                <a:latin typeface="Helvetica Neue"/>
                <a:ea typeface="Helvetica Neue"/>
                <a:cs typeface="Helvetica Neue"/>
                <a:sym typeface="Helvetica Neue"/>
              </a:rPr>
              <a:t>A Load Balancer is a virtual machine or appliance that balances your web application load which could be HTTP or HTTPS traffic that you are getting in. It balances a load of multiple web servers so that no web server gets overwhelmed.</a:t>
            </a:r>
            <a:endParaRPr>
              <a:latin typeface="Helvetica Neue"/>
              <a:ea typeface="Helvetica Neue"/>
              <a:cs typeface="Helvetica Neue"/>
              <a:sym typeface="Helvetica Neue"/>
            </a:endParaRPr>
          </a:p>
        </p:txBody>
      </p:sp>
      <p:pic>
        <p:nvPicPr>
          <p:cNvPr id="175" name="Google Shape;175;p11" descr="Load Balancing - Network Encyclopedia"/>
          <p:cNvPicPr preferRelativeResize="0"/>
          <p:nvPr/>
        </p:nvPicPr>
        <p:blipFill rotWithShape="1">
          <a:blip r:embed="rId3">
            <a:alphaModFix/>
          </a:blip>
          <a:srcRect/>
          <a:stretch/>
        </p:blipFill>
        <p:spPr>
          <a:xfrm>
            <a:off x="3547816" y="3429000"/>
            <a:ext cx="4894729" cy="20609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txBox="1">
            <a:spLocks noGrp="1"/>
          </p:cNvSpPr>
          <p:nvPr>
            <p:ph type="title"/>
          </p:nvPr>
        </p:nvSpPr>
        <p:spPr>
          <a:xfrm>
            <a:off x="426329" y="184987"/>
            <a:ext cx="10863385" cy="1258331"/>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Types of Load Balancer</a:t>
            </a:r>
            <a:endParaRPr/>
          </a:p>
        </p:txBody>
      </p:sp>
      <p:sp>
        <p:nvSpPr>
          <p:cNvPr id="181" name="Google Shape;181;p12"/>
          <p:cNvSpPr txBox="1">
            <a:spLocks noGrp="1"/>
          </p:cNvSpPr>
          <p:nvPr>
            <p:ph type="body" idx="1"/>
          </p:nvPr>
        </p:nvSpPr>
        <p:spPr>
          <a:xfrm>
            <a:off x="544261" y="1170128"/>
            <a:ext cx="10861431" cy="4517744"/>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000000"/>
              </a:buClr>
              <a:buSzPts val="1600"/>
              <a:buFont typeface="Roboto"/>
              <a:buAutoNum type="arabicPeriod"/>
            </a:pPr>
            <a:r>
              <a:rPr lang="en-US" sz="2000" b="1" i="0" u="none" strike="noStrike">
                <a:solidFill>
                  <a:srgbClr val="000000"/>
                </a:solidFill>
                <a:latin typeface="Helvetica Neue"/>
                <a:ea typeface="Helvetica Neue"/>
                <a:cs typeface="Helvetica Neue"/>
                <a:sym typeface="Helvetica Neue"/>
              </a:rPr>
              <a:t>Application load balancer</a:t>
            </a:r>
            <a:endParaRPr sz="2000" b="0">
              <a:latin typeface="Helvetica Neue"/>
              <a:ea typeface="Helvetica Neue"/>
              <a:cs typeface="Helvetica Neue"/>
              <a:sym typeface="Helvetica Neue"/>
            </a:endParaRPr>
          </a:p>
          <a:p>
            <a:pPr marL="285750" lvl="0" indent="-285750" algn="just" rtl="0">
              <a:lnSpc>
                <a:spcPct val="150000"/>
              </a:lnSpc>
              <a:spcBef>
                <a:spcPts val="1100"/>
              </a:spcBef>
              <a:spcAft>
                <a:spcPts val="0"/>
              </a:spcAft>
              <a:buClr>
                <a:srgbClr val="000000"/>
              </a:buClr>
              <a:buSzPts val="1440"/>
              <a:buFont typeface="Noto Sans Symbols"/>
              <a:buChar char="⮚"/>
            </a:pPr>
            <a:r>
              <a:rPr lang="en-US" sz="1800" b="0" i="0" u="none" strike="noStrike">
                <a:solidFill>
                  <a:srgbClr val="000000"/>
                </a:solidFill>
                <a:latin typeface="Helvetica Neue"/>
                <a:ea typeface="Helvetica Neue"/>
                <a:cs typeface="Helvetica Neue"/>
                <a:sym typeface="Helvetica Neue"/>
              </a:rPr>
              <a:t>Amazon Web Services (AWS) launched a new load balancer known as an application load balancer (ALB) on August 11, 2016.</a:t>
            </a:r>
            <a:endParaRPr/>
          </a:p>
          <a:p>
            <a:pPr marL="285750" lvl="0" indent="-285750" algn="just"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Helvetica Neue"/>
                <a:ea typeface="Helvetica Neue"/>
                <a:cs typeface="Helvetica Neue"/>
                <a:sym typeface="Helvetica Neue"/>
              </a:rPr>
              <a:t>It identifies the incoming traffic and forwards it to the right resources. For example, if a URL has /an </a:t>
            </a:r>
            <a:r>
              <a:rPr lang="en-US" sz="1800" b="1" i="0" u="none" strike="noStrike">
                <a:solidFill>
                  <a:srgbClr val="000000"/>
                </a:solidFill>
                <a:latin typeface="Helvetica Neue"/>
                <a:ea typeface="Helvetica Neue"/>
                <a:cs typeface="Helvetica Neue"/>
                <a:sym typeface="Helvetica Neue"/>
              </a:rPr>
              <a:t>API</a:t>
            </a:r>
            <a:r>
              <a:rPr lang="en-US" sz="1800" b="0" i="0" u="none" strike="noStrike">
                <a:solidFill>
                  <a:srgbClr val="000000"/>
                </a:solidFill>
                <a:latin typeface="Helvetica Neue"/>
                <a:ea typeface="Helvetica Neue"/>
                <a:cs typeface="Helvetica Neue"/>
                <a:sym typeface="Helvetica Neue"/>
              </a:rPr>
              <a:t> extension, then it is routed to the appropriate application resources.</a:t>
            </a:r>
            <a:endParaRPr/>
          </a:p>
          <a:p>
            <a:pPr marL="285750" lvl="0" indent="-285750" algn="just"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Helvetica Neue"/>
                <a:ea typeface="Helvetica Neue"/>
                <a:cs typeface="Helvetica Neue"/>
                <a:sym typeface="Helvetica Neue"/>
              </a:rPr>
              <a:t>Application load balancers are intelligent, sending specific requests to specific web servers. It is best suited for load balancing of HTTP and HTTPS traffic.</a:t>
            </a:r>
            <a:endParaRPr sz="1800">
              <a:latin typeface="Helvetica Neue"/>
              <a:ea typeface="Helvetica Neue"/>
              <a:cs typeface="Helvetica Neue"/>
              <a:sym typeface="Helvetica Neue"/>
            </a:endParaRPr>
          </a:p>
        </p:txBody>
      </p:sp>
      <p:pic>
        <p:nvPicPr>
          <p:cNvPr id="182" name="Google Shape;182;p12"/>
          <p:cNvPicPr preferRelativeResize="0"/>
          <p:nvPr/>
        </p:nvPicPr>
        <p:blipFill rotWithShape="1">
          <a:blip r:embed="rId3">
            <a:alphaModFix/>
          </a:blip>
          <a:srcRect/>
          <a:stretch/>
        </p:blipFill>
        <p:spPr>
          <a:xfrm>
            <a:off x="4568324" y="4270248"/>
            <a:ext cx="3055351" cy="19177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4"/>
          <p:cNvSpPr txBox="1">
            <a:spLocks noGrp="1"/>
          </p:cNvSpPr>
          <p:nvPr>
            <p:ph type="body" idx="1"/>
          </p:nvPr>
        </p:nvSpPr>
        <p:spPr>
          <a:xfrm>
            <a:off x="563491" y="663388"/>
            <a:ext cx="10861431" cy="5297674"/>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000000"/>
              </a:buClr>
              <a:buSzPts val="1600"/>
              <a:buFont typeface="Roboto"/>
              <a:buAutoNum type="arabicPeriod" startAt="3"/>
            </a:pPr>
            <a:r>
              <a:rPr lang="en-US" sz="2000" b="1" i="0" u="none" strike="noStrike">
                <a:solidFill>
                  <a:srgbClr val="000000"/>
                </a:solidFill>
                <a:latin typeface="Helvetica Neue"/>
                <a:ea typeface="Helvetica Neue"/>
                <a:cs typeface="Helvetica Neue"/>
                <a:sym typeface="Helvetica Neue"/>
              </a:rPr>
              <a:t>Classic load balancer</a:t>
            </a:r>
            <a:endParaRPr sz="2000" b="0">
              <a:latin typeface="Helvetica Neue"/>
              <a:ea typeface="Helvetica Neue"/>
              <a:cs typeface="Helvetica Neue"/>
              <a:sym typeface="Helvetica Neue"/>
            </a:endParaRPr>
          </a:p>
          <a:p>
            <a:pPr marL="285750" lvl="0" indent="-285750" algn="l" rtl="0">
              <a:lnSpc>
                <a:spcPct val="150000"/>
              </a:lnSpc>
              <a:spcBef>
                <a:spcPts val="1100"/>
              </a:spcBef>
              <a:spcAft>
                <a:spcPts val="0"/>
              </a:spcAft>
              <a:buClr>
                <a:srgbClr val="060707"/>
              </a:buClr>
              <a:buSzPts val="1440"/>
              <a:buFont typeface="Noto Sans Symbols"/>
              <a:buChar char="⮚"/>
            </a:pPr>
            <a:r>
              <a:rPr lang="en-US" sz="1800" b="0" i="0" u="none" strike="noStrike">
                <a:solidFill>
                  <a:srgbClr val="060707"/>
                </a:solidFill>
                <a:latin typeface="Helvetica Neue"/>
                <a:ea typeface="Helvetica Neue"/>
                <a:cs typeface="Helvetica Neue"/>
                <a:sym typeface="Helvetica Neue"/>
              </a:rPr>
              <a:t>Classic Load balancers are legacy Elastic load balancers.</a:t>
            </a:r>
            <a:endParaRPr/>
          </a:p>
          <a:p>
            <a:pPr marL="285750" lvl="0" indent="-285750" algn="l" rtl="0">
              <a:lnSpc>
                <a:spcPct val="150000"/>
              </a:lnSpc>
              <a:spcBef>
                <a:spcPts val="0"/>
              </a:spcBef>
              <a:spcAft>
                <a:spcPts val="0"/>
              </a:spcAft>
              <a:buClr>
                <a:srgbClr val="060707"/>
              </a:buClr>
              <a:buSzPts val="1440"/>
              <a:buFont typeface="Noto Sans Symbols"/>
              <a:buChar char="⮚"/>
            </a:pPr>
            <a:r>
              <a:rPr lang="en-US" sz="1800" b="0" i="0" u="none" strike="noStrike">
                <a:solidFill>
                  <a:srgbClr val="060707"/>
                </a:solidFill>
                <a:latin typeface="Helvetica Neue"/>
                <a:ea typeface="Helvetica Neue"/>
                <a:cs typeface="Helvetica Neue"/>
                <a:sym typeface="Helvetica Neue"/>
              </a:rPr>
              <a:t> It routes the traffic between clients and backend servers based on IP address</a:t>
            </a:r>
            <a:r>
              <a:rPr lang="en-US" sz="1800" b="0" i="0" u="none" strike="noStrike">
                <a:solidFill>
                  <a:srgbClr val="060707"/>
                </a:solidFill>
                <a:latin typeface="Times New Roman"/>
                <a:ea typeface="Times New Roman"/>
                <a:cs typeface="Times New Roman"/>
                <a:sym typeface="Times New Roman"/>
              </a:rPr>
              <a:t>.</a:t>
            </a:r>
            <a:endParaRPr/>
          </a:p>
          <a:p>
            <a:pPr marL="38100" lvl="0" indent="-38100" algn="l" rtl="0">
              <a:spcBef>
                <a:spcPts val="2538"/>
              </a:spcBef>
              <a:spcAft>
                <a:spcPts val="0"/>
              </a:spcAft>
              <a:buNone/>
            </a:pPr>
            <a:endParaRPr/>
          </a:p>
        </p:txBody>
      </p:sp>
      <p:pic>
        <p:nvPicPr>
          <p:cNvPr id="188" name="Google Shape;188;p14" descr="What is a Classic Load Balancer? - Elastic Load Balancing"/>
          <p:cNvPicPr preferRelativeResize="0"/>
          <p:nvPr/>
        </p:nvPicPr>
        <p:blipFill rotWithShape="1">
          <a:blip r:embed="rId3">
            <a:alphaModFix/>
          </a:blip>
          <a:srcRect/>
          <a:stretch/>
        </p:blipFill>
        <p:spPr>
          <a:xfrm>
            <a:off x="4306376" y="2700169"/>
            <a:ext cx="3579248" cy="29110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g1874ea90a08_2_1"/>
          <p:cNvPicPr preferRelativeResize="0"/>
          <p:nvPr/>
        </p:nvPicPr>
        <p:blipFill>
          <a:blip r:embed="rId3">
            <a:alphaModFix/>
          </a:blip>
          <a:stretch>
            <a:fillRect/>
          </a:stretch>
        </p:blipFill>
        <p:spPr>
          <a:xfrm>
            <a:off x="152400" y="152400"/>
            <a:ext cx="11887197" cy="56614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664307" y="2432084"/>
            <a:ext cx="10863385" cy="127626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                              AUTOSCALING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p:nvPr>
        </p:nvSpPr>
        <p:spPr>
          <a:xfrm>
            <a:off x="337351" y="186034"/>
            <a:ext cx="8222035" cy="127626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Autoscaling</a:t>
            </a:r>
            <a:endParaRPr/>
          </a:p>
        </p:txBody>
      </p:sp>
      <p:sp>
        <p:nvSpPr>
          <p:cNvPr id="204" name="Google Shape;204;p17"/>
          <p:cNvSpPr txBox="1">
            <a:spLocks noGrp="1"/>
          </p:cNvSpPr>
          <p:nvPr>
            <p:ph type="body" idx="1"/>
          </p:nvPr>
        </p:nvSpPr>
        <p:spPr>
          <a:xfrm>
            <a:off x="235017" y="1202924"/>
            <a:ext cx="11153380" cy="4589462"/>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Helvetica Neue"/>
                <a:ea typeface="Helvetica Neue"/>
                <a:cs typeface="Helvetica Neue"/>
                <a:sym typeface="Helvetica Neue"/>
              </a:rPr>
              <a:t>AWS Autoscaling is a service that assists organizations in supervising AWS-based software and infrastructure. The service automatically adjusts capacity to maintain steady, predictable performance at the lowest possible cost.</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b="0" i="0" u="none" strike="noStrike">
                <a:solidFill>
                  <a:srgbClr val="000000"/>
                </a:solidFill>
                <a:latin typeface="Helvetica Neue"/>
                <a:ea typeface="Helvetica Neue"/>
                <a:cs typeface="Helvetica Neue"/>
                <a:sym typeface="Helvetica Neue"/>
              </a:rPr>
              <a:t>AWS Auto Scaling can increase or decrease the capacity of AWS services to optimize costs. The service will monitor all scalable cloud services and resources related to a user’s applications.</a:t>
            </a:r>
            <a:endParaRPr/>
          </a:p>
          <a:p>
            <a:pPr marL="0" lvl="0" indent="0" algn="l" rtl="0">
              <a:spcBef>
                <a:spcPts val="1138"/>
              </a:spcBef>
              <a:spcAft>
                <a:spcPts val="0"/>
              </a:spcAft>
              <a:buNone/>
            </a:pPr>
            <a:endParaRPr>
              <a:latin typeface="Helvetica Neue"/>
              <a:ea typeface="Helvetica Neue"/>
              <a:cs typeface="Helvetica Neue"/>
              <a:sym typeface="Helvetica Neue"/>
            </a:endParaRPr>
          </a:p>
        </p:txBody>
      </p:sp>
      <p:pic>
        <p:nvPicPr>
          <p:cNvPr id="205" name="Google Shape;205;p17" descr="AWS Auto Scaling"/>
          <p:cNvPicPr preferRelativeResize="0"/>
          <p:nvPr/>
        </p:nvPicPr>
        <p:blipFill rotWithShape="1">
          <a:blip r:embed="rId3">
            <a:alphaModFix/>
          </a:blip>
          <a:srcRect/>
          <a:stretch/>
        </p:blipFill>
        <p:spPr>
          <a:xfrm>
            <a:off x="3175039" y="3666331"/>
            <a:ext cx="5930283" cy="22027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14780603cd1_3_7"/>
          <p:cNvSpPr txBox="1">
            <a:spLocks noGrp="1"/>
          </p:cNvSpPr>
          <p:nvPr>
            <p:ph type="title"/>
          </p:nvPr>
        </p:nvSpPr>
        <p:spPr>
          <a:xfrm>
            <a:off x="562589" y="179716"/>
            <a:ext cx="10863300" cy="10191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a:t>Auto Scaling Overview</a:t>
            </a:r>
            <a:endParaRPr/>
          </a:p>
        </p:txBody>
      </p:sp>
      <p:pic>
        <p:nvPicPr>
          <p:cNvPr id="211" name="Google Shape;211;g14780603cd1_3_7"/>
          <p:cNvPicPr preferRelativeResize="0"/>
          <p:nvPr/>
        </p:nvPicPr>
        <p:blipFill>
          <a:blip r:embed="rId3">
            <a:alphaModFix/>
          </a:blip>
          <a:stretch>
            <a:fillRect/>
          </a:stretch>
        </p:blipFill>
        <p:spPr>
          <a:xfrm>
            <a:off x="563500" y="934375"/>
            <a:ext cx="11072174" cy="5518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AWS Route 53</a:t>
            </a:r>
            <a:endParaRPr/>
          </a:p>
        </p:txBody>
      </p:sp>
      <p:sp>
        <p:nvSpPr>
          <p:cNvPr id="107" name="Google Shape;107;p2"/>
          <p:cNvSpPr txBox="1">
            <a:spLocks noGrp="1"/>
          </p:cNvSpPr>
          <p:nvPr>
            <p:ph type="body" idx="1"/>
          </p:nvPr>
        </p:nvSpPr>
        <p:spPr>
          <a:xfrm>
            <a:off x="565443" y="1554166"/>
            <a:ext cx="10861431" cy="4038600"/>
          </a:xfrm>
          <a:prstGeom prst="rect">
            <a:avLst/>
          </a:prstGeom>
          <a:noFill/>
          <a:ln>
            <a:noFill/>
          </a:ln>
        </p:spPr>
        <p:txBody>
          <a:bodyPr spcFirstLastPara="1" wrap="square" lIns="91425" tIns="45700" rIns="91425" bIns="45700" anchor="t" anchorCtr="0">
            <a:noAutofit/>
          </a:bodyPr>
          <a:lstStyle/>
          <a:p>
            <a:pPr marL="38100" lvl="0" indent="-38100" algn="l" rtl="0">
              <a:lnSpc>
                <a:spcPct val="150000"/>
              </a:lnSpc>
              <a:spcBef>
                <a:spcPts val="0"/>
              </a:spcBef>
              <a:spcAft>
                <a:spcPts val="0"/>
              </a:spcAft>
              <a:buNone/>
            </a:pPr>
            <a:r>
              <a:rPr lang="en-US" sz="1800"/>
              <a:t>Route 53 is a highly available and scalable Domain Name System (DNS) web service.</a:t>
            </a:r>
            <a:endParaRPr/>
          </a:p>
          <a:p>
            <a:pPr marL="38100" lvl="0" indent="-38100" algn="l" rtl="0">
              <a:lnSpc>
                <a:spcPct val="150000"/>
              </a:lnSpc>
              <a:spcBef>
                <a:spcPts val="1138"/>
              </a:spcBef>
              <a:spcAft>
                <a:spcPts val="0"/>
              </a:spcAft>
              <a:buNone/>
            </a:pPr>
            <a:r>
              <a:rPr lang="en-US" sz="1800" b="1"/>
              <a:t>Route 53 provides three main functions:</a:t>
            </a:r>
            <a:endParaRPr/>
          </a:p>
          <a:p>
            <a:pPr marL="342900" lvl="0" indent="-342900" algn="l" rtl="0">
              <a:lnSpc>
                <a:spcPct val="150000"/>
              </a:lnSpc>
              <a:spcBef>
                <a:spcPts val="1138"/>
              </a:spcBef>
              <a:spcAft>
                <a:spcPts val="0"/>
              </a:spcAft>
              <a:buClr>
                <a:srgbClr val="000000"/>
              </a:buClr>
              <a:buSzPts val="1660"/>
              <a:buFont typeface="Roboto"/>
              <a:buAutoNum type="arabicPeriod"/>
            </a:pPr>
            <a:r>
              <a:rPr lang="en-US" sz="2000" b="1"/>
              <a:t>Domain Registration</a:t>
            </a:r>
            <a:endParaRPr sz="2000"/>
          </a:p>
          <a:p>
            <a:pPr marL="381000" lvl="0" indent="-342900" algn="l" rtl="0">
              <a:lnSpc>
                <a:spcPct val="150000"/>
              </a:lnSpc>
              <a:spcBef>
                <a:spcPts val="1138"/>
              </a:spcBef>
              <a:spcAft>
                <a:spcPts val="0"/>
              </a:spcAft>
              <a:buClr>
                <a:srgbClr val="000000"/>
              </a:buClr>
              <a:buSzPts val="1440"/>
              <a:buFont typeface="Noto Sans Symbols"/>
              <a:buChar char="⮚"/>
            </a:pPr>
            <a:r>
              <a:rPr lang="en-US" sz="1800"/>
              <a:t>Allows domain names registration</a:t>
            </a:r>
            <a:endParaRPr/>
          </a:p>
        </p:txBody>
      </p:sp>
      <p:sp>
        <p:nvSpPr>
          <p:cNvPr id="108" name="Google Shape;108;p2"/>
          <p:cNvSpPr/>
          <p:nvPr/>
        </p:nvSpPr>
        <p:spPr>
          <a:xfrm>
            <a:off x="142043" y="3742815"/>
            <a:ext cx="11284831" cy="2580194"/>
          </a:xfrm>
          <a:prstGeom prst="rect">
            <a:avLst/>
          </a:prstGeom>
          <a:noFill/>
          <a:ln>
            <a:noFill/>
          </a:ln>
        </p:spPr>
        <p:txBody>
          <a:bodyPr spcFirstLastPara="1" wrap="square" lIns="91425" tIns="45700" rIns="91425" bIns="45700" anchor="t" anchorCtr="0">
            <a:spAutoFit/>
          </a:bodyPr>
          <a:lstStyle/>
          <a:p>
            <a:pPr marL="788988" marR="0" lvl="2" indent="-342900" algn="l" rtl="0">
              <a:lnSpc>
                <a:spcPct val="150000"/>
              </a:lnSpc>
              <a:spcBef>
                <a:spcPts val="0"/>
              </a:spcBef>
              <a:spcAft>
                <a:spcPts val="0"/>
              </a:spcAft>
              <a:buClr>
                <a:srgbClr val="060707"/>
              </a:buClr>
              <a:buSzPts val="2000"/>
              <a:buFont typeface="Roboto"/>
              <a:buAutoNum type="arabicPeriod" startAt="2"/>
            </a:pPr>
            <a:r>
              <a:rPr lang="en-US" sz="2000" b="1" i="0" u="none" strike="noStrike" cap="none">
                <a:solidFill>
                  <a:srgbClr val="060707"/>
                </a:solidFill>
                <a:latin typeface="Helvetica Neue"/>
                <a:ea typeface="Helvetica Neue"/>
                <a:cs typeface="Helvetica Neue"/>
                <a:sym typeface="Helvetica Neue"/>
              </a:rPr>
              <a:t>Domain Name System (DNS) service</a:t>
            </a:r>
            <a:endParaRPr sz="2000" b="0" i="0" u="none" strike="noStrike" cap="none">
              <a:solidFill>
                <a:srgbClr val="060707"/>
              </a:solidFill>
              <a:latin typeface="Helvetica Neue"/>
              <a:ea typeface="Helvetica Neue"/>
              <a:cs typeface="Helvetica Neue"/>
              <a:sym typeface="Helvetica Neue"/>
            </a:endParaRPr>
          </a:p>
          <a:p>
            <a:pPr marL="731838" marR="0" lvl="2" indent="-285750" algn="just" rtl="0">
              <a:lnSpc>
                <a:spcPct val="150000"/>
              </a:lnSpc>
              <a:spcBef>
                <a:spcPts val="0"/>
              </a:spcBef>
              <a:spcAft>
                <a:spcPts val="0"/>
              </a:spcAft>
              <a:buClr>
                <a:srgbClr val="060707"/>
              </a:buClr>
              <a:buSzPts val="1800"/>
              <a:buFont typeface="Noto Sans Symbols"/>
              <a:buChar char="⮚"/>
            </a:pPr>
            <a:r>
              <a:rPr lang="en-US" sz="1800" b="0" i="0" u="none" strike="noStrike" cap="none">
                <a:solidFill>
                  <a:srgbClr val="060707"/>
                </a:solidFill>
                <a:latin typeface="Helvetica Neue"/>
                <a:ea typeface="Helvetica Neue"/>
                <a:cs typeface="Helvetica Neue"/>
                <a:sym typeface="Helvetica Neue"/>
              </a:rPr>
              <a:t>It translates friendly domains names like www.example.com into IP addresses like 192.0.2.1</a:t>
            </a:r>
            <a:endParaRPr/>
          </a:p>
          <a:p>
            <a:pPr marL="731838" marR="0" lvl="2" indent="-285750" algn="just" rtl="0">
              <a:lnSpc>
                <a:spcPct val="150000"/>
              </a:lnSpc>
              <a:spcBef>
                <a:spcPts val="0"/>
              </a:spcBef>
              <a:spcAft>
                <a:spcPts val="0"/>
              </a:spcAft>
              <a:buClr>
                <a:srgbClr val="060707"/>
              </a:buClr>
              <a:buSzPts val="1800"/>
              <a:buFont typeface="Noto Sans Symbols"/>
              <a:buChar char="⮚"/>
            </a:pPr>
            <a:r>
              <a:rPr lang="en-US" sz="1800" b="0" i="0" u="none" strike="noStrike" cap="none">
                <a:solidFill>
                  <a:srgbClr val="060707"/>
                </a:solidFill>
                <a:latin typeface="Helvetica Neue"/>
                <a:ea typeface="Helvetica Neue"/>
                <a:cs typeface="Helvetica Neue"/>
                <a:sym typeface="Helvetica Neue"/>
              </a:rPr>
              <a:t>It responds to DNS queries using a global network of authoritative DNS servers, which reduces latency</a:t>
            </a:r>
            <a:endParaRPr/>
          </a:p>
          <a:p>
            <a:pPr marL="731838" marR="0" lvl="2" indent="-285750" algn="just" rtl="0">
              <a:lnSpc>
                <a:spcPct val="150000"/>
              </a:lnSpc>
              <a:spcBef>
                <a:spcPts val="0"/>
              </a:spcBef>
              <a:spcAft>
                <a:spcPts val="0"/>
              </a:spcAft>
              <a:buClr>
                <a:srgbClr val="060707"/>
              </a:buClr>
              <a:buSzPts val="1800"/>
              <a:buFont typeface="Noto Sans Symbols"/>
              <a:buChar char="⮚"/>
            </a:pPr>
            <a:r>
              <a:rPr lang="en-US" sz="1800" b="0" i="0" u="none" strike="noStrike" cap="none">
                <a:solidFill>
                  <a:srgbClr val="060707"/>
                </a:solidFill>
                <a:latin typeface="Helvetica Neue"/>
                <a:ea typeface="Helvetica Neue"/>
                <a:cs typeface="Helvetica Neue"/>
                <a:sym typeface="Helvetica Neue"/>
              </a:rPr>
              <a:t>It can route Internet traffic to CloudFront, Elastic Beanstalk, ELB, or S3. There’s no charge for DNS queries to these resources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8"/>
          <p:cNvSpPr txBox="1">
            <a:spLocks noGrp="1"/>
          </p:cNvSpPr>
          <p:nvPr>
            <p:ph type="title"/>
          </p:nvPr>
        </p:nvSpPr>
        <p:spPr>
          <a:xfrm>
            <a:off x="563491" y="224273"/>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How Auto Scaling Works?</a:t>
            </a:r>
            <a:endParaRPr/>
          </a:p>
        </p:txBody>
      </p:sp>
      <p:sp>
        <p:nvSpPr>
          <p:cNvPr id="217" name="Google Shape;217;p18"/>
          <p:cNvSpPr txBox="1">
            <a:spLocks noGrp="1"/>
          </p:cNvSpPr>
          <p:nvPr>
            <p:ph type="body" idx="1"/>
          </p:nvPr>
        </p:nvSpPr>
        <p:spPr>
          <a:xfrm>
            <a:off x="563490" y="1170128"/>
            <a:ext cx="10863385" cy="4517744"/>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Helvetica Neue"/>
                <a:ea typeface="Helvetica Neue"/>
                <a:cs typeface="Helvetica Neue"/>
                <a:sym typeface="Helvetica Neue"/>
              </a:rPr>
              <a:t>Elasticity is one of the cloud’s greatest attributes. Auto-scaling facilitates elasticity by automatically adding resources to meet new workload demands and reducing them when demand decreases. </a:t>
            </a:r>
            <a:endParaRPr sz="1800">
              <a:latin typeface="Helvetica Neue"/>
              <a:ea typeface="Helvetica Neue"/>
              <a:cs typeface="Helvetica Neue"/>
              <a:sym typeface="Helvetica Neue"/>
            </a:endParaRPr>
          </a:p>
          <a:p>
            <a:pPr marL="285750" lvl="0" indent="-285750" algn="just" rtl="0">
              <a:lnSpc>
                <a:spcPct val="150000"/>
              </a:lnSpc>
              <a:spcBef>
                <a:spcPts val="800"/>
              </a:spcBef>
              <a:spcAft>
                <a:spcPts val="0"/>
              </a:spcAft>
              <a:buClr>
                <a:srgbClr val="000000"/>
              </a:buClr>
              <a:buSzPts val="1440"/>
              <a:buFont typeface="Noto Sans Symbols"/>
              <a:buChar char="⮚"/>
            </a:pPr>
            <a:r>
              <a:rPr lang="en-US" sz="1800" b="0" i="0" u="none" strike="noStrike">
                <a:solidFill>
                  <a:srgbClr val="000000"/>
                </a:solidFill>
                <a:latin typeface="Helvetica Neue"/>
                <a:ea typeface="Helvetica Neue"/>
                <a:cs typeface="Helvetica Neue"/>
                <a:sym typeface="Helvetica Neue"/>
              </a:rPr>
              <a:t>AWS will elastically scale your EC2 instances by launching new ones and terminating old unhealthy ones. If an EC2 instance status-check fails, AWS Auto Scaling will replace the instance. This helps you develop more resilient applications.</a:t>
            </a:r>
            <a:endParaRPr sz="1800">
              <a:latin typeface="Helvetica Neue"/>
              <a:ea typeface="Helvetica Neue"/>
              <a:cs typeface="Helvetica Neue"/>
              <a:sym typeface="Helvetica Neue"/>
            </a:endParaRPr>
          </a:p>
          <a:p>
            <a:pPr marL="38100" lvl="0" indent="-38100" algn="just" rtl="0">
              <a:spcBef>
                <a:spcPts val="1938"/>
              </a:spcBef>
              <a:spcAft>
                <a:spcPts val="0"/>
              </a:spcAft>
              <a:buNone/>
            </a:pPr>
            <a:br>
              <a:rPr lang="en-US"/>
            </a:br>
            <a:endParaRPr/>
          </a:p>
        </p:txBody>
      </p:sp>
      <p:pic>
        <p:nvPicPr>
          <p:cNvPr id="218" name="Google Shape;218;p18"/>
          <p:cNvPicPr preferRelativeResize="0"/>
          <p:nvPr/>
        </p:nvPicPr>
        <p:blipFill rotWithShape="1">
          <a:blip r:embed="rId3">
            <a:alphaModFix/>
          </a:blip>
          <a:srcRect/>
          <a:stretch/>
        </p:blipFill>
        <p:spPr>
          <a:xfrm>
            <a:off x="3417380" y="3429000"/>
            <a:ext cx="5357239" cy="24972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How Auto Scaling Works? (Contd..)</a:t>
            </a:r>
            <a:endParaRPr/>
          </a:p>
        </p:txBody>
      </p:sp>
      <p:sp>
        <p:nvSpPr>
          <p:cNvPr id="224" name="Google Shape;224;p19"/>
          <p:cNvSpPr txBox="1">
            <a:spLocks noGrp="1"/>
          </p:cNvSpPr>
          <p:nvPr>
            <p:ph type="body" idx="1"/>
          </p:nvPr>
        </p:nvSpPr>
        <p:spPr>
          <a:xfrm>
            <a:off x="563489" y="1554166"/>
            <a:ext cx="10861431" cy="4038600"/>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a:latin typeface="Helvetica Neue"/>
                <a:ea typeface="Helvetica Neue"/>
                <a:cs typeface="Helvetica Neue"/>
                <a:sym typeface="Helvetica Neue"/>
              </a:rPr>
              <a:t>Auto-scaling also utilizes performance-based metrics that are sent to CloudWatch, for instance, you might set performance metrics based on CPU thresholds. If CPU usage reaches a certain defined percentage, CloudWatch will notify AWS Auto Scaling. The auto-scaling service will respond by launching an extra instance to handle the pressure and add more capacity, this is how autoscaling works at the basic level.</a:t>
            </a:r>
            <a:endParaRPr/>
          </a:p>
          <a:p>
            <a:pPr marL="285750" lvl="0" indent="-199390" algn="just" rtl="0">
              <a:lnSpc>
                <a:spcPct val="150000"/>
              </a:lnSpc>
              <a:spcBef>
                <a:spcPts val="1138"/>
              </a:spcBef>
              <a:spcAft>
                <a:spcPts val="0"/>
              </a:spcAft>
              <a:buClr>
                <a:srgbClr val="000000"/>
              </a:buClr>
              <a:buSzPts val="1360"/>
              <a:buFont typeface="Noto Sans Symbols"/>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1" name="Google Shape;231;p20"/>
          <p:cNvSpPr txBox="1">
            <a:spLocks noGrp="1"/>
          </p:cNvSpPr>
          <p:nvPr>
            <p:ph type="title"/>
          </p:nvPr>
        </p:nvSpPr>
        <p:spPr>
          <a:xfrm>
            <a:off x="191043" y="132993"/>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Autoscaling Groups (Asg)</a:t>
            </a:r>
            <a:endParaRPr b="0">
              <a:latin typeface="Helvetica Neue"/>
              <a:ea typeface="Helvetica Neue"/>
              <a:cs typeface="Helvetica Neue"/>
              <a:sym typeface="Helvetica Neue"/>
            </a:endParaRPr>
          </a:p>
        </p:txBody>
      </p:sp>
      <p:sp>
        <p:nvSpPr>
          <p:cNvPr id="229" name="Google Shape;229;p20"/>
          <p:cNvSpPr txBox="1">
            <a:spLocks noGrp="1"/>
          </p:cNvSpPr>
          <p:nvPr>
            <p:ph type="body" idx="1"/>
          </p:nvPr>
        </p:nvSpPr>
        <p:spPr>
          <a:xfrm>
            <a:off x="191043" y="1152168"/>
            <a:ext cx="11153380" cy="5244353"/>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b="0" i="0" u="none" strike="noStrike">
                <a:solidFill>
                  <a:srgbClr val="000000"/>
                </a:solidFill>
                <a:latin typeface="Times New Roman"/>
                <a:ea typeface="Times New Roman"/>
                <a:cs typeface="Times New Roman"/>
                <a:sym typeface="Times New Roman"/>
              </a:rPr>
              <a:t> </a:t>
            </a:r>
            <a:r>
              <a:rPr lang="en-US" sz="1800" b="0" i="0" u="none" strike="noStrike">
                <a:solidFill>
                  <a:srgbClr val="000000"/>
                </a:solidFill>
                <a:latin typeface="Helvetica Neue"/>
                <a:ea typeface="Helvetica Neue"/>
                <a:cs typeface="Helvetica Neue"/>
                <a:sym typeface="Helvetica Neue"/>
              </a:rPr>
              <a:t>Auto Scaling Groups(ASG) is a collection of EC2 instances. Thus, the size of the ASG is dependent on the capacity or the number of instances you’ve configured for the group. ASGs are free, no need to pay for them.</a:t>
            </a:r>
            <a:endParaRPr sz="1800" b="0">
              <a:latin typeface="Helvetica Neue"/>
              <a:ea typeface="Helvetica Neue"/>
              <a:cs typeface="Helvetica Neue"/>
              <a:sym typeface="Helvetica Neue"/>
            </a:endParaRPr>
          </a:p>
          <a:p>
            <a:pPr marL="285750" lvl="0" indent="-285750" algn="just" rtl="0">
              <a:lnSpc>
                <a:spcPct val="150000"/>
              </a:lnSpc>
              <a:spcBef>
                <a:spcPts val="800"/>
              </a:spcBef>
              <a:spcAft>
                <a:spcPts val="0"/>
              </a:spcAft>
              <a:buClr>
                <a:srgbClr val="000000"/>
              </a:buClr>
              <a:buSzPts val="1440"/>
              <a:buFont typeface="Noto Sans Symbols"/>
              <a:buChar char="⮚"/>
            </a:pPr>
            <a:r>
              <a:rPr lang="en-US" sz="1800" b="0" i="0" u="none" strike="noStrike">
                <a:solidFill>
                  <a:srgbClr val="000000"/>
                </a:solidFill>
                <a:latin typeface="Helvetica Neue"/>
                <a:ea typeface="Helvetica Neue"/>
                <a:cs typeface="Helvetica Neue"/>
                <a:sym typeface="Helvetica Neue"/>
              </a:rPr>
              <a:t>AWS Auto Scaling Groups are an integral part of the scaling process. In the case of EC2, they manage how instances are scaled using Launch Configurations or Launch templates. They scale out, scale in, and ensure that there are a minimum and a maximum number of instances running. They’re also responsible for automatically registering new instances to the load balancer.</a:t>
            </a:r>
            <a:endParaRPr sz="1800" b="0">
              <a:latin typeface="Helvetica Neue"/>
              <a:ea typeface="Helvetica Neue"/>
              <a:cs typeface="Helvetica Neue"/>
              <a:sym typeface="Helvetica Neue"/>
            </a:endParaRPr>
          </a:p>
          <a:p>
            <a:pPr marL="38100" lvl="0" indent="-38100" algn="just" rtl="0">
              <a:lnSpc>
                <a:spcPct val="150000"/>
              </a:lnSpc>
              <a:spcBef>
                <a:spcPts val="1938"/>
              </a:spcBef>
              <a:spcAft>
                <a:spcPts val="0"/>
              </a:spcAft>
              <a:buNone/>
            </a:pPr>
            <a:br>
              <a:rPr lang="en-US"/>
            </a:br>
            <a:endParaRPr/>
          </a:p>
        </p:txBody>
      </p:sp>
      <p:pic>
        <p:nvPicPr>
          <p:cNvPr id="230" name="Google Shape;230;p20" descr="What is Auto Scaling? Definition &amp; FAQs | Avi Networks"/>
          <p:cNvPicPr preferRelativeResize="0"/>
          <p:nvPr/>
        </p:nvPicPr>
        <p:blipFill rotWithShape="1">
          <a:blip r:embed="rId3">
            <a:alphaModFix/>
          </a:blip>
          <a:srcRect/>
          <a:stretch/>
        </p:blipFill>
        <p:spPr>
          <a:xfrm>
            <a:off x="3840563" y="4201329"/>
            <a:ext cx="4510874" cy="200111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664307" y="405018"/>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Types Of Auto Scaling:</a:t>
            </a:r>
            <a:endParaRPr/>
          </a:p>
        </p:txBody>
      </p:sp>
      <p:sp>
        <p:nvSpPr>
          <p:cNvPr id="237" name="Google Shape;237;p16"/>
          <p:cNvSpPr txBox="1">
            <a:spLocks noGrp="1"/>
          </p:cNvSpPr>
          <p:nvPr>
            <p:ph idx="1"/>
          </p:nvPr>
        </p:nvSpPr>
        <p:spPr>
          <a:xfrm>
            <a:off x="666261" y="1088412"/>
            <a:ext cx="10861431" cy="4681175"/>
          </a:xfrm>
          <a:prstGeom prst="rect">
            <a:avLst/>
          </a:prstGeom>
          <a:noFill/>
          <a:ln>
            <a:noFill/>
          </a:ln>
        </p:spPr>
        <p:txBody>
          <a:bodyPr spcFirstLastPara="1" wrap="square" lIns="91425" tIns="45700" rIns="91425" bIns="45700" anchor="t" anchorCtr="0">
            <a:normAutofit fontScale="32500" lnSpcReduction="20000"/>
          </a:bodyPr>
          <a:lstStyle/>
          <a:p>
            <a:pPr marL="0" lvl="0" indent="0" algn="l" rtl="0">
              <a:spcBef>
                <a:spcPts val="0"/>
              </a:spcBef>
              <a:spcAft>
                <a:spcPts val="0"/>
              </a:spcAft>
              <a:buSzPct val="80000"/>
              <a:buNone/>
            </a:pPr>
            <a:endParaRPr/>
          </a:p>
          <a:p>
            <a:pPr marL="0" lvl="0" indent="0" algn="just" rtl="0">
              <a:lnSpc>
                <a:spcPct val="160000"/>
              </a:lnSpc>
              <a:spcBef>
                <a:spcPts val="1138"/>
              </a:spcBef>
              <a:spcAft>
                <a:spcPts val="0"/>
              </a:spcAft>
              <a:buNone/>
            </a:pPr>
            <a:r>
              <a:rPr lang="en-US" sz="7200" b="1"/>
              <a:t>Vertical scaling:</a:t>
            </a:r>
            <a:endParaRPr/>
          </a:p>
          <a:p>
            <a:pPr marL="0" lvl="0" indent="0" algn="just" rtl="0">
              <a:lnSpc>
                <a:spcPct val="160000"/>
              </a:lnSpc>
              <a:spcBef>
                <a:spcPts val="1138"/>
              </a:spcBef>
              <a:spcAft>
                <a:spcPts val="0"/>
              </a:spcAft>
              <a:buSzPct val="79999"/>
              <a:buNone/>
            </a:pPr>
            <a:r>
              <a:rPr lang="en-US" sz="7200"/>
              <a:t>In the same server, increasing resources is called a vertical scale-up</a:t>
            </a:r>
            <a:endParaRPr/>
          </a:p>
          <a:p>
            <a:pPr marL="0" lvl="0" indent="0" algn="just" rtl="0">
              <a:lnSpc>
                <a:spcPct val="160000"/>
              </a:lnSpc>
              <a:spcBef>
                <a:spcPts val="1138"/>
              </a:spcBef>
              <a:spcAft>
                <a:spcPts val="0"/>
              </a:spcAft>
              <a:buSzPct val="79999"/>
              <a:buNone/>
            </a:pPr>
            <a:r>
              <a:rPr lang="en-US" sz="7200"/>
              <a:t>In the same server decreasing resources is called a vertical scale down.</a:t>
            </a:r>
            <a:endParaRPr/>
          </a:p>
          <a:p>
            <a:pPr marL="38100" lvl="0" indent="-38100" algn="just" rtl="0">
              <a:lnSpc>
                <a:spcPct val="160000"/>
              </a:lnSpc>
              <a:spcBef>
                <a:spcPts val="1138"/>
              </a:spcBef>
              <a:spcAft>
                <a:spcPts val="0"/>
              </a:spcAft>
              <a:buNone/>
            </a:pPr>
            <a:r>
              <a:rPr lang="en-US" sz="7200" b="1"/>
              <a:t>Horizontal scaling:</a:t>
            </a:r>
            <a:endParaRPr/>
          </a:p>
          <a:p>
            <a:pPr marL="0" lvl="0" indent="0" algn="just" rtl="0">
              <a:lnSpc>
                <a:spcPct val="160000"/>
              </a:lnSpc>
              <a:spcBef>
                <a:spcPts val="1138"/>
              </a:spcBef>
              <a:spcAft>
                <a:spcPts val="0"/>
              </a:spcAft>
              <a:buSzPct val="79999"/>
              <a:buNone/>
            </a:pPr>
            <a:r>
              <a:rPr lang="en-US" sz="7200"/>
              <a:t>When we are increasing the server is called a horizontal scale out.</a:t>
            </a:r>
            <a:endParaRPr/>
          </a:p>
          <a:p>
            <a:pPr marL="0" lvl="0" indent="0" algn="just" rtl="0">
              <a:lnSpc>
                <a:spcPct val="160000"/>
              </a:lnSpc>
              <a:spcBef>
                <a:spcPts val="1138"/>
              </a:spcBef>
              <a:spcAft>
                <a:spcPts val="0"/>
              </a:spcAft>
              <a:buSzPct val="79999"/>
              <a:buNone/>
            </a:pPr>
            <a:r>
              <a:rPr lang="en-US" sz="7200"/>
              <a:t>When we are decreasing the server is called horizontal scale in.</a:t>
            </a:r>
            <a:endParaRPr/>
          </a:p>
          <a:p>
            <a:pPr marL="0" lvl="0" indent="0" algn="just" rtl="0">
              <a:lnSpc>
                <a:spcPct val="160000"/>
              </a:lnSpc>
              <a:spcBef>
                <a:spcPts val="1138"/>
              </a:spcBef>
              <a:spcAft>
                <a:spcPts val="0"/>
              </a:spcAft>
              <a:buSzPct val="79999"/>
              <a:buNone/>
            </a:pPr>
            <a:r>
              <a:rPr lang="en-US" sz="7200" b="1"/>
              <a:t>A Drawback of Vertical scaling</a:t>
            </a:r>
            <a:r>
              <a:rPr lang="en-US" sz="7200"/>
              <a:t>: </a:t>
            </a:r>
            <a:endParaRPr/>
          </a:p>
          <a:p>
            <a:pPr marL="0" lvl="0" indent="0" algn="just" rtl="0">
              <a:lnSpc>
                <a:spcPct val="160000"/>
              </a:lnSpc>
              <a:spcBef>
                <a:spcPts val="1138"/>
              </a:spcBef>
              <a:spcAft>
                <a:spcPts val="0"/>
              </a:spcAft>
              <a:buSzPct val="79999"/>
              <a:buNone/>
            </a:pPr>
            <a:r>
              <a:rPr lang="en-US" sz="7200"/>
              <a:t>Single point failure.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4780603cd1_2_0"/>
          <p:cNvSpPr txBox="1">
            <a:spLocks noGrp="1"/>
          </p:cNvSpPr>
          <p:nvPr>
            <p:ph type="title"/>
          </p:nvPr>
        </p:nvSpPr>
        <p:spPr>
          <a:xfrm>
            <a:off x="649576" y="319500"/>
            <a:ext cx="7584300" cy="1019100"/>
          </a:xfrm>
          <a:prstGeom prst="rect">
            <a:avLst/>
          </a:prstGeom>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US">
                <a:solidFill>
                  <a:srgbClr val="202122"/>
                </a:solidFill>
                <a:latin typeface="Times New Roman"/>
                <a:ea typeface="Times New Roman"/>
                <a:cs typeface="Times New Roman"/>
                <a:sym typeface="Times New Roman"/>
              </a:rPr>
              <a:t>Difference Between Vertical Scaling and Horizontal Scaling</a:t>
            </a:r>
            <a:endParaRPr>
              <a:latin typeface="Times New Roman"/>
              <a:ea typeface="Times New Roman"/>
              <a:cs typeface="Times New Roman"/>
              <a:sym typeface="Times New Roman"/>
            </a:endParaRPr>
          </a:p>
        </p:txBody>
      </p:sp>
      <p:pic>
        <p:nvPicPr>
          <p:cNvPr id="243" name="Google Shape;243;g14780603cd1_2_0"/>
          <p:cNvPicPr preferRelativeResize="0"/>
          <p:nvPr/>
        </p:nvPicPr>
        <p:blipFill>
          <a:blip r:embed="rId3">
            <a:alphaModFix/>
          </a:blip>
          <a:stretch>
            <a:fillRect/>
          </a:stretch>
        </p:blipFill>
        <p:spPr>
          <a:xfrm>
            <a:off x="495375" y="1498523"/>
            <a:ext cx="11016600" cy="42939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4780603cd1_3_0"/>
          <p:cNvSpPr txBox="1">
            <a:spLocks noGrp="1"/>
          </p:cNvSpPr>
          <p:nvPr>
            <p:ph type="title"/>
          </p:nvPr>
        </p:nvSpPr>
        <p:spPr>
          <a:xfrm>
            <a:off x="735928" y="235605"/>
            <a:ext cx="10863300" cy="1019100"/>
          </a:xfrm>
          <a:prstGeom prst="rect">
            <a:avLst/>
          </a:prstGeom>
        </p:spPr>
        <p:txBody>
          <a:bodyPr spcFirstLastPara="1" wrap="square" lIns="91425" tIns="45700" rIns="91425" bIns="45700" anchor="ctr" anchorCtr="0">
            <a:noAutofit/>
          </a:bodyPr>
          <a:lstStyle/>
          <a:p>
            <a:pPr marL="0" lvl="0" indent="0" algn="l" rtl="0">
              <a:lnSpc>
                <a:spcPct val="100000"/>
              </a:lnSpc>
              <a:spcBef>
                <a:spcPts val="1140"/>
              </a:spcBef>
              <a:spcAft>
                <a:spcPts val="0"/>
              </a:spcAft>
              <a:buNone/>
            </a:pPr>
            <a:r>
              <a:rPr lang="en-US">
                <a:solidFill>
                  <a:srgbClr val="202122"/>
                </a:solidFill>
                <a:latin typeface="Times New Roman"/>
                <a:ea typeface="Times New Roman"/>
                <a:cs typeface="Times New Roman"/>
                <a:sym typeface="Times New Roman"/>
              </a:rPr>
              <a:t>Elasticity and Scalability</a:t>
            </a:r>
            <a:endParaRPr/>
          </a:p>
        </p:txBody>
      </p:sp>
      <p:sp>
        <p:nvSpPr>
          <p:cNvPr id="249" name="Google Shape;249;g14780603cd1_3_0"/>
          <p:cNvSpPr txBox="1">
            <a:spLocks noGrp="1"/>
          </p:cNvSpPr>
          <p:nvPr>
            <p:ph idx="1"/>
          </p:nvPr>
        </p:nvSpPr>
        <p:spPr>
          <a:xfrm>
            <a:off x="648680" y="2057400"/>
            <a:ext cx="10861500" cy="4038600"/>
          </a:xfrm>
          <a:prstGeom prst="rect">
            <a:avLst/>
          </a:prstGeom>
        </p:spPr>
        <p:txBody>
          <a:bodyPr spcFirstLastPara="1" wrap="square" lIns="91425" tIns="45700" rIns="91425" bIns="45700" anchor="t" anchorCtr="0">
            <a:noAutofit/>
          </a:bodyPr>
          <a:lstStyle/>
          <a:p>
            <a:pPr marL="0" lvl="0" indent="0" algn="l" rtl="0">
              <a:spcBef>
                <a:spcPts val="1138"/>
              </a:spcBef>
              <a:spcAft>
                <a:spcPts val="0"/>
              </a:spcAft>
              <a:buNone/>
            </a:pPr>
            <a:endParaRPr/>
          </a:p>
        </p:txBody>
      </p:sp>
      <p:pic>
        <p:nvPicPr>
          <p:cNvPr id="250" name="Google Shape;250;g14780603cd1_3_0"/>
          <p:cNvPicPr preferRelativeResize="0"/>
          <p:nvPr/>
        </p:nvPicPr>
        <p:blipFill>
          <a:blip r:embed="rId3">
            <a:alphaModFix/>
          </a:blip>
          <a:stretch>
            <a:fillRect/>
          </a:stretch>
        </p:blipFill>
        <p:spPr>
          <a:xfrm>
            <a:off x="648675" y="1075425"/>
            <a:ext cx="10861500" cy="5112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21"/>
          <p:cNvSpPr txBox="1">
            <a:spLocks noGrp="1"/>
          </p:cNvSpPr>
          <p:nvPr>
            <p:ph type="title"/>
          </p:nvPr>
        </p:nvSpPr>
        <p:spPr>
          <a:xfrm>
            <a:off x="191043" y="132993"/>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Advantages of Auto Scaling Groups</a:t>
            </a:r>
            <a:endParaRPr/>
          </a:p>
        </p:txBody>
      </p:sp>
      <p:sp>
        <p:nvSpPr>
          <p:cNvPr id="255" name="Google Shape;255;p21"/>
          <p:cNvSpPr txBox="1">
            <a:spLocks noGrp="1"/>
          </p:cNvSpPr>
          <p:nvPr>
            <p:ph type="body" idx="1"/>
          </p:nvPr>
        </p:nvSpPr>
        <p:spPr>
          <a:xfrm>
            <a:off x="192997" y="1409700"/>
            <a:ext cx="10861431" cy="4038600"/>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b="1" i="0" u="none" strike="noStrike">
                <a:solidFill>
                  <a:srgbClr val="000000"/>
                </a:solidFill>
                <a:latin typeface="Helvetica Neue"/>
                <a:ea typeface="Helvetica Neue"/>
                <a:cs typeface="Helvetica Neue"/>
                <a:sym typeface="Helvetica Neue"/>
              </a:rPr>
              <a:t>Improved fault tolerance - </a:t>
            </a:r>
            <a:r>
              <a:rPr lang="en-US" sz="1800" i="0" u="none" strike="noStrike">
                <a:solidFill>
                  <a:srgbClr val="000000"/>
                </a:solidFill>
                <a:latin typeface="Helvetica Neue"/>
                <a:ea typeface="Helvetica Neue"/>
                <a:cs typeface="Helvetica Neue"/>
                <a:sym typeface="Helvetica Neue"/>
              </a:rPr>
              <a:t>AWS Auto Scaling allows you to monitor your applications. It can help you terminate any corrupted instances and automatically launch new ones.</a:t>
            </a:r>
            <a:endParaRPr/>
          </a:p>
          <a:p>
            <a:pPr marL="285750" lvl="0" indent="-285750" algn="just" rtl="0">
              <a:lnSpc>
                <a:spcPct val="150000"/>
              </a:lnSpc>
              <a:spcBef>
                <a:spcPts val="0"/>
              </a:spcBef>
              <a:spcAft>
                <a:spcPts val="0"/>
              </a:spcAft>
              <a:buClr>
                <a:srgbClr val="000000"/>
              </a:buClr>
              <a:buSzPts val="1440"/>
              <a:buFont typeface="Noto Sans Symbols"/>
              <a:buChar char="⮚"/>
            </a:pPr>
            <a:r>
              <a:rPr lang="en-US" sz="1800" b="1" i="0" u="none" strike="noStrike">
                <a:solidFill>
                  <a:srgbClr val="000000"/>
                </a:solidFill>
                <a:latin typeface="Helvetica Neue"/>
                <a:ea typeface="Helvetica Neue"/>
                <a:cs typeface="Helvetica Neue"/>
                <a:sym typeface="Helvetica Neue"/>
              </a:rPr>
              <a:t>Improved cost management - </a:t>
            </a:r>
            <a:r>
              <a:rPr lang="en-US" sz="1800" i="0" u="none" strike="noStrike">
                <a:solidFill>
                  <a:srgbClr val="000000"/>
                </a:solidFill>
                <a:latin typeface="Helvetica Neue"/>
                <a:ea typeface="Helvetica Neue"/>
                <a:cs typeface="Helvetica Neue"/>
                <a:sym typeface="Helvetica Neue"/>
              </a:rPr>
              <a:t>You can scale up or down depending on your organization’s requirements. This allows you to save money on personnel and equipment.</a:t>
            </a:r>
            <a:endParaRPr/>
          </a:p>
          <a:p>
            <a:pPr marL="285750" lvl="0" indent="-285750" algn="just" rtl="0">
              <a:lnSpc>
                <a:spcPct val="150000"/>
              </a:lnSpc>
              <a:spcBef>
                <a:spcPts val="0"/>
              </a:spcBef>
              <a:spcAft>
                <a:spcPts val="0"/>
              </a:spcAft>
              <a:buClr>
                <a:srgbClr val="000000"/>
              </a:buClr>
              <a:buSzPts val="1440"/>
              <a:buFont typeface="Noto Sans Symbols"/>
              <a:buChar char="⮚"/>
            </a:pPr>
            <a:r>
              <a:rPr lang="en-US" sz="1800" b="1" i="0" u="none" strike="noStrike">
                <a:solidFill>
                  <a:srgbClr val="000000"/>
                </a:solidFill>
                <a:latin typeface="Helvetica Neue"/>
                <a:ea typeface="Helvetica Neue"/>
                <a:cs typeface="Helvetica Neue"/>
                <a:sym typeface="Helvetica Neue"/>
              </a:rPr>
              <a:t>Reliability - </a:t>
            </a:r>
            <a:r>
              <a:rPr lang="en-US" sz="1800" i="0" u="none" strike="noStrike">
                <a:solidFill>
                  <a:srgbClr val="000000"/>
                </a:solidFill>
                <a:latin typeface="Helvetica Neue"/>
                <a:ea typeface="Helvetica Neue"/>
                <a:cs typeface="Helvetica Neue"/>
                <a:sym typeface="Helvetica Neue"/>
              </a:rPr>
              <a:t>Since scaling is done automatically, it’s incredibly efficient and reliable. whenever scaling is initiated, AWS will send notifications to phone or email addresses.</a:t>
            </a:r>
            <a:endParaRPr sz="1800">
              <a:latin typeface="Helvetica Neue"/>
              <a:ea typeface="Helvetica Neue"/>
              <a:cs typeface="Helvetica Neue"/>
              <a:sym typeface="Helvetica Neue"/>
            </a:endParaRPr>
          </a:p>
          <a:p>
            <a:pPr marL="285750" lvl="0" indent="-199390" algn="just" rtl="0">
              <a:lnSpc>
                <a:spcPct val="150000"/>
              </a:lnSpc>
              <a:spcBef>
                <a:spcPts val="1138"/>
              </a:spcBef>
              <a:spcAft>
                <a:spcPts val="0"/>
              </a:spcAft>
              <a:buClr>
                <a:srgbClr val="000000"/>
              </a:buClr>
              <a:buSzPts val="1360"/>
              <a:buFont typeface="Noto Sans Symbols"/>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g14469936d6e_0_0"/>
          <p:cNvSpPr txBox="1">
            <a:spLocks noGrp="1"/>
          </p:cNvSpPr>
          <p:nvPr>
            <p:ph type="body" idx="1"/>
          </p:nvPr>
        </p:nvSpPr>
        <p:spPr>
          <a:xfrm>
            <a:off x="665241" y="1409712"/>
            <a:ext cx="10861500" cy="4038600"/>
          </a:xfrm>
          <a:prstGeom prst="rect">
            <a:avLst/>
          </a:prstGeom>
        </p:spPr>
        <p:txBody>
          <a:bodyPr spcFirstLastPara="1" wrap="square" lIns="91425" tIns="45700" rIns="91425" bIns="45700" anchor="ctr" anchorCtr="0">
            <a:noAutofit/>
          </a:bodyPr>
          <a:lstStyle/>
          <a:p>
            <a:pPr marL="0" lvl="0" indent="0" algn="ctr" rtl="0">
              <a:spcBef>
                <a:spcPts val="1138"/>
              </a:spcBef>
              <a:spcAft>
                <a:spcPts val="0"/>
              </a:spcAft>
              <a:buNone/>
            </a:pPr>
            <a:r>
              <a:rPr lang="en-US" sz="4800" b="1"/>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AWS Route 53</a:t>
            </a:r>
            <a:endParaRPr/>
          </a:p>
        </p:txBody>
      </p:sp>
      <p:sp>
        <p:nvSpPr>
          <p:cNvPr id="114" name="Google Shape;114;p3"/>
          <p:cNvSpPr txBox="1">
            <a:spLocks noGrp="1"/>
          </p:cNvSpPr>
          <p:nvPr>
            <p:ph type="body" idx="1"/>
          </p:nvPr>
        </p:nvSpPr>
        <p:spPr>
          <a:xfrm>
            <a:off x="563489" y="1647254"/>
            <a:ext cx="10861431" cy="40386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000000"/>
              </a:buClr>
              <a:buSzPts val="1600"/>
              <a:buFont typeface="Roboto"/>
              <a:buAutoNum type="arabicPeriod" startAt="3"/>
            </a:pPr>
            <a:r>
              <a:rPr lang="en-US" sz="2000" b="1" dirty="0"/>
              <a:t>Health Checking</a:t>
            </a:r>
            <a:endParaRPr sz="2000" dirty="0"/>
          </a:p>
          <a:p>
            <a:pPr marL="508000" lvl="1" indent="-285750" algn="just" rtl="0">
              <a:lnSpc>
                <a:spcPct val="150000"/>
              </a:lnSpc>
              <a:spcBef>
                <a:spcPts val="163"/>
              </a:spcBef>
              <a:spcAft>
                <a:spcPts val="0"/>
              </a:spcAft>
              <a:buClr>
                <a:srgbClr val="000000"/>
              </a:buClr>
              <a:buSzPts val="1440"/>
              <a:buFont typeface="Noto Sans Symbols"/>
              <a:buChar char="⮚"/>
            </a:pPr>
            <a:r>
              <a:rPr lang="en-US" sz="1800" dirty="0"/>
              <a:t>Can monitor the health of resources such as web and email servers.</a:t>
            </a:r>
            <a:endParaRPr dirty="0"/>
          </a:p>
          <a:p>
            <a:pPr marL="508000" lvl="1" indent="-285750" algn="just" rtl="0">
              <a:lnSpc>
                <a:spcPct val="150000"/>
              </a:lnSpc>
              <a:spcBef>
                <a:spcPts val="488"/>
              </a:spcBef>
              <a:spcAft>
                <a:spcPts val="0"/>
              </a:spcAft>
              <a:buClr>
                <a:srgbClr val="000000"/>
              </a:buClr>
              <a:buSzPts val="1440"/>
              <a:buFont typeface="Noto Sans Symbols"/>
              <a:buChar char="⮚"/>
            </a:pPr>
            <a:r>
              <a:rPr lang="en-US" sz="1800" dirty="0"/>
              <a:t>Sends automated requests over the Internet to the application to verify that it’s reachable, available, and functional.</a:t>
            </a:r>
            <a:endParaRPr dirty="0"/>
          </a:p>
          <a:p>
            <a:pPr marL="508000" lvl="1" indent="-285750" algn="just" rtl="0">
              <a:lnSpc>
                <a:spcPct val="150000"/>
              </a:lnSpc>
              <a:spcBef>
                <a:spcPts val="488"/>
              </a:spcBef>
              <a:spcAft>
                <a:spcPts val="0"/>
              </a:spcAft>
              <a:buClr>
                <a:srgbClr val="000000"/>
              </a:buClr>
              <a:buSzPts val="1440"/>
              <a:buFont typeface="Noto Sans Symbols"/>
              <a:buChar char="⮚"/>
            </a:pPr>
            <a:r>
              <a:rPr lang="en-US" sz="1800" dirty="0"/>
              <a:t>CloudWatch alarms can be configured for the health checks to send notifications when a resource becomes unavailable.</a:t>
            </a:r>
            <a:endParaRPr dirty="0"/>
          </a:p>
          <a:p>
            <a:pPr marL="508000" lvl="1" indent="-285750" algn="just" rtl="0">
              <a:lnSpc>
                <a:spcPct val="150000"/>
              </a:lnSpc>
              <a:spcBef>
                <a:spcPts val="488"/>
              </a:spcBef>
              <a:spcAft>
                <a:spcPts val="0"/>
              </a:spcAft>
              <a:buClr>
                <a:srgbClr val="000000"/>
              </a:buClr>
              <a:buSzPts val="1440"/>
              <a:buFont typeface="Noto Sans Symbols"/>
              <a:buChar char="⮚"/>
            </a:pPr>
            <a:r>
              <a:rPr lang="en-US" sz="1800" dirty="0"/>
              <a:t>Can be configured to route Internet traffic away from unavailable resources.</a:t>
            </a:r>
            <a:endParaRPr dirty="0"/>
          </a:p>
          <a:p>
            <a:pPr marL="38100" lvl="0" indent="-38100" algn="l" rtl="0">
              <a:spcBef>
                <a:spcPts val="1463"/>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124287" y="0"/>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Supported DNS Resource Records</a:t>
            </a:r>
            <a:endParaRPr/>
          </a:p>
        </p:txBody>
      </p:sp>
      <p:sp>
        <p:nvSpPr>
          <p:cNvPr id="120" name="Google Shape;120;p4"/>
          <p:cNvSpPr txBox="1">
            <a:spLocks noGrp="1"/>
          </p:cNvSpPr>
          <p:nvPr>
            <p:ph type="body" idx="1"/>
          </p:nvPr>
        </p:nvSpPr>
        <p:spPr>
          <a:xfrm>
            <a:off x="215947" y="894711"/>
            <a:ext cx="11777785" cy="5417312"/>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Noto Sans Symbols"/>
              <a:buChar char="⮚"/>
            </a:pPr>
            <a:r>
              <a:rPr lang="en-US" sz="1800" b="1" dirty="0"/>
              <a:t>A (Address) Format</a:t>
            </a:r>
            <a:endParaRPr dirty="0"/>
          </a:p>
          <a:p>
            <a:pPr marL="508000" lvl="1" indent="-285750" algn="l" rtl="0">
              <a:lnSpc>
                <a:spcPct val="150000"/>
              </a:lnSpc>
              <a:spcBef>
                <a:spcPts val="163"/>
              </a:spcBef>
              <a:spcAft>
                <a:spcPts val="0"/>
              </a:spcAft>
              <a:buClr>
                <a:srgbClr val="000000"/>
              </a:buClr>
              <a:buSzPts val="1280"/>
              <a:buFont typeface="Noto Sans Symbols"/>
              <a:buChar char="✔"/>
            </a:pPr>
            <a:r>
              <a:rPr lang="en-US" dirty="0"/>
              <a:t>It is an IPv4 address in dotted decimal notation </a:t>
            </a:r>
            <a:r>
              <a:rPr lang="en-US" i="1" dirty="0"/>
              <a:t>e.g. 192.0.2.1.</a:t>
            </a:r>
            <a:endParaRPr dirty="0"/>
          </a:p>
          <a:p>
            <a:pPr marL="285750" lvl="0" indent="-285750" algn="l" rtl="0">
              <a:lnSpc>
                <a:spcPct val="150000"/>
              </a:lnSpc>
              <a:spcBef>
                <a:spcPts val="1463"/>
              </a:spcBef>
              <a:spcAft>
                <a:spcPts val="0"/>
              </a:spcAft>
              <a:buClr>
                <a:srgbClr val="000000"/>
              </a:buClr>
              <a:buSzPts val="1440"/>
              <a:buFont typeface="Noto Sans Symbols"/>
              <a:buChar char="⮚"/>
            </a:pPr>
            <a:r>
              <a:rPr lang="en-US" sz="1800" b="1" dirty="0"/>
              <a:t>AAAA Format</a:t>
            </a:r>
            <a:endParaRPr dirty="0"/>
          </a:p>
          <a:p>
            <a:pPr marL="508000" lvl="1" indent="-285750" algn="l" rtl="0">
              <a:lnSpc>
                <a:spcPct val="150000"/>
              </a:lnSpc>
              <a:spcBef>
                <a:spcPts val="163"/>
              </a:spcBef>
              <a:spcAft>
                <a:spcPts val="0"/>
              </a:spcAft>
              <a:buClr>
                <a:srgbClr val="000000"/>
              </a:buClr>
              <a:buSzPts val="1280"/>
              <a:buFont typeface="Noto Sans Symbols"/>
              <a:buChar char="✔"/>
            </a:pPr>
            <a:r>
              <a:rPr lang="en-US" dirty="0"/>
              <a:t>It is an IPv6 address in colon-separated hexadecimal format.</a:t>
            </a:r>
            <a:endParaRPr dirty="0"/>
          </a:p>
          <a:p>
            <a:pPr marL="285750" lvl="0" indent="-285750" algn="l" rtl="0">
              <a:lnSpc>
                <a:spcPct val="150000"/>
              </a:lnSpc>
              <a:spcBef>
                <a:spcPts val="1463"/>
              </a:spcBef>
              <a:spcAft>
                <a:spcPts val="0"/>
              </a:spcAft>
              <a:buClr>
                <a:srgbClr val="000000"/>
              </a:buClr>
              <a:buSzPts val="1440"/>
              <a:buFont typeface="Noto Sans Symbols"/>
              <a:buChar char="⮚"/>
            </a:pPr>
            <a:r>
              <a:rPr lang="en-US" sz="1800" b="1" dirty="0"/>
              <a:t>CNAME Format</a:t>
            </a:r>
            <a:endParaRPr dirty="0"/>
          </a:p>
          <a:p>
            <a:pPr marL="508000" lvl="1" indent="-285750" algn="l" rtl="0">
              <a:lnSpc>
                <a:spcPct val="150000"/>
              </a:lnSpc>
              <a:spcBef>
                <a:spcPts val="163"/>
              </a:spcBef>
              <a:spcAft>
                <a:spcPts val="0"/>
              </a:spcAft>
              <a:buClr>
                <a:srgbClr val="000000"/>
              </a:buClr>
              <a:buSzPts val="1280"/>
              <a:buFont typeface="Noto Sans Symbols"/>
              <a:buChar char="✔"/>
            </a:pPr>
            <a:r>
              <a:rPr lang="en-US" dirty="0"/>
              <a:t>It is the same format as a domain name.</a:t>
            </a:r>
            <a:endParaRPr dirty="0"/>
          </a:p>
          <a:p>
            <a:pPr marL="285750" lvl="0" indent="-285750" algn="l" rtl="0">
              <a:lnSpc>
                <a:spcPct val="150000"/>
              </a:lnSpc>
              <a:spcBef>
                <a:spcPts val="1463"/>
              </a:spcBef>
              <a:spcAft>
                <a:spcPts val="0"/>
              </a:spcAft>
              <a:buClr>
                <a:srgbClr val="000000"/>
              </a:buClr>
              <a:buSzPts val="1440"/>
              <a:buFont typeface="Noto Sans Symbols"/>
              <a:buChar char="⮚"/>
            </a:pPr>
            <a:r>
              <a:rPr lang="en-US" sz="1800" b="1" dirty="0"/>
              <a:t>NS (Name Server) Format</a:t>
            </a:r>
            <a:endParaRPr dirty="0"/>
          </a:p>
          <a:p>
            <a:pPr marL="508000" lvl="1" indent="-285750" algn="l" rtl="0">
              <a:lnSpc>
                <a:spcPct val="150000"/>
              </a:lnSpc>
              <a:spcBef>
                <a:spcPts val="163"/>
              </a:spcBef>
              <a:spcAft>
                <a:spcPts val="0"/>
              </a:spcAft>
              <a:buClr>
                <a:srgbClr val="000000"/>
              </a:buClr>
              <a:buSzPts val="1280"/>
              <a:buFont typeface="Noto Sans Symbols"/>
              <a:buChar char="✔"/>
            </a:pPr>
            <a:r>
              <a:rPr lang="en-US" dirty="0"/>
              <a:t>An NS record identifies the name servers for the hosted zone. The value for an NS record is the domain name of a name server.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43893" y="242028"/>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Supported DNS Resource Records</a:t>
            </a:r>
            <a:endParaRPr/>
          </a:p>
        </p:txBody>
      </p:sp>
      <p:sp>
        <p:nvSpPr>
          <p:cNvPr id="126" name="Google Shape;126;p5"/>
          <p:cNvSpPr txBox="1">
            <a:spLocks noGrp="1"/>
          </p:cNvSpPr>
          <p:nvPr>
            <p:ph type="body" idx="1"/>
          </p:nvPr>
        </p:nvSpPr>
        <p:spPr>
          <a:xfrm>
            <a:off x="465836" y="1409700"/>
            <a:ext cx="10861431" cy="4038600"/>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b="1"/>
              <a:t>PTR Format</a:t>
            </a:r>
            <a:endParaRPr/>
          </a:p>
          <a:p>
            <a:pPr marL="508000" lvl="1" indent="-285750" algn="just" rtl="0">
              <a:lnSpc>
                <a:spcPct val="150000"/>
              </a:lnSpc>
              <a:spcBef>
                <a:spcPts val="163"/>
              </a:spcBef>
              <a:spcAft>
                <a:spcPts val="0"/>
              </a:spcAft>
              <a:buClr>
                <a:srgbClr val="000000"/>
              </a:buClr>
              <a:buSzPts val="1280"/>
              <a:buFont typeface="Noto Sans Symbols"/>
              <a:buChar char="✔"/>
            </a:pPr>
            <a:r>
              <a:rPr lang="en-US"/>
              <a:t>A PTR record Value element is the same format as a domain name.</a:t>
            </a:r>
            <a:endParaRPr/>
          </a:p>
          <a:p>
            <a:pPr marL="285750" lvl="0" indent="-285750" algn="just" rtl="0">
              <a:lnSpc>
                <a:spcPct val="150000"/>
              </a:lnSpc>
              <a:spcBef>
                <a:spcPts val="1463"/>
              </a:spcBef>
              <a:spcAft>
                <a:spcPts val="0"/>
              </a:spcAft>
              <a:buClr>
                <a:srgbClr val="000000"/>
              </a:buClr>
              <a:buSzPts val="1440"/>
              <a:buFont typeface="Noto Sans Symbols"/>
              <a:buChar char="⮚"/>
            </a:pPr>
            <a:r>
              <a:rPr lang="en-US" sz="1800" b="1"/>
              <a:t>SOA (Start of Authority) Format</a:t>
            </a:r>
            <a:endParaRPr/>
          </a:p>
          <a:p>
            <a:pPr marL="508000" lvl="1" indent="-285750" algn="just" rtl="0">
              <a:lnSpc>
                <a:spcPct val="150000"/>
              </a:lnSpc>
              <a:spcBef>
                <a:spcPts val="163"/>
              </a:spcBef>
              <a:spcAft>
                <a:spcPts val="0"/>
              </a:spcAft>
              <a:buClr>
                <a:srgbClr val="000000"/>
              </a:buClr>
              <a:buSzPts val="1280"/>
              <a:buFont typeface="Noto Sans Symbols"/>
              <a:buChar char="✔"/>
            </a:pPr>
            <a:r>
              <a:rPr lang="en-US"/>
              <a:t>SOA record provides information about a domain and the corresponding Amazon Route 53 hosted zone.</a:t>
            </a:r>
            <a:endParaRPr/>
          </a:p>
          <a:p>
            <a:pPr marL="285750" lvl="0" indent="-285750" algn="just" rtl="0">
              <a:lnSpc>
                <a:spcPct val="150000"/>
              </a:lnSpc>
              <a:spcBef>
                <a:spcPts val="1463"/>
              </a:spcBef>
              <a:spcAft>
                <a:spcPts val="0"/>
              </a:spcAft>
              <a:buClr>
                <a:srgbClr val="000000"/>
              </a:buClr>
              <a:buSzPts val="1440"/>
              <a:buFont typeface="Noto Sans Symbols"/>
              <a:buChar char="⮚"/>
            </a:pPr>
            <a:r>
              <a:rPr lang="en-US" sz="1800" b="1"/>
              <a:t>SPF (Sender Policy Framework) Format</a:t>
            </a:r>
            <a:endParaRPr/>
          </a:p>
          <a:p>
            <a:pPr marL="508000" lvl="1" indent="-285750" algn="just" rtl="0">
              <a:lnSpc>
                <a:spcPct val="150000"/>
              </a:lnSpc>
              <a:spcBef>
                <a:spcPts val="163"/>
              </a:spcBef>
              <a:spcAft>
                <a:spcPts val="0"/>
              </a:spcAft>
              <a:buClr>
                <a:srgbClr val="000000"/>
              </a:buClr>
              <a:buSzPts val="1280"/>
              <a:buFont typeface="Noto Sans Symbols"/>
              <a:buChar char="✔"/>
            </a:pPr>
            <a:r>
              <a:rPr lang="en-US"/>
              <a:t>SPF records were formerly used to verify the identity of the sender of email messages, however, is not recommended.</a:t>
            </a:r>
            <a:endParaRPr/>
          </a:p>
          <a:p>
            <a:pPr marL="508000" lvl="1" indent="-285750" algn="just" rtl="0">
              <a:lnSpc>
                <a:spcPct val="150000"/>
              </a:lnSpc>
              <a:spcBef>
                <a:spcPts val="488"/>
              </a:spcBef>
              <a:spcAft>
                <a:spcPts val="0"/>
              </a:spcAft>
              <a:buClr>
                <a:srgbClr val="000000"/>
              </a:buClr>
              <a:buSzPts val="1280"/>
              <a:buFont typeface="Noto Sans Symbols"/>
              <a:buChar char="✔"/>
            </a:pPr>
            <a:r>
              <a:rPr lang="en-US"/>
              <a:t>Instead of an SPF record, a TXT record that contains the applicable value is recommended.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Supported DNS Resource Records</a:t>
            </a:r>
            <a:endParaRPr/>
          </a:p>
        </p:txBody>
      </p:sp>
      <p:sp>
        <p:nvSpPr>
          <p:cNvPr id="132" name="Google Shape;132;p6"/>
          <p:cNvSpPr txBox="1">
            <a:spLocks noGrp="1"/>
          </p:cNvSpPr>
          <p:nvPr>
            <p:ph type="body" idx="1"/>
          </p:nvPr>
        </p:nvSpPr>
        <p:spPr>
          <a:xfrm>
            <a:off x="563489" y="1691642"/>
            <a:ext cx="10861431" cy="4038600"/>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b="1"/>
              <a:t>SRV Format</a:t>
            </a:r>
            <a:endParaRPr/>
          </a:p>
          <a:p>
            <a:pPr marL="508000" lvl="1" indent="-285750" algn="just" rtl="0">
              <a:lnSpc>
                <a:spcPct val="150000"/>
              </a:lnSpc>
              <a:spcBef>
                <a:spcPts val="163"/>
              </a:spcBef>
              <a:spcAft>
                <a:spcPts val="0"/>
              </a:spcAft>
              <a:buClr>
                <a:srgbClr val="000000"/>
              </a:buClr>
              <a:buSzPts val="1280"/>
              <a:buFont typeface="Noto Sans Symbols"/>
              <a:buChar char="✔"/>
            </a:pPr>
            <a:r>
              <a:rPr lang="en-US"/>
              <a:t>An SRV record Value element consists of four space-separated values. The first three values are decimal numbers representing priority, weight, and port. The fourth value is a domain name </a:t>
            </a:r>
            <a:r>
              <a:rPr lang="en-US" i="1"/>
              <a:t>e.g. 10 5 80 hostname.example.com</a:t>
            </a:r>
            <a:endParaRPr/>
          </a:p>
          <a:p>
            <a:pPr marL="285750" lvl="0" indent="-285750" algn="just" rtl="0">
              <a:lnSpc>
                <a:spcPct val="150000"/>
              </a:lnSpc>
              <a:spcBef>
                <a:spcPts val="1463"/>
              </a:spcBef>
              <a:spcAft>
                <a:spcPts val="0"/>
              </a:spcAft>
              <a:buClr>
                <a:srgbClr val="000000"/>
              </a:buClr>
              <a:buSzPts val="1440"/>
              <a:buFont typeface="Noto Sans Symbols"/>
              <a:buChar char="⮚"/>
            </a:pPr>
            <a:r>
              <a:rPr lang="en-US" sz="1800" b="1"/>
              <a:t>TXT (Text) Format</a:t>
            </a:r>
            <a:endParaRPr/>
          </a:p>
          <a:p>
            <a:pPr marL="508000" lvl="1" indent="-285750" algn="just" rtl="0">
              <a:lnSpc>
                <a:spcPct val="150000"/>
              </a:lnSpc>
              <a:spcBef>
                <a:spcPts val="163"/>
              </a:spcBef>
              <a:spcAft>
                <a:spcPts val="0"/>
              </a:spcAft>
              <a:buClr>
                <a:srgbClr val="000000"/>
              </a:buClr>
              <a:buSzPts val="1280"/>
              <a:buFont typeface="Noto Sans Symbols"/>
              <a:buChar char="✔"/>
            </a:pPr>
            <a:r>
              <a:rPr lang="en-US"/>
              <a:t>A TXT record contains a space-separated list of double-quoted strings. A single string includes a maximum</a:t>
            </a:r>
            <a:br>
              <a:rPr lang="en-US"/>
            </a:br>
            <a:r>
              <a:rPr lang="en-US"/>
              <a:t>of 255 characters. In addition to the characters that are permitted unescaped in domain names, space</a:t>
            </a:r>
            <a:br>
              <a:rPr lang="en-US"/>
            </a:br>
            <a:r>
              <a:rPr lang="en-US"/>
              <a:t>is allowed in TXT strings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439202" y="390525"/>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Route 53 Hosted Zone</a:t>
            </a:r>
            <a:endParaRPr/>
          </a:p>
        </p:txBody>
      </p:sp>
      <p:sp>
        <p:nvSpPr>
          <p:cNvPr id="138" name="Google Shape;138;p7"/>
          <p:cNvSpPr txBox="1">
            <a:spLocks noGrp="1"/>
          </p:cNvSpPr>
          <p:nvPr>
            <p:ph type="body" idx="1"/>
          </p:nvPr>
        </p:nvSpPr>
        <p:spPr>
          <a:xfrm>
            <a:off x="441156" y="1409700"/>
            <a:ext cx="10861431" cy="4351908"/>
          </a:xfrm>
          <a:prstGeom prst="rect">
            <a:avLst/>
          </a:prstGeom>
          <a:noFill/>
          <a:ln>
            <a:noFill/>
          </a:ln>
        </p:spPr>
        <p:txBody>
          <a:bodyPr spcFirstLastPara="1" wrap="square" lIns="91425" tIns="45700" rIns="91425" bIns="45700" anchor="t" anchorCtr="0">
            <a:noAutofit/>
          </a:bodyPr>
          <a:lstStyle/>
          <a:p>
            <a:pPr marL="285750" lvl="0" indent="-285750" algn="just" rtl="0">
              <a:lnSpc>
                <a:spcPct val="150000"/>
              </a:lnSpc>
              <a:spcBef>
                <a:spcPts val="0"/>
              </a:spcBef>
              <a:spcAft>
                <a:spcPts val="0"/>
              </a:spcAft>
              <a:buClr>
                <a:srgbClr val="000000"/>
              </a:buClr>
              <a:buSzPts val="1440"/>
              <a:buFont typeface="Noto Sans Symbols"/>
              <a:buChar char="⮚"/>
            </a:pPr>
            <a:r>
              <a:rPr lang="en-US" sz="1800"/>
              <a:t>Hosted Zone is a container for records, which include information about how to route traffic for a domain (such as example.com) and all of its subdomains (such as www.example.com, retail.example.com, and seattle.accounting.example.com).</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a:t>A hosted zone has the same name as the corresponding domain.</a:t>
            </a:r>
            <a:endParaRPr/>
          </a:p>
          <a:p>
            <a:pPr marL="285750" lvl="0" indent="-285750" algn="just" rtl="0">
              <a:lnSpc>
                <a:spcPct val="150000"/>
              </a:lnSpc>
              <a:spcBef>
                <a:spcPts val="1138"/>
              </a:spcBef>
              <a:spcAft>
                <a:spcPts val="0"/>
              </a:spcAft>
              <a:buClr>
                <a:srgbClr val="000000"/>
              </a:buClr>
              <a:buSzPts val="1440"/>
              <a:buFont typeface="Noto Sans Symbols"/>
              <a:buChar char="⮚"/>
            </a:pPr>
            <a:r>
              <a:rPr lang="en-US" sz="1800"/>
              <a:t>Routing Traffic to the Resources</a:t>
            </a:r>
            <a:endParaRPr/>
          </a:p>
          <a:p>
            <a:pPr marL="508000" lvl="1" indent="-285750" algn="just" rtl="0">
              <a:lnSpc>
                <a:spcPct val="150000"/>
              </a:lnSpc>
              <a:spcBef>
                <a:spcPts val="163"/>
              </a:spcBef>
              <a:spcAft>
                <a:spcPts val="0"/>
              </a:spcAft>
              <a:buClr>
                <a:srgbClr val="000000"/>
              </a:buClr>
              <a:buSzPts val="1440"/>
              <a:buFont typeface="Noto Sans Symbols"/>
              <a:buChar char="✔"/>
            </a:pPr>
            <a:r>
              <a:rPr lang="en-US" sz="1800"/>
              <a:t>Create a hosted zone with either a public hosted zone or a private hosted zone:</a:t>
            </a:r>
            <a:endParaRPr/>
          </a:p>
          <a:p>
            <a:pPr marL="788988" lvl="2" indent="-342900" algn="just" rtl="0">
              <a:lnSpc>
                <a:spcPct val="150000"/>
              </a:lnSpc>
              <a:spcBef>
                <a:spcPts val="488"/>
              </a:spcBef>
              <a:spcAft>
                <a:spcPts val="0"/>
              </a:spcAft>
              <a:buClr>
                <a:srgbClr val="000000"/>
              </a:buClr>
              <a:buSzPts val="1440"/>
              <a:buFont typeface="Roboto"/>
              <a:buAutoNum type="arabicPeriod"/>
            </a:pPr>
            <a:r>
              <a:rPr lang="en-US" sz="1800" b="1"/>
              <a:t>Public Hosted Zone</a:t>
            </a:r>
            <a:r>
              <a:rPr lang="en-US" sz="1800"/>
              <a:t> – for routing internet traffic to the resources for a specific domain and its subdomains</a:t>
            </a:r>
            <a:endParaRPr/>
          </a:p>
          <a:p>
            <a:pPr marL="788988" lvl="2" indent="-342900" algn="just" rtl="0">
              <a:lnSpc>
                <a:spcPct val="150000"/>
              </a:lnSpc>
              <a:spcBef>
                <a:spcPts val="488"/>
              </a:spcBef>
              <a:spcAft>
                <a:spcPts val="0"/>
              </a:spcAft>
              <a:buClr>
                <a:srgbClr val="000000"/>
              </a:buClr>
              <a:buSzPts val="1440"/>
              <a:buFont typeface="Roboto"/>
              <a:buAutoNum type="arabicPeriod"/>
            </a:pPr>
            <a:r>
              <a:rPr lang="en-US" sz="1800" b="1"/>
              <a:t>Private hosted zone</a:t>
            </a:r>
            <a:r>
              <a:rPr lang="en-US" sz="1800"/>
              <a:t> – for routing traffic within a VPC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None/>
            </a:pPr>
            <a:r>
              <a:rPr lang="en-US"/>
              <a:t>Route 53 Hosted Zone</a:t>
            </a:r>
            <a:endParaRPr/>
          </a:p>
        </p:txBody>
      </p:sp>
      <p:sp>
        <p:nvSpPr>
          <p:cNvPr id="144" name="Google Shape;144;p8"/>
          <p:cNvSpPr txBox="1">
            <a:spLocks noGrp="1"/>
          </p:cNvSpPr>
          <p:nvPr>
            <p:ph type="body" idx="1"/>
          </p:nvPr>
        </p:nvSpPr>
        <p:spPr>
          <a:xfrm>
            <a:off x="314925" y="1554175"/>
            <a:ext cx="4656600" cy="4038600"/>
          </a:xfrm>
          <a:prstGeom prst="rect">
            <a:avLst/>
          </a:prstGeom>
          <a:noFill/>
          <a:ln>
            <a:noFill/>
          </a:ln>
        </p:spPr>
        <p:txBody>
          <a:bodyPr spcFirstLastPara="1" wrap="square" lIns="91425" tIns="45700" rIns="91425" bIns="45700" anchor="t" anchorCtr="0">
            <a:noAutofit/>
          </a:bodyPr>
          <a:lstStyle/>
          <a:p>
            <a:pPr marL="508000" lvl="1" indent="-285750" algn="l" rtl="0">
              <a:lnSpc>
                <a:spcPct val="150000"/>
              </a:lnSpc>
              <a:spcBef>
                <a:spcPts val="0"/>
              </a:spcBef>
              <a:spcAft>
                <a:spcPts val="0"/>
              </a:spcAft>
              <a:buClr>
                <a:srgbClr val="000000"/>
              </a:buClr>
              <a:buSzPts val="1440"/>
              <a:buFont typeface="Helvetica Neue"/>
              <a:buChar char="⮚"/>
            </a:pPr>
            <a:r>
              <a:rPr lang="en-US" sz="1800"/>
              <a:t>Create records in the hosted zone</a:t>
            </a:r>
            <a:endParaRPr/>
          </a:p>
          <a:p>
            <a:pPr marL="508000" lvl="1" indent="-285750" algn="l" rtl="0">
              <a:lnSpc>
                <a:spcPct val="150000"/>
              </a:lnSpc>
              <a:spcBef>
                <a:spcPts val="488"/>
              </a:spcBef>
              <a:spcAft>
                <a:spcPts val="0"/>
              </a:spcAft>
              <a:buClr>
                <a:srgbClr val="000000"/>
              </a:buClr>
              <a:buSzPts val="1440"/>
              <a:buFont typeface="Helvetica Neue"/>
              <a:buChar char="⮚"/>
            </a:pPr>
            <a:r>
              <a:rPr lang="en-US" sz="1800"/>
              <a:t>Records define where to route traffic for each domain name or subdomain name.</a:t>
            </a:r>
            <a:endParaRPr/>
          </a:p>
          <a:p>
            <a:pPr marL="508000" lvl="1" indent="-285750" algn="l" rtl="0">
              <a:lnSpc>
                <a:spcPct val="150000"/>
              </a:lnSpc>
              <a:spcBef>
                <a:spcPts val="488"/>
              </a:spcBef>
              <a:spcAft>
                <a:spcPts val="0"/>
              </a:spcAft>
              <a:buClr>
                <a:srgbClr val="000000"/>
              </a:buClr>
              <a:buSzPts val="1440"/>
              <a:buFont typeface="Helvetica Neue"/>
              <a:buChar char="⮚"/>
            </a:pPr>
            <a:r>
              <a:rPr lang="en-US" sz="1800"/>
              <a:t>Name of each record in a hosted zone must end with the name of the hosted zone.</a:t>
            </a:r>
            <a:endParaRPr/>
          </a:p>
          <a:p>
            <a:pPr marL="38100" lvl="0" indent="-38100" algn="l" rtl="0">
              <a:spcBef>
                <a:spcPts val="1463"/>
              </a:spcBef>
              <a:spcAft>
                <a:spcPts val="0"/>
              </a:spcAft>
              <a:buNone/>
            </a:pPr>
            <a:endParaRPr/>
          </a:p>
        </p:txBody>
      </p:sp>
      <p:pic>
        <p:nvPicPr>
          <p:cNvPr id="145" name="Google Shape;145;p8"/>
          <p:cNvPicPr preferRelativeResize="0"/>
          <p:nvPr/>
        </p:nvPicPr>
        <p:blipFill>
          <a:blip r:embed="rId3">
            <a:alphaModFix/>
          </a:blip>
          <a:stretch>
            <a:fillRect/>
          </a:stretch>
        </p:blipFill>
        <p:spPr>
          <a:xfrm>
            <a:off x="5288950" y="1436050"/>
            <a:ext cx="6137925" cy="45091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1477d3cacaf_0_0"/>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lnSpc>
                <a:spcPct val="122600"/>
              </a:lnSpc>
              <a:spcBef>
                <a:spcPts val="2300"/>
              </a:spcBef>
              <a:spcAft>
                <a:spcPts val="800"/>
              </a:spcAft>
              <a:buNone/>
            </a:pPr>
            <a:r>
              <a:rPr lang="en-US">
                <a:solidFill>
                  <a:srgbClr val="16191F"/>
                </a:solidFill>
                <a:highlight>
                  <a:srgbClr val="FFFFFF"/>
                </a:highlight>
                <a:latin typeface="Times New Roman"/>
                <a:ea typeface="Times New Roman"/>
                <a:cs typeface="Times New Roman"/>
                <a:sym typeface="Times New Roman"/>
              </a:rPr>
              <a:t>Choosing a Routing Policy</a:t>
            </a:r>
            <a:endParaRPr>
              <a:latin typeface="Times New Roman"/>
              <a:ea typeface="Times New Roman"/>
              <a:cs typeface="Times New Roman"/>
              <a:sym typeface="Times New Roman"/>
            </a:endParaRPr>
          </a:p>
        </p:txBody>
      </p:sp>
      <p:sp>
        <p:nvSpPr>
          <p:cNvPr id="151" name="Google Shape;151;g1477d3cacaf_0_0"/>
          <p:cNvSpPr txBox="1">
            <a:spLocks noGrp="1"/>
          </p:cNvSpPr>
          <p:nvPr>
            <p:ph type="body" idx="1"/>
          </p:nvPr>
        </p:nvSpPr>
        <p:spPr>
          <a:xfrm>
            <a:off x="564391" y="1554112"/>
            <a:ext cx="10861500" cy="4038600"/>
          </a:xfrm>
          <a:prstGeom prst="rect">
            <a:avLst/>
          </a:prstGeom>
        </p:spPr>
        <p:txBody>
          <a:bodyPr spcFirstLastPara="1" wrap="square" lIns="91425" tIns="45700" rIns="91425" bIns="45700" anchor="t" anchorCtr="0">
            <a:noAutofit/>
          </a:bodyPr>
          <a:lstStyle/>
          <a:p>
            <a:pPr marL="0" lvl="0" indent="0" algn="l" rtl="0">
              <a:spcBef>
                <a:spcPts val="1138"/>
              </a:spcBef>
              <a:spcAft>
                <a:spcPts val="0"/>
              </a:spcAft>
              <a:buNone/>
            </a:pPr>
            <a:r>
              <a:rPr lang="en-US" sz="1800" dirty="0">
                <a:solidFill>
                  <a:srgbClr val="16191F"/>
                </a:solidFill>
                <a:highlight>
                  <a:srgbClr val="FFFFFF"/>
                </a:highlight>
              </a:rPr>
              <a:t>When you create a record, you choose a routing policy, which determines how Amazon Route 53 responds to queries:</a:t>
            </a:r>
            <a:endParaRPr sz="1800" dirty="0">
              <a:solidFill>
                <a:srgbClr val="16191F"/>
              </a:solidFill>
              <a:highlight>
                <a:srgbClr val="FFFFFF"/>
              </a:highlight>
            </a:endParaRPr>
          </a:p>
          <a:p>
            <a:pPr marL="0" lvl="0" indent="0" algn="l" rtl="0">
              <a:spcBef>
                <a:spcPts val="1138"/>
              </a:spcBef>
              <a:spcAft>
                <a:spcPts val="0"/>
              </a:spcAft>
              <a:buNone/>
            </a:pPr>
            <a:endParaRPr sz="1800" dirty="0">
              <a:solidFill>
                <a:srgbClr val="16191F"/>
              </a:solidFill>
              <a:highlight>
                <a:srgbClr val="FFFFFF"/>
              </a:highlight>
            </a:endParaRPr>
          </a:p>
          <a:p>
            <a:pPr marL="457200" lvl="0" indent="-342900" algn="l" rtl="0">
              <a:lnSpc>
                <a:spcPct val="150000"/>
              </a:lnSpc>
              <a:spcBef>
                <a:spcPts val="0"/>
              </a:spcBef>
              <a:spcAft>
                <a:spcPts val="0"/>
              </a:spcAft>
              <a:buClr>
                <a:srgbClr val="16191F"/>
              </a:buClr>
              <a:buSzPts val="1800"/>
              <a:buFont typeface="Times New Roman"/>
              <a:buChar char="●"/>
            </a:pPr>
            <a:r>
              <a:rPr lang="en-US" sz="1800" b="1" dirty="0">
                <a:solidFill>
                  <a:srgbClr val="16191F"/>
                </a:solidFill>
                <a:highlight>
                  <a:srgbClr val="FFFFFF"/>
                </a:highlight>
              </a:rPr>
              <a:t>Simple routing policy – </a:t>
            </a:r>
            <a:r>
              <a:rPr lang="en-US" sz="1800" dirty="0">
                <a:solidFill>
                  <a:srgbClr val="16191F"/>
                </a:solidFill>
                <a:highlight>
                  <a:srgbClr val="FFFFFF"/>
                </a:highlight>
              </a:rPr>
              <a:t>Use for a single resource that performs a given function for your domain, for example, a web server that serves content for the example.com website. You can use simple routing to create records in a private hosted zone.</a:t>
            </a:r>
            <a:endParaRPr sz="1800" dirty="0">
              <a:solidFill>
                <a:srgbClr val="16191F"/>
              </a:solidFill>
              <a:highlight>
                <a:srgbClr val="FFFFFF"/>
              </a:highlight>
            </a:endParaRPr>
          </a:p>
          <a:p>
            <a:pPr marL="457200" lvl="0" indent="-342900" algn="l" rtl="0">
              <a:lnSpc>
                <a:spcPct val="150000"/>
              </a:lnSpc>
              <a:spcBef>
                <a:spcPts val="0"/>
              </a:spcBef>
              <a:spcAft>
                <a:spcPts val="0"/>
              </a:spcAft>
              <a:buClr>
                <a:srgbClr val="16191F"/>
              </a:buClr>
              <a:buSzPts val="1800"/>
              <a:buFont typeface="Times New Roman"/>
              <a:buChar char="●"/>
            </a:pPr>
            <a:r>
              <a:rPr lang="en-US" sz="1800" b="1" dirty="0">
                <a:solidFill>
                  <a:srgbClr val="16191F"/>
                </a:solidFill>
                <a:highlight>
                  <a:srgbClr val="FFFFFF"/>
                </a:highlight>
              </a:rPr>
              <a:t>Failover routing policy – </a:t>
            </a:r>
            <a:r>
              <a:rPr lang="en-US" sz="1800" dirty="0">
                <a:solidFill>
                  <a:srgbClr val="16191F"/>
                </a:solidFill>
                <a:highlight>
                  <a:srgbClr val="FFFFFF"/>
                </a:highlight>
              </a:rPr>
              <a:t>Use when you want to configure active-passive failover. You can use failover routing to create records in a private hosted zone.</a:t>
            </a:r>
            <a:endParaRPr sz="1800" dirty="0">
              <a:solidFill>
                <a:srgbClr val="16191F"/>
              </a:solidFill>
              <a:highlight>
                <a:srgbClr val="FFFFFF"/>
              </a:highlight>
            </a:endParaRPr>
          </a:p>
          <a:p>
            <a:pPr marL="457200" lvl="0" indent="-342900" algn="l" rtl="0">
              <a:lnSpc>
                <a:spcPct val="150000"/>
              </a:lnSpc>
              <a:spcBef>
                <a:spcPts val="0"/>
              </a:spcBef>
              <a:spcAft>
                <a:spcPts val="0"/>
              </a:spcAft>
              <a:buClr>
                <a:srgbClr val="16191F"/>
              </a:buClr>
              <a:buSzPts val="1800"/>
              <a:buFont typeface="Times New Roman"/>
              <a:buChar char="●"/>
            </a:pPr>
            <a:r>
              <a:rPr lang="en-US" sz="1800" b="1" dirty="0">
                <a:solidFill>
                  <a:srgbClr val="16191F"/>
                </a:solidFill>
                <a:highlight>
                  <a:srgbClr val="FFFFFF"/>
                </a:highlight>
              </a:rPr>
              <a:t>Geolocation routing policy –</a:t>
            </a:r>
            <a:r>
              <a:rPr lang="en-US" sz="1800" dirty="0">
                <a:solidFill>
                  <a:srgbClr val="16191F"/>
                </a:solidFill>
                <a:highlight>
                  <a:srgbClr val="FFFFFF"/>
                </a:highlight>
              </a:rPr>
              <a:t> Use when you want to route traffic based on the location of your users. You can use geolocation routing to create records in a private hosted zone.</a:t>
            </a:r>
            <a:endParaRPr sz="1800" dirty="0">
              <a:solidFill>
                <a:srgbClr val="16191F"/>
              </a:solidFill>
              <a:highlight>
                <a:srgbClr val="FFFFFF"/>
              </a:highlight>
            </a:endParaRPr>
          </a:p>
          <a:p>
            <a:pPr marL="457200" lvl="0" indent="-342900" algn="l" rtl="0">
              <a:lnSpc>
                <a:spcPct val="150000"/>
              </a:lnSpc>
              <a:spcBef>
                <a:spcPts val="0"/>
              </a:spcBef>
              <a:spcAft>
                <a:spcPts val="0"/>
              </a:spcAft>
              <a:buClr>
                <a:srgbClr val="16191F"/>
              </a:buClr>
              <a:buSzPts val="1800"/>
              <a:buFont typeface="Times New Roman"/>
              <a:buChar char="●"/>
            </a:pPr>
            <a:r>
              <a:rPr lang="en-US" sz="1800" b="1" dirty="0">
                <a:solidFill>
                  <a:srgbClr val="16191F"/>
                </a:solidFill>
                <a:highlight>
                  <a:srgbClr val="FFFFFF"/>
                </a:highlight>
              </a:rPr>
              <a:t>Geo Proximity routing policy –</a:t>
            </a:r>
            <a:r>
              <a:rPr lang="en-US" sz="1800" dirty="0">
                <a:solidFill>
                  <a:srgbClr val="16191F"/>
                </a:solidFill>
                <a:highlight>
                  <a:srgbClr val="FFFFFF"/>
                </a:highlight>
              </a:rPr>
              <a:t> Use when you want to route traffic based on the location of your resources and, optionally, shift traffic from resources in one location to resources in another.</a:t>
            </a:r>
            <a:endParaRPr sz="1800" dirty="0">
              <a:solidFill>
                <a:srgbClr val="16191F"/>
              </a:solidFill>
              <a:highlight>
                <a:srgbClr val="FFFFFF"/>
              </a:highlight>
            </a:endParaRPr>
          </a:p>
          <a:p>
            <a:pPr marL="0" lvl="0" indent="0" algn="l" rtl="0">
              <a:spcBef>
                <a:spcPts val="1138"/>
              </a:spcBef>
              <a:spcAft>
                <a:spcPts val="0"/>
              </a:spcAft>
              <a:buNone/>
            </a:pPr>
            <a:endParaRPr sz="1800" dirty="0">
              <a:solidFill>
                <a:srgbClr val="16191F"/>
              </a:solidFill>
              <a:highlight>
                <a:srgbClr val="FFFFFF"/>
              </a:highligh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1747</Words>
  <Application>Microsoft Office PowerPoint</Application>
  <PresentationFormat>Widescreen</PresentationFormat>
  <Paragraphs>110</Paragraphs>
  <Slides>27</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Times New Roman</vt:lpstr>
      <vt:lpstr>Arial</vt:lpstr>
      <vt:lpstr>Helvetica Neue</vt:lpstr>
      <vt:lpstr>Calibri Light</vt:lpstr>
      <vt:lpstr>Noto Sans Symbols</vt:lpstr>
      <vt:lpstr>Calibri</vt:lpstr>
      <vt:lpstr>Roboto</vt:lpstr>
      <vt:lpstr>Office Theme</vt:lpstr>
      <vt:lpstr>PowerPoint Presentation</vt:lpstr>
      <vt:lpstr>AWS Route 53</vt:lpstr>
      <vt:lpstr>AWS Route 53</vt:lpstr>
      <vt:lpstr>Supported DNS Resource Records</vt:lpstr>
      <vt:lpstr>Supported DNS Resource Records</vt:lpstr>
      <vt:lpstr>Supported DNS Resource Records</vt:lpstr>
      <vt:lpstr>Route 53 Hosted Zone</vt:lpstr>
      <vt:lpstr>Route 53 Hosted Zone</vt:lpstr>
      <vt:lpstr>Choosing a Routing Policy</vt:lpstr>
      <vt:lpstr>Choosing a Routing Policy</vt:lpstr>
      <vt:lpstr>ELASTIC LOAD BALANCING</vt:lpstr>
      <vt:lpstr>Elastic Load Balancing (ELB)</vt:lpstr>
      <vt:lpstr>Load Balancer</vt:lpstr>
      <vt:lpstr>Types of Load Balancer</vt:lpstr>
      <vt:lpstr>PowerPoint Presentation</vt:lpstr>
      <vt:lpstr>PowerPoint Presentation</vt:lpstr>
      <vt:lpstr>                              AUTOSCALING </vt:lpstr>
      <vt:lpstr>Autoscaling</vt:lpstr>
      <vt:lpstr>Auto Scaling Overview</vt:lpstr>
      <vt:lpstr>How Auto Scaling Works?</vt:lpstr>
      <vt:lpstr>How Auto Scaling Works? (Contd..)</vt:lpstr>
      <vt:lpstr>Autoscaling Groups (Asg)</vt:lpstr>
      <vt:lpstr>Types Of Auto Scaling:</vt:lpstr>
      <vt:lpstr>Difference Between Vertical Scaling and Horizontal Scaling</vt:lpstr>
      <vt:lpstr>Elasticity and Scalability</vt:lpstr>
      <vt:lpstr>Advantages of Auto Scaling Groups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Mithun Ashok</dc:creator>
  <cp:lastModifiedBy>Nikita Nand</cp:lastModifiedBy>
  <cp:revision>1</cp:revision>
  <dcterms:created xsi:type="dcterms:W3CDTF">2019-08-08T12:48:27Z</dcterms:created>
  <dcterms:modified xsi:type="dcterms:W3CDTF">2024-01-22T05:34:26Z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1033-10.1.0.5674</vt:lpwstr>
  </property>
</Properties>
</file>