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embeddedFontLst>
    <p:embeddedFont>
      <p:font typeface="Calibri" panose="020F0502020204030204" pitchFamily="34" charset="0"/>
      <p:regular r:id="rId62"/>
      <p:bold r:id="rId63"/>
      <p:italic r:id="rId64"/>
      <p:boldItalic r:id="rId65"/>
    </p:embeddedFont>
    <p:embeddedFont>
      <p:font typeface="Calibri Light" panose="020F0302020204030204" pitchFamily="34" charset="0"/>
      <p:regular r:id="rId66"/>
      <p:italic r:id="rId67"/>
    </p:embeddedFont>
    <p:embeddedFont>
      <p:font typeface="Helvetica Neue" panose="020B0604020202020204" charset="0"/>
      <p:regular r:id="rId68"/>
      <p:bold r:id="rId69"/>
      <p:italic r:id="rId70"/>
      <p:boldItalic r:id="rId71"/>
    </p:embeddedFont>
    <p:embeddedFont>
      <p:font typeface="Roboto" panose="02000000000000000000" pitchFamily="2"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6">
          <p15:clr>
            <a:srgbClr val="A4A3A4"/>
          </p15:clr>
        </p15:guide>
        <p15:guide id="3" pos="394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ikVe2kAZ4gAPg8PrEy4b+ZAH7I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74"/>
        <p:guide orient="horz" pos="6"/>
        <p:guide pos="39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customschemas.google.com/relationships/presentationmetadata" Target="meta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77d2a01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77d2a01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477d2a01e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477d2a01e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477d2a01e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477d2a01e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77eb4c328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77eb4c328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477eb4c32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477eb4c32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477eb4c32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477eb4c32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477d2a01e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477d2a01e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477eb4c32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477eb4c32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77bccce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77bccce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77d2a01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77d2a01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77d2a01e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77d2a01e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77d2a01e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77d2a01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90747F8-7E95-44C0-94FC-C95D41B1F01C}"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16975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90747F8-7E95-44C0-94FC-C95D41B1F01C}"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250926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90747F8-7E95-44C0-94FC-C95D41B1F01C}"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2194322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
        <p:cNvGrpSpPr/>
        <p:nvPr/>
      </p:nvGrpSpPr>
      <p:grpSpPr>
        <a:xfrm>
          <a:off x="0" y="0"/>
          <a:ext cx="0" cy="0"/>
          <a:chOff x="0" y="0"/>
          <a:chExt cx="0" cy="0"/>
        </a:xfrm>
      </p:grpSpPr>
      <p:sp>
        <p:nvSpPr>
          <p:cNvPr id="16" name="Google Shape;16;p51"/>
          <p:cNvSpPr txBox="1">
            <a:spLocks noGrp="1"/>
          </p:cNvSpPr>
          <p:nvPr>
            <p:ph type="title"/>
          </p:nvPr>
        </p:nvSpPr>
        <p:spPr>
          <a:xfrm>
            <a:off x="563489" y="534991"/>
            <a:ext cx="10863385" cy="10191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00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51"/>
          <p:cNvSpPr txBox="1">
            <a:spLocks noGrp="1"/>
          </p:cNvSpPr>
          <p:nvPr>
            <p:ph type="body" idx="1"/>
          </p:nvPr>
        </p:nvSpPr>
        <p:spPr>
          <a:xfrm>
            <a:off x="563491" y="1922462"/>
            <a:ext cx="10861431" cy="4038600"/>
          </a:xfrm>
          <a:prstGeom prst="rect">
            <a:avLst/>
          </a:prstGeom>
          <a:noFill/>
          <a:ln>
            <a:noFill/>
          </a:ln>
        </p:spPr>
        <p:txBody>
          <a:bodyPr spcFirstLastPara="1" wrap="square" lIns="91425" tIns="45700" rIns="91425" bIns="45700" anchor="t" anchorCtr="0">
            <a:noAutofit/>
          </a:bodyPr>
          <a:lstStyle>
            <a:lvl1pPr marL="457200" lvl="0" indent="-228600" algn="l">
              <a:spcBef>
                <a:spcPts val="1138"/>
              </a:spcBef>
              <a:spcAft>
                <a:spcPts val="0"/>
              </a:spcAft>
              <a:buSzPts val="1400"/>
              <a:buNone/>
              <a:defRPr>
                <a:solidFill>
                  <a:srgbClr val="000000"/>
                </a:solidFill>
                <a:latin typeface="Helvetica Neue"/>
                <a:ea typeface="Helvetica Neue"/>
                <a:cs typeface="Helvetica Neue"/>
                <a:sym typeface="Helvetica Neue"/>
              </a:defRPr>
            </a:lvl1pPr>
            <a:lvl2pPr marL="914400" lvl="1" indent="-228600" algn="l">
              <a:spcBef>
                <a:spcPts val="163"/>
              </a:spcBef>
              <a:spcAft>
                <a:spcPts val="0"/>
              </a:spcAft>
              <a:buSzPts val="1400"/>
              <a:buNone/>
              <a:defRPr>
                <a:solidFill>
                  <a:srgbClr val="000000"/>
                </a:solidFill>
                <a:latin typeface="Helvetica Neue"/>
                <a:ea typeface="Helvetica Neue"/>
                <a:cs typeface="Helvetica Neue"/>
                <a:sym typeface="Helvetica Neue"/>
              </a:defRPr>
            </a:lvl2pPr>
            <a:lvl3pPr marL="1371600" lvl="2" indent="-228600" algn="l">
              <a:spcBef>
                <a:spcPts val="325"/>
              </a:spcBef>
              <a:spcAft>
                <a:spcPts val="0"/>
              </a:spcAft>
              <a:buSzPts val="1400"/>
              <a:buNone/>
              <a:defRPr>
                <a:solidFill>
                  <a:srgbClr val="000000"/>
                </a:solidFill>
                <a:latin typeface="Helvetica Neue"/>
                <a:ea typeface="Helvetica Neue"/>
                <a:cs typeface="Helvetica Neue"/>
                <a:sym typeface="Helvetica Neue"/>
              </a:defRPr>
            </a:lvl3pPr>
            <a:lvl4pPr marL="1828800" lvl="3" indent="-228600" algn="l">
              <a:spcBef>
                <a:spcPts val="325"/>
              </a:spcBef>
              <a:spcAft>
                <a:spcPts val="0"/>
              </a:spcAft>
              <a:buSzPts val="1400"/>
              <a:buNone/>
              <a:defRPr>
                <a:solidFill>
                  <a:srgbClr val="000000"/>
                </a:solidFill>
                <a:latin typeface="Helvetica Neue"/>
                <a:ea typeface="Helvetica Neue"/>
                <a:cs typeface="Helvetica Neue"/>
                <a:sym typeface="Helvetica Neue"/>
              </a:defRPr>
            </a:lvl4pPr>
            <a:lvl5pPr marL="2286000" lvl="4" indent="-228600" algn="l">
              <a:spcBef>
                <a:spcPts val="325"/>
              </a:spcBef>
              <a:spcAft>
                <a:spcPts val="0"/>
              </a:spcAft>
              <a:buSzPts val="1400"/>
              <a:buNone/>
              <a:defRPr>
                <a:solidFill>
                  <a:srgbClr val="000000"/>
                </a:solidFill>
                <a:latin typeface="Helvetica Neue"/>
                <a:ea typeface="Helvetica Neue"/>
                <a:cs typeface="Helvetica Neue"/>
                <a:sym typeface="Helvetica Neue"/>
              </a:defRPr>
            </a:lvl5pPr>
            <a:lvl6pPr marL="2743200" lvl="5" indent="-228600" algn="l">
              <a:spcBef>
                <a:spcPts val="325"/>
              </a:spcBef>
              <a:spcAft>
                <a:spcPts val="0"/>
              </a:spcAft>
              <a:buSzPts val="1400"/>
              <a:buNone/>
              <a:defRPr/>
            </a:lvl6pPr>
            <a:lvl7pPr marL="3200400" lvl="6" indent="-228600" algn="l">
              <a:spcBef>
                <a:spcPts val="325"/>
              </a:spcBef>
              <a:spcAft>
                <a:spcPts val="0"/>
              </a:spcAft>
              <a:buSzPts val="1400"/>
              <a:buNone/>
              <a:defRPr/>
            </a:lvl7pPr>
            <a:lvl8pPr marL="3657600" lvl="7" indent="-228600" algn="l">
              <a:spcBef>
                <a:spcPts val="325"/>
              </a:spcBef>
              <a:spcAft>
                <a:spcPts val="0"/>
              </a:spcAft>
              <a:buSzPts val="1400"/>
              <a:buNone/>
              <a:defRPr/>
            </a:lvl8pPr>
            <a:lvl9pPr marL="4114800" lvl="8" indent="-228600" algn="l">
              <a:spcBef>
                <a:spcPts val="325"/>
              </a:spcBef>
              <a:spcAft>
                <a:spcPts val="325"/>
              </a:spcAft>
              <a:buSzPts val="1400"/>
              <a:buNone/>
              <a:defRPr/>
            </a:lvl9pPr>
          </a:lstStyle>
          <a:p>
            <a:endParaRPr/>
          </a:p>
        </p:txBody>
      </p:sp>
    </p:spTree>
    <p:extLst>
      <p:ext uri="{BB962C8B-B14F-4D97-AF65-F5344CB8AC3E}">
        <p14:creationId xmlns:p14="http://schemas.microsoft.com/office/powerpoint/2010/main" val="416141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90747F8-7E95-44C0-94FC-C95D41B1F01C}"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297355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0747F8-7E95-44C0-94FC-C95D41B1F01C}"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319725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90747F8-7E95-44C0-94FC-C95D41B1F01C}"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81133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90747F8-7E95-44C0-94FC-C95D41B1F01C}"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60737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90747F8-7E95-44C0-94FC-C95D41B1F01C}"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214868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747F8-7E95-44C0-94FC-C95D41B1F01C}"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34866498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0747F8-7E95-44C0-94FC-C95D41B1F01C}"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241852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0747F8-7E95-44C0-94FC-C95D41B1F01C}"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3D276-ED0E-4D14-A370-FC3A97C501F4}" type="slidenum">
              <a:rPr lang="en-IN" smtClean="0"/>
              <a:t>‹#›</a:t>
            </a:fld>
            <a:endParaRPr lang="en-IN"/>
          </a:p>
        </p:txBody>
      </p:sp>
    </p:spTree>
    <p:extLst>
      <p:ext uri="{BB962C8B-B14F-4D97-AF65-F5344CB8AC3E}">
        <p14:creationId xmlns:p14="http://schemas.microsoft.com/office/powerpoint/2010/main" val="328779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747F8-7E95-44C0-94FC-C95D41B1F01C}" type="datetimeFigureOut">
              <a:rPr lang="en-IN" smtClean="0"/>
              <a:t>29-10-2023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3D276-ED0E-4D14-A370-FC3A97C501F4}" type="slidenum">
              <a:rPr lang="en-IN" smtClean="0"/>
              <a:t>‹#›</a:t>
            </a:fld>
            <a:endParaRPr lang="en-IN"/>
          </a:p>
        </p:txBody>
      </p:sp>
    </p:spTree>
    <p:extLst>
      <p:ext uri="{BB962C8B-B14F-4D97-AF65-F5344CB8AC3E}">
        <p14:creationId xmlns:p14="http://schemas.microsoft.com/office/powerpoint/2010/main" val="950546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it-full-for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free/"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A379"/>
        </a:solidFill>
        <a:effectLst/>
      </p:bgPr>
    </p:bg>
    <p:spTree>
      <p:nvGrpSpPr>
        <p:cNvPr id="1" name="Shape 100"/>
        <p:cNvGrpSpPr/>
        <p:nvPr/>
      </p:nvGrpSpPr>
      <p:grpSpPr>
        <a:xfrm>
          <a:off x="0" y="0"/>
          <a:ext cx="0" cy="0"/>
          <a:chOff x="0" y="0"/>
          <a:chExt cx="0" cy="0"/>
        </a:xfrm>
      </p:grpSpPr>
      <p:sp>
        <p:nvSpPr>
          <p:cNvPr id="102" name="Google Shape;102;p1"/>
          <p:cNvSpPr txBox="1"/>
          <p:nvPr/>
        </p:nvSpPr>
        <p:spPr>
          <a:xfrm>
            <a:off x="1510400" y="3792825"/>
            <a:ext cx="10246200" cy="175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Times New Roman"/>
                <a:ea typeface="Times New Roman"/>
                <a:cs typeface="Times New Roman"/>
                <a:sym typeface="Times New Roman"/>
              </a:rPr>
              <a:t>                   </a:t>
            </a:r>
            <a:r>
              <a:rPr lang="en-US" sz="3600" b="1" i="0" u="none" strike="noStrike" cap="none">
                <a:solidFill>
                  <a:srgbClr val="060707"/>
                </a:solidFill>
                <a:latin typeface="Times New Roman"/>
                <a:ea typeface="Times New Roman"/>
                <a:cs typeface="Times New Roman"/>
                <a:sym typeface="Times New Roman"/>
              </a:rPr>
              <a:t>CHAPTERS – 4 and 5</a:t>
            </a:r>
            <a:endParaRPr sz="3600" b="1">
              <a:solidFill>
                <a:srgbClr val="060707"/>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600" b="1" i="0" u="none" strike="noStrike" cap="none">
                <a:solidFill>
                  <a:srgbClr val="060707"/>
                </a:solidFill>
                <a:latin typeface="Times New Roman"/>
                <a:ea typeface="Times New Roman"/>
                <a:cs typeface="Times New Roman"/>
                <a:sym typeface="Times New Roman"/>
              </a:rPr>
              <a:t>AWS COMPUTE(EC2) and </a:t>
            </a:r>
            <a:r>
              <a:rPr lang="en-US" sz="3600" b="1">
                <a:solidFill>
                  <a:srgbClr val="060707"/>
                </a:solidFill>
                <a:latin typeface="Times New Roman"/>
                <a:ea typeface="Times New Roman"/>
                <a:cs typeface="Times New Roman"/>
                <a:sym typeface="Times New Roman"/>
              </a:rPr>
              <a:t>AWS STORAGE SERVICES</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477d2a01e9_0_2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AWS EC2 Use Cases</a:t>
            </a:r>
            <a:endParaRPr>
              <a:latin typeface="Times New Roman"/>
              <a:ea typeface="Times New Roman"/>
              <a:cs typeface="Times New Roman"/>
              <a:sym typeface="Times New Roman"/>
            </a:endParaRPr>
          </a:p>
        </p:txBody>
      </p:sp>
      <p:sp>
        <p:nvSpPr>
          <p:cNvPr id="160" name="Google Shape;160;g1477d2a01e9_0_21"/>
          <p:cNvSpPr txBox="1">
            <a:spLocks noGrp="1"/>
          </p:cNvSpPr>
          <p:nvPr>
            <p:ph type="body" idx="1"/>
          </p:nvPr>
        </p:nvSpPr>
        <p:spPr>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202122"/>
              </a:buClr>
              <a:buSzPts val="1800"/>
              <a:buFont typeface="Times New Roman"/>
              <a:buChar char="●"/>
            </a:pPr>
            <a:r>
              <a:rPr lang="en-US" sz="1800">
                <a:solidFill>
                  <a:srgbClr val="202122"/>
                </a:solidFill>
                <a:latin typeface="Times New Roman"/>
                <a:ea typeface="Times New Roman"/>
                <a:cs typeface="Times New Roman"/>
                <a:sym typeface="Times New Roman"/>
              </a:rPr>
              <a:t>Host a variety of software from simple web sites to enterprise-grade web applications on a on-demand infrastructure. Easy to lift-and-shift from on-premises since you have full control of the operating system. Spot pricing can help save up to 80-90% on hosting costs.</a:t>
            </a:r>
            <a:endParaRPr sz="1800">
              <a:solidFill>
                <a:srgbClr val="202122"/>
              </a:solidFill>
              <a:latin typeface="Times New Roman"/>
              <a:ea typeface="Times New Roman"/>
              <a:cs typeface="Times New Roman"/>
              <a:sym typeface="Times New Roman"/>
            </a:endParaRPr>
          </a:p>
          <a:p>
            <a:pPr marL="457200" lvl="0" indent="-342900" algn="l" rtl="0">
              <a:lnSpc>
                <a:spcPct val="115000"/>
              </a:lnSpc>
              <a:spcBef>
                <a:spcPts val="1000"/>
              </a:spcBef>
              <a:spcAft>
                <a:spcPts val="0"/>
              </a:spcAft>
              <a:buClr>
                <a:srgbClr val="202122"/>
              </a:buClr>
              <a:buSzPts val="1800"/>
              <a:buFont typeface="Times New Roman"/>
              <a:buChar char="●"/>
            </a:pPr>
            <a:r>
              <a:rPr lang="en-US" sz="1800">
                <a:solidFill>
                  <a:srgbClr val="202122"/>
                </a:solidFill>
                <a:latin typeface="Times New Roman"/>
                <a:ea typeface="Times New Roman"/>
                <a:cs typeface="Times New Roman"/>
                <a:sym typeface="Times New Roman"/>
              </a:rPr>
              <a:t>Create fault tolerant architecture with auto-scaling and load balancing options.</a:t>
            </a:r>
            <a:endParaRPr sz="1800">
              <a:solidFill>
                <a:srgbClr val="202122"/>
              </a:solidFill>
              <a:latin typeface="Times New Roman"/>
              <a:ea typeface="Times New Roman"/>
              <a:cs typeface="Times New Roman"/>
              <a:sym typeface="Times New Roman"/>
            </a:endParaRPr>
          </a:p>
          <a:p>
            <a:pPr marL="457200" lvl="0" indent="-342900" algn="l" rtl="0">
              <a:lnSpc>
                <a:spcPct val="115000"/>
              </a:lnSpc>
              <a:spcBef>
                <a:spcPts val="1000"/>
              </a:spcBef>
              <a:spcAft>
                <a:spcPts val="1000"/>
              </a:spcAft>
              <a:buClr>
                <a:srgbClr val="202122"/>
              </a:buClr>
              <a:buSzPts val="1800"/>
              <a:buFont typeface="Times New Roman"/>
              <a:buChar char="●"/>
            </a:pPr>
            <a:r>
              <a:rPr lang="en-US" sz="1800">
                <a:solidFill>
                  <a:srgbClr val="202122"/>
                </a:solidFill>
                <a:latin typeface="Times New Roman"/>
                <a:ea typeface="Times New Roman"/>
                <a:cs typeface="Times New Roman"/>
                <a:sym typeface="Times New Roman"/>
              </a:rPr>
              <a:t>If you need heavy computation and GPU power for deep learning/ machine learning, choose EC2 accelerated computing instances.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Instance User data &amp; Metadata</a:t>
            </a:r>
            <a:endParaRPr/>
          </a:p>
        </p:txBody>
      </p:sp>
      <p:sp>
        <p:nvSpPr>
          <p:cNvPr id="166" name="Google Shape;166;p7"/>
          <p:cNvSpPr txBox="1">
            <a:spLocks noGrp="1"/>
          </p:cNvSpPr>
          <p:nvPr>
            <p:ph type="body" idx="1"/>
          </p:nvPr>
        </p:nvSpPr>
        <p:spPr>
          <a:xfrm>
            <a:off x="563491" y="1554166"/>
            <a:ext cx="10861431" cy="44068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000" b="1">
                <a:latin typeface="Times New Roman"/>
                <a:ea typeface="Times New Roman"/>
                <a:cs typeface="Times New Roman"/>
                <a:sym typeface="Times New Roman"/>
              </a:rPr>
              <a:t>User Data</a:t>
            </a:r>
            <a:endParaRPr sz="2000" b="1">
              <a:latin typeface="Times New Roman"/>
              <a:ea typeface="Times New Roman"/>
              <a:cs typeface="Times New Roman"/>
              <a:sym typeface="Times New Roman"/>
            </a:endParaRPr>
          </a:p>
          <a:p>
            <a:pPr marL="469900" lvl="0" indent="-457200" algn="l" rtl="0">
              <a:lnSpc>
                <a:spcPct val="100000"/>
              </a:lnSpc>
              <a:spcBef>
                <a:spcPts val="114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User data is data that is supplied by the user at instance launch in the form of a script</a:t>
            </a:r>
            <a:endParaRPr/>
          </a:p>
          <a:p>
            <a:pPr marL="469900" lvl="0" indent="-457200" algn="l" rtl="0">
              <a:lnSpc>
                <a:spcPct val="100000"/>
              </a:lnSpc>
              <a:spcBef>
                <a:spcPts val="114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User data is limited to 16KB</a:t>
            </a:r>
            <a:endParaRPr/>
          </a:p>
          <a:p>
            <a:pPr marL="469900" lvl="0" indent="-457200" algn="l" rtl="0">
              <a:lnSpc>
                <a:spcPct val="100000"/>
              </a:lnSpc>
              <a:spcBef>
                <a:spcPts val="114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User data and metadata are not encrypted</a:t>
            </a:r>
            <a:endParaRPr/>
          </a:p>
          <a:p>
            <a:pPr marL="12700" lvl="0" indent="0" algn="l" rtl="0">
              <a:lnSpc>
                <a:spcPct val="100000"/>
              </a:lnSpc>
              <a:spcBef>
                <a:spcPts val="1140"/>
              </a:spcBef>
              <a:spcAft>
                <a:spcPts val="0"/>
              </a:spcAft>
              <a:buSzPts val="1440"/>
              <a:buNone/>
            </a:pPr>
            <a:endParaRPr sz="1800">
              <a:latin typeface="Times New Roman"/>
              <a:ea typeface="Times New Roman"/>
              <a:cs typeface="Times New Roman"/>
              <a:sym typeface="Times New Roman"/>
            </a:endParaRPr>
          </a:p>
          <a:p>
            <a:pPr marL="0" marR="4923155" lvl="0" indent="0" algn="l" rtl="0">
              <a:lnSpc>
                <a:spcPct val="148100"/>
              </a:lnSpc>
              <a:spcBef>
                <a:spcPts val="100"/>
              </a:spcBef>
              <a:spcAft>
                <a:spcPts val="0"/>
              </a:spcAft>
              <a:buNone/>
            </a:pPr>
            <a:r>
              <a:rPr lang="en-US" sz="2000" b="1">
                <a:latin typeface="Times New Roman"/>
                <a:ea typeface="Times New Roman"/>
                <a:cs typeface="Times New Roman"/>
                <a:sym typeface="Times New Roman"/>
              </a:rPr>
              <a:t>Metadata</a:t>
            </a:r>
            <a:endParaRPr sz="2000" b="1">
              <a:latin typeface="Times New Roman"/>
              <a:ea typeface="Times New Roman"/>
              <a:cs typeface="Times New Roman"/>
              <a:sym typeface="Times New Roman"/>
            </a:endParaRPr>
          </a:p>
          <a:p>
            <a:pPr marL="355600" marR="430530" lvl="0" indent="-342900" algn="l" rtl="0">
              <a:lnSpc>
                <a:spcPct val="183333"/>
              </a:lnSpc>
              <a:spcBef>
                <a:spcPts val="20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Instance metadata is data about your instance that you can use to configure or manage the running instance.</a:t>
            </a:r>
            <a:endParaRPr sz="1800">
              <a:latin typeface="Times New Roman"/>
              <a:ea typeface="Times New Roman"/>
              <a:cs typeface="Times New Roman"/>
              <a:sym typeface="Times New Roman"/>
            </a:endParaRPr>
          </a:p>
          <a:p>
            <a:pPr marL="355600" marR="5080" lvl="0" indent="-342900" algn="l" rtl="0">
              <a:lnSpc>
                <a:spcPct val="148100"/>
              </a:lnSpc>
              <a:spcBef>
                <a:spcPts val="10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The Instance Metadata Query tool allows you to query the instance metadata without having to type out the full URI or category.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166538" y="382610"/>
            <a:ext cx="11859000" cy="13875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sz="3600">
                <a:latin typeface="Times New Roman"/>
                <a:ea typeface="Times New Roman"/>
                <a:cs typeface="Times New Roman"/>
                <a:sym typeface="Times New Roman"/>
              </a:rPr>
              <a:t>   Launch EC2 Instance (Windows)</a:t>
            </a:r>
            <a:endParaRPr/>
          </a:p>
        </p:txBody>
      </p:sp>
      <p:sp>
        <p:nvSpPr>
          <p:cNvPr id="172" name="Google Shape;172;p8"/>
          <p:cNvSpPr txBox="1">
            <a:spLocks noGrp="1"/>
          </p:cNvSpPr>
          <p:nvPr>
            <p:ph type="body" idx="1"/>
          </p:nvPr>
        </p:nvSpPr>
        <p:spPr>
          <a:xfrm>
            <a:off x="585006" y="1699546"/>
            <a:ext cx="11022000" cy="42549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Go to the management console.</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Click on launch instance.</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Under choose AMI to search for windows.</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Under choose an instance type, select general purpose of t2.micro type and this is the step where we select all the hardware configurations. There are multiple configurations to modify the instance and then click on review and launch.</a:t>
            </a:r>
            <a:endParaRPr/>
          </a:p>
          <a:p>
            <a:pPr marL="285750" lvl="0" indent="-214630" algn="l" rtl="0">
              <a:spcBef>
                <a:spcPts val="1138"/>
              </a:spcBef>
              <a:spcAft>
                <a:spcPts val="0"/>
              </a:spcAft>
              <a:buSzPts val="1120"/>
              <a:buFont typeface="Arial"/>
              <a:buNone/>
            </a:pP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Launch EC2 Instance (Windows)</a:t>
            </a:r>
            <a:endParaRPr/>
          </a:p>
        </p:txBody>
      </p:sp>
      <p:sp>
        <p:nvSpPr>
          <p:cNvPr id="178" name="Google Shape;178;p9"/>
          <p:cNvSpPr txBox="1">
            <a:spLocks noGrp="1"/>
          </p:cNvSpPr>
          <p:nvPr>
            <p:ph type="body" idx="1"/>
          </p:nvPr>
        </p:nvSpPr>
        <p:spPr>
          <a:xfrm>
            <a:off x="563489" y="1554166"/>
            <a:ext cx="10861431" cy="40386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1440"/>
              <a:buFont typeface="Roboto"/>
              <a:buAutoNum type="arabicPeriod" startAt="5"/>
            </a:pPr>
            <a:r>
              <a:rPr lang="en-US" sz="1800">
                <a:latin typeface="Times New Roman"/>
                <a:ea typeface="Times New Roman"/>
                <a:cs typeface="Times New Roman"/>
                <a:sym typeface="Times New Roman"/>
              </a:rPr>
              <a:t>Click the launch button and accept the defaults and create the windows machine.</a:t>
            </a:r>
            <a:endParaRPr sz="1800">
              <a:latin typeface="Times New Roman"/>
              <a:ea typeface="Times New Roman"/>
              <a:cs typeface="Times New Roman"/>
              <a:sym typeface="Times New Roman"/>
            </a:endParaRPr>
          </a:p>
          <a:p>
            <a:pPr marL="342900" lvl="0" indent="-342900" algn="l" rtl="0">
              <a:lnSpc>
                <a:spcPct val="150000"/>
              </a:lnSpc>
              <a:spcBef>
                <a:spcPts val="1138"/>
              </a:spcBef>
              <a:spcAft>
                <a:spcPts val="0"/>
              </a:spcAft>
              <a:buClr>
                <a:srgbClr val="000000"/>
              </a:buClr>
              <a:buSzPts val="1440"/>
              <a:buFont typeface="Roboto"/>
              <a:buAutoNum type="arabicPeriod" startAt="5"/>
            </a:pPr>
            <a:r>
              <a:rPr lang="en-US" sz="1800">
                <a:latin typeface="Times New Roman"/>
                <a:ea typeface="Times New Roman"/>
                <a:cs typeface="Times New Roman"/>
                <a:sym typeface="Times New Roman"/>
              </a:rPr>
              <a:t>A pop-up will be shown to select a key pair if not we can also create a new key pair and download the key pair.</a:t>
            </a:r>
            <a:endParaRPr/>
          </a:p>
          <a:p>
            <a:pPr marL="342900" lvl="0" indent="-342900" algn="l" rtl="0">
              <a:lnSpc>
                <a:spcPct val="150000"/>
              </a:lnSpc>
              <a:spcBef>
                <a:spcPts val="1138"/>
              </a:spcBef>
              <a:spcAft>
                <a:spcPts val="0"/>
              </a:spcAft>
              <a:buClr>
                <a:srgbClr val="000000"/>
              </a:buClr>
              <a:buSzPts val="1440"/>
              <a:buFont typeface="Roboto"/>
              <a:buAutoNum type="arabicPeriod" startAt="5"/>
            </a:pPr>
            <a:r>
              <a:rPr lang="en-US" sz="1800">
                <a:latin typeface="Times New Roman"/>
                <a:ea typeface="Times New Roman"/>
                <a:cs typeface="Times New Roman"/>
                <a:sym typeface="Times New Roman"/>
              </a:rPr>
              <a:t>Click on the launch instance button.</a:t>
            </a:r>
            <a:endParaRPr/>
          </a:p>
          <a:p>
            <a:pPr marL="342900" lvl="0" indent="-342900" algn="l" rtl="0">
              <a:lnSpc>
                <a:spcPct val="150000"/>
              </a:lnSpc>
              <a:spcBef>
                <a:spcPts val="1138"/>
              </a:spcBef>
              <a:spcAft>
                <a:spcPts val="0"/>
              </a:spcAft>
              <a:buClr>
                <a:srgbClr val="000000"/>
              </a:buClr>
              <a:buSzPts val="1440"/>
              <a:buFont typeface="Roboto"/>
              <a:buAutoNum type="arabicPeriod" startAt="5"/>
            </a:pPr>
            <a:r>
              <a:rPr lang="en-US" sz="1800">
                <a:latin typeface="Times New Roman"/>
                <a:ea typeface="Times New Roman"/>
                <a:cs typeface="Times New Roman"/>
                <a:sym typeface="Times New Roman"/>
              </a:rPr>
              <a:t>Now newly created instances will be shown up in the dashboard.</a:t>
            </a:r>
            <a:endParaRPr/>
          </a:p>
          <a:p>
            <a:pPr marL="342900" lvl="0" indent="-342900" algn="l" rtl="0">
              <a:lnSpc>
                <a:spcPct val="150000"/>
              </a:lnSpc>
              <a:spcBef>
                <a:spcPts val="1138"/>
              </a:spcBef>
              <a:spcAft>
                <a:spcPts val="0"/>
              </a:spcAft>
              <a:buClr>
                <a:srgbClr val="000000"/>
              </a:buClr>
              <a:buSzPts val="1440"/>
              <a:buFont typeface="Roboto"/>
              <a:buAutoNum type="arabicPeriod" startAt="5"/>
            </a:pPr>
            <a:r>
              <a:rPr lang="en-US" sz="1800">
                <a:latin typeface="Times New Roman"/>
                <a:ea typeface="Times New Roman"/>
                <a:cs typeface="Times New Roman"/>
                <a:sym typeface="Times New Roman"/>
              </a:rPr>
              <a:t>Click on the pencil icon of the newly created instance and give the name of the instance that we have created.</a:t>
            </a:r>
            <a:endParaRPr/>
          </a:p>
          <a:p>
            <a:pPr marL="342900" lvl="0" indent="-342900" algn="l" rtl="0">
              <a:lnSpc>
                <a:spcPct val="150000"/>
              </a:lnSpc>
              <a:spcBef>
                <a:spcPts val="1138"/>
              </a:spcBef>
              <a:spcAft>
                <a:spcPts val="0"/>
              </a:spcAft>
              <a:buClr>
                <a:srgbClr val="000000"/>
              </a:buClr>
              <a:buSzPts val="1440"/>
              <a:buFont typeface="Roboto"/>
              <a:buAutoNum type="arabicPeriod" startAt="5"/>
            </a:pPr>
            <a:r>
              <a:rPr lang="en-US" sz="1800">
                <a:latin typeface="Times New Roman"/>
                <a:ea typeface="Times New Roman"/>
                <a:cs typeface="Times New Roman"/>
                <a:sym typeface="Times New Roman"/>
              </a:rPr>
              <a:t>On the Instance page, right-click on the newly created instance and click “get windows password”.</a:t>
            </a:r>
            <a:endParaRPr/>
          </a:p>
          <a:p>
            <a:pPr marL="342900" lvl="0" indent="-342900" algn="l" rtl="0">
              <a:lnSpc>
                <a:spcPct val="150000"/>
              </a:lnSpc>
              <a:spcBef>
                <a:spcPts val="1138"/>
              </a:spcBef>
              <a:spcAft>
                <a:spcPts val="0"/>
              </a:spcAft>
              <a:buClr>
                <a:srgbClr val="000000"/>
              </a:buClr>
              <a:buSzPts val="1440"/>
              <a:buFont typeface="Roboto"/>
              <a:buAutoNum type="arabicPeriod" startAt="5"/>
            </a:pPr>
            <a:r>
              <a:rPr lang="en-US" sz="1800">
                <a:latin typeface="Times New Roman"/>
                <a:ea typeface="Times New Roman"/>
                <a:cs typeface="Times New Roman"/>
                <a:sym typeface="Times New Roman"/>
              </a:rPr>
              <a:t>Under the key pair path, provide the key pair we downloaded while launching the instance.</a:t>
            </a:r>
            <a:endParaRPr/>
          </a:p>
          <a:p>
            <a:pPr marL="342900" lvl="0" indent="-342900" algn="l" rtl="0">
              <a:lnSpc>
                <a:spcPct val="150000"/>
              </a:lnSpc>
              <a:spcBef>
                <a:spcPts val="1138"/>
              </a:spcBef>
              <a:spcAft>
                <a:spcPts val="0"/>
              </a:spcAft>
              <a:buClr>
                <a:srgbClr val="000000"/>
              </a:buClr>
              <a:buSzPts val="1440"/>
              <a:buFont typeface="Roboto"/>
              <a:buAutoNum type="arabicPeriod" startAt="5"/>
            </a:pPr>
            <a:r>
              <a:rPr lang="en-US" sz="1800">
                <a:latin typeface="Times New Roman"/>
                <a:ea typeface="Times New Roman"/>
                <a:cs typeface="Times New Roman"/>
                <a:sym typeface="Times New Roman"/>
              </a:rPr>
              <a:t>Click on the decrypt password button.</a:t>
            </a:r>
            <a:endParaRPr/>
          </a:p>
          <a:p>
            <a:pPr marL="285750" lvl="0" indent="-194310" algn="l" rtl="0">
              <a:lnSpc>
                <a:spcPct val="150000"/>
              </a:lnSpc>
              <a:spcBef>
                <a:spcPts val="1138"/>
              </a:spcBef>
              <a:spcAft>
                <a:spcPts val="0"/>
              </a:spcAft>
              <a:buClr>
                <a:srgbClr val="000000"/>
              </a:buClr>
              <a:buSzPts val="1440"/>
              <a:buFont typeface="Noto Sans Symbols"/>
              <a:buNone/>
            </a:pPr>
            <a:endParaRPr sz="1800">
              <a:latin typeface="Times New Roman"/>
              <a:ea typeface="Times New Roman"/>
              <a:cs typeface="Times New Roman"/>
              <a:sym typeface="Times New Roman"/>
            </a:endParaRPr>
          </a:p>
          <a:p>
            <a:pPr marL="38100" lvl="0" indent="-38100" algn="l" rtl="0">
              <a:spcBef>
                <a:spcPts val="1138"/>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10"/>
          <p:cNvSpPr txBox="1">
            <a:spLocks noGrp="1"/>
          </p:cNvSpPr>
          <p:nvPr>
            <p:ph type="title"/>
          </p:nvPr>
        </p:nvSpPr>
        <p:spPr>
          <a:xfrm>
            <a:off x="283573" y="544322"/>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Launch EC2 Instance(Windows)</a:t>
            </a:r>
            <a:endParaRPr/>
          </a:p>
        </p:txBody>
      </p:sp>
      <p:sp>
        <p:nvSpPr>
          <p:cNvPr id="183" name="Google Shape;183;p10"/>
          <p:cNvSpPr txBox="1">
            <a:spLocks noGrp="1"/>
          </p:cNvSpPr>
          <p:nvPr>
            <p:ph type="body" idx="1"/>
          </p:nvPr>
        </p:nvSpPr>
        <p:spPr>
          <a:xfrm>
            <a:off x="283573" y="1446918"/>
            <a:ext cx="11040905" cy="4980674"/>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000000"/>
              </a:buClr>
              <a:buSzPts val="1440"/>
              <a:buFont typeface="Roboto"/>
              <a:buAutoNum type="arabicPeriod" startAt="13"/>
            </a:pPr>
            <a:r>
              <a:rPr lang="en-US" sz="1800">
                <a:latin typeface="Times New Roman"/>
                <a:ea typeface="Times New Roman"/>
                <a:cs typeface="Times New Roman"/>
                <a:sym typeface="Times New Roman"/>
              </a:rPr>
              <a:t>After decrypting the password in the next step we can see the username, password, and also public DNS name.</a:t>
            </a:r>
            <a:endParaRPr/>
          </a:p>
          <a:p>
            <a:pPr marL="342900" lvl="0" indent="-342900" algn="just" rtl="0">
              <a:lnSpc>
                <a:spcPct val="150000"/>
              </a:lnSpc>
              <a:spcBef>
                <a:spcPts val="1138"/>
              </a:spcBef>
              <a:spcAft>
                <a:spcPts val="0"/>
              </a:spcAft>
              <a:buClr>
                <a:srgbClr val="000000"/>
              </a:buClr>
              <a:buSzPts val="1440"/>
              <a:buFont typeface="Roboto"/>
              <a:buAutoNum type="arabicPeriod" startAt="13"/>
            </a:pPr>
            <a:r>
              <a:rPr lang="en-US" sz="1800">
                <a:latin typeface="Times New Roman"/>
                <a:ea typeface="Times New Roman"/>
                <a:cs typeface="Times New Roman"/>
                <a:sym typeface="Times New Roman"/>
              </a:rPr>
              <a:t>We can connect the windows machine using the remote desktop connection utility (go to start menu and search for remote desktop connection).</a:t>
            </a:r>
            <a:endParaRPr/>
          </a:p>
          <a:p>
            <a:pPr marL="342900" lvl="0" indent="-342900" algn="just" rtl="0">
              <a:lnSpc>
                <a:spcPct val="150000"/>
              </a:lnSpc>
              <a:spcBef>
                <a:spcPts val="1138"/>
              </a:spcBef>
              <a:spcAft>
                <a:spcPts val="0"/>
              </a:spcAft>
              <a:buClr>
                <a:srgbClr val="000000"/>
              </a:buClr>
              <a:buSzPts val="1440"/>
              <a:buFont typeface="Roboto"/>
              <a:buAutoNum type="arabicPeriod" startAt="13"/>
            </a:pPr>
            <a:r>
              <a:rPr lang="en-US" sz="1800">
                <a:latin typeface="Times New Roman"/>
                <a:ea typeface="Times New Roman"/>
                <a:cs typeface="Times New Roman"/>
                <a:sym typeface="Times New Roman"/>
              </a:rPr>
              <a:t>Type the DNS name that we identified while decrypting the key-pair file &amp; click on show options.</a:t>
            </a:r>
            <a:endParaRPr/>
          </a:p>
          <a:p>
            <a:pPr marL="342900" lvl="0" indent="-342900" algn="just" rtl="0">
              <a:lnSpc>
                <a:spcPct val="150000"/>
              </a:lnSpc>
              <a:spcBef>
                <a:spcPts val="1138"/>
              </a:spcBef>
              <a:spcAft>
                <a:spcPts val="0"/>
              </a:spcAft>
              <a:buClr>
                <a:srgbClr val="000000"/>
              </a:buClr>
              <a:buSzPts val="1440"/>
              <a:buFont typeface="Roboto"/>
              <a:buAutoNum type="arabicPeriod" startAt="13"/>
            </a:pPr>
            <a:r>
              <a:rPr lang="en-US" sz="1800">
                <a:latin typeface="Times New Roman"/>
                <a:ea typeface="Times New Roman"/>
                <a:cs typeface="Times New Roman"/>
                <a:sym typeface="Times New Roman"/>
              </a:rPr>
              <a:t>A warning prompt will be shown, click on yes.</a:t>
            </a:r>
            <a:endParaRPr/>
          </a:p>
          <a:p>
            <a:pPr marL="342900" lvl="0" indent="-342900" algn="just" rtl="0">
              <a:lnSpc>
                <a:spcPct val="150000"/>
              </a:lnSpc>
              <a:spcBef>
                <a:spcPts val="1138"/>
              </a:spcBef>
              <a:spcAft>
                <a:spcPts val="0"/>
              </a:spcAft>
              <a:buClr>
                <a:srgbClr val="000000"/>
              </a:buClr>
              <a:buSzPts val="1440"/>
              <a:buFont typeface="Roboto"/>
              <a:buAutoNum type="arabicPeriod" startAt="13"/>
            </a:pPr>
            <a:r>
              <a:rPr lang="en-US" sz="1800">
                <a:latin typeface="Times New Roman"/>
                <a:ea typeface="Times New Roman"/>
                <a:cs typeface="Times New Roman"/>
                <a:sym typeface="Times New Roman"/>
              </a:rPr>
              <a:t>We can see that we have successfully connected to an AWS EC2 windows machine, we can perform all the activities in this instance.</a:t>
            </a:r>
            <a:endParaRPr/>
          </a:p>
          <a:p>
            <a:pPr marL="285750" lvl="0" indent="-194310" algn="l" rtl="0">
              <a:lnSpc>
                <a:spcPct val="150000"/>
              </a:lnSpc>
              <a:spcBef>
                <a:spcPts val="1138"/>
              </a:spcBef>
              <a:spcAft>
                <a:spcPts val="0"/>
              </a:spcAft>
              <a:buSzPts val="1440"/>
              <a:buFont typeface="Arial"/>
              <a:buNone/>
            </a:pPr>
            <a:endParaRPr sz="1800"/>
          </a:p>
          <a:p>
            <a:pPr marL="285750" lvl="0" indent="-199390" algn="l" rtl="0">
              <a:spcBef>
                <a:spcPts val="1138"/>
              </a:spcBef>
              <a:spcAft>
                <a:spcPts val="0"/>
              </a:spcAft>
              <a:buSzPts val="1360"/>
              <a:buFont typeface="Arial"/>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11"/>
          <p:cNvSpPr txBox="1">
            <a:spLocks noGrp="1"/>
          </p:cNvSpPr>
          <p:nvPr>
            <p:ph type="title"/>
          </p:nvPr>
        </p:nvSpPr>
        <p:spPr>
          <a:xfrm>
            <a:off x="502763" y="328971"/>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Launch EC2 Instance (Linux)</a:t>
            </a:r>
            <a:endParaRPr/>
          </a:p>
        </p:txBody>
      </p:sp>
      <p:sp>
        <p:nvSpPr>
          <p:cNvPr id="189" name="Google Shape;189;p11"/>
          <p:cNvSpPr txBox="1">
            <a:spLocks noGrp="1"/>
          </p:cNvSpPr>
          <p:nvPr>
            <p:ph type="body" idx="1"/>
          </p:nvPr>
        </p:nvSpPr>
        <p:spPr>
          <a:xfrm>
            <a:off x="502763" y="1285412"/>
            <a:ext cx="11125746" cy="5263478"/>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Go to the management console.</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Click on launch instance.</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Under choose AMI, search for ubuntu and select ubuntu server 18.04 which is the free tier.</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Under choose instance type select general-purpose t2.micro which is a free tier.</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Under configure instance type, we can modify the number of instances.</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Under add storage, we can modify the hard disk capacity and click on add tags button. </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Under add tags, we can specify the tags for identification of machines.</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We will be running applications that will run on ports, so these ports have to be opened so that our applications can be accessible to the outside world.</a:t>
            </a:r>
            <a:endParaRPr/>
          </a:p>
          <a:p>
            <a:pPr marL="38100" lvl="0" indent="-38100" algn="l" rtl="0">
              <a:spcBef>
                <a:spcPts val="1138"/>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title"/>
          </p:nvPr>
        </p:nvSpPr>
        <p:spPr>
          <a:xfrm>
            <a:off x="376876" y="171097"/>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Amazon Machine Image (AMI)</a:t>
            </a:r>
            <a:endParaRPr/>
          </a:p>
        </p:txBody>
      </p:sp>
      <p:sp>
        <p:nvSpPr>
          <p:cNvPr id="196" name="Google Shape;196;p12"/>
          <p:cNvSpPr txBox="1">
            <a:spLocks noGrp="1"/>
          </p:cNvSpPr>
          <p:nvPr>
            <p:ph type="body" idx="1"/>
          </p:nvPr>
        </p:nvSpPr>
        <p:spPr>
          <a:xfrm>
            <a:off x="584720" y="1190272"/>
            <a:ext cx="11230404" cy="4309306"/>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202124"/>
              </a:buClr>
              <a:buSzPts val="1440"/>
              <a:buFont typeface="Noto Sans Symbols"/>
              <a:buChar char="⮚"/>
            </a:pPr>
            <a:r>
              <a:rPr lang="en-US" sz="1800" i="0">
                <a:solidFill>
                  <a:srgbClr val="202124"/>
                </a:solidFill>
                <a:latin typeface="Times New Roman"/>
                <a:ea typeface="Times New Roman"/>
                <a:cs typeface="Times New Roman"/>
                <a:sym typeface="Times New Roman"/>
              </a:rPr>
              <a:t>An Amazon Machine Image (AMI) is a supported and maintained image provided by AWS that provides the information required to launch an instance. </a:t>
            </a:r>
            <a:endParaRPr/>
          </a:p>
          <a:p>
            <a:pPr marL="285750" lvl="0" indent="-285750" algn="l" rtl="0">
              <a:lnSpc>
                <a:spcPct val="150000"/>
              </a:lnSpc>
              <a:spcBef>
                <a:spcPts val="1138"/>
              </a:spcBef>
              <a:spcAft>
                <a:spcPts val="0"/>
              </a:spcAft>
              <a:buClr>
                <a:srgbClr val="202124"/>
              </a:buClr>
              <a:buSzPts val="1440"/>
              <a:buFont typeface="Noto Sans Symbols"/>
              <a:buChar char="⮚"/>
            </a:pPr>
            <a:r>
              <a:rPr lang="en-US" sz="1800" i="0">
                <a:solidFill>
                  <a:srgbClr val="202124"/>
                </a:solidFill>
                <a:latin typeface="Times New Roman"/>
                <a:ea typeface="Times New Roman"/>
                <a:cs typeface="Times New Roman"/>
                <a:sym typeface="Times New Roman"/>
              </a:rPr>
              <a:t>You must specify an AMI when you launch an instance. You can launch multiple instances from a single AMI when you require multiple instances with the same configuration.</a:t>
            </a:r>
            <a:endParaRPr/>
          </a:p>
          <a:p>
            <a:pPr marL="38100" lvl="0" indent="-38100" algn="l" rtl="0">
              <a:spcBef>
                <a:spcPts val="1138"/>
              </a:spcBef>
              <a:spcAft>
                <a:spcPts val="0"/>
              </a:spcAft>
              <a:buNone/>
            </a:pPr>
            <a:endParaRPr/>
          </a:p>
        </p:txBody>
      </p:sp>
      <p:pic>
        <p:nvPicPr>
          <p:cNvPr id="197" name="Google Shape;197;p12" descr="Instances and AMIs - Amazon Elastic Compute Cloud"/>
          <p:cNvPicPr preferRelativeResize="0"/>
          <p:nvPr/>
        </p:nvPicPr>
        <p:blipFill rotWithShape="1">
          <a:blip r:embed="rId3">
            <a:alphaModFix/>
          </a:blip>
          <a:srcRect/>
          <a:stretch/>
        </p:blipFill>
        <p:spPr>
          <a:xfrm>
            <a:off x="4418479" y="3191069"/>
            <a:ext cx="3801790" cy="28198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264910" y="264403"/>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Amazon Machine Image (AMI)</a:t>
            </a:r>
            <a:endParaRPr/>
          </a:p>
        </p:txBody>
      </p:sp>
      <p:sp>
        <p:nvSpPr>
          <p:cNvPr id="203" name="Google Shape;203;p13"/>
          <p:cNvSpPr txBox="1">
            <a:spLocks noGrp="1"/>
          </p:cNvSpPr>
          <p:nvPr>
            <p:ph type="body" idx="1"/>
          </p:nvPr>
        </p:nvSpPr>
        <p:spPr>
          <a:xfrm>
            <a:off x="264910" y="1409700"/>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16191F"/>
              </a:buClr>
              <a:buSzPts val="1440"/>
              <a:buFont typeface="Noto Sans Symbols"/>
              <a:buChar char="⮚"/>
            </a:pPr>
            <a:r>
              <a:rPr lang="en-US" sz="1800">
                <a:solidFill>
                  <a:srgbClr val="16191F"/>
                </a:solidFill>
                <a:latin typeface="Times New Roman"/>
                <a:ea typeface="Times New Roman"/>
                <a:cs typeface="Times New Roman"/>
                <a:sym typeface="Times New Roman"/>
              </a:rPr>
              <a:t>AWS publishes many AMI that contains common software configurations for public use. In addition, members of the AWS developer community have published their own custom AMIs. </a:t>
            </a:r>
            <a:endParaRPr/>
          </a:p>
          <a:p>
            <a:pPr marL="285750" lvl="0" indent="-285750" algn="l" rtl="0">
              <a:lnSpc>
                <a:spcPct val="150000"/>
              </a:lnSpc>
              <a:spcBef>
                <a:spcPts val="1138"/>
              </a:spcBef>
              <a:spcAft>
                <a:spcPts val="0"/>
              </a:spcAft>
              <a:buClr>
                <a:srgbClr val="16191F"/>
              </a:buClr>
              <a:buSzPts val="1440"/>
              <a:buFont typeface="Noto Sans Symbols"/>
              <a:buChar char="⮚"/>
            </a:pPr>
            <a:r>
              <a:rPr lang="en-US" sz="1800">
                <a:solidFill>
                  <a:srgbClr val="16191F"/>
                </a:solidFill>
                <a:latin typeface="Times New Roman"/>
                <a:ea typeface="Times New Roman"/>
                <a:cs typeface="Times New Roman"/>
                <a:sym typeface="Times New Roman"/>
              </a:rPr>
              <a:t>You can also create your own custom AMI or AMIs; doing so enables you to quickly and easily start new instances that have everything you need. For example, if your application is a website or a web service, your </a:t>
            </a:r>
            <a:endParaRPr/>
          </a:p>
          <a:p>
            <a:pPr marL="285750" lvl="0" indent="-285750" algn="l" rtl="0">
              <a:lnSpc>
                <a:spcPct val="150000"/>
              </a:lnSpc>
              <a:spcBef>
                <a:spcPts val="1138"/>
              </a:spcBef>
              <a:spcAft>
                <a:spcPts val="0"/>
              </a:spcAft>
              <a:buClr>
                <a:srgbClr val="16191F"/>
              </a:buClr>
              <a:buSzPts val="1440"/>
              <a:buFont typeface="Noto Sans Symbols"/>
              <a:buChar char="⮚"/>
            </a:pPr>
            <a:r>
              <a:rPr lang="en-US" sz="1800">
                <a:solidFill>
                  <a:srgbClr val="16191F"/>
                </a:solidFill>
                <a:latin typeface="Times New Roman"/>
                <a:ea typeface="Times New Roman"/>
                <a:cs typeface="Times New Roman"/>
                <a:sym typeface="Times New Roman"/>
              </a:rPr>
              <a:t>AMI could include a web server, the associated static content, and the code for the dynamic pages. As a result, after you launch an instance from this AMI, your web server starts, and your application is ready to accept requests.</a:t>
            </a:r>
            <a:endParaRPr/>
          </a:p>
          <a:p>
            <a:pPr marL="38100" lvl="0" indent="-38100" algn="l" rtl="0">
              <a:spcBef>
                <a:spcPts val="1138"/>
              </a:spcBef>
              <a:spcAft>
                <a:spcPts val="0"/>
              </a:spcAft>
              <a:buNone/>
            </a:pPr>
            <a:endParaRPr sz="1600">
              <a:solidFill>
                <a:srgbClr val="16191F"/>
              </a:solidFill>
              <a:latin typeface="Times New Roman"/>
              <a:ea typeface="Times New Roman"/>
              <a:cs typeface="Times New Roman"/>
              <a:sym typeface="Times New Roman"/>
            </a:endParaRPr>
          </a:p>
          <a:p>
            <a:pPr marL="38100" lvl="0" indent="-38100" algn="l" rtl="0">
              <a:spcBef>
                <a:spcPts val="1138"/>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Aws Storage Services </a:t>
            </a:r>
            <a:endParaRPr/>
          </a:p>
        </p:txBody>
      </p:sp>
      <p:sp>
        <p:nvSpPr>
          <p:cNvPr id="209" name="Google Shape;209;p16"/>
          <p:cNvSpPr txBox="1">
            <a:spLocks noGrp="1"/>
          </p:cNvSpPr>
          <p:nvPr>
            <p:ph type="body" idx="1"/>
          </p:nvPr>
        </p:nvSpPr>
        <p:spPr>
          <a:xfrm>
            <a:off x="563491" y="1554166"/>
            <a:ext cx="11065020" cy="4406896"/>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Cloud Storage can be defined as a virtual memory unit that allows users to create, update, delete and perform all manipulative operations on the data with the use of the internet.</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 In this storage method, files and folders can be stored in the internet-based cloud memory offered by the cloud service providers. This enables the users with options to access the data and files from anywhere, from any device, at any given point in time, and also allows to share these data to anyone across the network.</a:t>
            </a:r>
            <a:endParaRPr/>
          </a:p>
          <a:p>
            <a:pPr marL="38100" lvl="0" indent="-38100" algn="l" rtl="0">
              <a:spcBef>
                <a:spcPts val="1138"/>
              </a:spcBef>
              <a:spcAft>
                <a:spcPts val="0"/>
              </a:spcAft>
              <a:buNone/>
            </a:pPr>
            <a:endParaRPr/>
          </a:p>
        </p:txBody>
      </p:sp>
      <p:pic>
        <p:nvPicPr>
          <p:cNvPr id="210" name="Google Shape;210;p16"/>
          <p:cNvPicPr preferRelativeResize="0"/>
          <p:nvPr/>
        </p:nvPicPr>
        <p:blipFill rotWithShape="1">
          <a:blip r:embed="rId3">
            <a:alphaModFix/>
          </a:blip>
          <a:srcRect/>
          <a:stretch/>
        </p:blipFill>
        <p:spPr>
          <a:xfrm>
            <a:off x="3237721" y="4099642"/>
            <a:ext cx="6241699" cy="18614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563489" y="339048"/>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Why do we need Cloud Storage?</a:t>
            </a:r>
            <a:br>
              <a:rPr lang="en-US">
                <a:latin typeface="Times New Roman"/>
                <a:ea typeface="Times New Roman"/>
                <a:cs typeface="Times New Roman"/>
                <a:sym typeface="Times New Roman"/>
              </a:rPr>
            </a:br>
            <a:endParaRPr/>
          </a:p>
        </p:txBody>
      </p:sp>
      <p:sp>
        <p:nvSpPr>
          <p:cNvPr id="216" name="Google Shape;216;p17"/>
          <p:cNvSpPr txBox="1">
            <a:spLocks noGrp="1"/>
          </p:cNvSpPr>
          <p:nvPr>
            <p:ph type="body" idx="1"/>
          </p:nvPr>
        </p:nvSpPr>
        <p:spPr>
          <a:xfrm>
            <a:off x="563489" y="1082529"/>
            <a:ext cx="10861431" cy="4692942"/>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In earlier days, it was a common sight of seeing people carrying flash drives and other storage devices that contain much crucial information related to them. But it was easy losing the drives and losing all the relevant information. The file backup is not easy as a backup also requires another device with the same storage level. </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Storage capacity will also depend on each device but we were not able to store lots of data. And to transfer data from one person to another, we should find a system and it takes a long time to complete the file transfer if the files are big.</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If any bug or virus enters the device, the chances of losing the data and files are pretty high. Also if the device stops working all of a sudden, all the hard work will be wasted. Here cloud storage came as a savior with less money and more power. </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We can access data from anywhere in the world without carrying the storage device physically. Since the files are saved online, any computer can be used to store data. Backups are easily made for the data.</a:t>
            </a:r>
            <a:endParaRPr/>
          </a:p>
          <a:p>
            <a:pPr marL="38100" lvl="0" indent="-38100" algn="l" rtl="0">
              <a:spcBef>
                <a:spcPts val="1138"/>
              </a:spcBef>
              <a:spcAft>
                <a:spcPts val="0"/>
              </a:spcAft>
              <a:buNone/>
            </a:pPr>
            <a:endParaRPr sz="1600">
              <a:latin typeface="Times New Roman"/>
              <a:ea typeface="Times New Roman"/>
              <a:cs typeface="Times New Roman"/>
              <a:sym typeface="Times New Roman"/>
            </a:endParaRPr>
          </a:p>
          <a:p>
            <a:pPr marL="38100" lvl="0" indent="-38100" algn="l" rtl="0">
              <a:spcBef>
                <a:spcPts val="1138"/>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449568" y="31589"/>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Virtualization</a:t>
            </a:r>
            <a:endParaRPr/>
          </a:p>
        </p:txBody>
      </p:sp>
      <p:sp>
        <p:nvSpPr>
          <p:cNvPr id="108" name="Google Shape;108;p2"/>
          <p:cNvSpPr txBox="1">
            <a:spLocks noGrp="1"/>
          </p:cNvSpPr>
          <p:nvPr>
            <p:ph type="body" idx="1"/>
          </p:nvPr>
        </p:nvSpPr>
        <p:spPr>
          <a:xfrm>
            <a:off x="451522" y="873030"/>
            <a:ext cx="10861431" cy="5443793"/>
          </a:xfrm>
          <a:prstGeom prst="rect">
            <a:avLst/>
          </a:prstGeom>
          <a:noFill/>
          <a:ln>
            <a:noFill/>
          </a:ln>
        </p:spPr>
        <p:txBody>
          <a:bodyPr spcFirstLastPara="1" wrap="square" lIns="91425" tIns="45700" rIns="91425" bIns="45700" anchor="t" anchorCtr="0">
            <a:noAutofit/>
          </a:bodyPr>
          <a:lstStyle/>
          <a:p>
            <a:pPr marL="38100" lvl="0" indent="-38100" algn="l" rtl="0">
              <a:lnSpc>
                <a:spcPct val="150000"/>
              </a:lnSpc>
              <a:spcBef>
                <a:spcPts val="0"/>
              </a:spcBef>
              <a:spcAft>
                <a:spcPts val="0"/>
              </a:spcAft>
              <a:buNone/>
            </a:pPr>
            <a:r>
              <a:rPr lang="en-US" sz="1800">
                <a:latin typeface="Times New Roman"/>
                <a:ea typeface="Times New Roman"/>
                <a:cs typeface="Times New Roman"/>
                <a:sym typeface="Times New Roman"/>
              </a:rPr>
              <a:t>Virtualization is the process of running a virtual instance of a computer system in a layer abstracted from the actual hardware. Most commonly, it refers to running multiple operating systems on a computer system simultaneously. To the applications running on top of the virtualized machine, it can appear as if they are on their dedicated machine, where the operating system, libraries, and other programs are unique to the guest virtualized system and unconnected to the host operating system which sits below it.</a:t>
            </a:r>
            <a:endParaRPr/>
          </a:p>
          <a:p>
            <a:pPr marL="38100" lvl="0" indent="-38100" algn="l" rtl="0">
              <a:lnSpc>
                <a:spcPct val="150000"/>
              </a:lnSpc>
              <a:spcBef>
                <a:spcPts val="1138"/>
              </a:spcBef>
              <a:spcAft>
                <a:spcPts val="0"/>
              </a:spcAft>
              <a:buNone/>
            </a:pPr>
            <a:r>
              <a:rPr lang="en-US" sz="1800" b="1">
                <a:latin typeface="Times New Roman"/>
                <a:ea typeface="Times New Roman"/>
                <a:cs typeface="Times New Roman"/>
                <a:sym typeface="Times New Roman"/>
              </a:rPr>
              <a:t>Types of Virtualization</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Desktop Virtualization</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Application Virtualization</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Server Virtualization</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Storage Virtualization</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Network Virtualization</a:t>
            </a:r>
            <a:endParaRPr/>
          </a:p>
          <a:p>
            <a:pPr marL="38100" lvl="0" indent="-38100" algn="l" rtl="0">
              <a:spcBef>
                <a:spcPts val="1138"/>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Why do we need Cloud Storage?</a:t>
            </a:r>
            <a:endParaRPr/>
          </a:p>
        </p:txBody>
      </p:sp>
      <p:sp>
        <p:nvSpPr>
          <p:cNvPr id="222" name="Google Shape;222;p18"/>
          <p:cNvSpPr txBox="1">
            <a:spLocks noGrp="1"/>
          </p:cNvSpPr>
          <p:nvPr>
            <p:ph type="body" idx="1"/>
          </p:nvPr>
        </p:nvSpPr>
        <p:spPr>
          <a:xfrm>
            <a:off x="563489" y="1651875"/>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Data has been increasing a lot nowadays from all the places of business and it became necessary to store data in a safe place and without physical hassle. Also when the customer segment grew, their needs changed and they were ready to take risks considering the ease of storage. Risk comes from the safety of the files. </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Now companies need not worry about the maintenance of the files as it is taken care of by cloud providers. The flexibility offered by cloud storage is appreciable as employees can log in from anywhere and check the information needed for them.</a:t>
            </a:r>
            <a:endParaRPr sz="1800">
              <a:latin typeface="Times New Roman"/>
              <a:ea typeface="Times New Roman"/>
              <a:cs typeface="Times New Roman"/>
              <a:sym typeface="Times New Roman"/>
            </a:endParaRPr>
          </a:p>
          <a:p>
            <a:pPr marL="38100" lvl="0" indent="-38100" algn="l" rtl="0">
              <a:spcBef>
                <a:spcPts val="1138"/>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19"/>
          <p:cNvSpPr txBox="1">
            <a:spLocks noGrp="1"/>
          </p:cNvSpPr>
          <p:nvPr>
            <p:ph type="title"/>
          </p:nvPr>
        </p:nvSpPr>
        <p:spPr>
          <a:xfrm>
            <a:off x="514273" y="730096"/>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solidFill>
                  <a:srgbClr val="060707"/>
                </a:solidFill>
                <a:latin typeface="Times New Roman"/>
                <a:ea typeface="Times New Roman"/>
                <a:cs typeface="Times New Roman"/>
                <a:sym typeface="Times New Roman"/>
              </a:rPr>
              <a:t>Advantages of Cloud Storage</a:t>
            </a:r>
            <a:endParaRPr/>
          </a:p>
        </p:txBody>
      </p:sp>
      <p:sp>
        <p:nvSpPr>
          <p:cNvPr id="227" name="Google Shape;227;p19"/>
          <p:cNvSpPr txBox="1">
            <a:spLocks noGrp="1"/>
          </p:cNvSpPr>
          <p:nvPr>
            <p:ph type="body" idx="1"/>
          </p:nvPr>
        </p:nvSpPr>
        <p:spPr>
          <a:xfrm>
            <a:off x="514273" y="1749271"/>
            <a:ext cx="11163453" cy="5206918"/>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Data is accessible from any part of the world with the help of the internet as it is stored online on servers.</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Data can be shared easily between persons or devices with cloud storage.</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Communication with the data can be done easily as the sharing is done automatically by providing a link like Google Drive.</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Companies need not worry about the maintenance of the storage devices as it is managed by a service provider.</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Data is protected easily with the cloud rather than with storage devices. As the user need not worry about hiding the device from intruders, data is stored safely.</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Backup can be created easily with cloud storage as the data is stored in many servers and is available online.</a:t>
            </a:r>
            <a:endParaRPr/>
          </a:p>
          <a:p>
            <a:pPr marL="38100" lvl="0" indent="-38100" algn="l" rtl="0">
              <a:spcBef>
                <a:spcPts val="1138"/>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solidFill>
                  <a:srgbClr val="060707"/>
                </a:solidFill>
                <a:latin typeface="Times New Roman"/>
                <a:ea typeface="Times New Roman"/>
                <a:cs typeface="Times New Roman"/>
                <a:sym typeface="Times New Roman"/>
              </a:rPr>
              <a:t>Advantages of Cloud Storage</a:t>
            </a:r>
            <a:endParaRPr>
              <a:solidFill>
                <a:srgbClr val="060707"/>
              </a:solidFill>
            </a:endParaRPr>
          </a:p>
        </p:txBody>
      </p:sp>
      <p:sp>
        <p:nvSpPr>
          <p:cNvPr id="234" name="Google Shape;234;p20"/>
          <p:cNvSpPr txBox="1">
            <a:spLocks noGrp="1"/>
          </p:cNvSpPr>
          <p:nvPr>
            <p:ph type="body" idx="1"/>
          </p:nvPr>
        </p:nvSpPr>
        <p:spPr>
          <a:xfrm>
            <a:off x="563489" y="1554166"/>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Money can be saved due to its maintenance, buying physical devices, the space to keep the devices, and supporting staff to do the work needed.</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Once moving all the files to the cloud, the system will have lots of space. In short, the system is free of any large files and can work freely.</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A copy of the data is stored locally near the user’s region and it helps in regulatory compliance of the data.</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When data is stored in physical devices, one should be careful about the virus attacks. It relieves the users from such kind of burden.</a:t>
            </a:r>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38100" lvl="0" indent="-38100" algn="l" rtl="0">
              <a:spcBef>
                <a:spcPts val="1138"/>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Types of AWS Storage Services</a:t>
            </a:r>
            <a:endParaRPr/>
          </a:p>
        </p:txBody>
      </p:sp>
      <p:sp>
        <p:nvSpPr>
          <p:cNvPr id="240" name="Google Shape;240;p21"/>
          <p:cNvSpPr txBox="1">
            <a:spLocks noGrp="1"/>
          </p:cNvSpPr>
          <p:nvPr>
            <p:ph type="body" idx="1"/>
          </p:nvPr>
        </p:nvSpPr>
        <p:spPr>
          <a:xfrm>
            <a:off x="563489" y="1724964"/>
            <a:ext cx="10861500" cy="4038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0000"/>
              </a:buClr>
              <a:buSzPts val="2240"/>
              <a:buFont typeface="Roboto"/>
              <a:buAutoNum type="arabicPeriod"/>
            </a:pPr>
            <a:r>
              <a:rPr lang="en-US" sz="2800">
                <a:latin typeface="Times New Roman"/>
                <a:ea typeface="Times New Roman"/>
                <a:cs typeface="Times New Roman"/>
                <a:sym typeface="Times New Roman"/>
              </a:rPr>
              <a:t>Block storage</a:t>
            </a:r>
            <a:endParaRPr/>
          </a:p>
          <a:p>
            <a:pPr marL="342900" lvl="0" indent="-342900" algn="l" rtl="0">
              <a:spcBef>
                <a:spcPts val="1138"/>
              </a:spcBef>
              <a:spcAft>
                <a:spcPts val="0"/>
              </a:spcAft>
              <a:buClr>
                <a:srgbClr val="000000"/>
              </a:buClr>
              <a:buSzPts val="2240"/>
              <a:buFont typeface="Roboto"/>
              <a:buAutoNum type="arabicPeriod"/>
            </a:pPr>
            <a:r>
              <a:rPr lang="en-US" sz="2800">
                <a:latin typeface="Times New Roman"/>
                <a:ea typeface="Times New Roman"/>
                <a:cs typeface="Times New Roman"/>
                <a:sym typeface="Times New Roman"/>
              </a:rPr>
              <a:t>File storage</a:t>
            </a:r>
            <a:endParaRPr/>
          </a:p>
          <a:p>
            <a:pPr marL="342900" lvl="0" indent="-342900" algn="l" rtl="0">
              <a:spcBef>
                <a:spcPts val="1138"/>
              </a:spcBef>
              <a:spcAft>
                <a:spcPts val="0"/>
              </a:spcAft>
              <a:buClr>
                <a:srgbClr val="000000"/>
              </a:buClr>
              <a:buSzPts val="2240"/>
              <a:buFont typeface="Roboto"/>
              <a:buAutoNum type="arabicPeriod"/>
            </a:pPr>
            <a:r>
              <a:rPr lang="en-US" sz="2800">
                <a:latin typeface="Times New Roman"/>
                <a:ea typeface="Times New Roman"/>
                <a:cs typeface="Times New Roman"/>
                <a:sym typeface="Times New Roman"/>
              </a:rPr>
              <a:t>Object storage</a:t>
            </a:r>
            <a:endParaRPr/>
          </a:p>
          <a:p>
            <a:pPr marL="38100" lvl="0" indent="-38100" algn="l" rtl="0">
              <a:spcBef>
                <a:spcPts val="1138"/>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txBox="1">
            <a:spLocks noGrp="1"/>
          </p:cNvSpPr>
          <p:nvPr>
            <p:ph type="title"/>
          </p:nvPr>
        </p:nvSpPr>
        <p:spPr>
          <a:xfrm>
            <a:off x="456102" y="317240"/>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Instance Store Volume</a:t>
            </a:r>
            <a:endParaRPr/>
          </a:p>
        </p:txBody>
      </p:sp>
      <p:sp>
        <p:nvSpPr>
          <p:cNvPr id="246" name="Google Shape;246;p22"/>
          <p:cNvSpPr txBox="1">
            <a:spLocks noGrp="1"/>
          </p:cNvSpPr>
          <p:nvPr>
            <p:ph idx="1"/>
          </p:nvPr>
        </p:nvSpPr>
        <p:spPr>
          <a:xfrm>
            <a:off x="456102" y="1409700"/>
            <a:ext cx="10861431" cy="4038600"/>
          </a:xfrm>
          <a:prstGeom prst="rect">
            <a:avLst/>
          </a:prstGeom>
          <a:noFill/>
          <a:ln>
            <a:noFill/>
          </a:ln>
        </p:spPr>
        <p:txBody>
          <a:bodyPr spcFirstLastPara="1" wrap="square" lIns="91425" tIns="45700" rIns="91425" bIns="45700" anchor="t" anchorCtr="0">
            <a:normAutofit fontScale="25000" lnSpcReduction="20000"/>
          </a:bodyPr>
          <a:lstStyle/>
          <a:p>
            <a:pPr marL="857250" lvl="0" indent="-857250" algn="l" rtl="0">
              <a:lnSpc>
                <a:spcPct val="170000"/>
              </a:lnSpc>
              <a:spcBef>
                <a:spcPts val="0"/>
              </a:spcBef>
              <a:spcAft>
                <a:spcPts val="0"/>
              </a:spcAft>
              <a:buClr>
                <a:srgbClr val="060707"/>
              </a:buClr>
              <a:buSzPct val="79999"/>
              <a:buFont typeface="Noto Sans Symbols"/>
              <a:buChar char="⮚"/>
            </a:pPr>
            <a:r>
              <a:rPr lang="en-US" sz="7200" b="1">
                <a:latin typeface="Times New Roman"/>
                <a:ea typeface="Times New Roman"/>
                <a:cs typeface="Times New Roman"/>
                <a:sym typeface="Times New Roman"/>
              </a:rPr>
              <a:t>Instance store:</a:t>
            </a:r>
            <a:r>
              <a:rPr lang="en-US" sz="7200">
                <a:latin typeface="Times New Roman"/>
                <a:ea typeface="Times New Roman"/>
                <a:cs typeface="Times New Roman"/>
                <a:sym typeface="Times New Roman"/>
              </a:rPr>
              <a:t> instance store provides temporary block-level storage for your instance. This storage is located on disks that are physically attached to the host computer.</a:t>
            </a:r>
            <a:endParaRPr/>
          </a:p>
          <a:p>
            <a:pPr marL="857250" lvl="0" indent="-857250" algn="l" rtl="0">
              <a:lnSpc>
                <a:spcPct val="170000"/>
              </a:lnSpc>
              <a:spcBef>
                <a:spcPts val="1138"/>
              </a:spcBef>
              <a:spcAft>
                <a:spcPts val="0"/>
              </a:spcAft>
              <a:buClr>
                <a:srgbClr val="060707"/>
              </a:buClr>
              <a:buSzPct val="79999"/>
              <a:buFont typeface="Noto Sans Symbols"/>
              <a:buChar char="⮚"/>
            </a:pPr>
            <a:r>
              <a:rPr lang="en-US" sz="7200">
                <a:latin typeface="Times New Roman"/>
                <a:ea typeface="Times New Roman"/>
                <a:cs typeface="Times New Roman"/>
                <a:sym typeface="Times New Roman"/>
              </a:rPr>
              <a:t>An instance store-backed instance is an EC2 instance using an Instance store as root device volume created from a template stored in S3.</a:t>
            </a:r>
            <a:endParaRPr/>
          </a:p>
          <a:p>
            <a:pPr marL="857250" lvl="0" indent="-857250" algn="l" rtl="0">
              <a:lnSpc>
                <a:spcPct val="170000"/>
              </a:lnSpc>
              <a:spcBef>
                <a:spcPts val="1138"/>
              </a:spcBef>
              <a:spcAft>
                <a:spcPts val="0"/>
              </a:spcAft>
              <a:buClr>
                <a:srgbClr val="060707"/>
              </a:buClr>
              <a:buSzPct val="79999"/>
              <a:buFont typeface="Noto Sans Symbols"/>
              <a:buChar char="⮚"/>
            </a:pPr>
            <a:r>
              <a:rPr lang="en-US" sz="7200">
                <a:latin typeface="Times New Roman"/>
                <a:ea typeface="Times New Roman"/>
                <a:cs typeface="Times New Roman"/>
                <a:sym typeface="Times New Roman"/>
              </a:rPr>
              <a:t>An instance store is ephemeral storage that provides temporary block-level storage for your instance. The instance store is ideal for temporary storage like buffers, caches, and other temporary content.</a:t>
            </a:r>
            <a:endParaRPr/>
          </a:p>
          <a:p>
            <a:pPr marL="857250" lvl="0" indent="-857250" algn="l" rtl="0">
              <a:lnSpc>
                <a:spcPct val="170000"/>
              </a:lnSpc>
              <a:spcBef>
                <a:spcPts val="1138"/>
              </a:spcBef>
              <a:spcAft>
                <a:spcPts val="0"/>
              </a:spcAft>
              <a:buClr>
                <a:srgbClr val="060707"/>
              </a:buClr>
              <a:buSzPct val="79999"/>
              <a:buFont typeface="Noto Sans Symbols"/>
              <a:buChar char="⮚"/>
            </a:pPr>
            <a:r>
              <a:rPr lang="en-US" sz="7200">
                <a:latin typeface="Times New Roman"/>
                <a:ea typeface="Times New Roman"/>
                <a:cs typeface="Times New Roman"/>
                <a:sym typeface="Times New Roman"/>
              </a:rPr>
              <a:t>Instance store volumes access storage from disks that are physically attached to the host computer.</a:t>
            </a:r>
            <a:endParaRPr/>
          </a:p>
          <a:p>
            <a:pPr marL="857250" lvl="0" indent="-857250" algn="l" rtl="0">
              <a:lnSpc>
                <a:spcPct val="170000"/>
              </a:lnSpc>
              <a:spcBef>
                <a:spcPts val="1138"/>
              </a:spcBef>
              <a:spcAft>
                <a:spcPts val="0"/>
              </a:spcAft>
              <a:buClr>
                <a:srgbClr val="060707"/>
              </a:buClr>
              <a:buSzPct val="79999"/>
              <a:buFont typeface="Noto Sans Symbols"/>
              <a:buChar char="⮚"/>
            </a:pPr>
            <a:r>
              <a:rPr lang="en-US" sz="7200">
                <a:latin typeface="Times New Roman"/>
                <a:ea typeface="Times New Roman"/>
                <a:cs typeface="Times New Roman"/>
                <a:sym typeface="Times New Roman"/>
              </a:rPr>
              <a:t>When an Instance stored instance is launched, the image that is used to boot the instance is copied to the root volume (typically sda1).</a:t>
            </a:r>
            <a:endParaRPr/>
          </a:p>
          <a:p>
            <a:pPr marL="0" lvl="0" indent="0" algn="l" rtl="0">
              <a:spcBef>
                <a:spcPts val="1138"/>
              </a:spcBef>
              <a:spcAft>
                <a:spcPts val="0"/>
              </a:spcAft>
              <a:buSzPct val="800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title"/>
          </p:nvPr>
        </p:nvSpPr>
        <p:spPr>
          <a:xfrm>
            <a:off x="648680" y="385994"/>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Instance Store Volume (Contd..)</a:t>
            </a:r>
            <a:endParaRPr/>
          </a:p>
        </p:txBody>
      </p:sp>
      <p:sp>
        <p:nvSpPr>
          <p:cNvPr id="252" name="Google Shape;252;p23"/>
          <p:cNvSpPr txBox="1">
            <a:spLocks noGrp="1"/>
          </p:cNvSpPr>
          <p:nvPr>
            <p:ph idx="1"/>
          </p:nvPr>
        </p:nvSpPr>
        <p:spPr>
          <a:xfrm>
            <a:off x="648680" y="1405169"/>
            <a:ext cx="10861431" cy="4038600"/>
          </a:xfrm>
          <a:prstGeom prst="rect">
            <a:avLst/>
          </a:prstGeom>
          <a:noFill/>
          <a:ln>
            <a:noFill/>
          </a:ln>
        </p:spPr>
        <p:txBody>
          <a:bodyPr spcFirstLastPara="1" wrap="square" lIns="91425" tIns="45700" rIns="91425" bIns="45700" anchor="t" anchorCtr="0">
            <a:noAutofit/>
          </a:bodyPr>
          <a:lstStyle/>
          <a:p>
            <a:pPr marL="857250" lvl="0" indent="-857250" algn="l" rtl="0">
              <a:lnSpc>
                <a:spcPct val="170000"/>
              </a:lnSpc>
              <a:spcBef>
                <a:spcPts val="0"/>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Instance store provides temporary block-level storage for instances.</a:t>
            </a:r>
            <a:endParaRPr/>
          </a:p>
          <a:p>
            <a:pPr marL="857250" lvl="0" indent="-857250" algn="l" rtl="0">
              <a:lnSpc>
                <a:spcPct val="170000"/>
              </a:lnSpc>
              <a:spcBef>
                <a:spcPts val="1138"/>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Data on an instance store volume persists only during the life of the associated instance; if an instance is stopped or terminated, any data on instance store volumes is lost.</a:t>
            </a:r>
            <a:endParaRPr/>
          </a:p>
          <a:p>
            <a:pPr marL="38100" lvl="0" indent="-38100" algn="l" rtl="0">
              <a:spcBef>
                <a:spcPts val="1138"/>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latin typeface="Times New Roman"/>
                <a:ea typeface="Times New Roman"/>
                <a:cs typeface="Times New Roman"/>
                <a:sym typeface="Times New Roman"/>
              </a:rPr>
              <a:t>Elastic Block Storage (EBS)</a:t>
            </a:r>
            <a:endParaRPr/>
          </a:p>
        </p:txBody>
      </p:sp>
      <p:sp>
        <p:nvSpPr>
          <p:cNvPr id="257" name="Google Shape;257;p24"/>
          <p:cNvSpPr txBox="1">
            <a:spLocks noGrp="1"/>
          </p:cNvSpPr>
          <p:nvPr>
            <p:ph type="body" idx="1"/>
          </p:nvPr>
        </p:nvSpPr>
        <p:spPr>
          <a:xfrm>
            <a:off x="563489" y="1133716"/>
            <a:ext cx="11065022" cy="5499149"/>
          </a:xfrm>
          <a:prstGeom prst="rect">
            <a:avLst/>
          </a:prstGeom>
          <a:noFill/>
          <a:ln>
            <a:noFill/>
          </a:ln>
        </p:spPr>
        <p:txBody>
          <a:bodyPr spcFirstLastPara="1" wrap="square" lIns="91425" tIns="45700" rIns="91425" bIns="45700" anchor="t" anchorCtr="0">
            <a:noAutofit/>
          </a:bodyPr>
          <a:lstStyle/>
          <a:p>
            <a:pPr marL="285750" lvl="0" indent="-194310" algn="l" rtl="0">
              <a:spcBef>
                <a:spcPts val="0"/>
              </a:spcBef>
              <a:spcAft>
                <a:spcPts val="0"/>
              </a:spcAft>
              <a:buSzPts val="1440"/>
              <a:buFont typeface="Arial"/>
              <a:buNone/>
            </a:pPr>
            <a:endParaRPr sz="1800">
              <a:latin typeface="Times New Roman"/>
              <a:ea typeface="Times New Roman"/>
              <a:cs typeface="Times New Roman"/>
              <a:sym typeface="Times New Roman"/>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Amazon Elastic Block Store (Amazon EBS) provides persistent block storage volumes for use with Amazon EC2 instances in the AWS Cloud.</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Each Amazon EBS volume is automatically replicated within its Availability Zone to protect you from component failure, offering high availability and durability.</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EBS volume data persists independently of the life of the instance.</a:t>
            </a:r>
            <a:endParaRPr sz="1800" b="0" i="0" u="none" strike="noStrike">
              <a:solidFill>
                <a:srgbClr val="000000"/>
              </a:solidFill>
              <a:latin typeface="Times New Roman"/>
              <a:ea typeface="Times New Roman"/>
              <a:cs typeface="Times New Roman"/>
              <a:sym typeface="Times New Roman"/>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EBS volumes do not need to be attached to an instance.</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We can attach multiple EBS volumes to an instance.</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We</a:t>
            </a:r>
            <a:r>
              <a:rPr lang="en-US" sz="1800" b="0" i="0" u="none" strike="noStrike">
                <a:solidFill>
                  <a:srgbClr val="000000"/>
                </a:solidFill>
                <a:latin typeface="Times New Roman"/>
                <a:ea typeface="Times New Roman"/>
                <a:cs typeface="Times New Roman"/>
                <a:sym typeface="Times New Roman"/>
              </a:rPr>
              <a:t> cannot attach an EBS volume to multiple instances.</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EBS volumes must be in the same AZ as the instances they are attached to.</a:t>
            </a:r>
            <a:endParaRPr sz="1800" b="1" i="0" u="none" strike="noStrike">
              <a:solidFill>
                <a:srgbClr val="000000"/>
              </a:solidFill>
              <a:latin typeface="Times New Roman"/>
              <a:ea typeface="Times New Roman"/>
              <a:cs typeface="Times New Roman"/>
              <a:sym typeface="Times New Roman"/>
            </a:endParaRPr>
          </a:p>
          <a:p>
            <a:pPr marL="0" lvl="0" indent="0" algn="l" rtl="0">
              <a:lnSpc>
                <a:spcPct val="150000"/>
              </a:lnSpc>
              <a:spcBef>
                <a:spcPts val="1138"/>
              </a:spcBef>
              <a:spcAft>
                <a:spcPts val="0"/>
              </a:spcAft>
              <a:buNone/>
            </a:pPr>
            <a:endParaRPr sz="1800" b="1">
              <a:latin typeface="Times New Roman"/>
              <a:ea typeface="Times New Roman"/>
              <a:cs typeface="Times New Roman"/>
              <a:sym typeface="Times New Roman"/>
            </a:endParaRPr>
          </a:p>
          <a:p>
            <a:pPr marL="38100" lvl="0" indent="-38100" algn="l" rtl="0">
              <a:spcBef>
                <a:spcPts val="1138"/>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sz="3600">
                <a:latin typeface="Times New Roman"/>
                <a:ea typeface="Times New Roman"/>
                <a:cs typeface="Times New Roman"/>
                <a:sym typeface="Times New Roman"/>
              </a:rPr>
              <a:t>How EBS works?</a:t>
            </a:r>
            <a:endParaRPr/>
          </a:p>
        </p:txBody>
      </p:sp>
      <p:pic>
        <p:nvPicPr>
          <p:cNvPr id="264" name="Google Shape;264;p25"/>
          <p:cNvPicPr preferRelativeResize="0">
            <a:picLocks noGrp="1"/>
          </p:cNvPicPr>
          <p:nvPr>
            <p:ph type="body" idx="1"/>
          </p:nvPr>
        </p:nvPicPr>
        <p:blipFill rotWithShape="1">
          <a:blip r:embed="rId3">
            <a:alphaModFix/>
          </a:blip>
          <a:srcRect/>
          <a:stretch/>
        </p:blipFill>
        <p:spPr>
          <a:xfrm>
            <a:off x="417881" y="1795564"/>
            <a:ext cx="10798476" cy="365791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477d2a01e9_0_4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lnSpc>
                <a:spcPct val="150000"/>
              </a:lnSpc>
              <a:spcBef>
                <a:spcPts val="1138"/>
              </a:spcBef>
              <a:spcAft>
                <a:spcPts val="0"/>
              </a:spcAft>
              <a:buNone/>
            </a:pPr>
            <a:r>
              <a:rPr lang="en-US">
                <a:solidFill>
                  <a:srgbClr val="292929"/>
                </a:solidFill>
                <a:highlight>
                  <a:srgbClr val="FFFFFF"/>
                </a:highlight>
                <a:latin typeface="Times New Roman"/>
                <a:ea typeface="Times New Roman"/>
                <a:cs typeface="Times New Roman"/>
                <a:sym typeface="Times New Roman"/>
              </a:rPr>
              <a:t>EBS volume</a:t>
            </a:r>
            <a:endParaRPr>
              <a:latin typeface="Times New Roman"/>
              <a:ea typeface="Times New Roman"/>
              <a:cs typeface="Times New Roman"/>
              <a:sym typeface="Times New Roman"/>
            </a:endParaRPr>
          </a:p>
        </p:txBody>
      </p:sp>
      <p:sp>
        <p:nvSpPr>
          <p:cNvPr id="270" name="Google Shape;270;g1477d2a01e9_0_47"/>
          <p:cNvSpPr txBox="1">
            <a:spLocks noGrp="1"/>
          </p:cNvSpPr>
          <p:nvPr>
            <p:ph type="body" idx="1"/>
          </p:nvPr>
        </p:nvSpPr>
        <p:spPr>
          <a:xfrm>
            <a:off x="563500" y="1922450"/>
            <a:ext cx="47256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38"/>
              </a:spcBef>
              <a:spcAft>
                <a:spcPts val="0"/>
              </a:spcAft>
              <a:buNone/>
            </a:pPr>
            <a:r>
              <a:rPr lang="en-US" sz="1800">
                <a:solidFill>
                  <a:srgbClr val="292929"/>
                </a:solidFill>
                <a:highlight>
                  <a:srgbClr val="FFFFFF"/>
                </a:highlight>
                <a:latin typeface="Times New Roman"/>
                <a:ea typeface="Times New Roman"/>
                <a:cs typeface="Times New Roman"/>
                <a:sym typeface="Times New Roman"/>
              </a:rPr>
              <a:t>EBS volume is only attached to one instance at a time, but we can easily detach EBS volume and attach the same EBS volume to another EC2 instance in the same AZ (Availability Zone). But one instance can have multiple EBS volumes. And this is not a global or regional service; this storage belongs to one availability zone.</a:t>
            </a:r>
            <a:endParaRPr sz="1800">
              <a:latin typeface="Times New Roman"/>
              <a:ea typeface="Times New Roman"/>
              <a:cs typeface="Times New Roman"/>
              <a:sym typeface="Times New Roman"/>
            </a:endParaRPr>
          </a:p>
        </p:txBody>
      </p:sp>
      <p:pic>
        <p:nvPicPr>
          <p:cNvPr id="271" name="Google Shape;271;g1477d2a01e9_0_47"/>
          <p:cNvPicPr preferRelativeResize="0"/>
          <p:nvPr/>
        </p:nvPicPr>
        <p:blipFill>
          <a:blip r:embed="rId3">
            <a:alphaModFix/>
          </a:blip>
          <a:stretch>
            <a:fillRect/>
          </a:stretch>
        </p:blipFill>
        <p:spPr>
          <a:xfrm>
            <a:off x="5533650" y="1382775"/>
            <a:ext cx="5220550" cy="4346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EBS Volume Types</a:t>
            </a:r>
            <a:endParaRPr/>
          </a:p>
        </p:txBody>
      </p:sp>
      <p:sp>
        <p:nvSpPr>
          <p:cNvPr id="277" name="Google Shape;277;p26"/>
          <p:cNvSpPr txBox="1">
            <a:spLocks noGrp="1"/>
          </p:cNvSpPr>
          <p:nvPr>
            <p:ph type="body" idx="1"/>
          </p:nvPr>
        </p:nvSpPr>
        <p:spPr>
          <a:xfrm>
            <a:off x="665276" y="1638875"/>
            <a:ext cx="10861500" cy="40386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1440"/>
              <a:buFont typeface="Roboto"/>
              <a:buAutoNum type="arabicPeriod"/>
            </a:pPr>
            <a:r>
              <a:rPr lang="en-US" sz="1800" b="1">
                <a:latin typeface="Times New Roman"/>
                <a:ea typeface="Times New Roman"/>
                <a:cs typeface="Times New Roman"/>
                <a:sym typeface="Times New Roman"/>
              </a:rPr>
              <a:t>Solid State Drives (SSD)</a:t>
            </a:r>
            <a:endParaRPr/>
          </a:p>
          <a:p>
            <a:pPr marL="9144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 EBS Provisioned IOPS SSD (io1)</a:t>
            </a:r>
            <a:endParaRPr sz="1800">
              <a:latin typeface="Times New Roman"/>
              <a:ea typeface="Times New Roman"/>
              <a:cs typeface="Times New Roman"/>
              <a:sym typeface="Times New Roman"/>
            </a:endParaRPr>
          </a:p>
          <a:p>
            <a:pPr marL="9144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 EBS General Purpose SSD (gp2)	</a:t>
            </a:r>
            <a:endParaRPr/>
          </a:p>
          <a:p>
            <a:pPr marL="342900" lvl="0" indent="-342900" algn="l" rtl="0">
              <a:lnSpc>
                <a:spcPct val="150000"/>
              </a:lnSpc>
              <a:spcBef>
                <a:spcPts val="1138"/>
              </a:spcBef>
              <a:spcAft>
                <a:spcPts val="0"/>
              </a:spcAft>
              <a:buClr>
                <a:srgbClr val="000000"/>
              </a:buClr>
              <a:buSzPts val="1440"/>
              <a:buFont typeface="Roboto"/>
              <a:buAutoNum type="arabicPeriod" startAt="2"/>
            </a:pPr>
            <a:r>
              <a:rPr lang="en-US" sz="1800" b="1">
                <a:latin typeface="Times New Roman"/>
                <a:ea typeface="Times New Roman"/>
                <a:cs typeface="Times New Roman"/>
                <a:sym typeface="Times New Roman"/>
              </a:rPr>
              <a:t>Hard Disk Drives (HDD)</a:t>
            </a:r>
            <a:endParaRPr/>
          </a:p>
          <a:p>
            <a:pPr marL="9144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Throughput Optimized HDD (st1)</a:t>
            </a:r>
            <a:endParaRPr/>
          </a:p>
          <a:p>
            <a:pPr marL="9144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Cold HDD (sc1)</a:t>
            </a:r>
            <a:endParaRPr sz="1800">
              <a:latin typeface="Times New Roman"/>
              <a:ea typeface="Times New Roman"/>
              <a:cs typeface="Times New Roman"/>
              <a:sym typeface="Times New Roman"/>
            </a:endParaRPr>
          </a:p>
          <a:p>
            <a:pPr marL="151130" lvl="0" indent="-38100" algn="l" rtl="0">
              <a:lnSpc>
                <a:spcPct val="100000"/>
              </a:lnSpc>
              <a:spcBef>
                <a:spcPts val="350"/>
              </a:spcBef>
              <a:spcAft>
                <a:spcPts val="0"/>
              </a:spcAft>
              <a:buNone/>
            </a:pPr>
            <a:endParaRPr sz="1800">
              <a:latin typeface="Arial"/>
              <a:ea typeface="Arial"/>
              <a:cs typeface="Arial"/>
              <a:sym typeface="Arial"/>
            </a:endParaRPr>
          </a:p>
          <a:p>
            <a:pPr marL="38100" lvl="0" indent="-38100" algn="l" rtl="0">
              <a:spcBef>
                <a:spcPts val="1138"/>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3"/>
          <p:cNvSpPr txBox="1">
            <a:spLocks noGrp="1"/>
          </p:cNvSpPr>
          <p:nvPr>
            <p:ph type="title"/>
          </p:nvPr>
        </p:nvSpPr>
        <p:spPr>
          <a:xfrm>
            <a:off x="451522" y="189758"/>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Server Virtualization </a:t>
            </a:r>
            <a:endParaRPr>
              <a:latin typeface="Times New Roman"/>
              <a:ea typeface="Times New Roman"/>
              <a:cs typeface="Times New Roman"/>
              <a:sym typeface="Times New Roman"/>
            </a:endParaRPr>
          </a:p>
        </p:txBody>
      </p:sp>
      <p:sp>
        <p:nvSpPr>
          <p:cNvPr id="113" name="Google Shape;113;p3"/>
          <p:cNvSpPr txBox="1">
            <a:spLocks noGrp="1"/>
          </p:cNvSpPr>
          <p:nvPr>
            <p:ph type="body" idx="1"/>
          </p:nvPr>
        </p:nvSpPr>
        <p:spPr>
          <a:xfrm>
            <a:off x="451522" y="1208933"/>
            <a:ext cx="11170762" cy="493354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60707"/>
              </a:buClr>
              <a:buSzPts val="1440"/>
              <a:buFont typeface="Noto Sans Symbols"/>
              <a:buChar char="⮚"/>
            </a:pPr>
            <a:r>
              <a:rPr lang="en-US" sz="1800" b="0" i="0">
                <a:solidFill>
                  <a:srgbClr val="060707"/>
                </a:solidFill>
                <a:latin typeface="Times New Roman"/>
                <a:ea typeface="Times New Roman"/>
                <a:cs typeface="Times New Roman"/>
                <a:sym typeface="Times New Roman"/>
              </a:rPr>
              <a:t>Server Virtualization is the process of dividing a physical server into several virtual servers, called </a:t>
            </a:r>
            <a:r>
              <a:rPr lang="en-US" sz="1800" b="1" i="0">
                <a:solidFill>
                  <a:srgbClr val="060707"/>
                </a:solidFill>
                <a:latin typeface="Times New Roman"/>
                <a:ea typeface="Times New Roman"/>
                <a:cs typeface="Times New Roman"/>
                <a:sym typeface="Times New Roman"/>
              </a:rPr>
              <a:t>virtual private servers</a:t>
            </a:r>
            <a:r>
              <a:rPr lang="en-US" sz="1800" b="0" i="0">
                <a:solidFill>
                  <a:srgbClr val="060707"/>
                </a:solidFill>
                <a:latin typeface="Times New Roman"/>
                <a:ea typeface="Times New Roman"/>
                <a:cs typeface="Times New Roman"/>
                <a:sym typeface="Times New Roman"/>
              </a:rPr>
              <a:t>. Each virtual private server can run independently.</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b="0" i="0">
                <a:solidFill>
                  <a:srgbClr val="060707"/>
                </a:solidFill>
                <a:latin typeface="Times New Roman"/>
                <a:ea typeface="Times New Roman"/>
                <a:cs typeface="Times New Roman"/>
                <a:sym typeface="Times New Roman"/>
              </a:rPr>
              <a:t>The concept of Server Virtualization is widely used in the IT</a:t>
            </a:r>
            <a:endParaRPr sz="1800" b="0" i="0" u="sng" strike="noStrike">
              <a:solidFill>
                <a:srgbClr val="060707"/>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b="0" i="0">
                <a:solidFill>
                  <a:srgbClr val="060707"/>
                </a:solidFill>
                <a:latin typeface="Times New Roman"/>
                <a:ea typeface="Times New Roman"/>
                <a:cs typeface="Times New Roman"/>
                <a:sym typeface="Times New Roman"/>
              </a:rPr>
              <a:t>infrastructure to minimize costs by increasing the utilization of existing resources.</a:t>
            </a:r>
            <a:endParaRPr/>
          </a:p>
          <a:p>
            <a:pPr marL="38100" lvl="0" indent="-38100" algn="l" rtl="0">
              <a:lnSpc>
                <a:spcPct val="150000"/>
              </a:lnSpc>
              <a:spcBef>
                <a:spcPts val="1138"/>
              </a:spcBef>
              <a:spcAft>
                <a:spcPts val="0"/>
              </a:spcAft>
              <a:buNone/>
            </a:pPr>
            <a:endParaRPr sz="1800">
              <a:latin typeface="Times New Roman"/>
              <a:ea typeface="Times New Roman"/>
              <a:cs typeface="Times New Roman"/>
              <a:sym typeface="Times New Roman"/>
            </a:endParaRPr>
          </a:p>
        </p:txBody>
      </p:sp>
      <p:pic>
        <p:nvPicPr>
          <p:cNvPr id="115" name="Google Shape;115;p3" descr="Server Virtualization -"/>
          <p:cNvPicPr preferRelativeResize="0"/>
          <p:nvPr/>
        </p:nvPicPr>
        <p:blipFill rotWithShape="1">
          <a:blip r:embed="rId4">
            <a:alphaModFix/>
          </a:blip>
          <a:srcRect/>
          <a:stretch/>
        </p:blipFill>
        <p:spPr>
          <a:xfrm>
            <a:off x="4686494" y="3123135"/>
            <a:ext cx="2819011" cy="25738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7"/>
          <p:cNvSpPr txBox="1">
            <a:spLocks noGrp="1"/>
          </p:cNvSpPr>
          <p:nvPr>
            <p:ph type="title"/>
          </p:nvPr>
        </p:nvSpPr>
        <p:spPr>
          <a:xfrm>
            <a:off x="563491" y="387350"/>
            <a:ext cx="10863385" cy="1019175"/>
          </a:xfrm>
          <a:prstGeom prst="rect">
            <a:avLst/>
          </a:prstGeom>
          <a:noFill/>
          <a:ln>
            <a:noFill/>
          </a:ln>
        </p:spPr>
        <p:txBody>
          <a:bodyPr spcFirstLastPara="1" wrap="square" lIns="91425" tIns="45700" rIns="91425" bIns="45700" anchor="ctr" anchorCtr="0">
            <a:noAutofit/>
          </a:bodyPr>
          <a:lstStyle/>
          <a:p>
            <a:pPr marL="175895" lvl="0" indent="-175895" algn="l" rtl="0">
              <a:lnSpc>
                <a:spcPct val="100000"/>
              </a:lnSpc>
              <a:spcBef>
                <a:spcPts val="0"/>
              </a:spcBef>
              <a:spcAft>
                <a:spcPts val="0"/>
              </a:spcAft>
              <a:buNone/>
            </a:pPr>
            <a:r>
              <a:rPr lang="en-US">
                <a:latin typeface="Times New Roman"/>
                <a:ea typeface="Times New Roman"/>
                <a:cs typeface="Times New Roman"/>
                <a:sym typeface="Times New Roman"/>
              </a:rPr>
              <a:t>EBS Provisioned IOPS SSD (io1)</a:t>
            </a:r>
            <a:endParaRPr>
              <a:latin typeface="Times New Roman"/>
              <a:ea typeface="Times New Roman"/>
              <a:cs typeface="Times New Roman"/>
              <a:sym typeface="Times New Roman"/>
            </a:endParaRPr>
          </a:p>
        </p:txBody>
      </p:sp>
      <p:sp>
        <p:nvSpPr>
          <p:cNvPr id="283" name="Google Shape;283;p27"/>
          <p:cNvSpPr txBox="1">
            <a:spLocks noGrp="1"/>
          </p:cNvSpPr>
          <p:nvPr>
            <p:ph type="body" idx="1"/>
          </p:nvPr>
        </p:nvSpPr>
        <p:spPr>
          <a:xfrm>
            <a:off x="565445" y="1441450"/>
            <a:ext cx="10861431" cy="4038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highest performance SSD volume is designed for latency-sensitive transactional workloads.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Used for I/O-Intensive NoSQL and relational databases.</a:t>
            </a:r>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Volume Size 4GB – 16TB.</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Max IOPS/Volume is 64,000.</a:t>
            </a:r>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Max Throughput/Volume is 1,000 MB/s.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563491" y="387350"/>
            <a:ext cx="10863385" cy="1019175"/>
          </a:xfrm>
          <a:prstGeom prst="rect">
            <a:avLst/>
          </a:prstGeom>
          <a:noFill/>
          <a:ln>
            <a:noFill/>
          </a:ln>
        </p:spPr>
        <p:txBody>
          <a:bodyPr spcFirstLastPara="1" wrap="square" lIns="91425" tIns="45700" rIns="91425" bIns="45700" anchor="ctr" anchorCtr="0">
            <a:noAutofit/>
          </a:bodyPr>
          <a:lstStyle/>
          <a:p>
            <a:pPr marL="86360" lvl="0" indent="-86360" algn="l" rtl="0">
              <a:lnSpc>
                <a:spcPct val="100000"/>
              </a:lnSpc>
              <a:spcBef>
                <a:spcPts val="0"/>
              </a:spcBef>
              <a:spcAft>
                <a:spcPts val="0"/>
              </a:spcAft>
              <a:buNone/>
            </a:pPr>
            <a:r>
              <a:rPr lang="en-US">
                <a:latin typeface="Times New Roman"/>
                <a:ea typeface="Times New Roman"/>
                <a:cs typeface="Times New Roman"/>
                <a:sym typeface="Times New Roman"/>
              </a:rPr>
              <a:t>EBS General Purpose SSD (gp2)</a:t>
            </a:r>
            <a:endParaRPr>
              <a:latin typeface="Times New Roman"/>
              <a:ea typeface="Times New Roman"/>
              <a:cs typeface="Times New Roman"/>
              <a:sym typeface="Times New Roman"/>
            </a:endParaRPr>
          </a:p>
        </p:txBody>
      </p:sp>
      <p:sp>
        <p:nvSpPr>
          <p:cNvPr id="289" name="Google Shape;289;p29"/>
          <p:cNvSpPr txBox="1">
            <a:spLocks noGrp="1"/>
          </p:cNvSpPr>
          <p:nvPr>
            <p:ph type="body" idx="1"/>
          </p:nvPr>
        </p:nvSpPr>
        <p:spPr>
          <a:xfrm>
            <a:off x="563491" y="1654810"/>
            <a:ext cx="11245555" cy="4038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General Purpose SSD volume that balances price  performance for a wide  variety of transactional  workloads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Used for Boot volumes, low-latency interactive apps, dev &amp; test</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Volume Size 1GB – 16TB.</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Max IOPS/Volume is 16,000.</a:t>
            </a:r>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Max Throughput/Volume is 250 MB/s.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EBS v/s Instance Store </a:t>
            </a:r>
            <a:endParaRPr/>
          </a:p>
        </p:txBody>
      </p:sp>
      <p:pic>
        <p:nvPicPr>
          <p:cNvPr id="295" name="Google Shape;295;p30" descr="EC2 STORE OVERVIEW- Difference B/W AWS EBS And Instance Store – DEVOPS DONE  RIGHT"/>
          <p:cNvPicPr preferRelativeResize="0">
            <a:picLocks noGrp="1"/>
          </p:cNvPicPr>
          <p:nvPr>
            <p:ph type="body" idx="1"/>
          </p:nvPr>
        </p:nvPicPr>
        <p:blipFill rotWithShape="1">
          <a:blip r:embed="rId3">
            <a:alphaModFix/>
          </a:blip>
          <a:stretch/>
        </p:blipFill>
        <p:spPr>
          <a:xfrm>
            <a:off x="2308225" y="2036763"/>
            <a:ext cx="7372350" cy="3810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477d2a01e9_0_36"/>
          <p:cNvSpPr txBox="1">
            <a:spLocks noGrp="1"/>
          </p:cNvSpPr>
          <p:nvPr>
            <p:ph type="title"/>
          </p:nvPr>
        </p:nvSpPr>
        <p:spPr>
          <a:prstGeom prst="rect">
            <a:avLst/>
          </a:prstGeom>
        </p:spPr>
        <p:txBody>
          <a:bodyPr spcFirstLastPara="1" wrap="square" lIns="91425" tIns="45700" rIns="91425" bIns="45700" anchor="ctr" anchorCtr="0">
            <a:noAutofit/>
          </a:bodyPr>
          <a:lstStyle/>
          <a:p>
            <a:pPr marL="742950" lvl="0" indent="-742950" algn="l" rtl="0">
              <a:spcBef>
                <a:spcPts val="0"/>
              </a:spcBef>
              <a:spcAft>
                <a:spcPts val="0"/>
              </a:spcAft>
              <a:buNone/>
            </a:pPr>
            <a:r>
              <a:rPr lang="en-US">
                <a:latin typeface="Times New Roman"/>
                <a:ea typeface="Times New Roman"/>
                <a:cs typeface="Times New Roman"/>
                <a:sym typeface="Times New Roman"/>
              </a:rPr>
              <a:t> AWS EBS Snapshots</a:t>
            </a:r>
            <a:endParaRPr/>
          </a:p>
        </p:txBody>
      </p:sp>
      <p:pic>
        <p:nvPicPr>
          <p:cNvPr id="301" name="Google Shape;301;g1477d2a01e9_0_36"/>
          <p:cNvPicPr preferRelativeResize="0"/>
          <p:nvPr/>
        </p:nvPicPr>
        <p:blipFill>
          <a:blip r:embed="rId3">
            <a:alphaModFix/>
          </a:blip>
          <a:stretch>
            <a:fillRect/>
          </a:stretch>
        </p:blipFill>
        <p:spPr>
          <a:xfrm>
            <a:off x="563500" y="1652600"/>
            <a:ext cx="10863300" cy="4323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8" name="Google Shape;308;p31"/>
          <p:cNvSpPr txBox="1">
            <a:spLocks noGrp="1"/>
          </p:cNvSpPr>
          <p:nvPr>
            <p:ph type="title"/>
          </p:nvPr>
        </p:nvSpPr>
        <p:spPr>
          <a:xfrm>
            <a:off x="445438" y="210830"/>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EBS Volumes v/s Snapshots</a:t>
            </a:r>
            <a:endParaRPr/>
          </a:p>
        </p:txBody>
      </p:sp>
      <p:sp>
        <p:nvSpPr>
          <p:cNvPr id="306" name="Google Shape;306;p31"/>
          <p:cNvSpPr txBox="1">
            <a:spLocks noGrp="1"/>
          </p:cNvSpPr>
          <p:nvPr>
            <p:ph type="body" idx="1"/>
          </p:nvPr>
        </p:nvSpPr>
        <p:spPr>
          <a:xfrm>
            <a:off x="535500" y="1230005"/>
            <a:ext cx="10861431" cy="5310613"/>
          </a:xfrm>
          <a:prstGeom prst="rect">
            <a:avLst/>
          </a:prstGeom>
          <a:noFill/>
          <a:ln>
            <a:noFill/>
          </a:ln>
        </p:spPr>
        <p:txBody>
          <a:bodyPr spcFirstLastPara="1" wrap="square" lIns="91425" tIns="45700" rIns="91425" bIns="45700" anchor="t" anchorCtr="0">
            <a:noAutofit/>
          </a:bodyPr>
          <a:lstStyle/>
          <a:p>
            <a:pPr marL="38100" lvl="0" indent="-38100" algn="just" rtl="0">
              <a:lnSpc>
                <a:spcPct val="150000"/>
              </a:lnSpc>
              <a:spcBef>
                <a:spcPts val="0"/>
              </a:spcBef>
              <a:spcAft>
                <a:spcPts val="0"/>
              </a:spcAft>
              <a:buNone/>
            </a:pPr>
            <a:r>
              <a:rPr lang="en-US" sz="1800" i="0">
                <a:solidFill>
                  <a:srgbClr val="202124"/>
                </a:solidFill>
                <a:latin typeface="Times New Roman"/>
                <a:ea typeface="Times New Roman"/>
                <a:cs typeface="Times New Roman"/>
                <a:sym typeface="Times New Roman"/>
              </a:rPr>
              <a:t>Snapshots go across regions where volumes stay in the same region as the snapshot. W</a:t>
            </a:r>
            <a:r>
              <a:rPr lang="en-US" sz="1800">
                <a:solidFill>
                  <a:srgbClr val="202124"/>
                </a:solidFill>
                <a:latin typeface="Times New Roman"/>
                <a:ea typeface="Times New Roman"/>
                <a:cs typeface="Times New Roman"/>
                <a:sym typeface="Times New Roman"/>
              </a:rPr>
              <a:t>e</a:t>
            </a:r>
            <a:r>
              <a:rPr lang="en-US" sz="1800" i="0">
                <a:solidFill>
                  <a:srgbClr val="202124"/>
                </a:solidFill>
                <a:latin typeface="Times New Roman"/>
                <a:ea typeface="Times New Roman"/>
                <a:cs typeface="Times New Roman"/>
                <a:sym typeface="Times New Roman"/>
              </a:rPr>
              <a:t> can create a copy of a snapshot but </a:t>
            </a:r>
            <a:r>
              <a:rPr lang="en-US" sz="1800">
                <a:solidFill>
                  <a:srgbClr val="202124"/>
                </a:solidFill>
                <a:latin typeface="Times New Roman"/>
                <a:ea typeface="Times New Roman"/>
                <a:cs typeface="Times New Roman"/>
                <a:sym typeface="Times New Roman"/>
              </a:rPr>
              <a:t>we</a:t>
            </a:r>
            <a:r>
              <a:rPr lang="en-US" sz="1800" i="0">
                <a:solidFill>
                  <a:srgbClr val="202124"/>
                </a:solidFill>
                <a:latin typeface="Times New Roman"/>
                <a:ea typeface="Times New Roman"/>
                <a:cs typeface="Times New Roman"/>
                <a:sym typeface="Times New Roman"/>
              </a:rPr>
              <a:t> can't create a copy of a volume. To make a copy of a volume, </a:t>
            </a:r>
            <a:r>
              <a:rPr lang="en-US" sz="1800">
                <a:solidFill>
                  <a:srgbClr val="202124"/>
                </a:solidFill>
                <a:latin typeface="Times New Roman"/>
                <a:ea typeface="Times New Roman"/>
                <a:cs typeface="Times New Roman"/>
                <a:sym typeface="Times New Roman"/>
              </a:rPr>
              <a:t>we</a:t>
            </a:r>
            <a:r>
              <a:rPr lang="en-US" sz="1800" i="0">
                <a:solidFill>
                  <a:srgbClr val="202124"/>
                </a:solidFill>
                <a:latin typeface="Times New Roman"/>
                <a:ea typeface="Times New Roman"/>
                <a:cs typeface="Times New Roman"/>
                <a:sym typeface="Times New Roman"/>
              </a:rPr>
              <a:t> have to use a snapshot. Volumes, images, and instances all depend on the snapshot.</a:t>
            </a:r>
            <a:endParaRPr sz="1800">
              <a:latin typeface="Times New Roman"/>
              <a:ea typeface="Times New Roman"/>
              <a:cs typeface="Times New Roman"/>
              <a:sym typeface="Times New Roman"/>
            </a:endParaRPr>
          </a:p>
          <a:p>
            <a:pPr marL="38100" lvl="0" indent="-38100" algn="l" rtl="0">
              <a:spcBef>
                <a:spcPts val="1138"/>
              </a:spcBef>
              <a:spcAft>
                <a:spcPts val="0"/>
              </a:spcAft>
              <a:buNone/>
            </a:pPr>
            <a:endParaRPr/>
          </a:p>
        </p:txBody>
      </p:sp>
      <p:pic>
        <p:nvPicPr>
          <p:cNvPr id="307" name="Google Shape;307;p31"/>
          <p:cNvPicPr preferRelativeResize="0"/>
          <p:nvPr/>
        </p:nvPicPr>
        <p:blipFill rotWithShape="1">
          <a:blip r:embed="rId3">
            <a:alphaModFix/>
          </a:blip>
          <a:srcRect/>
          <a:stretch/>
        </p:blipFill>
        <p:spPr>
          <a:xfrm>
            <a:off x="3247054" y="2846206"/>
            <a:ext cx="5022370" cy="320816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477eb4c328_1_4"/>
          <p:cNvSpPr txBox="1">
            <a:spLocks noGrp="1"/>
          </p:cNvSpPr>
          <p:nvPr>
            <p:ph type="title"/>
          </p:nvPr>
        </p:nvSpPr>
        <p:spPr>
          <a:xfrm>
            <a:off x="440064" y="993366"/>
            <a:ext cx="10863300" cy="1019100"/>
          </a:xfrm>
          <a:prstGeom prst="rect">
            <a:avLst/>
          </a:prstGeom>
        </p:spPr>
        <p:txBody>
          <a:bodyPr spcFirstLastPara="1" wrap="square" lIns="91425" tIns="45700" rIns="91425" bIns="45700" anchor="ctr" anchorCtr="0">
            <a:noAutofit/>
          </a:bodyPr>
          <a:lstStyle/>
          <a:p>
            <a:pPr marL="0" lvl="0" indent="0" algn="l" rtl="0">
              <a:lnSpc>
                <a:spcPct val="122600"/>
              </a:lnSpc>
              <a:spcBef>
                <a:spcPts val="2800"/>
              </a:spcBef>
              <a:spcAft>
                <a:spcPts val="2100"/>
              </a:spcAft>
              <a:buNone/>
            </a:pPr>
            <a:r>
              <a:rPr lang="en-US">
                <a:solidFill>
                  <a:srgbClr val="16191F"/>
                </a:solidFill>
                <a:highlight>
                  <a:srgbClr val="FFFFFF"/>
                </a:highlight>
                <a:latin typeface="Times New Roman"/>
                <a:ea typeface="Times New Roman"/>
                <a:cs typeface="Times New Roman"/>
                <a:sym typeface="Times New Roman"/>
              </a:rPr>
              <a:t>Overview of creating Amazon EBS-backed AMIs</a:t>
            </a:r>
            <a:endParaRPr/>
          </a:p>
        </p:txBody>
      </p:sp>
      <p:pic>
        <p:nvPicPr>
          <p:cNvPr id="314" name="Google Shape;314;g1477eb4c328_1_4"/>
          <p:cNvPicPr preferRelativeResize="0"/>
          <p:nvPr/>
        </p:nvPicPr>
        <p:blipFill>
          <a:blip r:embed="rId3">
            <a:alphaModFix/>
          </a:blip>
          <a:stretch>
            <a:fillRect/>
          </a:stretch>
        </p:blipFill>
        <p:spPr>
          <a:xfrm>
            <a:off x="847550" y="2485225"/>
            <a:ext cx="10496900" cy="1793220"/>
          </a:xfrm>
          <a:prstGeom prst="rect">
            <a:avLst/>
          </a:prstGeom>
          <a:noFill/>
          <a:ln>
            <a:noFill/>
          </a:ln>
        </p:spPr>
      </p:pic>
      <p:sp>
        <p:nvSpPr>
          <p:cNvPr id="315" name="Google Shape;315;g1477eb4c328_1_4"/>
          <p:cNvSpPr txBox="1"/>
          <p:nvPr/>
        </p:nvSpPr>
        <p:spPr>
          <a:xfrm>
            <a:off x="847550" y="4083850"/>
            <a:ext cx="10455900" cy="1279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a:solidFill>
                <a:srgbClr val="202122"/>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r>
              <a:rPr lang="en-US" sz="1800" b="1">
                <a:solidFill>
                  <a:srgbClr val="16191F"/>
                </a:solidFill>
                <a:highlight>
                  <a:srgbClr val="FFFFFF"/>
                </a:highlight>
                <a:latin typeface="Times New Roman"/>
                <a:ea typeface="Times New Roman"/>
                <a:cs typeface="Times New Roman"/>
                <a:sym typeface="Times New Roman"/>
              </a:rPr>
              <a:t>Step 1 – AMI #1: Start with an existing AMI</a:t>
            </a:r>
            <a:endParaRPr sz="1800" b="1">
              <a:solidFill>
                <a:srgbClr val="16191F"/>
              </a:solidFill>
              <a:highlight>
                <a:srgbClr val="FFFFFF"/>
              </a:highlight>
              <a:latin typeface="Times New Roman"/>
              <a:ea typeface="Times New Roman"/>
              <a:cs typeface="Times New Roman"/>
              <a:sym typeface="Times New Roman"/>
            </a:endParaRPr>
          </a:p>
          <a:p>
            <a:pPr marL="177800" marR="152400" lvl="0" indent="0" algn="just" rtl="0">
              <a:lnSpc>
                <a:spcPct val="150000"/>
              </a:lnSpc>
              <a:spcBef>
                <a:spcPts val="200"/>
              </a:spcBef>
              <a:spcAft>
                <a:spcPts val="2400"/>
              </a:spcAft>
              <a:buNone/>
            </a:pPr>
            <a:r>
              <a:rPr lang="en-US" sz="1800">
                <a:solidFill>
                  <a:srgbClr val="16191F"/>
                </a:solidFill>
                <a:highlight>
                  <a:srgbClr val="FFFFFF"/>
                </a:highlight>
                <a:latin typeface="Times New Roman"/>
                <a:ea typeface="Times New Roman"/>
                <a:cs typeface="Times New Roman"/>
                <a:sym typeface="Times New Roman"/>
              </a:rPr>
              <a:t>Find an existing AMI that is similar to the AMI that you'd like to create.</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477eb4c328_1_9"/>
          <p:cNvSpPr txBox="1">
            <a:spLocks noGrp="1"/>
          </p:cNvSpPr>
          <p:nvPr>
            <p:ph type="title"/>
          </p:nvPr>
        </p:nvSpPr>
        <p:spPr>
          <a:xfrm>
            <a:off x="668400" y="182400"/>
            <a:ext cx="7582500" cy="1019100"/>
          </a:xfrm>
          <a:prstGeom prst="rect">
            <a:avLst/>
          </a:prstGeom>
        </p:spPr>
        <p:txBody>
          <a:bodyPr spcFirstLastPara="1" wrap="square" lIns="91425" tIns="45700" rIns="91425" bIns="45700" anchor="ctr" anchorCtr="0">
            <a:noAutofit/>
          </a:bodyPr>
          <a:lstStyle/>
          <a:p>
            <a:pPr marL="0" lvl="0" indent="0" algn="l" rtl="0">
              <a:lnSpc>
                <a:spcPct val="122600"/>
              </a:lnSpc>
              <a:spcBef>
                <a:spcPts val="2800"/>
              </a:spcBef>
              <a:spcAft>
                <a:spcPts val="2100"/>
              </a:spcAft>
              <a:buNone/>
            </a:pPr>
            <a:r>
              <a:rPr lang="en-US">
                <a:solidFill>
                  <a:srgbClr val="16191F"/>
                </a:solidFill>
                <a:highlight>
                  <a:srgbClr val="FFFFFF"/>
                </a:highlight>
                <a:latin typeface="Times New Roman"/>
                <a:ea typeface="Times New Roman"/>
                <a:cs typeface="Times New Roman"/>
                <a:sym typeface="Times New Roman"/>
              </a:rPr>
              <a:t>Creating Amazon EBS-backed AMIs</a:t>
            </a:r>
            <a:endParaRPr/>
          </a:p>
        </p:txBody>
      </p:sp>
      <p:sp>
        <p:nvSpPr>
          <p:cNvPr id="321" name="Google Shape;321;g1477eb4c328_1_9"/>
          <p:cNvSpPr txBox="1">
            <a:spLocks noGrp="1"/>
          </p:cNvSpPr>
          <p:nvPr>
            <p:ph type="body" idx="1"/>
          </p:nvPr>
        </p:nvSpPr>
        <p:spPr>
          <a:xfrm>
            <a:off x="665241" y="1431937"/>
            <a:ext cx="10861500" cy="40386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800" b="1">
                <a:solidFill>
                  <a:srgbClr val="16191F"/>
                </a:solidFill>
                <a:highlight>
                  <a:srgbClr val="FFFFFF"/>
                </a:highlight>
                <a:latin typeface="Times New Roman"/>
                <a:ea typeface="Times New Roman"/>
                <a:cs typeface="Times New Roman"/>
                <a:sym typeface="Times New Roman"/>
              </a:rPr>
              <a:t>Step 2 – Launch instance from existing AMI</a:t>
            </a:r>
            <a:endParaRPr sz="1800" b="1">
              <a:solidFill>
                <a:srgbClr val="16191F"/>
              </a:solidFill>
              <a:highlight>
                <a:srgbClr val="FFFFFF"/>
              </a:highlight>
              <a:latin typeface="Times New Roman"/>
              <a:ea typeface="Times New Roman"/>
              <a:cs typeface="Times New Roman"/>
              <a:sym typeface="Times New Roman"/>
            </a:endParaRPr>
          </a:p>
          <a:p>
            <a:pPr marL="177800" marR="152400" lvl="0" indent="0" algn="just" rtl="0">
              <a:lnSpc>
                <a:spcPct val="150000"/>
              </a:lnSpc>
              <a:spcBef>
                <a:spcPts val="200"/>
              </a:spcBef>
              <a:spcAft>
                <a:spcPts val="0"/>
              </a:spcAft>
              <a:buNone/>
            </a:pPr>
            <a:r>
              <a:rPr lang="en-US" sz="1800">
                <a:solidFill>
                  <a:srgbClr val="16191F"/>
                </a:solidFill>
                <a:highlight>
                  <a:srgbClr val="FFFFFF"/>
                </a:highlight>
                <a:latin typeface="Times New Roman"/>
                <a:ea typeface="Times New Roman"/>
                <a:cs typeface="Times New Roman"/>
                <a:sym typeface="Times New Roman"/>
              </a:rPr>
              <a:t>The way to configure an AMI is to launch an instance from the AMI on which you'd like to base your new AMI, and then customize the instance (indicated at 3 in the diagram).</a:t>
            </a:r>
            <a:endParaRPr sz="1800">
              <a:solidFill>
                <a:srgbClr val="16191F"/>
              </a:solidFill>
              <a:highlight>
                <a:srgbClr val="FFFFFF"/>
              </a:highlight>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US" sz="1800" b="1">
                <a:solidFill>
                  <a:srgbClr val="16191F"/>
                </a:solidFill>
                <a:highlight>
                  <a:srgbClr val="FFFFFF"/>
                </a:highlight>
                <a:latin typeface="Times New Roman"/>
                <a:ea typeface="Times New Roman"/>
                <a:cs typeface="Times New Roman"/>
                <a:sym typeface="Times New Roman"/>
              </a:rPr>
              <a:t>Step 3 – EC2 instance #1: Customize the instance</a:t>
            </a:r>
            <a:endParaRPr sz="1800" b="1">
              <a:solidFill>
                <a:srgbClr val="16191F"/>
              </a:solidFill>
              <a:highlight>
                <a:srgbClr val="FFFFFF"/>
              </a:highlight>
              <a:latin typeface="Times New Roman"/>
              <a:ea typeface="Times New Roman"/>
              <a:cs typeface="Times New Roman"/>
              <a:sym typeface="Times New Roman"/>
            </a:endParaRPr>
          </a:p>
          <a:p>
            <a:pPr marL="177800" marR="152400" lvl="0" indent="0" algn="just" rtl="0">
              <a:lnSpc>
                <a:spcPct val="150000"/>
              </a:lnSpc>
              <a:spcBef>
                <a:spcPts val="200"/>
              </a:spcBef>
              <a:spcAft>
                <a:spcPts val="0"/>
              </a:spcAft>
              <a:buNone/>
            </a:pPr>
            <a:r>
              <a:rPr lang="en-US" sz="1800">
                <a:solidFill>
                  <a:srgbClr val="16191F"/>
                </a:solidFill>
                <a:highlight>
                  <a:srgbClr val="FFFFFF"/>
                </a:highlight>
                <a:latin typeface="Times New Roman"/>
                <a:ea typeface="Times New Roman"/>
                <a:cs typeface="Times New Roman"/>
                <a:sym typeface="Times New Roman"/>
              </a:rPr>
              <a:t>Connect to your instance and customize it for your needs. Your new AMI will include these customizations.</a:t>
            </a:r>
            <a:endParaRPr sz="1800">
              <a:solidFill>
                <a:srgbClr val="16191F"/>
              </a:solidFill>
              <a:highlight>
                <a:srgbClr val="FFFFFF"/>
              </a:highlight>
              <a:latin typeface="Times New Roman"/>
              <a:ea typeface="Times New Roman"/>
              <a:cs typeface="Times New Roman"/>
              <a:sym typeface="Times New Roman"/>
            </a:endParaRPr>
          </a:p>
          <a:p>
            <a:pPr marL="177800" marR="152400" lvl="0" indent="0" algn="just" rtl="0">
              <a:lnSpc>
                <a:spcPct val="150000"/>
              </a:lnSpc>
              <a:spcBef>
                <a:spcPts val="2400"/>
              </a:spcBef>
              <a:spcAft>
                <a:spcPts val="0"/>
              </a:spcAft>
              <a:buNone/>
            </a:pPr>
            <a:r>
              <a:rPr lang="en-US" sz="1800">
                <a:solidFill>
                  <a:srgbClr val="16191F"/>
                </a:solidFill>
                <a:highlight>
                  <a:srgbClr val="FFFFFF"/>
                </a:highlight>
                <a:latin typeface="Times New Roman"/>
                <a:ea typeface="Times New Roman"/>
                <a:cs typeface="Times New Roman"/>
                <a:sym typeface="Times New Roman"/>
              </a:rPr>
              <a:t>You can perform any of the following actions on your instance to customize it:</a:t>
            </a:r>
            <a:endParaRPr sz="1800">
              <a:solidFill>
                <a:srgbClr val="16191F"/>
              </a:solidFill>
              <a:highlight>
                <a:srgbClr val="FFFFFF"/>
              </a:highlight>
              <a:latin typeface="Times New Roman"/>
              <a:ea typeface="Times New Roman"/>
              <a:cs typeface="Times New Roman"/>
              <a:sym typeface="Times New Roman"/>
            </a:endParaRPr>
          </a:p>
          <a:p>
            <a:pPr marL="635000" marR="152400" lvl="0" indent="-342900" algn="l" rtl="0">
              <a:lnSpc>
                <a:spcPct val="150000"/>
              </a:lnSpc>
              <a:spcBef>
                <a:spcPts val="2400"/>
              </a:spcBef>
              <a:spcAft>
                <a:spcPts val="0"/>
              </a:spcAft>
              <a:buClr>
                <a:srgbClr val="16191F"/>
              </a:buClr>
              <a:buSzPts val="1800"/>
              <a:buFont typeface="Times New Roman"/>
              <a:buChar char="●"/>
            </a:pPr>
            <a:r>
              <a:rPr lang="en-US" sz="1800">
                <a:solidFill>
                  <a:srgbClr val="16191F"/>
                </a:solidFill>
                <a:highlight>
                  <a:srgbClr val="FFFFFF"/>
                </a:highlight>
                <a:latin typeface="Times New Roman"/>
                <a:ea typeface="Times New Roman"/>
                <a:cs typeface="Times New Roman"/>
                <a:sym typeface="Times New Roman"/>
              </a:rPr>
              <a:t>Install software and applications</a:t>
            </a:r>
            <a:endParaRPr sz="1800">
              <a:solidFill>
                <a:srgbClr val="16191F"/>
              </a:solidFill>
              <a:highlight>
                <a:srgbClr val="FFFFFF"/>
              </a:highlight>
              <a:latin typeface="Times New Roman"/>
              <a:ea typeface="Times New Roman"/>
              <a:cs typeface="Times New Roman"/>
              <a:sym typeface="Times New Roman"/>
            </a:endParaRPr>
          </a:p>
          <a:p>
            <a:pPr marL="635000" marR="152400" lvl="0" indent="-342900" algn="l" rtl="0">
              <a:lnSpc>
                <a:spcPct val="150000"/>
              </a:lnSpc>
              <a:spcBef>
                <a:spcPts val="0"/>
              </a:spcBef>
              <a:spcAft>
                <a:spcPts val="0"/>
              </a:spcAft>
              <a:buClr>
                <a:srgbClr val="16191F"/>
              </a:buClr>
              <a:buSzPts val="1800"/>
              <a:buFont typeface="Times New Roman"/>
              <a:buChar char="●"/>
            </a:pPr>
            <a:r>
              <a:rPr lang="en-US" sz="1800">
                <a:solidFill>
                  <a:srgbClr val="16191F"/>
                </a:solidFill>
                <a:highlight>
                  <a:srgbClr val="FFFFFF"/>
                </a:highlight>
                <a:latin typeface="Times New Roman"/>
                <a:ea typeface="Times New Roman"/>
                <a:cs typeface="Times New Roman"/>
                <a:sym typeface="Times New Roman"/>
              </a:rPr>
              <a:t>Copy data</a:t>
            </a:r>
            <a:endParaRPr sz="1800">
              <a:solidFill>
                <a:srgbClr val="16191F"/>
              </a:solidFill>
              <a:highlight>
                <a:srgbClr val="FFFFFF"/>
              </a:highlight>
              <a:latin typeface="Times New Roman"/>
              <a:ea typeface="Times New Roman"/>
              <a:cs typeface="Times New Roman"/>
              <a:sym typeface="Times New Roman"/>
            </a:endParaRPr>
          </a:p>
          <a:p>
            <a:pPr marL="635000" marR="152400" lvl="0" indent="-342900" algn="l" rtl="0">
              <a:lnSpc>
                <a:spcPct val="150000"/>
              </a:lnSpc>
              <a:spcBef>
                <a:spcPts val="0"/>
              </a:spcBef>
              <a:spcAft>
                <a:spcPts val="0"/>
              </a:spcAft>
              <a:buClr>
                <a:srgbClr val="16191F"/>
              </a:buClr>
              <a:buSzPts val="1800"/>
              <a:buFont typeface="Times New Roman"/>
              <a:buChar char="●"/>
            </a:pPr>
            <a:r>
              <a:rPr lang="en-US" sz="1800">
                <a:solidFill>
                  <a:srgbClr val="16191F"/>
                </a:solidFill>
                <a:highlight>
                  <a:srgbClr val="FFFFFF"/>
                </a:highlight>
                <a:latin typeface="Times New Roman"/>
                <a:ea typeface="Times New Roman"/>
                <a:cs typeface="Times New Roman"/>
                <a:sym typeface="Times New Roman"/>
              </a:rPr>
              <a:t>Reduce start time by deleting temporary files, defragmenting your hard drive, and zeroing out free space</a:t>
            </a:r>
            <a:endParaRPr sz="1800">
              <a:solidFill>
                <a:srgbClr val="16191F"/>
              </a:solidFill>
              <a:highlight>
                <a:srgbClr val="FFFFFF"/>
              </a:highlight>
              <a:latin typeface="Times New Roman"/>
              <a:ea typeface="Times New Roman"/>
              <a:cs typeface="Times New Roman"/>
              <a:sym typeface="Times New Roman"/>
            </a:endParaRPr>
          </a:p>
          <a:p>
            <a:pPr marL="635000" marR="152400" lvl="0" indent="-342900" algn="l" rtl="0">
              <a:lnSpc>
                <a:spcPct val="150000"/>
              </a:lnSpc>
              <a:spcBef>
                <a:spcPts val="0"/>
              </a:spcBef>
              <a:spcAft>
                <a:spcPts val="0"/>
              </a:spcAft>
              <a:buClr>
                <a:srgbClr val="16191F"/>
              </a:buClr>
              <a:buSzPts val="1800"/>
              <a:buFont typeface="Times New Roman"/>
              <a:buChar char="●"/>
            </a:pPr>
            <a:r>
              <a:rPr lang="en-US" sz="1800">
                <a:solidFill>
                  <a:srgbClr val="16191F"/>
                </a:solidFill>
                <a:highlight>
                  <a:srgbClr val="FFFFFF"/>
                </a:highlight>
                <a:latin typeface="Times New Roman"/>
                <a:ea typeface="Times New Roman"/>
                <a:cs typeface="Times New Roman"/>
                <a:sym typeface="Times New Roman"/>
              </a:rPr>
              <a:t>Attach additional EBS volumes</a:t>
            </a:r>
            <a:endParaRPr sz="1800">
              <a:solidFill>
                <a:srgbClr val="1619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1477eb4c328_1_14"/>
          <p:cNvSpPr txBox="1">
            <a:spLocks noGrp="1"/>
          </p:cNvSpPr>
          <p:nvPr>
            <p:ph type="title"/>
          </p:nvPr>
        </p:nvSpPr>
        <p:spPr>
          <a:xfrm>
            <a:off x="545864" y="94266"/>
            <a:ext cx="10863300" cy="1019100"/>
          </a:xfrm>
          <a:prstGeom prst="rect">
            <a:avLst/>
          </a:prstGeom>
        </p:spPr>
        <p:txBody>
          <a:bodyPr spcFirstLastPara="1" wrap="square" lIns="91425" tIns="45700" rIns="91425" bIns="45700" anchor="ctr" anchorCtr="0">
            <a:noAutofit/>
          </a:bodyPr>
          <a:lstStyle/>
          <a:p>
            <a:pPr marL="0" lvl="0" indent="0" algn="l" rtl="0">
              <a:lnSpc>
                <a:spcPct val="122600"/>
              </a:lnSpc>
              <a:spcBef>
                <a:spcPts val="2800"/>
              </a:spcBef>
              <a:spcAft>
                <a:spcPts val="2100"/>
              </a:spcAft>
              <a:buNone/>
            </a:pPr>
            <a:r>
              <a:rPr lang="en-US">
                <a:solidFill>
                  <a:srgbClr val="16191F"/>
                </a:solidFill>
                <a:highlight>
                  <a:srgbClr val="FFFFFF"/>
                </a:highlight>
                <a:latin typeface="Times New Roman"/>
                <a:ea typeface="Times New Roman"/>
                <a:cs typeface="Times New Roman"/>
                <a:sym typeface="Times New Roman"/>
              </a:rPr>
              <a:t>Creating Amazon EBS-backed AMIs</a:t>
            </a:r>
            <a:endParaRPr/>
          </a:p>
        </p:txBody>
      </p:sp>
      <p:sp>
        <p:nvSpPr>
          <p:cNvPr id="327" name="Google Shape;327;g1477eb4c328_1_14"/>
          <p:cNvSpPr txBox="1">
            <a:spLocks noGrp="1"/>
          </p:cNvSpPr>
          <p:nvPr>
            <p:ph type="body" idx="1"/>
          </p:nvPr>
        </p:nvSpPr>
        <p:spPr>
          <a:xfrm>
            <a:off x="545875" y="973550"/>
            <a:ext cx="11146800" cy="40386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800" b="1">
                <a:solidFill>
                  <a:srgbClr val="16191F"/>
                </a:solidFill>
                <a:highlight>
                  <a:srgbClr val="FFFFFF"/>
                </a:highlight>
                <a:latin typeface="Times New Roman"/>
                <a:ea typeface="Times New Roman"/>
                <a:cs typeface="Times New Roman"/>
                <a:sym typeface="Times New Roman"/>
              </a:rPr>
              <a:t>Step 4 – Create Image</a:t>
            </a:r>
            <a:endParaRPr sz="1800" b="1">
              <a:solidFill>
                <a:srgbClr val="16191F"/>
              </a:solidFill>
              <a:highlight>
                <a:srgbClr val="FFFFFF"/>
              </a:highlight>
              <a:latin typeface="Times New Roman"/>
              <a:ea typeface="Times New Roman"/>
              <a:cs typeface="Times New Roman"/>
              <a:sym typeface="Times New Roman"/>
            </a:endParaRPr>
          </a:p>
          <a:p>
            <a:pPr marL="177800" marR="152400" lvl="0" indent="0" algn="just" rtl="0">
              <a:lnSpc>
                <a:spcPct val="150000"/>
              </a:lnSpc>
              <a:spcBef>
                <a:spcPts val="200"/>
              </a:spcBef>
              <a:spcAft>
                <a:spcPts val="0"/>
              </a:spcAft>
              <a:buNone/>
            </a:pPr>
            <a:r>
              <a:rPr lang="en-US" sz="1800">
                <a:solidFill>
                  <a:srgbClr val="16191F"/>
                </a:solidFill>
                <a:highlight>
                  <a:srgbClr val="FFFFFF"/>
                </a:highlight>
                <a:latin typeface="Times New Roman"/>
                <a:ea typeface="Times New Roman"/>
                <a:cs typeface="Times New Roman"/>
                <a:sym typeface="Times New Roman"/>
              </a:rPr>
              <a:t>When you create an AMI from an instance, Amazon EC2 powers down the instance before creating the AMI to ensure that everything on the instance is stopped and in a consistent state during the creation process.</a:t>
            </a:r>
            <a:endParaRPr sz="1800">
              <a:solidFill>
                <a:srgbClr val="16191F"/>
              </a:solidFill>
              <a:highlight>
                <a:srgbClr val="FFFFFF"/>
              </a:highlight>
              <a:latin typeface="Times New Roman"/>
              <a:ea typeface="Times New Roman"/>
              <a:cs typeface="Times New Roman"/>
              <a:sym typeface="Times New Roman"/>
            </a:endParaRPr>
          </a:p>
          <a:p>
            <a:pPr marL="0" lvl="0" indent="0" algn="just" rtl="0">
              <a:lnSpc>
                <a:spcPct val="150000"/>
              </a:lnSpc>
              <a:spcBef>
                <a:spcPts val="2400"/>
              </a:spcBef>
              <a:spcAft>
                <a:spcPts val="0"/>
              </a:spcAft>
              <a:buNone/>
            </a:pPr>
            <a:r>
              <a:rPr lang="en-US" sz="1800" b="1">
                <a:solidFill>
                  <a:srgbClr val="16191F"/>
                </a:solidFill>
                <a:highlight>
                  <a:srgbClr val="FFFFFF"/>
                </a:highlight>
                <a:latin typeface="Times New Roman"/>
                <a:ea typeface="Times New Roman"/>
                <a:cs typeface="Times New Roman"/>
                <a:sym typeface="Times New Roman"/>
              </a:rPr>
              <a:t>Step 5 – AMI #2: New AMI</a:t>
            </a:r>
            <a:endParaRPr sz="1800" b="1">
              <a:solidFill>
                <a:srgbClr val="16191F"/>
              </a:solidFill>
              <a:highlight>
                <a:srgbClr val="FFFFFF"/>
              </a:highlight>
              <a:latin typeface="Times New Roman"/>
              <a:ea typeface="Times New Roman"/>
              <a:cs typeface="Times New Roman"/>
              <a:sym typeface="Times New Roman"/>
            </a:endParaRPr>
          </a:p>
          <a:p>
            <a:pPr marL="177800" marR="152400" lvl="0" indent="0" algn="just" rtl="0">
              <a:lnSpc>
                <a:spcPct val="150000"/>
              </a:lnSpc>
              <a:spcBef>
                <a:spcPts val="200"/>
              </a:spcBef>
              <a:spcAft>
                <a:spcPts val="0"/>
              </a:spcAft>
              <a:buNone/>
            </a:pPr>
            <a:r>
              <a:rPr lang="en-US" sz="1800">
                <a:solidFill>
                  <a:srgbClr val="16191F"/>
                </a:solidFill>
                <a:highlight>
                  <a:srgbClr val="FFFFFF"/>
                </a:highlight>
                <a:latin typeface="Times New Roman"/>
                <a:ea typeface="Times New Roman"/>
                <a:cs typeface="Times New Roman"/>
                <a:sym typeface="Times New Roman"/>
              </a:rPr>
              <a:t>After the process completes, you have a new AMI and snapshot (snapshot #2) created from the root volume of the instance.</a:t>
            </a:r>
            <a:endParaRPr sz="1800">
              <a:solidFill>
                <a:srgbClr val="16191F"/>
              </a:solidFill>
              <a:highlight>
                <a:srgbClr val="FFFFFF"/>
              </a:highlight>
              <a:latin typeface="Times New Roman"/>
              <a:ea typeface="Times New Roman"/>
              <a:cs typeface="Times New Roman"/>
              <a:sym typeface="Times New Roman"/>
            </a:endParaRPr>
          </a:p>
          <a:p>
            <a:pPr marL="0" lvl="0" indent="0" algn="just" rtl="0">
              <a:lnSpc>
                <a:spcPct val="150000"/>
              </a:lnSpc>
              <a:spcBef>
                <a:spcPts val="2400"/>
              </a:spcBef>
              <a:spcAft>
                <a:spcPts val="0"/>
              </a:spcAft>
              <a:buNone/>
            </a:pPr>
            <a:r>
              <a:rPr lang="en-US" sz="1800" b="1">
                <a:solidFill>
                  <a:srgbClr val="16191F"/>
                </a:solidFill>
                <a:highlight>
                  <a:srgbClr val="FFFFFF"/>
                </a:highlight>
                <a:latin typeface="Times New Roman"/>
                <a:ea typeface="Times New Roman"/>
                <a:cs typeface="Times New Roman"/>
                <a:sym typeface="Times New Roman"/>
              </a:rPr>
              <a:t>Step 6 – Launch Instance from new AMI</a:t>
            </a:r>
            <a:endParaRPr sz="1800" b="1">
              <a:solidFill>
                <a:srgbClr val="16191F"/>
              </a:solidFill>
              <a:highlight>
                <a:srgbClr val="FFFFFF"/>
              </a:highlight>
              <a:latin typeface="Times New Roman"/>
              <a:ea typeface="Times New Roman"/>
              <a:cs typeface="Times New Roman"/>
              <a:sym typeface="Times New Roman"/>
            </a:endParaRPr>
          </a:p>
          <a:p>
            <a:pPr marL="177800" marR="152400" lvl="0" indent="0" algn="just" rtl="0">
              <a:lnSpc>
                <a:spcPct val="150000"/>
              </a:lnSpc>
              <a:spcBef>
                <a:spcPts val="200"/>
              </a:spcBef>
              <a:spcAft>
                <a:spcPts val="0"/>
              </a:spcAft>
              <a:buNone/>
            </a:pPr>
            <a:r>
              <a:rPr lang="en-US" sz="1800">
                <a:solidFill>
                  <a:srgbClr val="16191F"/>
                </a:solidFill>
                <a:highlight>
                  <a:srgbClr val="FFFFFF"/>
                </a:highlight>
                <a:latin typeface="Times New Roman"/>
                <a:ea typeface="Times New Roman"/>
                <a:cs typeface="Times New Roman"/>
                <a:sym typeface="Times New Roman"/>
              </a:rPr>
              <a:t>You can use the new AMI to launch an instance.</a:t>
            </a:r>
            <a:endParaRPr sz="1800">
              <a:solidFill>
                <a:srgbClr val="16191F"/>
              </a:solidFill>
              <a:highlight>
                <a:srgbClr val="FFFFFF"/>
              </a:highlight>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US" sz="1800" b="1">
                <a:solidFill>
                  <a:srgbClr val="16191F"/>
                </a:solidFill>
                <a:highlight>
                  <a:srgbClr val="FFFFFF"/>
                </a:highlight>
                <a:latin typeface="Times New Roman"/>
                <a:ea typeface="Times New Roman"/>
                <a:cs typeface="Times New Roman"/>
                <a:sym typeface="Times New Roman"/>
              </a:rPr>
              <a:t>Step 7 – EC2 Instance #2: New Instance</a:t>
            </a:r>
            <a:endParaRPr sz="1800" b="1">
              <a:solidFill>
                <a:srgbClr val="16191F"/>
              </a:solidFill>
              <a:highlight>
                <a:srgbClr val="FFFFFF"/>
              </a:highlight>
              <a:latin typeface="Times New Roman"/>
              <a:ea typeface="Times New Roman"/>
              <a:cs typeface="Times New Roman"/>
              <a:sym typeface="Times New Roman"/>
            </a:endParaRPr>
          </a:p>
          <a:p>
            <a:pPr marL="177800" marR="152400" lvl="0" indent="0" algn="just" rtl="0">
              <a:lnSpc>
                <a:spcPct val="150000"/>
              </a:lnSpc>
              <a:spcBef>
                <a:spcPts val="200"/>
              </a:spcBef>
              <a:spcAft>
                <a:spcPts val="0"/>
              </a:spcAft>
              <a:buNone/>
            </a:pPr>
            <a:r>
              <a:rPr lang="en-US" sz="1800">
                <a:solidFill>
                  <a:srgbClr val="16191F"/>
                </a:solidFill>
                <a:highlight>
                  <a:srgbClr val="FFFFFF"/>
                </a:highlight>
                <a:latin typeface="Times New Roman"/>
                <a:ea typeface="Times New Roman"/>
                <a:cs typeface="Times New Roman"/>
                <a:sym typeface="Times New Roman"/>
              </a:rPr>
              <a:t>When you launch an instance using the new AMI, Amazon EC2 creates a new EBS volume for the instance's root volume using the snapshot</a:t>
            </a:r>
            <a:endParaRPr sz="1800">
              <a:solidFill>
                <a:srgbClr val="16191F"/>
              </a:solidFill>
              <a:highlight>
                <a:srgbClr val="FFFFFF"/>
              </a:highlight>
              <a:latin typeface="Times New Roman"/>
              <a:ea typeface="Times New Roman"/>
              <a:cs typeface="Times New Roman"/>
              <a:sym typeface="Times New Roman"/>
            </a:endParaRPr>
          </a:p>
          <a:p>
            <a:pPr marL="0" lvl="0" indent="0" algn="l" rtl="0">
              <a:spcBef>
                <a:spcPts val="240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Lifecycle of AMI </a:t>
            </a:r>
            <a:endParaRPr/>
          </a:p>
        </p:txBody>
      </p:sp>
      <p:sp>
        <p:nvSpPr>
          <p:cNvPr id="333" name="Google Shape;333;p14"/>
          <p:cNvSpPr txBox="1">
            <a:spLocks noGrp="1"/>
          </p:cNvSpPr>
          <p:nvPr>
            <p:ph type="body" idx="1"/>
          </p:nvPr>
        </p:nvSpPr>
        <p:spPr>
          <a:xfrm>
            <a:off x="563489" y="1470191"/>
            <a:ext cx="10861431" cy="4406896"/>
          </a:xfrm>
          <a:prstGeom prst="rect">
            <a:avLst/>
          </a:prstGeom>
          <a:noFill/>
          <a:ln>
            <a:noFill/>
          </a:ln>
        </p:spPr>
        <p:txBody>
          <a:bodyPr spcFirstLastPara="1" wrap="square" lIns="91425" tIns="45700" rIns="91425" bIns="45700" anchor="t" anchorCtr="0">
            <a:noAutofit/>
          </a:bodyPr>
          <a:lstStyle/>
          <a:p>
            <a:pPr marL="38100" lvl="0" indent="-38100" algn="l" rtl="0">
              <a:lnSpc>
                <a:spcPct val="150000"/>
              </a:lnSpc>
              <a:spcBef>
                <a:spcPts val="0"/>
              </a:spcBef>
              <a:spcAft>
                <a:spcPts val="0"/>
              </a:spcAft>
              <a:buNone/>
            </a:pPr>
            <a:r>
              <a:rPr lang="en-US" sz="1800" b="0" i="0">
                <a:solidFill>
                  <a:srgbClr val="16191F"/>
                </a:solidFill>
                <a:latin typeface="Times New Roman"/>
                <a:ea typeface="Times New Roman"/>
                <a:cs typeface="Times New Roman"/>
                <a:sym typeface="Times New Roman"/>
              </a:rPr>
              <a:t>After you create and register an AMI, you can use it to launch new instances. (You can also launch instances from an AMI if the AMI owner grants you launch permissions.) You can copy an AMI within the same AWS Region or to different AWS Regions. When you no longer require an AMI, you can deregister it.</a:t>
            </a:r>
            <a:endParaRPr/>
          </a:p>
          <a:p>
            <a:pPr marL="38100" lvl="0" indent="-38100" algn="l" rtl="0">
              <a:lnSpc>
                <a:spcPct val="150000"/>
              </a:lnSpc>
              <a:spcBef>
                <a:spcPts val="1138"/>
              </a:spcBef>
              <a:spcAft>
                <a:spcPts val="0"/>
              </a:spcAft>
              <a:buNone/>
            </a:pPr>
            <a:r>
              <a:rPr lang="en-US" sz="1800" b="0" i="0">
                <a:solidFill>
                  <a:srgbClr val="16191F"/>
                </a:solidFill>
                <a:latin typeface="Times New Roman"/>
                <a:ea typeface="Times New Roman"/>
                <a:cs typeface="Times New Roman"/>
                <a:sym typeface="Times New Roman"/>
              </a:rPr>
              <a:t>You can search for an AMI that meets the criteria for your instance. You can search for AMIs provided by AWS or AMIs provided by the community. After you launch an instance from an AMI, you can connect to it. When you are connected to an instance, you can use it just like you use any other server.</a:t>
            </a:r>
            <a:endParaRPr sz="1800">
              <a:latin typeface="Times New Roman"/>
              <a:ea typeface="Times New Roman"/>
              <a:cs typeface="Times New Roman"/>
              <a:sym typeface="Times New Roman"/>
            </a:endParaRPr>
          </a:p>
          <a:p>
            <a:pPr marL="0" lvl="0" indent="0" algn="l" rtl="0">
              <a:spcBef>
                <a:spcPts val="1138"/>
              </a:spcBef>
              <a:spcAft>
                <a:spcPts val="0"/>
              </a:spcAft>
              <a:buNone/>
            </a:pPr>
            <a:endParaRPr/>
          </a:p>
        </p:txBody>
      </p:sp>
      <p:pic>
        <p:nvPicPr>
          <p:cNvPr id="334" name="Google Shape;334;p14"/>
          <p:cNvPicPr preferRelativeResize="0"/>
          <p:nvPr/>
        </p:nvPicPr>
        <p:blipFill rotWithShape="1">
          <a:blip r:embed="rId3">
            <a:alphaModFix/>
          </a:blip>
          <a:srcRect/>
          <a:stretch/>
        </p:blipFill>
        <p:spPr>
          <a:xfrm>
            <a:off x="3006670" y="4294005"/>
            <a:ext cx="5535494" cy="17615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2"/>
          <p:cNvSpPr txBox="1">
            <a:spLocks noGrp="1"/>
          </p:cNvSpPr>
          <p:nvPr>
            <p:ph type="title"/>
          </p:nvPr>
        </p:nvSpPr>
        <p:spPr>
          <a:xfrm>
            <a:off x="664310" y="303078"/>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Elastic File Storage (EFS)</a:t>
            </a:r>
            <a:endParaRPr/>
          </a:p>
        </p:txBody>
      </p:sp>
      <p:sp>
        <p:nvSpPr>
          <p:cNvPr id="340" name="Google Shape;340;p32"/>
          <p:cNvSpPr txBox="1">
            <a:spLocks noGrp="1"/>
          </p:cNvSpPr>
          <p:nvPr>
            <p:ph type="body" idx="1"/>
          </p:nvPr>
        </p:nvSpPr>
        <p:spPr>
          <a:xfrm>
            <a:off x="583300" y="1774863"/>
            <a:ext cx="4564500" cy="373140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Amazon Elastic File System (Amazon EFS) is a simple, serverless, set-and-forget elastic file system that lets you share file data without provisioning or managing storage.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Data is stored across multiple AZs within a region</a:t>
            </a:r>
            <a:endParaRPr/>
          </a:p>
          <a:p>
            <a:pPr marL="285750" lvl="0" indent="-194310" algn="l" rtl="0">
              <a:spcBef>
                <a:spcPts val="1138"/>
              </a:spcBef>
              <a:spcAft>
                <a:spcPts val="0"/>
              </a:spcAft>
              <a:buSzPts val="1440"/>
              <a:buFont typeface="Arial"/>
              <a:buNone/>
            </a:pPr>
            <a:endParaRPr sz="1800" b="0" i="0" u="none" strike="noStrike">
              <a:solidFill>
                <a:srgbClr val="000000"/>
              </a:solidFill>
              <a:latin typeface="Times New Roman"/>
              <a:ea typeface="Times New Roman"/>
              <a:cs typeface="Times New Roman"/>
              <a:sym typeface="Times New Roman"/>
            </a:endParaRPr>
          </a:p>
        </p:txBody>
      </p:sp>
      <p:pic>
        <p:nvPicPr>
          <p:cNvPr id="341" name="Google Shape;341;p32" descr="Never ending demands wife or storage? | by Nirbhab Barat | devopsenthusiasm  | Medium"/>
          <p:cNvPicPr preferRelativeResize="0"/>
          <p:nvPr/>
        </p:nvPicPr>
        <p:blipFill rotWithShape="1">
          <a:blip r:embed="rId3">
            <a:alphaModFix/>
          </a:blip>
          <a:srcRect/>
          <a:stretch/>
        </p:blipFill>
        <p:spPr>
          <a:xfrm>
            <a:off x="5412350" y="1322250"/>
            <a:ext cx="5883900" cy="4636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41409" y="273733"/>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Virtual Machines Architecture</a:t>
            </a:r>
            <a:endParaRPr/>
          </a:p>
        </p:txBody>
      </p:sp>
      <p:pic>
        <p:nvPicPr>
          <p:cNvPr id="121" name="Google Shape;121;p4"/>
          <p:cNvPicPr preferRelativeResize="0"/>
          <p:nvPr/>
        </p:nvPicPr>
        <p:blipFill>
          <a:blip r:embed="rId3">
            <a:alphaModFix/>
          </a:blip>
          <a:stretch>
            <a:fillRect/>
          </a:stretch>
        </p:blipFill>
        <p:spPr>
          <a:xfrm>
            <a:off x="4812950" y="1515825"/>
            <a:ext cx="6405150" cy="4319650"/>
          </a:xfrm>
          <a:prstGeom prst="rect">
            <a:avLst/>
          </a:prstGeom>
          <a:noFill/>
          <a:ln>
            <a:noFill/>
          </a:ln>
        </p:spPr>
      </p:pic>
      <p:sp>
        <p:nvSpPr>
          <p:cNvPr id="122" name="Google Shape;122;p4"/>
          <p:cNvSpPr txBox="1"/>
          <p:nvPr/>
        </p:nvSpPr>
        <p:spPr>
          <a:xfrm>
            <a:off x="1005550" y="2228400"/>
            <a:ext cx="3366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202124"/>
                </a:solidFill>
                <a:highlight>
                  <a:srgbClr val="FFFFFF"/>
                </a:highlight>
                <a:latin typeface="Helvetica Neue"/>
                <a:ea typeface="Helvetica Neue"/>
                <a:cs typeface="Helvetica Neue"/>
                <a:sym typeface="Helvetica Neue"/>
              </a:rPr>
              <a:t>The architecture of a host VM includes the following components: </a:t>
            </a:r>
            <a:r>
              <a:rPr lang="en-US" sz="1800" b="1">
                <a:solidFill>
                  <a:srgbClr val="202124"/>
                </a:solidFill>
                <a:highlight>
                  <a:srgbClr val="FFFFFF"/>
                </a:highlight>
                <a:latin typeface="Helvetica Neue"/>
                <a:ea typeface="Helvetica Neue"/>
                <a:cs typeface="Helvetica Neue"/>
                <a:sym typeface="Helvetica Neue"/>
              </a:rPr>
              <a:t>the hardware layer or the host VM layer;</a:t>
            </a:r>
            <a:r>
              <a:rPr lang="en-US" sz="1800">
                <a:solidFill>
                  <a:srgbClr val="202124"/>
                </a:solidFill>
                <a:highlight>
                  <a:srgbClr val="FFFFFF"/>
                </a:highlight>
                <a:latin typeface="Helvetica Neue"/>
                <a:ea typeface="Helvetica Neue"/>
                <a:cs typeface="Helvetica Neue"/>
                <a:sym typeface="Helvetica Neue"/>
              </a:rPr>
              <a:t> </a:t>
            </a:r>
            <a:r>
              <a:rPr lang="en-US" sz="1800" b="1">
                <a:solidFill>
                  <a:srgbClr val="202124"/>
                </a:solidFill>
                <a:highlight>
                  <a:srgbClr val="FFFFFF"/>
                </a:highlight>
                <a:latin typeface="Helvetica Neue"/>
                <a:ea typeface="Helvetica Neue"/>
                <a:cs typeface="Helvetica Neue"/>
                <a:sym typeface="Helvetica Neue"/>
              </a:rPr>
              <a:t>the OS and hypervisor layer acting as the intermediary; and</a:t>
            </a:r>
            <a:r>
              <a:rPr lang="en-US" sz="1800">
                <a:solidFill>
                  <a:srgbClr val="202124"/>
                </a:solidFill>
                <a:highlight>
                  <a:srgbClr val="FFFFFF"/>
                </a:highlight>
                <a:latin typeface="Helvetica Neue"/>
                <a:ea typeface="Helvetica Neue"/>
                <a:cs typeface="Helvetica Neue"/>
                <a:sym typeface="Helvetica Neue"/>
              </a:rPr>
              <a:t>. </a:t>
            </a:r>
            <a:r>
              <a:rPr lang="en-US" sz="1800" b="1">
                <a:solidFill>
                  <a:srgbClr val="202124"/>
                </a:solidFill>
                <a:highlight>
                  <a:srgbClr val="FFFFFF"/>
                </a:highlight>
                <a:latin typeface="Helvetica Neue"/>
                <a:ea typeface="Helvetica Neue"/>
                <a:cs typeface="Helvetica Neue"/>
                <a:sym typeface="Helvetica Neue"/>
              </a:rPr>
              <a:t>the VM guest layer along with host utilities</a:t>
            </a:r>
            <a:r>
              <a:rPr lang="en-US" sz="1800">
                <a:solidFill>
                  <a:srgbClr val="202124"/>
                </a:solidFill>
                <a:highlight>
                  <a:srgbClr val="FFFFFF"/>
                </a:highlight>
                <a:latin typeface="Helvetica Neue"/>
                <a:ea typeface="Helvetica Neue"/>
                <a:cs typeface="Helvetica Neue"/>
                <a:sym typeface="Helvetica Neue"/>
              </a:rPr>
              <a:t>.</a:t>
            </a:r>
            <a:endParaRPr sz="1800">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477d2a01e9_0_31"/>
          <p:cNvSpPr txBox="1">
            <a:spLocks noGrp="1"/>
          </p:cNvSpPr>
          <p:nvPr>
            <p:ph type="title"/>
          </p:nvPr>
        </p:nvSpPr>
        <p:spPr>
          <a:prstGeom prst="rect">
            <a:avLst/>
          </a:prstGeom>
        </p:spPr>
        <p:txBody>
          <a:bodyPr spcFirstLastPara="1" wrap="square" lIns="91425" tIns="45700" rIns="91425" bIns="45700" anchor="ctr" anchorCtr="0">
            <a:noAutofit/>
          </a:bodyPr>
          <a:lstStyle/>
          <a:p>
            <a:pPr marL="742950" lvl="0" indent="-742950" algn="l" rtl="0">
              <a:spcBef>
                <a:spcPts val="0"/>
              </a:spcBef>
              <a:spcAft>
                <a:spcPts val="0"/>
              </a:spcAft>
              <a:buClr>
                <a:srgbClr val="000000"/>
              </a:buClr>
              <a:buFont typeface="Arial"/>
              <a:buNone/>
            </a:pPr>
            <a:r>
              <a:rPr lang="en-US">
                <a:latin typeface="Times New Roman"/>
                <a:ea typeface="Times New Roman"/>
                <a:cs typeface="Times New Roman"/>
                <a:sym typeface="Times New Roman"/>
              </a:rPr>
              <a:t>Elastic File Storage (EFS)</a:t>
            </a:r>
            <a:endParaRPr/>
          </a:p>
        </p:txBody>
      </p:sp>
      <p:sp>
        <p:nvSpPr>
          <p:cNvPr id="347" name="Google Shape;347;g1477d2a01e9_0_31"/>
          <p:cNvSpPr txBox="1">
            <a:spLocks noGrp="1"/>
          </p:cNvSpPr>
          <p:nvPr>
            <p:ph type="body" idx="1"/>
          </p:nvPr>
        </p:nvSpPr>
        <p:spPr>
          <a:prstGeom prst="rect">
            <a:avLst/>
          </a:prstGeom>
        </p:spPr>
        <p:txBody>
          <a:bodyPr spcFirstLastPara="1" wrap="square" lIns="91425" tIns="45700" rIns="91425" bIns="45700" anchor="t" anchorCtr="0">
            <a:noAutofit/>
          </a:bodyPr>
          <a:lstStyle/>
          <a:p>
            <a:pPr marL="285750" lvl="0" indent="-285750" algn="just" rtl="0">
              <a:lnSpc>
                <a:spcPct val="150000"/>
              </a:lnSpc>
              <a:spcBef>
                <a:spcPts val="1138"/>
              </a:spcBef>
              <a:spcAft>
                <a:spcPts val="0"/>
              </a:spcAft>
              <a:buSzPts val="1440"/>
              <a:buFont typeface="Noto Sans Symbols"/>
              <a:buChar char="⮚"/>
            </a:pPr>
            <a:r>
              <a:rPr lang="en-US" sz="1800">
                <a:latin typeface="Times New Roman"/>
                <a:ea typeface="Times New Roman"/>
                <a:cs typeface="Times New Roman"/>
                <a:sym typeface="Times New Roman"/>
              </a:rPr>
              <a:t>Good for big data and analytics, media processing workflows, content management, web serving, home directories, etc.</a:t>
            </a:r>
            <a:endParaRPr sz="1800">
              <a:latin typeface="Times New Roman"/>
              <a:ea typeface="Times New Roman"/>
              <a:cs typeface="Times New Roman"/>
              <a:sym typeface="Times New Roman"/>
            </a:endParaRPr>
          </a:p>
          <a:p>
            <a:pPr marL="285750" lvl="0" indent="-285750" algn="just" rtl="0">
              <a:lnSpc>
                <a:spcPct val="150000"/>
              </a:lnSpc>
              <a:spcBef>
                <a:spcPts val="1138"/>
              </a:spcBef>
              <a:spcAft>
                <a:spcPts val="0"/>
              </a:spcAft>
              <a:buSzPts val="1440"/>
              <a:buFont typeface="Noto Sans Symbols"/>
              <a:buChar char="⮚"/>
            </a:pPr>
            <a:r>
              <a:rPr lang="en-US" sz="1800">
                <a:latin typeface="Times New Roman"/>
                <a:ea typeface="Times New Roman"/>
                <a:cs typeface="Times New Roman"/>
                <a:sym typeface="Times New Roman"/>
              </a:rPr>
              <a:t>Pay for what you use (no pre-provisioning required).</a:t>
            </a:r>
            <a:endParaRPr sz="1800">
              <a:latin typeface="Times New Roman"/>
              <a:ea typeface="Times New Roman"/>
              <a:cs typeface="Times New Roman"/>
              <a:sym typeface="Times New Roman"/>
            </a:endParaRPr>
          </a:p>
          <a:p>
            <a:pPr marL="285750" lvl="0" indent="-285750" algn="just" rtl="0">
              <a:lnSpc>
                <a:spcPct val="150000"/>
              </a:lnSpc>
              <a:spcBef>
                <a:spcPts val="1138"/>
              </a:spcBef>
              <a:spcAft>
                <a:spcPts val="0"/>
              </a:spcAft>
              <a:buSzPts val="1440"/>
              <a:buFont typeface="Noto Sans Symbols"/>
              <a:buChar char="⮚"/>
            </a:pPr>
            <a:r>
              <a:rPr lang="en-US" sz="1800">
                <a:latin typeface="Times New Roman"/>
                <a:ea typeface="Times New Roman"/>
                <a:cs typeface="Times New Roman"/>
                <a:sym typeface="Times New Roman"/>
              </a:rPr>
              <a:t>EFS is elastic and grows and shrinks as you add and remove data. Can concurrently connect 1 to 1000s of EC2 instances, from multiple AZs. A file system can be accessed concurrently from all AZs in the region where it is located.</a:t>
            </a:r>
            <a:endParaRPr/>
          </a:p>
          <a:p>
            <a:pPr marL="285750" lvl="0" indent="-285750" algn="just" rtl="0">
              <a:lnSpc>
                <a:spcPct val="150000"/>
              </a:lnSpc>
              <a:spcBef>
                <a:spcPts val="1138"/>
              </a:spcBef>
              <a:spcAft>
                <a:spcPts val="0"/>
              </a:spcAft>
              <a:buSzPts val="1440"/>
              <a:buFont typeface="Noto Sans Symbols"/>
              <a:buChar char="⮚"/>
            </a:pPr>
            <a:r>
              <a:rPr lang="en-US" sz="1800">
                <a:latin typeface="Times New Roman"/>
                <a:ea typeface="Times New Roman"/>
                <a:cs typeface="Times New Roman"/>
                <a:sym typeface="Times New Roman"/>
              </a:rPr>
              <a:t>By default you can create up to 10 file systems per account.</a:t>
            </a:r>
            <a:endParaRPr sz="1800">
              <a:latin typeface="Times New Roman"/>
              <a:ea typeface="Times New Roman"/>
              <a:cs typeface="Times New Roman"/>
              <a:sym typeface="Times New Roman"/>
            </a:endParaRPr>
          </a:p>
          <a:p>
            <a:pPr marL="0" lvl="0" indent="0" algn="l" rtl="0">
              <a:spcBef>
                <a:spcPts val="1138"/>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sz="3600">
                <a:solidFill>
                  <a:srgbClr val="060707"/>
                </a:solidFill>
                <a:latin typeface="Times New Roman"/>
                <a:ea typeface="Times New Roman"/>
                <a:cs typeface="Times New Roman"/>
                <a:sym typeface="Times New Roman"/>
              </a:rPr>
              <a:t>Amazon Data Life Cycle Manager</a:t>
            </a:r>
            <a:endParaRPr>
              <a:solidFill>
                <a:srgbClr val="060707"/>
              </a:solidFill>
              <a:latin typeface="Times New Roman"/>
              <a:ea typeface="Times New Roman"/>
              <a:cs typeface="Times New Roman"/>
              <a:sym typeface="Times New Roman"/>
            </a:endParaRPr>
          </a:p>
        </p:txBody>
      </p:sp>
      <p:sp>
        <p:nvSpPr>
          <p:cNvPr id="353" name="Google Shape;353;p33"/>
          <p:cNvSpPr txBox="1">
            <a:spLocks noGrp="1"/>
          </p:cNvSpPr>
          <p:nvPr>
            <p:ph type="body" idx="1"/>
          </p:nvPr>
        </p:nvSpPr>
        <p:spPr>
          <a:xfrm>
            <a:off x="563491" y="1554166"/>
            <a:ext cx="10861431" cy="4406896"/>
          </a:xfrm>
          <a:prstGeom prst="rect">
            <a:avLst/>
          </a:prstGeom>
          <a:noFill/>
          <a:ln>
            <a:noFill/>
          </a:ln>
        </p:spPr>
        <p:txBody>
          <a:bodyPr spcFirstLastPara="1" wrap="square" lIns="91425" tIns="45700" rIns="91425" bIns="45700" anchor="t" anchorCtr="0">
            <a:noAutofit/>
          </a:bodyPr>
          <a:lstStyle/>
          <a:p>
            <a:pPr marL="38100" lvl="0" indent="-38100" algn="just" rtl="0">
              <a:lnSpc>
                <a:spcPct val="150000"/>
              </a:lnSpc>
              <a:spcBef>
                <a:spcPts val="0"/>
              </a:spcBef>
              <a:spcAft>
                <a:spcPts val="0"/>
              </a:spcAft>
              <a:buNone/>
            </a:pPr>
            <a:r>
              <a:rPr lang="en-US" sz="1800" b="0" i="0">
                <a:solidFill>
                  <a:srgbClr val="060707"/>
                </a:solidFill>
                <a:latin typeface="Times New Roman"/>
                <a:ea typeface="Times New Roman"/>
                <a:cs typeface="Times New Roman"/>
                <a:sym typeface="Times New Roman"/>
              </a:rPr>
              <a:t>You can use Amazon Data Lifecycle Manager to automate the creation, retention, and deletion of EBS snapshots and EBS-backed AMIs. When you automate snapshot and AMI management, it helps you to:</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b="0" i="0">
                <a:solidFill>
                  <a:srgbClr val="060707"/>
                </a:solidFill>
                <a:latin typeface="Times New Roman"/>
                <a:ea typeface="Times New Roman"/>
                <a:cs typeface="Times New Roman"/>
                <a:sym typeface="Times New Roman"/>
              </a:rPr>
              <a:t>Protect valuable data by enforcing a regular backup schedule.</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b="0" i="0">
                <a:solidFill>
                  <a:srgbClr val="060707"/>
                </a:solidFill>
                <a:latin typeface="Times New Roman"/>
                <a:ea typeface="Times New Roman"/>
                <a:cs typeface="Times New Roman"/>
                <a:sym typeface="Times New Roman"/>
              </a:rPr>
              <a:t>Create standardized AMIs that can be refreshed at regular intervals.</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b="0" i="0">
                <a:solidFill>
                  <a:srgbClr val="060707"/>
                </a:solidFill>
                <a:latin typeface="Times New Roman"/>
                <a:ea typeface="Times New Roman"/>
                <a:cs typeface="Times New Roman"/>
                <a:sym typeface="Times New Roman"/>
              </a:rPr>
              <a:t>Retain backups as required by auditors or internal compliance.</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b="0" i="0">
                <a:solidFill>
                  <a:srgbClr val="060707"/>
                </a:solidFill>
                <a:latin typeface="Times New Roman"/>
                <a:ea typeface="Times New Roman"/>
                <a:cs typeface="Times New Roman"/>
                <a:sym typeface="Times New Roman"/>
              </a:rPr>
              <a:t>Reduce storage costs by deleting outdated backups.</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b="0" i="0">
                <a:solidFill>
                  <a:srgbClr val="060707"/>
                </a:solidFill>
                <a:latin typeface="Times New Roman"/>
                <a:ea typeface="Times New Roman"/>
                <a:cs typeface="Times New Roman"/>
                <a:sym typeface="Times New Roman"/>
              </a:rPr>
              <a:t>Create disaster recovery backup policies that back up data to isolated accounts.</a:t>
            </a:r>
            <a:endParaRPr/>
          </a:p>
          <a:p>
            <a:pPr marL="38100" lvl="0" indent="-38100" algn="l" rtl="0">
              <a:spcBef>
                <a:spcPts val="1138"/>
              </a:spcBef>
              <a:spcAft>
                <a:spcPts val="0"/>
              </a:spcAft>
              <a:buNone/>
            </a:pPr>
            <a:endParaRPr>
              <a:solidFill>
                <a:srgbClr val="060707"/>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563491" y="247338"/>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Object Storage(S3)</a:t>
            </a:r>
            <a:endParaRPr/>
          </a:p>
        </p:txBody>
      </p:sp>
      <p:sp>
        <p:nvSpPr>
          <p:cNvPr id="359" name="Google Shape;359;p34"/>
          <p:cNvSpPr txBox="1">
            <a:spLocks noGrp="1"/>
          </p:cNvSpPr>
          <p:nvPr>
            <p:ph type="body" idx="1"/>
          </p:nvPr>
        </p:nvSpPr>
        <p:spPr>
          <a:xfrm>
            <a:off x="563499" y="1455500"/>
            <a:ext cx="5025300" cy="44811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Object-based storage systems manage data as individual objects, rather than as blocks and sectors (block-based) or a file hierarchy (file-based).</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Each object includes the data itself, metadata (data about the data), and a globally unique identifier.</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Due to its flat file structure, object storage has virtually unlimited scalability and allows the retention of massive amounts of unstructured data.</a:t>
            </a:r>
            <a:endParaRPr sz="1800">
              <a:latin typeface="Times New Roman"/>
              <a:ea typeface="Times New Roman"/>
              <a:cs typeface="Times New Roman"/>
              <a:sym typeface="Times New Roman"/>
            </a:endParaRPr>
          </a:p>
          <a:p>
            <a:pPr marL="285750" lvl="0" indent="-199390" algn="l" rtl="0">
              <a:spcBef>
                <a:spcPts val="1138"/>
              </a:spcBef>
              <a:spcAft>
                <a:spcPts val="0"/>
              </a:spcAft>
              <a:buClr>
                <a:srgbClr val="000000"/>
              </a:buClr>
              <a:buSzPts val="1360"/>
              <a:buFont typeface="Noto Sans Symbols"/>
              <a:buNone/>
            </a:pPr>
            <a:endParaRPr/>
          </a:p>
        </p:txBody>
      </p:sp>
      <p:pic>
        <p:nvPicPr>
          <p:cNvPr id="360" name="Google Shape;360;p34" descr="Predicting the Real-world Performance of Object Storage Systems in the  Cloud - Apposite Technologies"/>
          <p:cNvPicPr preferRelativeResize="0"/>
          <p:nvPr/>
        </p:nvPicPr>
        <p:blipFill rotWithShape="1">
          <a:blip r:embed="rId3">
            <a:alphaModFix/>
          </a:blip>
          <a:srcRect/>
          <a:stretch/>
        </p:blipFill>
        <p:spPr>
          <a:xfrm>
            <a:off x="5377100" y="1455500"/>
            <a:ext cx="6205700" cy="450896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5"/>
          <p:cNvSpPr txBox="1">
            <a:spLocks noGrp="1"/>
          </p:cNvSpPr>
          <p:nvPr>
            <p:ph type="title"/>
          </p:nvPr>
        </p:nvSpPr>
        <p:spPr>
          <a:xfrm>
            <a:off x="646726" y="413986"/>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Bucket Versioning</a:t>
            </a:r>
            <a:endParaRPr>
              <a:latin typeface="Times New Roman"/>
              <a:ea typeface="Times New Roman"/>
              <a:cs typeface="Times New Roman"/>
              <a:sym typeface="Times New Roman"/>
            </a:endParaRPr>
          </a:p>
        </p:txBody>
      </p:sp>
      <p:sp>
        <p:nvSpPr>
          <p:cNvPr id="366" name="Google Shape;366;p35"/>
          <p:cNvSpPr txBox="1">
            <a:spLocks noGrp="1"/>
          </p:cNvSpPr>
          <p:nvPr>
            <p:ph idx="1"/>
          </p:nvPr>
        </p:nvSpPr>
        <p:spPr>
          <a:xfrm>
            <a:off x="665284" y="1553546"/>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60707"/>
              </a:buClr>
              <a:buSzPts val="1440"/>
              <a:buFont typeface="Noto Sans Symbols"/>
              <a:buChar char="⮚"/>
            </a:pPr>
            <a:r>
              <a:rPr lang="en-US" sz="1800" b="1">
                <a:latin typeface="Times New Roman"/>
                <a:ea typeface="Times New Roman"/>
                <a:cs typeface="Times New Roman"/>
                <a:sym typeface="Times New Roman"/>
              </a:rPr>
              <a:t>Versioning</a:t>
            </a:r>
            <a:r>
              <a:rPr lang="en-US" sz="1800">
                <a:latin typeface="Times New Roman"/>
                <a:ea typeface="Times New Roman"/>
                <a:cs typeface="Times New Roman"/>
                <a:sym typeface="Times New Roman"/>
              </a:rPr>
              <a:t> is a means of keeping the multiple forms of an object in the same S3 bucket. Versioning can be used to retrieve, preserve and restore every version of an object in an S3 bucket.</a:t>
            </a:r>
            <a:endParaRPr/>
          </a:p>
          <a:p>
            <a:pPr marL="285750" lvl="0" indent="-285750" algn="l" rtl="0">
              <a:lnSpc>
                <a:spcPct val="150000"/>
              </a:lnSpc>
              <a:spcBef>
                <a:spcPts val="1138"/>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It serves two purposes:</a:t>
            </a:r>
            <a:endParaRPr/>
          </a:p>
          <a:p>
            <a:pPr marL="812800" lvl="1" indent="-285750" algn="l" rtl="0">
              <a:lnSpc>
                <a:spcPct val="150000"/>
              </a:lnSpc>
              <a:spcBef>
                <a:spcPts val="163"/>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If you delete an object, instead of deleting the object permanently, it creates a delete marker which becomes a current version of an object.</a:t>
            </a:r>
            <a:endParaRPr/>
          </a:p>
          <a:p>
            <a:pPr marL="812800" lvl="1" indent="-285750" algn="l" rtl="0">
              <a:lnSpc>
                <a:spcPct val="150000"/>
              </a:lnSpc>
              <a:spcBef>
                <a:spcPts val="488"/>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If you overwrite an object, it creates a new version of the object and also restores the previous version of the object.</a:t>
            </a:r>
            <a:endParaRPr/>
          </a:p>
          <a:p>
            <a:pPr marL="0" lvl="0" indent="0" algn="l" rtl="0">
              <a:spcBef>
                <a:spcPts val="1463"/>
              </a:spcBef>
              <a:spcAft>
                <a:spcPts val="0"/>
              </a:spcAft>
              <a:buSzPts val="16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664307" y="469970"/>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Replication</a:t>
            </a:r>
            <a:endParaRPr/>
          </a:p>
        </p:txBody>
      </p:sp>
      <p:sp>
        <p:nvSpPr>
          <p:cNvPr id="372" name="Google Shape;372;p36"/>
          <p:cNvSpPr txBox="1">
            <a:spLocks noGrp="1"/>
          </p:cNvSpPr>
          <p:nvPr>
            <p:ph idx="1"/>
          </p:nvPr>
        </p:nvSpPr>
        <p:spPr>
          <a:xfrm>
            <a:off x="664307" y="1489145"/>
            <a:ext cx="10861431" cy="403860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Replication is the automatic, asynchronous copying of objects across buckets in the same or different AWS Regions. </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Replication copies newly created objects and object updates from a source bucket to a destination bucket or buckets.</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 Replication rules define which source bucket objects to replicate and the destination bucket or buckets where the replicated objects are stored.</a:t>
            </a:r>
            <a:endParaRPr/>
          </a:p>
          <a:p>
            <a:pPr marL="285750" lvl="0" indent="-285750" algn="just" rtl="0">
              <a:lnSpc>
                <a:spcPct val="150000"/>
              </a:lnSpc>
              <a:spcBef>
                <a:spcPts val="1138"/>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If you specify an object version ID to delete, Amazon S3 deletes that object version in the source bucket. But it doesn't replicate the deletion in the destination bucket.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7"/>
          <p:cNvSpPr txBox="1">
            <a:spLocks noGrp="1"/>
          </p:cNvSpPr>
          <p:nvPr>
            <p:ph type="title"/>
          </p:nvPr>
        </p:nvSpPr>
        <p:spPr>
          <a:xfrm>
            <a:off x="646726" y="252412"/>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Replication (Contd..)</a:t>
            </a:r>
            <a:endParaRPr/>
          </a:p>
        </p:txBody>
      </p:sp>
      <p:sp>
        <p:nvSpPr>
          <p:cNvPr id="378" name="Google Shape;378;p37"/>
          <p:cNvSpPr txBox="1">
            <a:spLocks noGrp="1"/>
          </p:cNvSpPr>
          <p:nvPr>
            <p:ph idx="1"/>
          </p:nvPr>
        </p:nvSpPr>
        <p:spPr>
          <a:xfrm>
            <a:off x="646726" y="1271587"/>
            <a:ext cx="10861431" cy="40386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You can create a rule to replicate all the objects in a bucket or a subset of objects with a specific key name prefix, one or more object tags, or both.</a:t>
            </a:r>
            <a:endParaRPr/>
          </a:p>
          <a:p>
            <a:pPr marL="342900" lvl="0" indent="-342900" algn="just" rtl="0">
              <a:lnSpc>
                <a:spcPct val="150000"/>
              </a:lnSpc>
              <a:spcBef>
                <a:spcPts val="1138"/>
              </a:spcBef>
              <a:spcAft>
                <a:spcPts val="0"/>
              </a:spcAft>
              <a:buClr>
                <a:srgbClr val="060707"/>
              </a:buClr>
              <a:buSzPts val="1440"/>
              <a:buFont typeface="Noto Sans Symbols"/>
              <a:buChar char="⮚"/>
            </a:pPr>
            <a:r>
              <a:rPr lang="en-US" sz="1800">
                <a:latin typeface="Times New Roman"/>
                <a:ea typeface="Times New Roman"/>
                <a:cs typeface="Times New Roman"/>
                <a:sym typeface="Times New Roman"/>
              </a:rPr>
              <a:t>A destination bucket can be in the same AWS account as the source bucket, or it can be in a different account.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8"/>
          <p:cNvSpPr txBox="1">
            <a:spLocks noGrp="1"/>
          </p:cNvSpPr>
          <p:nvPr>
            <p:ph type="title"/>
          </p:nvPr>
        </p:nvSpPr>
        <p:spPr>
          <a:xfrm>
            <a:off x="561537" y="896938"/>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S3 SRR (SAME REGION REPLICATION)</a:t>
            </a:r>
            <a:endParaRPr/>
          </a:p>
        </p:txBody>
      </p:sp>
      <p:sp>
        <p:nvSpPr>
          <p:cNvPr id="384" name="Google Shape;384;p38"/>
          <p:cNvSpPr txBox="1">
            <a:spLocks noGrp="1"/>
          </p:cNvSpPr>
          <p:nvPr>
            <p:ph type="body" idx="1"/>
          </p:nvPr>
        </p:nvSpPr>
        <p:spPr>
          <a:xfrm>
            <a:off x="561537" y="1916113"/>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Automatically replicates data between buckets within the same AWS Region.</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Replication can be set up at a bucket level, a shared prefix level, or an object level using S3 object tags.</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SRR can be used to make a second copy of data in the same AWS Region</a:t>
            </a:r>
            <a:r>
              <a:rPr lang="en-US" sz="1800"/>
              <a:t>.</a:t>
            </a:r>
            <a:endParaRPr/>
          </a:p>
          <a:p>
            <a:pPr marL="38100" lvl="0" indent="-38100" algn="l" rtl="0">
              <a:spcBef>
                <a:spcPts val="1138"/>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a:spLocks noGrp="1"/>
          </p:cNvSpPr>
          <p:nvPr>
            <p:ph type="title"/>
          </p:nvPr>
        </p:nvSpPr>
        <p:spPr>
          <a:xfrm>
            <a:off x="563491" y="973530"/>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 S3 CRR (CROSS REGION REPLICATION)</a:t>
            </a:r>
            <a:endParaRPr/>
          </a:p>
        </p:txBody>
      </p:sp>
      <p:sp>
        <p:nvSpPr>
          <p:cNvPr id="390" name="Google Shape;390;p3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Automatically replicates data between buckets across different AWS Regions.</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Provides the ability to replicate data at a bucket level, a shared prefix level, or an object level using S3 object tags.</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CRR provides lower-latency data access in different geographic regions.</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CRR can help with compliance requirements to store copies of data hundreds of miles apart</a:t>
            </a:r>
            <a:endParaRPr/>
          </a:p>
          <a:p>
            <a:pPr marL="0" lvl="0" indent="0" algn="l" rtl="0">
              <a:spcBef>
                <a:spcPts val="1138"/>
              </a:spcBef>
              <a:spcAft>
                <a:spcPts val="0"/>
              </a:spcAft>
              <a:buSzPts val="1440"/>
              <a:buNone/>
            </a:pP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0"/>
          <p:cNvSpPr txBox="1">
            <a:spLocks noGrp="1"/>
          </p:cNvSpPr>
          <p:nvPr>
            <p:ph type="title"/>
          </p:nvPr>
        </p:nvSpPr>
        <p:spPr>
          <a:xfrm>
            <a:off x="561537" y="387350"/>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S3 Lifecycle Configuration</a:t>
            </a:r>
            <a:endParaRPr/>
          </a:p>
        </p:txBody>
      </p:sp>
      <p:sp>
        <p:nvSpPr>
          <p:cNvPr id="396" name="Google Shape;396;p40"/>
          <p:cNvSpPr txBox="1">
            <a:spLocks noGrp="1"/>
          </p:cNvSpPr>
          <p:nvPr>
            <p:ph type="body" idx="1"/>
          </p:nvPr>
        </p:nvSpPr>
        <p:spPr>
          <a:xfrm>
            <a:off x="561537" y="1409700"/>
            <a:ext cx="10861431" cy="4038600"/>
          </a:xfrm>
          <a:prstGeom prst="rect">
            <a:avLst/>
          </a:prstGeom>
          <a:noFill/>
          <a:ln>
            <a:noFill/>
          </a:ln>
        </p:spPr>
        <p:txBody>
          <a:bodyPr spcFirstLastPara="1" wrap="square" lIns="91425" tIns="45700" rIns="91425" bIns="45700" anchor="t" anchorCtr="0">
            <a:noAutofit/>
          </a:bodyPr>
          <a:lstStyle/>
          <a:p>
            <a:pPr marL="38100" lvl="0" indent="-38100" algn="just" rtl="0">
              <a:lnSpc>
                <a:spcPct val="150000"/>
              </a:lnSpc>
              <a:spcBef>
                <a:spcPts val="0"/>
              </a:spcBef>
              <a:spcAft>
                <a:spcPts val="0"/>
              </a:spcAft>
              <a:buNone/>
            </a:pPr>
            <a:r>
              <a:rPr lang="en-US" sz="1800">
                <a:latin typeface="Times New Roman"/>
                <a:ea typeface="Times New Roman"/>
                <a:cs typeface="Times New Roman"/>
                <a:sym typeface="Times New Roman"/>
              </a:rPr>
              <a:t>An S3 Lifecycle configuration is a set of rules that define actions that Amazon S3 applies to a group of objects. </a:t>
            </a:r>
            <a:endParaRPr/>
          </a:p>
          <a:p>
            <a:pPr marL="38100" lvl="0" indent="-38100" algn="just" rtl="0">
              <a:lnSpc>
                <a:spcPct val="150000"/>
              </a:lnSpc>
              <a:spcBef>
                <a:spcPts val="1138"/>
              </a:spcBef>
              <a:spcAft>
                <a:spcPts val="0"/>
              </a:spcAft>
              <a:buSzPts val="1440"/>
              <a:buNone/>
            </a:pPr>
            <a:r>
              <a:rPr lang="en-US" sz="1800" b="1">
                <a:latin typeface="Times New Roman"/>
                <a:ea typeface="Times New Roman"/>
                <a:cs typeface="Times New Roman"/>
                <a:sym typeface="Times New Roman"/>
              </a:rPr>
              <a:t>S3 Lifecycle configuration rules for objects that have a well-defined lifecycle. For example: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If you upload periodic logs to a bucket, your application might need them for a week or a month. After that, you might want to delete them.</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Some documents are frequently accessed for a limited period. After that, they are infrequently accessed. At some point, you might not need real-time access to them, but your organization or regulations might require you to archive them for a specific period. After that, you can delete them.</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You might upload some types of data to Amazon S3 primarily for archival purposes.</a:t>
            </a:r>
            <a:endParaRPr/>
          </a:p>
          <a:p>
            <a:pPr marL="38100" lvl="0" indent="-38100" algn="l" rtl="0">
              <a:spcBef>
                <a:spcPts val="1138"/>
              </a:spcBef>
              <a:spcAft>
                <a:spcPts val="0"/>
              </a:spcAft>
              <a:buSzPts val="1440"/>
              <a:buNone/>
            </a:pP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1"/>
          <p:cNvSpPr txBox="1">
            <a:spLocks noGrp="1"/>
          </p:cNvSpPr>
          <p:nvPr>
            <p:ph type="title"/>
          </p:nvPr>
        </p:nvSpPr>
        <p:spPr>
          <a:xfrm>
            <a:off x="3830487" y="2409825"/>
            <a:ext cx="4531026"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S3 Storage Classes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 Amazon EC2</a:t>
            </a:r>
            <a:endParaRPr/>
          </a:p>
        </p:txBody>
      </p:sp>
      <p:sp>
        <p:nvSpPr>
          <p:cNvPr id="128" name="Google Shape;128;p5"/>
          <p:cNvSpPr txBox="1">
            <a:spLocks noGrp="1"/>
          </p:cNvSpPr>
          <p:nvPr>
            <p:ph type="body" idx="1"/>
          </p:nvPr>
        </p:nvSpPr>
        <p:spPr>
          <a:xfrm>
            <a:off x="563491" y="1554166"/>
            <a:ext cx="11065020" cy="4406896"/>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b="1">
                <a:latin typeface="Times New Roman"/>
                <a:ea typeface="Times New Roman"/>
                <a:cs typeface="Times New Roman"/>
                <a:sym typeface="Times New Roman"/>
              </a:rPr>
              <a:t>EC2 – Elastic Compute Cloud</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An</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Amazon EC2 instance is a virtual server in Amazon's Elastic Compute Cloud (EC2) for running applications on the Amazon Web Services (AWS) infrastructure. </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AWS is a comprehensive, evolving cloud computing platform; EC2 is a service that enables business subscribers to run application programs in the computing environment.</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Instances are created from Amazon Machine Images (AMI). The machine images are like templates. They are configured with an operating system (OS) and other software, which determine the user's operating environment. Users can select an AMI provided by AWS, the user community, or through the AWS Marketplace.</a:t>
            </a:r>
            <a:endParaRPr sz="1800">
              <a:latin typeface="Times New Roman"/>
              <a:ea typeface="Times New Roman"/>
              <a:cs typeface="Times New Roman"/>
              <a:sym typeface="Times New Roman"/>
            </a:endParaRPr>
          </a:p>
          <a:p>
            <a:pPr marL="285750" lvl="0" indent="-199390" algn="l" rtl="0">
              <a:spcBef>
                <a:spcPts val="1138"/>
              </a:spcBef>
              <a:spcAft>
                <a:spcPts val="0"/>
              </a:spcAft>
              <a:buSzPts val="1360"/>
              <a:buFont typeface="Arial"/>
              <a:buNone/>
            </a:pPr>
            <a:endParaRPr/>
          </a:p>
        </p:txBody>
      </p:sp>
      <p:pic>
        <p:nvPicPr>
          <p:cNvPr id="129" name="Google Shape;129;p5" descr="All you need to know about EC2 instance - DEV Community"/>
          <p:cNvPicPr preferRelativeResize="0"/>
          <p:nvPr/>
        </p:nvPicPr>
        <p:blipFill rotWithShape="1">
          <a:blip r:embed="rId3">
            <a:alphaModFix/>
          </a:blip>
          <a:srcRect/>
          <a:stretch/>
        </p:blipFill>
        <p:spPr>
          <a:xfrm>
            <a:off x="10133700" y="4937750"/>
            <a:ext cx="1775025" cy="12933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Clr>
                <a:srgbClr val="000000"/>
              </a:buClr>
              <a:buSzPts val="3600"/>
              <a:buFont typeface="Roboto"/>
              <a:buAutoNum type="arabicParenR"/>
            </a:pPr>
            <a:r>
              <a:rPr lang="en-US">
                <a:latin typeface="Times New Roman"/>
                <a:ea typeface="Times New Roman"/>
                <a:cs typeface="Times New Roman"/>
                <a:sym typeface="Times New Roman"/>
              </a:rPr>
              <a:t>S3 Standard</a:t>
            </a:r>
            <a:endParaRPr/>
          </a:p>
        </p:txBody>
      </p:sp>
      <p:sp>
        <p:nvSpPr>
          <p:cNvPr id="407" name="Google Shape;407;p42"/>
          <p:cNvSpPr txBox="1">
            <a:spLocks noGrp="1"/>
          </p:cNvSpPr>
          <p:nvPr>
            <p:ph type="body" idx="1"/>
          </p:nvPr>
        </p:nvSpPr>
        <p:spPr>
          <a:xfrm>
            <a:off x="565443" y="1494136"/>
            <a:ext cx="10861431" cy="4038600"/>
          </a:xfrm>
          <a:prstGeom prst="rect">
            <a:avLst/>
          </a:prstGeom>
          <a:noFill/>
          <a:ln>
            <a:noFill/>
          </a:ln>
        </p:spPr>
        <p:txBody>
          <a:bodyPr spcFirstLastPara="1" wrap="square" lIns="91425" tIns="45700" rIns="91425" bIns="45700" anchor="t" anchorCtr="0">
            <a:noAutofit/>
          </a:bodyPr>
          <a:lstStyle/>
          <a:p>
            <a:pPr marL="38100" lvl="0" indent="-38100" algn="just" rtl="0">
              <a:lnSpc>
                <a:spcPct val="150000"/>
              </a:lnSpc>
              <a:spcBef>
                <a:spcPts val="0"/>
              </a:spcBef>
              <a:spcAft>
                <a:spcPts val="0"/>
              </a:spcAft>
              <a:buNone/>
            </a:pPr>
            <a:r>
              <a:rPr lang="en-US" sz="1800">
                <a:latin typeface="Times New Roman"/>
                <a:ea typeface="Times New Roman"/>
                <a:cs typeface="Times New Roman"/>
                <a:sym typeface="Times New Roman"/>
              </a:rPr>
              <a:t>S3 Standard is the default storage class if none of the storage classes is specified during upload. It is ideal for frequently accessed data because it provides low latency and high availability. It is the most expensive storage class among all others.</a:t>
            </a:r>
            <a:endParaRPr/>
          </a:p>
          <a:p>
            <a:pPr marL="0" lvl="0" indent="0" algn="l" rtl="0">
              <a:lnSpc>
                <a:spcPct val="150000"/>
              </a:lnSpc>
              <a:spcBef>
                <a:spcPts val="1138"/>
              </a:spcBef>
              <a:spcAft>
                <a:spcPts val="0"/>
              </a:spcAft>
              <a:buSzPts val="1440"/>
              <a:buNone/>
            </a:pPr>
            <a:r>
              <a:rPr lang="en-US" sz="1800" b="1">
                <a:latin typeface="Times New Roman"/>
                <a:ea typeface="Times New Roman"/>
                <a:cs typeface="Times New Roman"/>
                <a:sym typeface="Times New Roman"/>
              </a:rPr>
              <a:t>Key Points: </a:t>
            </a:r>
            <a:endParaRPr sz="1800">
              <a:latin typeface="Times New Roman"/>
              <a:ea typeface="Times New Roman"/>
              <a:cs typeface="Times New Roman"/>
              <a:sym typeface="Times New Roman"/>
            </a:endParaRPr>
          </a:p>
          <a:p>
            <a:pPr marL="527050" lvl="1" indent="-342900" algn="l" rtl="0">
              <a:lnSpc>
                <a:spcPct val="150000"/>
              </a:lnSpc>
              <a:spcBef>
                <a:spcPts val="163"/>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High Availability and low latency</a:t>
            </a:r>
            <a:endParaRPr/>
          </a:p>
          <a:p>
            <a:pPr marL="527050" lvl="1" indent="-342900" algn="l" rtl="0">
              <a:lnSpc>
                <a:spcPct val="150000"/>
              </a:lnSpc>
              <a:spcBef>
                <a:spcPts val="48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Data is stored in multiple locations. So it is resilient against events that affect an entire availability zone</a:t>
            </a:r>
            <a:endParaRPr/>
          </a:p>
          <a:p>
            <a:pPr marL="527050" lvl="1" indent="-342900" algn="l" rtl="0">
              <a:lnSpc>
                <a:spcPct val="150000"/>
              </a:lnSpc>
              <a:spcBef>
                <a:spcPts val="48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The durability of 99.999999999% and availability of 99.99% availability over a given year</a:t>
            </a:r>
            <a:endParaRPr/>
          </a:p>
          <a:p>
            <a:pPr marL="527050" lvl="1" indent="-342900" algn="l" rtl="0">
              <a:lnSpc>
                <a:spcPct val="150000"/>
              </a:lnSpc>
              <a:spcBef>
                <a:spcPts val="48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Most expensive storage class among all others</a:t>
            </a:r>
            <a:r>
              <a:rPr lang="en-US" sz="1700">
                <a:latin typeface="Times New Roman"/>
                <a:ea typeface="Times New Roman"/>
                <a:cs typeface="Times New Roman"/>
                <a:sym typeface="Times New Roman"/>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Clr>
                <a:srgbClr val="000000"/>
              </a:buClr>
              <a:buSzPts val="3600"/>
              <a:buFont typeface="Roboto"/>
              <a:buAutoNum type="arabicParenR" startAt="2"/>
            </a:pPr>
            <a:r>
              <a:rPr lang="en-US">
                <a:latin typeface="Times New Roman"/>
                <a:ea typeface="Times New Roman"/>
                <a:cs typeface="Times New Roman"/>
                <a:sym typeface="Times New Roman"/>
              </a:rPr>
              <a:t>S3 Standard-IA</a:t>
            </a:r>
            <a:endParaRPr/>
          </a:p>
        </p:txBody>
      </p:sp>
      <p:sp>
        <p:nvSpPr>
          <p:cNvPr id="413" name="Google Shape;413;p43"/>
          <p:cNvSpPr txBox="1">
            <a:spLocks noGrp="1"/>
          </p:cNvSpPr>
          <p:nvPr>
            <p:ph type="body" idx="1"/>
          </p:nvPr>
        </p:nvSpPr>
        <p:spPr>
          <a:xfrm>
            <a:off x="563489" y="1302239"/>
            <a:ext cx="10861431" cy="4038600"/>
          </a:xfrm>
          <a:prstGeom prst="rect">
            <a:avLst/>
          </a:prstGeom>
          <a:noFill/>
          <a:ln>
            <a:noFill/>
          </a:ln>
        </p:spPr>
        <p:txBody>
          <a:bodyPr spcFirstLastPara="1" wrap="square" lIns="91425" tIns="45700" rIns="91425" bIns="45700" anchor="t" anchorCtr="0">
            <a:noAutofit/>
          </a:bodyPr>
          <a:lstStyle/>
          <a:p>
            <a:pPr marL="38100" lvl="0" indent="-38100" algn="l" rtl="0">
              <a:lnSpc>
                <a:spcPct val="150000"/>
              </a:lnSpc>
              <a:spcBef>
                <a:spcPts val="0"/>
              </a:spcBef>
              <a:spcAft>
                <a:spcPts val="0"/>
              </a:spcAft>
              <a:buNone/>
            </a:pPr>
            <a:r>
              <a:rPr lang="en-US" sz="1800">
                <a:latin typeface="Times New Roman"/>
                <a:ea typeface="Times New Roman"/>
                <a:cs typeface="Times New Roman"/>
                <a:sym typeface="Times New Roman"/>
              </a:rPr>
              <a:t>S3 Standard-Infrequent Access is optimized for long-lived and less frequently accessed data but requires rapid access whenever required. Similar to S3 Standard, it also offers high durability, low latency, and high throughput but has a low per GB storage price and per GB retrieval fee. The S3 Standard-IA is ideal for backups, long-term storage, and as a data store for disaster recovery</a:t>
            </a:r>
            <a:endParaRPr/>
          </a:p>
          <a:p>
            <a:pPr marL="0" lvl="0" indent="0" algn="l" rtl="0">
              <a:lnSpc>
                <a:spcPct val="150000"/>
              </a:lnSpc>
              <a:spcBef>
                <a:spcPts val="1138"/>
              </a:spcBef>
              <a:spcAft>
                <a:spcPts val="0"/>
              </a:spcAft>
              <a:buSzPts val="1440"/>
              <a:buNone/>
            </a:pPr>
            <a:r>
              <a:rPr lang="en-US" sz="1800" b="1">
                <a:latin typeface="Times New Roman"/>
                <a:ea typeface="Times New Roman"/>
                <a:cs typeface="Times New Roman"/>
                <a:sym typeface="Times New Roman"/>
              </a:rPr>
              <a:t>Key Points: </a:t>
            </a:r>
            <a:endParaRPr sz="1800">
              <a:latin typeface="Times New Roman"/>
              <a:ea typeface="Times New Roman"/>
              <a:cs typeface="Times New Roman"/>
              <a:sym typeface="Times New Roman"/>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High Availability and Low Latency (Same as S3 Standard)</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Offers greater availability and resiliency than the OneZone-IA storage.</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The durability of 99.999999999% and availability of 99.99% availability over a given year</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Less expensive than S3 Standard storage but you will be charged a retrieval fee hence suitable for infrequently accessed data.</a:t>
            </a:r>
            <a:endParaRPr/>
          </a:p>
          <a:p>
            <a:pPr marL="0" lvl="0" indent="0" algn="l" rtl="0">
              <a:spcBef>
                <a:spcPts val="1138"/>
              </a:spcBef>
              <a:spcAft>
                <a:spcPts val="0"/>
              </a:spcAft>
              <a:buSzPts val="1440"/>
              <a:buNone/>
            </a:pP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44"/>
          <p:cNvSpPr txBox="1">
            <a:spLocks noGrp="1"/>
          </p:cNvSpPr>
          <p:nvPr>
            <p:ph type="title"/>
          </p:nvPr>
        </p:nvSpPr>
        <p:spPr>
          <a:xfrm>
            <a:off x="565443" y="283064"/>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Clr>
                <a:srgbClr val="060707"/>
              </a:buClr>
              <a:buSzPts val="3600"/>
              <a:buFont typeface="Roboto"/>
              <a:buAutoNum type="arabicParenR" startAt="3"/>
            </a:pPr>
            <a:r>
              <a:rPr lang="en-US">
                <a:solidFill>
                  <a:srgbClr val="060707"/>
                </a:solidFill>
                <a:latin typeface="Times New Roman"/>
                <a:ea typeface="Times New Roman"/>
                <a:cs typeface="Times New Roman"/>
                <a:sym typeface="Times New Roman"/>
              </a:rPr>
              <a:t>S3 Intelligent-Tiering</a:t>
            </a:r>
            <a:endParaRPr/>
          </a:p>
        </p:txBody>
      </p:sp>
      <p:sp>
        <p:nvSpPr>
          <p:cNvPr id="418" name="Google Shape;418;p44"/>
          <p:cNvSpPr txBox="1">
            <a:spLocks noGrp="1"/>
          </p:cNvSpPr>
          <p:nvPr>
            <p:ph type="body" idx="1"/>
          </p:nvPr>
        </p:nvSpPr>
        <p:spPr>
          <a:xfrm>
            <a:off x="565443" y="1302239"/>
            <a:ext cx="10861431" cy="490261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40"/>
              <a:buNone/>
            </a:pPr>
            <a:r>
              <a:rPr lang="en-US" sz="1800" b="1">
                <a:latin typeface="Times New Roman"/>
                <a:ea typeface="Times New Roman"/>
                <a:cs typeface="Times New Roman"/>
                <a:sym typeface="Times New Roman"/>
              </a:rPr>
              <a:t>S3 Intelligent-Tiering</a:t>
            </a:r>
            <a:endParaRPr sz="1800" b="1">
              <a:latin typeface="Times New Roman"/>
              <a:ea typeface="Times New Roman"/>
              <a:cs typeface="Times New Roman"/>
              <a:sym typeface="Times New Roman"/>
            </a:endParaRPr>
          </a:p>
          <a:p>
            <a:pPr marL="38100" lvl="0" indent="-38100" algn="l" rtl="0">
              <a:lnSpc>
                <a:spcPct val="150000"/>
              </a:lnSpc>
              <a:spcBef>
                <a:spcPts val="1138"/>
              </a:spcBef>
              <a:spcAft>
                <a:spcPts val="0"/>
              </a:spcAft>
              <a:buNone/>
            </a:pPr>
            <a:r>
              <a:rPr lang="en-US" sz="1800">
                <a:latin typeface="Times New Roman"/>
                <a:ea typeface="Times New Roman"/>
                <a:cs typeface="Times New Roman"/>
                <a:sym typeface="Times New Roman"/>
              </a:rPr>
              <a:t>S3 Intelligent-Tiering optimizes costs by automatically moving data to the most cost-effective access tier, without performance impact or operational overhead. It moves objects that have not been accessed for 30 consecutive days to the infrequent access tier. If the object is accessed then it is automatically moved back to the frequent access tier. No retrieval fees or additional tiering fees are using the S3 Intelligent-Tiering storage class. It is ideal for storing long-lived data where the access patterns are unknown.</a:t>
            </a:r>
            <a:endParaRPr/>
          </a:p>
          <a:p>
            <a:pPr marL="0" lvl="0" indent="0" algn="l" rtl="0">
              <a:lnSpc>
                <a:spcPct val="150000"/>
              </a:lnSpc>
              <a:spcBef>
                <a:spcPts val="1138"/>
              </a:spcBef>
              <a:spcAft>
                <a:spcPts val="0"/>
              </a:spcAft>
              <a:buSzPts val="1440"/>
              <a:buNone/>
            </a:pPr>
            <a:r>
              <a:rPr lang="en-US" sz="1800" b="1">
                <a:latin typeface="Times New Roman"/>
                <a:ea typeface="Times New Roman"/>
                <a:cs typeface="Times New Roman"/>
                <a:sym typeface="Times New Roman"/>
              </a:rPr>
              <a:t>Key Points: </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Low latency and high throughput performance</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Automatically moves the data between two access tiers. (Infrequent Access and Frequent Access)</a:t>
            </a:r>
            <a:endParaRPr/>
          </a:p>
          <a:p>
            <a:pPr marL="285750" lvl="0" indent="-285750" algn="l" rtl="0">
              <a:lnSpc>
                <a:spcPct val="150000"/>
              </a:lnSpc>
              <a:spcBef>
                <a:spcPts val="1138"/>
              </a:spcBef>
              <a:spcAft>
                <a:spcPts val="0"/>
              </a:spcAft>
              <a:buClr>
                <a:srgbClr val="000000"/>
              </a:buClr>
              <a:buSzPts val="1440"/>
              <a:buFont typeface="Noto Sans Symbols"/>
              <a:buChar char="⮚"/>
            </a:pPr>
            <a:r>
              <a:rPr lang="en-US" sz="1800">
                <a:latin typeface="Times New Roman"/>
                <a:ea typeface="Times New Roman"/>
                <a:cs typeface="Times New Roman"/>
                <a:sym typeface="Times New Roman"/>
              </a:rPr>
              <a:t>The durability of 99.999999999% and availability of 99.99% availability over a given year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5"/>
          <p:cNvSpPr txBox="1">
            <a:spLocks noGrp="1"/>
          </p:cNvSpPr>
          <p:nvPr>
            <p:ph type="title"/>
          </p:nvPr>
        </p:nvSpPr>
        <p:spPr>
          <a:xfrm>
            <a:off x="412247" y="152436"/>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Clr>
                <a:srgbClr val="000000"/>
              </a:buClr>
              <a:buSzPts val="3600"/>
              <a:buFont typeface="Roboto"/>
              <a:buAutoNum type="arabicParenR" startAt="4"/>
            </a:pPr>
            <a:r>
              <a:rPr lang="en-US">
                <a:latin typeface="Times New Roman"/>
                <a:ea typeface="Times New Roman"/>
                <a:cs typeface="Times New Roman"/>
                <a:sym typeface="Times New Roman"/>
              </a:rPr>
              <a:t>S3 One Zone-IA</a:t>
            </a:r>
            <a:endParaRPr/>
          </a:p>
        </p:txBody>
      </p:sp>
      <p:sp>
        <p:nvSpPr>
          <p:cNvPr id="425" name="Google Shape;425;p45"/>
          <p:cNvSpPr txBox="1">
            <a:spLocks noGrp="1"/>
          </p:cNvSpPr>
          <p:nvPr>
            <p:ph type="body" idx="1"/>
          </p:nvPr>
        </p:nvSpPr>
        <p:spPr>
          <a:xfrm>
            <a:off x="414201" y="1171611"/>
            <a:ext cx="10861431" cy="4038600"/>
          </a:xfrm>
          <a:prstGeom prst="rect">
            <a:avLst/>
          </a:prstGeom>
          <a:noFill/>
          <a:ln>
            <a:noFill/>
          </a:ln>
        </p:spPr>
        <p:txBody>
          <a:bodyPr spcFirstLastPara="1" wrap="square" lIns="91425" tIns="45700" rIns="91425" bIns="45700" anchor="t" anchorCtr="0">
            <a:noAutofit/>
          </a:bodyPr>
          <a:lstStyle/>
          <a:p>
            <a:pPr marL="38100" lvl="0" indent="-38100" algn="l" rtl="0">
              <a:lnSpc>
                <a:spcPct val="150000"/>
              </a:lnSpc>
              <a:spcBef>
                <a:spcPts val="0"/>
              </a:spcBef>
              <a:spcAft>
                <a:spcPts val="0"/>
              </a:spcAft>
              <a:buNone/>
            </a:pPr>
            <a:r>
              <a:rPr lang="en-US" sz="1800">
                <a:latin typeface="Times New Roman"/>
                <a:ea typeface="Times New Roman"/>
                <a:cs typeface="Times New Roman"/>
                <a:sym typeface="Times New Roman"/>
              </a:rPr>
              <a:t>S3 One Zone- Infrequent Access is for the data that is accessed less frequently but available for millisecond access. Since the other S3 storage class stores data in a minimum of 3 Availability Zones (AZ), S3 One Zone-IA stores data in only one AZ which makes the costs 20% lesser than the S3 Standard-IA. It offers the same high durability, high throughput, and low latency. It can be considered a good choice for storing secondary backup copies or easily re-creatable data if an AZ fails.</a:t>
            </a:r>
            <a:endParaRPr/>
          </a:p>
          <a:p>
            <a:pPr marL="38100" lvl="0" indent="-38100" algn="l" rtl="0">
              <a:lnSpc>
                <a:spcPct val="150000"/>
              </a:lnSpc>
              <a:spcBef>
                <a:spcPts val="1138"/>
              </a:spcBef>
              <a:spcAft>
                <a:spcPts val="0"/>
              </a:spcAft>
              <a:buNone/>
            </a:pPr>
            <a:r>
              <a:rPr lang="en-US" sz="1800" b="1">
                <a:latin typeface="Times New Roman"/>
                <a:ea typeface="Times New Roman"/>
                <a:cs typeface="Times New Roman"/>
                <a:sym typeface="Times New Roman"/>
              </a:rPr>
              <a:t>Key Points: </a:t>
            </a:r>
            <a:endParaRPr sz="1800">
              <a:latin typeface="Times New Roman"/>
              <a:ea typeface="Times New Roman"/>
              <a:cs typeface="Times New Roman"/>
              <a:sym typeface="Times New Roman"/>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Low Latency and High throughput performance</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The durability of 99.999999999% and availability of </a:t>
            </a:r>
            <a:r>
              <a:rPr lang="en-US" sz="1800" b="1">
                <a:latin typeface="Times New Roman"/>
                <a:ea typeface="Times New Roman"/>
                <a:cs typeface="Times New Roman"/>
                <a:sym typeface="Times New Roman"/>
              </a:rPr>
              <a:t>99.5% availability</a:t>
            </a:r>
            <a:r>
              <a:rPr lang="en-US" sz="1800">
                <a:latin typeface="Times New Roman"/>
                <a:ea typeface="Times New Roman"/>
                <a:cs typeface="Times New Roman"/>
                <a:sym typeface="Times New Roman"/>
              </a:rPr>
              <a:t> over a given year</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Data will be lost if the Availability Zone where the data is stored is destroyed.</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Suitable for larger objects greater than 128 KB kept for at least 30 days (charged minimum for 30 days)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Clr>
                <a:srgbClr val="000000"/>
              </a:buClr>
              <a:buSzPts val="3600"/>
              <a:buFont typeface="Roboto"/>
              <a:buAutoNum type="arabicParenR" startAt="5"/>
            </a:pPr>
            <a:r>
              <a:rPr lang="en-US">
                <a:latin typeface="Times New Roman"/>
                <a:ea typeface="Times New Roman"/>
                <a:cs typeface="Times New Roman"/>
                <a:sym typeface="Times New Roman"/>
              </a:rPr>
              <a:t>S3 Glacier</a:t>
            </a:r>
            <a:endParaRPr/>
          </a:p>
        </p:txBody>
      </p:sp>
      <p:sp>
        <p:nvSpPr>
          <p:cNvPr id="431" name="Google Shape;431;p46"/>
          <p:cNvSpPr txBox="1">
            <a:spLocks noGrp="1"/>
          </p:cNvSpPr>
          <p:nvPr>
            <p:ph type="body" idx="1"/>
          </p:nvPr>
        </p:nvSpPr>
        <p:spPr>
          <a:xfrm>
            <a:off x="563489" y="1554166"/>
            <a:ext cx="10861431" cy="4038600"/>
          </a:xfrm>
          <a:prstGeom prst="rect">
            <a:avLst/>
          </a:prstGeom>
          <a:noFill/>
          <a:ln>
            <a:noFill/>
          </a:ln>
        </p:spPr>
        <p:txBody>
          <a:bodyPr spcFirstLastPara="1" wrap="square" lIns="91425" tIns="45700" rIns="91425" bIns="45700" anchor="t" anchorCtr="0">
            <a:noAutofit/>
          </a:bodyPr>
          <a:lstStyle/>
          <a:p>
            <a:pPr marL="38100" lvl="0" indent="-38100" algn="l" rtl="0">
              <a:lnSpc>
                <a:spcPct val="150000"/>
              </a:lnSpc>
              <a:spcBef>
                <a:spcPts val="0"/>
              </a:spcBef>
              <a:spcAft>
                <a:spcPts val="0"/>
              </a:spcAft>
              <a:buNone/>
            </a:pPr>
            <a:r>
              <a:rPr lang="en-US" sz="1800">
                <a:latin typeface="Times New Roman"/>
                <a:ea typeface="Times New Roman"/>
                <a:cs typeface="Times New Roman"/>
                <a:sym typeface="Times New Roman"/>
              </a:rPr>
              <a:t>S3 Glacier is a low-cost storage class for data archiving where data access is infrequent. It provides a configurable retrieval time for the data from minutes to hours. This storage class uses a very low-cost Glacier storage service but the objects are still managed through S3.</a:t>
            </a:r>
            <a:endParaRPr/>
          </a:p>
          <a:p>
            <a:pPr marL="0" lvl="0" indent="0" algn="l" rtl="0">
              <a:lnSpc>
                <a:spcPct val="150000"/>
              </a:lnSpc>
              <a:spcBef>
                <a:spcPts val="1138"/>
              </a:spcBef>
              <a:spcAft>
                <a:spcPts val="0"/>
              </a:spcAft>
              <a:buSzPts val="1440"/>
              <a:buNone/>
            </a:pPr>
            <a:r>
              <a:rPr lang="en-US" sz="1800" b="1">
                <a:latin typeface="Times New Roman"/>
                <a:ea typeface="Times New Roman"/>
                <a:cs typeface="Times New Roman"/>
                <a:sym typeface="Times New Roman"/>
              </a:rPr>
              <a:t>Key Points: </a:t>
            </a:r>
            <a:endParaRPr sz="1800">
              <a:latin typeface="Times New Roman"/>
              <a:ea typeface="Times New Roman"/>
              <a:cs typeface="Times New Roman"/>
              <a:sym typeface="Times New Roman"/>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Low-cost design for long-term archiving</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Data will be available in case of entire Availability Zone destruction</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The durability of 99.999999999% and availability of 99.9% availability over a given year</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It has a minimum storage duration period of 90 days.</a:t>
            </a:r>
            <a:endParaRPr/>
          </a:p>
          <a:p>
            <a:pPr marL="0" lvl="0" indent="0" algn="l" rtl="0">
              <a:spcBef>
                <a:spcPts val="1138"/>
              </a:spcBef>
              <a:spcAft>
                <a:spcPts val="0"/>
              </a:spcAft>
              <a:buSzPts val="1440"/>
              <a:buNone/>
            </a:pP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Clr>
                <a:srgbClr val="000000"/>
              </a:buClr>
              <a:buSzPts val="3600"/>
              <a:buFont typeface="Roboto"/>
              <a:buAutoNum type="arabicParenR" startAt="6"/>
            </a:pPr>
            <a:r>
              <a:rPr lang="en-US">
                <a:latin typeface="Times New Roman"/>
                <a:ea typeface="Times New Roman"/>
                <a:cs typeface="Times New Roman"/>
                <a:sym typeface="Times New Roman"/>
              </a:rPr>
              <a:t>S3 Glacier Deep Archive</a:t>
            </a:r>
            <a:endParaRPr/>
          </a:p>
        </p:txBody>
      </p:sp>
      <p:sp>
        <p:nvSpPr>
          <p:cNvPr id="437" name="Google Shape;437;p47"/>
          <p:cNvSpPr txBox="1">
            <a:spLocks noGrp="1"/>
          </p:cNvSpPr>
          <p:nvPr>
            <p:ph type="body" idx="1"/>
          </p:nvPr>
        </p:nvSpPr>
        <p:spPr>
          <a:xfrm>
            <a:off x="563490" y="1409700"/>
            <a:ext cx="10963226" cy="4038600"/>
          </a:xfrm>
          <a:prstGeom prst="rect">
            <a:avLst/>
          </a:prstGeom>
          <a:noFill/>
          <a:ln>
            <a:noFill/>
          </a:ln>
        </p:spPr>
        <p:txBody>
          <a:bodyPr spcFirstLastPara="1" wrap="square" lIns="91425" tIns="45700" rIns="91425" bIns="45700" anchor="t" anchorCtr="0">
            <a:noAutofit/>
          </a:bodyPr>
          <a:lstStyle/>
          <a:p>
            <a:pPr marL="38100" lvl="0" indent="-38100" algn="l" rtl="0">
              <a:lnSpc>
                <a:spcPct val="150000"/>
              </a:lnSpc>
              <a:spcBef>
                <a:spcPts val="0"/>
              </a:spcBef>
              <a:spcAft>
                <a:spcPts val="0"/>
              </a:spcAft>
              <a:buNone/>
            </a:pPr>
            <a:r>
              <a:rPr lang="en-US" sz="1800">
                <a:latin typeface="Times New Roman"/>
                <a:ea typeface="Times New Roman"/>
                <a:cs typeface="Times New Roman"/>
                <a:sym typeface="Times New Roman"/>
              </a:rPr>
              <a:t>The S3 Glacier Deep Archive provides the lowest-cost-storage class and supports long-term retention and digital preservation for data that may be accessed only once or twice in a year. It is ideal for those industries which store data for 5-10 years or longer like healthcare, finance, etc. It can also be used for backup and disaster recovery.</a:t>
            </a:r>
            <a:endParaRPr/>
          </a:p>
          <a:p>
            <a:pPr marL="0" lvl="0" indent="0" algn="l" rtl="0">
              <a:lnSpc>
                <a:spcPct val="150000"/>
              </a:lnSpc>
              <a:spcBef>
                <a:spcPts val="1138"/>
              </a:spcBef>
              <a:spcAft>
                <a:spcPts val="0"/>
              </a:spcAft>
              <a:buSzPts val="1440"/>
              <a:buNone/>
            </a:pPr>
            <a:r>
              <a:rPr lang="en-US" sz="1800" b="1">
                <a:latin typeface="Times New Roman"/>
                <a:ea typeface="Times New Roman"/>
                <a:cs typeface="Times New Roman"/>
                <a:sym typeface="Times New Roman"/>
              </a:rPr>
              <a:t>Key Points: </a:t>
            </a:r>
            <a:endParaRPr sz="1800">
              <a:latin typeface="Times New Roman"/>
              <a:ea typeface="Times New Roman"/>
              <a:cs typeface="Times New Roman"/>
              <a:sym typeface="Times New Roman"/>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Lowest cost storage option in S3</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The durability of 99.999999999% and availability of 99.9% availability over a given year</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Retrieval costs can be reduced by using bulk retrieval</a:t>
            </a:r>
            <a:endParaRPr/>
          </a:p>
          <a:p>
            <a:pPr marL="342900" lvl="0" indent="-342900" algn="l" rtl="0">
              <a:lnSpc>
                <a:spcPct val="150000"/>
              </a:lnSpc>
              <a:spcBef>
                <a:spcPts val="1138"/>
              </a:spcBef>
              <a:spcAft>
                <a:spcPts val="0"/>
              </a:spcAft>
              <a:buClr>
                <a:srgbClr val="000000"/>
              </a:buClr>
              <a:buSzPts val="1440"/>
              <a:buFont typeface="Roboto"/>
              <a:buAutoNum type="arabicPeriod"/>
            </a:pPr>
            <a:r>
              <a:rPr lang="en-US" sz="1800">
                <a:latin typeface="Times New Roman"/>
                <a:ea typeface="Times New Roman"/>
                <a:cs typeface="Times New Roman"/>
                <a:sym typeface="Times New Roman"/>
              </a:rPr>
              <a:t>It has a minimum storage duration period of 180 days</a:t>
            </a:r>
            <a:endParaRPr/>
          </a:p>
          <a:p>
            <a:pPr marL="0" lvl="0" indent="0" algn="l" rtl="0">
              <a:spcBef>
                <a:spcPts val="1138"/>
              </a:spcBef>
              <a:spcAft>
                <a:spcPts val="0"/>
              </a:spcAft>
              <a:buSzPts val="1440"/>
              <a:buNone/>
            </a:pPr>
            <a:endParaRPr sz="18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8"/>
          <p:cNvSpPr txBox="1">
            <a:spLocks noGrp="1"/>
          </p:cNvSpPr>
          <p:nvPr>
            <p:ph type="title"/>
          </p:nvPr>
        </p:nvSpPr>
        <p:spPr>
          <a:xfrm>
            <a:off x="143611" y="931082"/>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solidFill>
                  <a:srgbClr val="060707"/>
                </a:solidFill>
                <a:latin typeface="Times New Roman"/>
                <a:ea typeface="Times New Roman"/>
                <a:cs typeface="Times New Roman"/>
                <a:sym typeface="Times New Roman"/>
              </a:rPr>
              <a:t>Access Amazon S3 Bucket from EC2 with IAM Role</a:t>
            </a:r>
            <a:endParaRPr>
              <a:solidFill>
                <a:srgbClr val="060707"/>
              </a:solidFill>
              <a:latin typeface="Times New Roman"/>
              <a:ea typeface="Times New Roman"/>
              <a:cs typeface="Times New Roman"/>
              <a:sym typeface="Times New Roman"/>
            </a:endParaRPr>
          </a:p>
        </p:txBody>
      </p:sp>
      <p:pic>
        <p:nvPicPr>
          <p:cNvPr id="443" name="Google Shape;443;p48" descr="IAM Role based access to S3 bucket. | TO THE NEW Blog"/>
          <p:cNvPicPr preferRelativeResize="0"/>
          <p:nvPr/>
        </p:nvPicPr>
        <p:blipFill rotWithShape="1">
          <a:blip r:embed="rId3">
            <a:alphaModFix/>
          </a:blip>
          <a:srcRect/>
          <a:stretch/>
        </p:blipFill>
        <p:spPr>
          <a:xfrm>
            <a:off x="1978090" y="1950257"/>
            <a:ext cx="8235820" cy="410825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9"/>
          <p:cNvSpPr txBox="1">
            <a:spLocks noGrp="1"/>
          </p:cNvSpPr>
          <p:nvPr>
            <p:ph type="title"/>
          </p:nvPr>
        </p:nvSpPr>
        <p:spPr>
          <a:xfrm>
            <a:off x="563526" y="817066"/>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spcBef>
                <a:spcPts val="0"/>
              </a:spcBef>
              <a:spcAft>
                <a:spcPts val="0"/>
              </a:spcAft>
              <a:buNone/>
            </a:pPr>
            <a:r>
              <a:rPr lang="en-US">
                <a:solidFill>
                  <a:srgbClr val="060707"/>
                </a:solidFill>
                <a:latin typeface="Times New Roman"/>
                <a:ea typeface="Times New Roman"/>
                <a:cs typeface="Times New Roman"/>
                <a:sym typeface="Times New Roman"/>
              </a:rPr>
              <a:t>Access Amazon S3 Bucket from EC2 with IAM Role</a:t>
            </a:r>
            <a:endParaRPr>
              <a:latin typeface="Times New Roman"/>
              <a:ea typeface="Times New Roman"/>
              <a:cs typeface="Times New Roman"/>
              <a:sym typeface="Times New Roman"/>
            </a:endParaRPr>
          </a:p>
        </p:txBody>
      </p:sp>
      <p:sp>
        <p:nvSpPr>
          <p:cNvPr id="449" name="Google Shape;449;p49"/>
          <p:cNvSpPr txBox="1">
            <a:spLocks noGrp="1"/>
          </p:cNvSpPr>
          <p:nvPr>
            <p:ph type="body" idx="1"/>
          </p:nvPr>
        </p:nvSpPr>
        <p:spPr>
          <a:xfrm>
            <a:off x="564464" y="1960905"/>
            <a:ext cx="10861500" cy="4038600"/>
          </a:xfrm>
          <a:prstGeom prst="rect">
            <a:avLst/>
          </a:prstGeom>
          <a:noFill/>
          <a:ln>
            <a:noFill/>
          </a:ln>
        </p:spPr>
        <p:txBody>
          <a:bodyPr spcFirstLastPara="1" wrap="square" lIns="91425" tIns="45700" rIns="91425" bIns="45700" anchor="t" anchorCtr="0">
            <a:noAutofit/>
          </a:bodyPr>
          <a:lstStyle/>
          <a:p>
            <a:pPr marL="38100" lvl="0" indent="-38100" algn="l" rtl="0">
              <a:lnSpc>
                <a:spcPct val="150000"/>
              </a:lnSpc>
              <a:spcBef>
                <a:spcPts val="0"/>
              </a:spcBef>
              <a:spcAft>
                <a:spcPts val="0"/>
              </a:spcAft>
              <a:buNone/>
            </a:pPr>
            <a:r>
              <a:rPr lang="en-US" sz="1800">
                <a:latin typeface="Times New Roman"/>
                <a:ea typeface="Times New Roman"/>
                <a:cs typeface="Times New Roman"/>
                <a:sym typeface="Times New Roman"/>
              </a:rPr>
              <a:t>To connect to your S3 buckets from your EC2 instances, you must do the following:</a:t>
            </a:r>
            <a:endParaRPr/>
          </a:p>
          <a:p>
            <a:pPr marL="38100" lvl="0" indent="-38100" algn="l" rtl="0">
              <a:lnSpc>
                <a:spcPct val="150000"/>
              </a:lnSpc>
              <a:spcBef>
                <a:spcPts val="1138"/>
              </a:spcBef>
              <a:spcAft>
                <a:spcPts val="0"/>
              </a:spcAft>
              <a:buNone/>
            </a:pPr>
            <a:r>
              <a:rPr lang="en-US" sz="1800">
                <a:latin typeface="Times New Roman"/>
                <a:ea typeface="Times New Roman"/>
                <a:cs typeface="Times New Roman"/>
                <a:sym typeface="Times New Roman"/>
              </a:rPr>
              <a:t>1.    Create an AWS Identity and Access Management (IAM) profile role that grants access to Amazon S3.</a:t>
            </a:r>
            <a:endParaRPr/>
          </a:p>
          <a:p>
            <a:pPr marL="38100" lvl="0" indent="-38100" algn="l" rtl="0">
              <a:lnSpc>
                <a:spcPct val="150000"/>
              </a:lnSpc>
              <a:spcBef>
                <a:spcPts val="1138"/>
              </a:spcBef>
              <a:spcAft>
                <a:spcPts val="0"/>
              </a:spcAft>
              <a:buNone/>
            </a:pPr>
            <a:r>
              <a:rPr lang="en-US" sz="1800">
                <a:latin typeface="Times New Roman"/>
                <a:ea typeface="Times New Roman"/>
                <a:cs typeface="Times New Roman"/>
                <a:sym typeface="Times New Roman"/>
              </a:rPr>
              <a:t>2.    Attach the IAM instance profile to the instance.</a:t>
            </a:r>
            <a:endParaRPr/>
          </a:p>
          <a:p>
            <a:pPr marL="38100" lvl="0" indent="-38100" algn="l" rtl="0">
              <a:lnSpc>
                <a:spcPct val="150000"/>
              </a:lnSpc>
              <a:spcBef>
                <a:spcPts val="1138"/>
              </a:spcBef>
              <a:spcAft>
                <a:spcPts val="0"/>
              </a:spcAft>
              <a:buNone/>
            </a:pPr>
            <a:r>
              <a:rPr lang="en-US" sz="1800">
                <a:latin typeface="Times New Roman"/>
                <a:ea typeface="Times New Roman"/>
                <a:cs typeface="Times New Roman"/>
                <a:sym typeface="Times New Roman"/>
              </a:rPr>
              <a:t>3.    Validate permissions on your S3 bucket.</a:t>
            </a:r>
            <a:endParaRPr/>
          </a:p>
          <a:p>
            <a:pPr marL="38100" lvl="0" indent="-38100" algn="l" rtl="0">
              <a:lnSpc>
                <a:spcPct val="150000"/>
              </a:lnSpc>
              <a:spcBef>
                <a:spcPts val="1138"/>
              </a:spcBef>
              <a:spcAft>
                <a:spcPts val="0"/>
              </a:spcAft>
              <a:buNone/>
            </a:pPr>
            <a:r>
              <a:rPr lang="en-US" sz="1800">
                <a:latin typeface="Times New Roman"/>
                <a:ea typeface="Times New Roman"/>
                <a:cs typeface="Times New Roman"/>
                <a:sym typeface="Times New Roman"/>
              </a:rPr>
              <a:t>4.    Validate network connectivity from the EC2 instance to Amazon S3.</a:t>
            </a:r>
            <a:endParaRPr/>
          </a:p>
          <a:p>
            <a:pPr marL="38100" lvl="0" indent="-38100" algn="l" rtl="0">
              <a:lnSpc>
                <a:spcPct val="150000"/>
              </a:lnSpc>
              <a:spcBef>
                <a:spcPts val="1138"/>
              </a:spcBef>
              <a:spcAft>
                <a:spcPts val="0"/>
              </a:spcAft>
              <a:buNone/>
            </a:pPr>
            <a:r>
              <a:rPr lang="en-US" sz="1800">
                <a:latin typeface="Times New Roman"/>
                <a:ea typeface="Times New Roman"/>
                <a:cs typeface="Times New Roman"/>
                <a:sym typeface="Times New Roman"/>
              </a:rPr>
              <a:t>5.    Validate access to S3 buckets.</a:t>
            </a:r>
            <a:endParaRPr/>
          </a:p>
          <a:p>
            <a:pPr marL="38100" lvl="0" indent="-38100" algn="l" rtl="0">
              <a:lnSpc>
                <a:spcPct val="150000"/>
              </a:lnSpc>
              <a:spcBef>
                <a:spcPts val="1138"/>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1477eb4c328_1_23"/>
          <p:cNvSpPr txBox="1">
            <a:spLocks noGrp="1"/>
          </p:cNvSpPr>
          <p:nvPr>
            <p:ph type="title"/>
          </p:nvPr>
        </p:nvSpPr>
        <p:spPr>
          <a:xfrm>
            <a:off x="562589" y="129491"/>
            <a:ext cx="10863300" cy="1019100"/>
          </a:xfrm>
          <a:prstGeom prst="rect">
            <a:avLst/>
          </a:prstGeom>
        </p:spPr>
        <p:txBody>
          <a:bodyPr spcFirstLastPara="1" wrap="square" lIns="91425" tIns="45700" rIns="91425" bIns="45700" anchor="ctr" anchorCtr="0">
            <a:noAutofit/>
          </a:bodyPr>
          <a:lstStyle/>
          <a:p>
            <a:pPr marL="0" lvl="0" indent="0" algn="l" rtl="0">
              <a:lnSpc>
                <a:spcPct val="120000"/>
              </a:lnSpc>
              <a:spcBef>
                <a:spcPts val="0"/>
              </a:spcBef>
              <a:spcAft>
                <a:spcPts val="800"/>
              </a:spcAft>
              <a:buNone/>
            </a:pPr>
            <a:r>
              <a:rPr lang="en-US">
                <a:solidFill>
                  <a:srgbClr val="333333"/>
                </a:solidFill>
                <a:latin typeface="Times New Roman"/>
                <a:ea typeface="Times New Roman"/>
                <a:cs typeface="Times New Roman"/>
                <a:sym typeface="Times New Roman"/>
              </a:rPr>
              <a:t>Difference Between EFS, EBS, and S3</a:t>
            </a:r>
            <a:endParaRPr>
              <a:latin typeface="Times New Roman"/>
              <a:ea typeface="Times New Roman"/>
              <a:cs typeface="Times New Roman"/>
              <a:sym typeface="Times New Roman"/>
            </a:endParaRPr>
          </a:p>
        </p:txBody>
      </p:sp>
      <p:pic>
        <p:nvPicPr>
          <p:cNvPr id="455" name="Google Shape;455;g1477eb4c328_1_23"/>
          <p:cNvPicPr preferRelativeResize="0"/>
          <p:nvPr/>
        </p:nvPicPr>
        <p:blipFill>
          <a:blip r:embed="rId3">
            <a:alphaModFix/>
          </a:blip>
          <a:stretch>
            <a:fillRect/>
          </a:stretch>
        </p:blipFill>
        <p:spPr>
          <a:xfrm>
            <a:off x="562600" y="1040150"/>
            <a:ext cx="10863299" cy="52184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1477bccce01_0_0"/>
          <p:cNvSpPr txBox="1">
            <a:spLocks noGrp="1"/>
          </p:cNvSpPr>
          <p:nvPr>
            <p:ph type="body" idx="1"/>
          </p:nvPr>
        </p:nvSpPr>
        <p:spPr>
          <a:xfrm>
            <a:off x="665241" y="1431937"/>
            <a:ext cx="10861500" cy="4038600"/>
          </a:xfrm>
          <a:prstGeom prst="rect">
            <a:avLst/>
          </a:prstGeom>
        </p:spPr>
        <p:txBody>
          <a:bodyPr spcFirstLastPara="1" wrap="square" lIns="91425" tIns="45700" rIns="91425" bIns="45700" anchor="ctr" anchorCtr="0">
            <a:noAutofit/>
          </a:bodyPr>
          <a:lstStyle/>
          <a:p>
            <a:pPr marL="0" lvl="0" indent="0" algn="ctr" rtl="0">
              <a:spcBef>
                <a:spcPts val="1138"/>
              </a:spcBef>
              <a:spcAft>
                <a:spcPts val="0"/>
              </a:spcAft>
              <a:buNone/>
            </a:pPr>
            <a:r>
              <a:rPr lang="en-US" sz="4800" b="1"/>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latin typeface="Times New Roman"/>
                <a:ea typeface="Times New Roman"/>
                <a:cs typeface="Times New Roman"/>
                <a:sym typeface="Times New Roman"/>
              </a:rPr>
              <a:t>Types of Instances</a:t>
            </a:r>
            <a:endParaRPr/>
          </a:p>
        </p:txBody>
      </p:sp>
      <p:sp>
        <p:nvSpPr>
          <p:cNvPr id="135" name="Google Shape;135;p6"/>
          <p:cNvSpPr txBox="1">
            <a:spLocks noGrp="1"/>
          </p:cNvSpPr>
          <p:nvPr>
            <p:ph type="body" idx="1"/>
          </p:nvPr>
        </p:nvSpPr>
        <p:spPr>
          <a:xfrm>
            <a:off x="422689" y="1479521"/>
            <a:ext cx="10861431" cy="40386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060707"/>
              </a:buClr>
              <a:buSzPts val="1440"/>
              <a:buFont typeface="Roboto"/>
              <a:buAutoNum type="arabicPeriod"/>
            </a:pPr>
            <a:r>
              <a:rPr lang="en-US" sz="1800" b="1">
                <a:solidFill>
                  <a:srgbClr val="060707"/>
                </a:solidFill>
                <a:latin typeface="Times New Roman"/>
                <a:ea typeface="Times New Roman"/>
                <a:cs typeface="Times New Roman"/>
                <a:sym typeface="Times New Roman"/>
              </a:rPr>
              <a:t>General purpose</a:t>
            </a:r>
            <a:r>
              <a:rPr lang="en-US" sz="1800">
                <a:solidFill>
                  <a:srgbClr val="060707"/>
                </a:solidFill>
                <a:latin typeface="Times New Roman"/>
                <a:ea typeface="Times New Roman"/>
                <a:cs typeface="Times New Roman"/>
                <a:sym typeface="Times New Roman"/>
              </a:rPr>
              <a:t>: General purpose instances provide a balance of computing, memory, and networking resources, and can be used for a variety of diverse  .</a:t>
            </a:r>
            <a:endParaRPr/>
          </a:p>
          <a:p>
            <a:pPr marL="342900" lvl="0" indent="-342900" algn="just" rtl="0">
              <a:lnSpc>
                <a:spcPct val="150000"/>
              </a:lnSpc>
              <a:spcBef>
                <a:spcPts val="1138"/>
              </a:spcBef>
              <a:spcAft>
                <a:spcPts val="0"/>
              </a:spcAft>
              <a:buClr>
                <a:srgbClr val="060707"/>
              </a:buClr>
              <a:buSzPts val="1440"/>
              <a:buFont typeface="Roboto"/>
              <a:buAutoNum type="arabicPeriod"/>
            </a:pPr>
            <a:r>
              <a:rPr lang="en-US" sz="1800" b="1">
                <a:solidFill>
                  <a:srgbClr val="060707"/>
                </a:solidFill>
                <a:latin typeface="Times New Roman"/>
                <a:ea typeface="Times New Roman"/>
                <a:cs typeface="Times New Roman"/>
                <a:sym typeface="Times New Roman"/>
              </a:rPr>
              <a:t>Compute optimized</a:t>
            </a:r>
            <a:r>
              <a:rPr lang="en-US" sz="1800">
                <a:solidFill>
                  <a:srgbClr val="060707"/>
                </a:solidFill>
                <a:latin typeface="Times New Roman"/>
                <a:ea typeface="Times New Roman"/>
                <a:cs typeface="Times New Roman"/>
                <a:sym typeface="Times New Roman"/>
              </a:rPr>
              <a:t>: Compute Optimized instances are ideal for compute-bound applications that benefit from high-performance processors.</a:t>
            </a:r>
            <a:endParaRPr/>
          </a:p>
          <a:p>
            <a:pPr marL="342900" lvl="0" indent="-342900" algn="just" rtl="0">
              <a:lnSpc>
                <a:spcPct val="150000"/>
              </a:lnSpc>
              <a:spcBef>
                <a:spcPts val="1138"/>
              </a:spcBef>
              <a:spcAft>
                <a:spcPts val="0"/>
              </a:spcAft>
              <a:buClr>
                <a:srgbClr val="060707"/>
              </a:buClr>
              <a:buSzPts val="1440"/>
              <a:buFont typeface="Roboto"/>
              <a:buAutoNum type="arabicPeriod"/>
            </a:pPr>
            <a:r>
              <a:rPr lang="en-US" sz="1800" b="1">
                <a:solidFill>
                  <a:srgbClr val="060707"/>
                </a:solidFill>
                <a:latin typeface="Times New Roman"/>
                <a:ea typeface="Times New Roman"/>
                <a:cs typeface="Times New Roman"/>
                <a:sym typeface="Times New Roman"/>
              </a:rPr>
              <a:t>Memory optimized</a:t>
            </a:r>
            <a:r>
              <a:rPr lang="en-US" sz="1800">
                <a:solidFill>
                  <a:srgbClr val="060707"/>
                </a:solidFill>
                <a:latin typeface="Times New Roman"/>
                <a:ea typeface="Times New Roman"/>
                <a:cs typeface="Times New Roman"/>
                <a:sym typeface="Times New Roman"/>
              </a:rPr>
              <a:t>: Memory-optimized instances are designed to deliver fast performance for workloads that process large data sets in memory</a:t>
            </a:r>
            <a:endParaRPr/>
          </a:p>
          <a:p>
            <a:pPr marL="342900" lvl="0" indent="-342900" algn="just" rtl="0">
              <a:lnSpc>
                <a:spcPct val="150000"/>
              </a:lnSpc>
              <a:spcBef>
                <a:spcPts val="1138"/>
              </a:spcBef>
              <a:spcAft>
                <a:spcPts val="0"/>
              </a:spcAft>
              <a:buClr>
                <a:srgbClr val="060707"/>
              </a:buClr>
              <a:buSzPts val="1440"/>
              <a:buFont typeface="Roboto"/>
              <a:buAutoNum type="arabicPeriod"/>
            </a:pPr>
            <a:r>
              <a:rPr lang="en-US" sz="1800" b="1">
                <a:solidFill>
                  <a:srgbClr val="060707"/>
                </a:solidFill>
                <a:latin typeface="Times New Roman"/>
                <a:ea typeface="Times New Roman"/>
                <a:cs typeface="Times New Roman"/>
                <a:sym typeface="Times New Roman"/>
              </a:rPr>
              <a:t>Storage optimized</a:t>
            </a:r>
            <a:r>
              <a:rPr lang="en-US" sz="1800">
                <a:solidFill>
                  <a:srgbClr val="060707"/>
                </a:solidFill>
                <a:latin typeface="Times New Roman"/>
                <a:ea typeface="Times New Roman"/>
                <a:cs typeface="Times New Roman"/>
                <a:sym typeface="Times New Roman"/>
              </a:rPr>
              <a:t>: Storage optimized instances are designed for workloads that require high, sequential read and write access to very large data sets on local storage.</a:t>
            </a:r>
            <a:endParaRPr/>
          </a:p>
          <a:p>
            <a:pPr marL="342900" lvl="0" indent="-342900" algn="just" rtl="0">
              <a:lnSpc>
                <a:spcPct val="150000"/>
              </a:lnSpc>
              <a:spcBef>
                <a:spcPts val="1138"/>
              </a:spcBef>
              <a:spcAft>
                <a:spcPts val="0"/>
              </a:spcAft>
              <a:buClr>
                <a:srgbClr val="060707"/>
              </a:buClr>
              <a:buSzPts val="1440"/>
              <a:buFont typeface="Roboto"/>
              <a:buAutoNum type="arabicPeriod"/>
            </a:pPr>
            <a:r>
              <a:rPr lang="en-US" sz="1800" b="1">
                <a:solidFill>
                  <a:srgbClr val="060707"/>
                </a:solidFill>
                <a:latin typeface="Times New Roman"/>
                <a:ea typeface="Times New Roman"/>
                <a:cs typeface="Times New Roman"/>
                <a:sym typeface="Times New Roman"/>
              </a:rPr>
              <a:t>Accelerated computing</a:t>
            </a:r>
            <a:r>
              <a:rPr lang="en-US" sz="1800">
                <a:solidFill>
                  <a:srgbClr val="060707"/>
                </a:solidFill>
                <a:latin typeface="Times New Roman"/>
                <a:ea typeface="Times New Roman"/>
                <a:cs typeface="Times New Roman"/>
                <a:sym typeface="Times New Roman"/>
              </a:rPr>
              <a:t>: Accelerated computing instances use hardware accelerators, or co-processors, to perform functions, such as floating point number calculations, graphics processing, or data pattern matching</a:t>
            </a:r>
            <a:endParaRPr sz="1800">
              <a:solidFill>
                <a:srgbClr val="060707"/>
              </a:solidFill>
              <a:latin typeface="Times New Roman"/>
              <a:ea typeface="Times New Roman"/>
              <a:cs typeface="Times New Roman"/>
              <a:sym typeface="Times New Roman"/>
            </a:endParaRPr>
          </a:p>
          <a:p>
            <a:pPr marL="285750" lvl="0" indent="-199390" algn="just" rtl="0">
              <a:lnSpc>
                <a:spcPct val="150000"/>
              </a:lnSpc>
              <a:spcBef>
                <a:spcPts val="1138"/>
              </a:spcBef>
              <a:spcAft>
                <a:spcPts val="0"/>
              </a:spcAft>
              <a:buClr>
                <a:srgbClr val="000000"/>
              </a:buClr>
              <a:buSzPts val="1360"/>
              <a:buFont typeface="Noto Sans Symbols"/>
              <a:buNone/>
            </a:pPr>
            <a:endParaRPr>
              <a:solidFill>
                <a:srgbClr val="06070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g1477d2a01e9_0_0"/>
          <p:cNvPicPr preferRelativeResize="0"/>
          <p:nvPr/>
        </p:nvPicPr>
        <p:blipFill>
          <a:blip r:embed="rId3">
            <a:alphaModFix/>
          </a:blip>
          <a:stretch>
            <a:fillRect/>
          </a:stretch>
        </p:blipFill>
        <p:spPr>
          <a:xfrm>
            <a:off x="722800" y="0"/>
            <a:ext cx="7898174" cy="6178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477d2a01e9_0_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Classification Based on Pricing</a:t>
            </a:r>
            <a:endParaRPr>
              <a:latin typeface="Times New Roman"/>
              <a:ea typeface="Times New Roman"/>
              <a:cs typeface="Times New Roman"/>
              <a:sym typeface="Times New Roman"/>
            </a:endParaRPr>
          </a:p>
        </p:txBody>
      </p:sp>
      <p:sp>
        <p:nvSpPr>
          <p:cNvPr id="146" name="Google Shape;146;g1477d2a01e9_0_7"/>
          <p:cNvSpPr txBox="1">
            <a:spLocks noGrp="1"/>
          </p:cNvSpPr>
          <p:nvPr>
            <p:ph type="body" idx="1"/>
          </p:nvPr>
        </p:nvSpPr>
        <p:spPr>
          <a:xfrm>
            <a:off x="563500" y="1837400"/>
            <a:ext cx="6894000" cy="4438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800">
                <a:solidFill>
                  <a:srgbClr val="202122"/>
                </a:solidFill>
                <a:highlight>
                  <a:srgbClr val="FFFFFF"/>
                </a:highlight>
                <a:latin typeface="Times New Roman"/>
                <a:ea typeface="Times New Roman"/>
                <a:cs typeface="Times New Roman"/>
                <a:sym typeface="Times New Roman"/>
              </a:rPr>
              <a:t>When you sign up for AWS, you can get started with Amazon EC2 for free using the </a:t>
            </a:r>
            <a:r>
              <a:rPr lang="en-US" sz="1800">
                <a:solidFill>
                  <a:srgbClr val="202122"/>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AWS Free Tier</a:t>
            </a:r>
            <a:endParaRPr sz="1800"/>
          </a:p>
          <a:p>
            <a:pPr marL="0" lvl="0" indent="0" algn="l" rtl="0">
              <a:lnSpc>
                <a:spcPct val="115000"/>
              </a:lnSpc>
              <a:spcBef>
                <a:spcPts val="1200"/>
              </a:spcBef>
              <a:spcAft>
                <a:spcPts val="0"/>
              </a:spcAft>
              <a:buNone/>
            </a:pPr>
            <a:r>
              <a:rPr lang="en-US" sz="1800" b="1" u="sng">
                <a:solidFill>
                  <a:srgbClr val="202122"/>
                </a:solidFill>
                <a:latin typeface="Times New Roman"/>
                <a:ea typeface="Times New Roman"/>
                <a:cs typeface="Times New Roman"/>
                <a:sym typeface="Times New Roman"/>
              </a:rPr>
              <a:t>1. On Demand: </a:t>
            </a:r>
            <a:r>
              <a:rPr lang="en-US" sz="1800">
                <a:solidFill>
                  <a:srgbClr val="202122"/>
                </a:solidFill>
                <a:latin typeface="Times New Roman"/>
                <a:ea typeface="Times New Roman"/>
                <a:cs typeface="Times New Roman"/>
                <a:sym typeface="Times New Roman"/>
              </a:rPr>
              <a:t>It allows you to pay a fixed rate by the hour or even by the second with no commitment.</a:t>
            </a:r>
            <a:endParaRPr sz="1800">
              <a:solidFill>
                <a:srgbClr val="202122"/>
              </a:solidFill>
              <a:latin typeface="Times New Roman"/>
              <a:ea typeface="Times New Roman"/>
              <a:cs typeface="Times New Roman"/>
              <a:sym typeface="Times New Roman"/>
            </a:endParaRPr>
          </a:p>
          <a:p>
            <a:pPr marL="0" lvl="0" indent="0" algn="l" rtl="0">
              <a:spcBef>
                <a:spcPts val="1200"/>
              </a:spcBef>
              <a:spcAft>
                <a:spcPts val="0"/>
              </a:spcAft>
              <a:buNone/>
            </a:pPr>
            <a:r>
              <a:rPr lang="en-US" sz="1800">
                <a:solidFill>
                  <a:srgbClr val="202122"/>
                </a:solidFill>
                <a:latin typeface="Times New Roman"/>
                <a:ea typeface="Times New Roman"/>
                <a:cs typeface="Times New Roman"/>
                <a:sym typeface="Times New Roman"/>
              </a:rPr>
              <a:t>It is useful for the applications that have been developed or tested on Amazon EC2 for the first time.</a:t>
            </a:r>
            <a:endParaRPr sz="1800">
              <a:solidFill>
                <a:srgbClr val="202122"/>
              </a:solidFill>
              <a:latin typeface="Times New Roman"/>
              <a:ea typeface="Times New Roman"/>
              <a:cs typeface="Times New Roman"/>
              <a:sym typeface="Times New Roman"/>
            </a:endParaRPr>
          </a:p>
          <a:p>
            <a:pPr marL="0" lvl="0" indent="0" algn="l" rtl="0">
              <a:spcBef>
                <a:spcPts val="1000"/>
              </a:spcBef>
              <a:spcAft>
                <a:spcPts val="0"/>
              </a:spcAft>
              <a:buNone/>
            </a:pPr>
            <a:r>
              <a:rPr lang="en-US" sz="1800">
                <a:solidFill>
                  <a:srgbClr val="202122"/>
                </a:solidFill>
                <a:latin typeface="Times New Roman"/>
                <a:ea typeface="Times New Roman"/>
                <a:cs typeface="Times New Roman"/>
                <a:sym typeface="Times New Roman"/>
              </a:rPr>
              <a:t> On Demand instance is recommended when you are not sure which instance type is required for your performance needs.</a:t>
            </a:r>
            <a:endParaRPr sz="1800">
              <a:solidFill>
                <a:srgbClr val="202122"/>
              </a:solidFill>
              <a:latin typeface="Times New Roman"/>
              <a:ea typeface="Times New Roman"/>
              <a:cs typeface="Times New Roman"/>
              <a:sym typeface="Times New Roman"/>
            </a:endParaRPr>
          </a:p>
          <a:p>
            <a:pPr marL="0" lvl="0" indent="0" algn="l" rtl="0">
              <a:spcBef>
                <a:spcPts val="1000"/>
              </a:spcBef>
              <a:spcAft>
                <a:spcPts val="0"/>
              </a:spcAft>
              <a:buNone/>
            </a:pPr>
            <a:endParaRPr sz="1800">
              <a:solidFill>
                <a:srgbClr val="202122"/>
              </a:solidFill>
              <a:latin typeface="Times New Roman"/>
              <a:ea typeface="Times New Roman"/>
              <a:cs typeface="Times New Roman"/>
              <a:sym typeface="Times New Roman"/>
            </a:endParaRPr>
          </a:p>
          <a:p>
            <a:pPr marL="0" lvl="0" indent="0" algn="l" rtl="0">
              <a:lnSpc>
                <a:spcPct val="115000"/>
              </a:lnSpc>
              <a:spcBef>
                <a:spcPts val="1000"/>
              </a:spcBef>
              <a:spcAft>
                <a:spcPts val="1200"/>
              </a:spcAft>
              <a:buNone/>
            </a:pPr>
            <a:endParaRPr sz="1800"/>
          </a:p>
        </p:txBody>
      </p:sp>
      <p:pic>
        <p:nvPicPr>
          <p:cNvPr id="147" name="Google Shape;147;g1477d2a01e9_0_7"/>
          <p:cNvPicPr preferRelativeResize="0"/>
          <p:nvPr/>
        </p:nvPicPr>
        <p:blipFill>
          <a:blip r:embed="rId4">
            <a:alphaModFix/>
          </a:blip>
          <a:stretch>
            <a:fillRect/>
          </a:stretch>
        </p:blipFill>
        <p:spPr>
          <a:xfrm>
            <a:off x="7915800" y="1837400"/>
            <a:ext cx="3420175" cy="381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477d2a01e9_0_14"/>
          <p:cNvSpPr txBox="1">
            <a:spLocks noGrp="1"/>
          </p:cNvSpPr>
          <p:nvPr>
            <p:ph type="title"/>
          </p:nvPr>
        </p:nvSpPr>
        <p:spPr>
          <a:xfrm>
            <a:off x="664339" y="781816"/>
            <a:ext cx="10863300" cy="1019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Classification Based on Pricing</a:t>
            </a:r>
            <a:endParaRPr>
              <a:latin typeface="Times New Roman"/>
              <a:ea typeface="Times New Roman"/>
              <a:cs typeface="Times New Roman"/>
              <a:sym typeface="Times New Roman"/>
            </a:endParaRPr>
          </a:p>
        </p:txBody>
      </p:sp>
      <p:sp>
        <p:nvSpPr>
          <p:cNvPr id="153" name="Google Shape;153;g1477d2a01e9_0_14"/>
          <p:cNvSpPr txBox="1">
            <a:spLocks noGrp="1"/>
          </p:cNvSpPr>
          <p:nvPr>
            <p:ph type="body" idx="1"/>
          </p:nvPr>
        </p:nvSpPr>
        <p:spPr>
          <a:xfrm>
            <a:off x="753400" y="2240281"/>
            <a:ext cx="10861500" cy="2060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1" u="sng">
                <a:solidFill>
                  <a:srgbClr val="202122"/>
                </a:solidFill>
                <a:latin typeface="Times New Roman"/>
                <a:ea typeface="Times New Roman"/>
                <a:cs typeface="Times New Roman"/>
                <a:sym typeface="Times New Roman"/>
              </a:rPr>
              <a:t>2. Reserved:</a:t>
            </a:r>
            <a:r>
              <a:rPr lang="en-US" sz="1800">
                <a:solidFill>
                  <a:srgbClr val="202122"/>
                </a:solidFill>
                <a:latin typeface="Times New Roman"/>
                <a:ea typeface="Times New Roman"/>
                <a:cs typeface="Times New Roman"/>
                <a:sym typeface="Times New Roman"/>
              </a:rPr>
              <a:t> It is a way of making a reservation with Amazon or we can say that we make a contract with Amazon. The contract can be for 1 or 3 years in length.</a:t>
            </a:r>
            <a:endParaRPr sz="1800">
              <a:solidFill>
                <a:srgbClr val="202122"/>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US" sz="1800">
                <a:solidFill>
                  <a:srgbClr val="202122"/>
                </a:solidFill>
                <a:latin typeface="Times New Roman"/>
                <a:ea typeface="Times New Roman"/>
                <a:cs typeface="Times New Roman"/>
                <a:sym typeface="Times New Roman"/>
              </a:rPr>
              <a:t>In a Reserved instance, you are making a contract means you are paying some upfront, so it gives you a significant discount on the hourly charge for an instance</a:t>
            </a:r>
            <a:endParaRPr sz="1800">
              <a:solidFill>
                <a:srgbClr val="202122"/>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US" sz="1800" b="1" u="sng">
                <a:solidFill>
                  <a:srgbClr val="202122"/>
                </a:solidFill>
                <a:latin typeface="Times New Roman"/>
                <a:ea typeface="Times New Roman"/>
                <a:cs typeface="Times New Roman"/>
                <a:sym typeface="Times New Roman"/>
              </a:rPr>
              <a:t>3.Spot Instances: </a:t>
            </a:r>
            <a:r>
              <a:rPr lang="en-US" sz="1800">
                <a:solidFill>
                  <a:srgbClr val="202122"/>
                </a:solidFill>
                <a:latin typeface="Times New Roman"/>
                <a:ea typeface="Times New Roman"/>
                <a:cs typeface="Times New Roman"/>
                <a:sym typeface="Times New Roman"/>
              </a:rPr>
              <a:t>It allows you to bid for a price whatever price that you want for instance capacity, and providing better savings if your applications have flexible start and end times.</a:t>
            </a:r>
            <a:endParaRPr sz="1800">
              <a:solidFill>
                <a:srgbClr val="202122"/>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US" sz="1800">
                <a:solidFill>
                  <a:srgbClr val="202122"/>
                </a:solidFill>
                <a:latin typeface="Times New Roman"/>
                <a:ea typeface="Times New Roman"/>
                <a:cs typeface="Times New Roman"/>
                <a:sym typeface="Times New Roman"/>
              </a:rPr>
              <a:t> Spot Instances are useful for those applications that have flexible start and end times. </a:t>
            </a:r>
            <a:endParaRPr sz="1800">
              <a:solidFill>
                <a:srgbClr val="202122"/>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US" sz="1800" b="1" u="sng">
                <a:solidFill>
                  <a:srgbClr val="202122"/>
                </a:solidFill>
                <a:latin typeface="Times New Roman"/>
                <a:ea typeface="Times New Roman"/>
                <a:cs typeface="Times New Roman"/>
                <a:sym typeface="Times New Roman"/>
              </a:rPr>
              <a:t>4.Dedicated hosts: </a:t>
            </a:r>
            <a:r>
              <a:rPr lang="en-US" sz="1800">
                <a:solidFill>
                  <a:srgbClr val="202122"/>
                </a:solidFill>
                <a:latin typeface="Times New Roman"/>
                <a:ea typeface="Times New Roman"/>
                <a:cs typeface="Times New Roman"/>
                <a:sym typeface="Times New Roman"/>
              </a:rPr>
              <a:t>A dedicated host is a physical server with EC2 instance capacity which is fully dedicated to your use. It can be purchased as a Reservation for up to 70% off On-Demand price</a:t>
            </a:r>
            <a:endParaRPr sz="1800">
              <a:solidFill>
                <a:srgbClr val="202122"/>
              </a:solidFill>
              <a:latin typeface="Times New Roman"/>
              <a:ea typeface="Times New Roman"/>
              <a:cs typeface="Times New Roman"/>
              <a:sym typeface="Times New Roman"/>
            </a:endParaRPr>
          </a:p>
          <a:p>
            <a:pPr marL="0" lvl="0" indent="0" algn="l" rtl="0">
              <a:spcBef>
                <a:spcPts val="1138"/>
              </a:spcBef>
              <a:spcAft>
                <a:spcPts val="0"/>
              </a:spcAft>
              <a:buNone/>
            </a:pPr>
            <a:endParaRPr/>
          </a:p>
        </p:txBody>
      </p:sp>
      <p:sp>
        <p:nvSpPr>
          <p:cNvPr id="154" name="Google Shape;154;g1477d2a01e9_0_14"/>
          <p:cNvSpPr txBox="1"/>
          <p:nvPr/>
        </p:nvSpPr>
        <p:spPr>
          <a:xfrm>
            <a:off x="564400" y="2446089"/>
            <a:ext cx="10861500" cy="135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b="1">
              <a:solidFill>
                <a:srgbClr val="202122"/>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1800">
              <a:solidFill>
                <a:srgbClr val="202122"/>
              </a:solidFill>
              <a:latin typeface="Times New Roman"/>
              <a:ea typeface="Times New Roman"/>
              <a:cs typeface="Times New Roman"/>
              <a:sym typeface="Times New Roman"/>
            </a:endParaRPr>
          </a:p>
          <a:p>
            <a:pPr marL="0" lvl="0" indent="0" algn="l" rtl="0">
              <a:lnSpc>
                <a:spcPct val="115000"/>
              </a:lnSpc>
              <a:spcBef>
                <a:spcPts val="1000"/>
              </a:spcBef>
              <a:spcAft>
                <a:spcPts val="1000"/>
              </a:spcAft>
              <a:buNone/>
            </a:pPr>
            <a:endParaRPr sz="1800">
              <a:solidFill>
                <a:srgbClr val="20212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TotalTime>
  <Words>4859</Words>
  <Application>Microsoft Office PowerPoint</Application>
  <PresentationFormat>Widescreen</PresentationFormat>
  <Paragraphs>285</Paragraphs>
  <Slides>59</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Times New Roman</vt:lpstr>
      <vt:lpstr>Calibri Light</vt:lpstr>
      <vt:lpstr>Roboto</vt:lpstr>
      <vt:lpstr>Calibri</vt:lpstr>
      <vt:lpstr>Arial</vt:lpstr>
      <vt:lpstr>Noto Sans Symbols</vt:lpstr>
      <vt:lpstr>Helvetica Neue</vt:lpstr>
      <vt:lpstr>Office Theme</vt:lpstr>
      <vt:lpstr>PowerPoint Presentation</vt:lpstr>
      <vt:lpstr>Virtualization</vt:lpstr>
      <vt:lpstr>Server Virtualization </vt:lpstr>
      <vt:lpstr>Virtual Machines Architecture</vt:lpstr>
      <vt:lpstr> Amazon EC2</vt:lpstr>
      <vt:lpstr>Types of Instances</vt:lpstr>
      <vt:lpstr>PowerPoint Presentation</vt:lpstr>
      <vt:lpstr>Classification Based on Pricing</vt:lpstr>
      <vt:lpstr>Classification Based on Pricing</vt:lpstr>
      <vt:lpstr>AWS EC2 Use Cases</vt:lpstr>
      <vt:lpstr>Instance User data &amp; Metadata</vt:lpstr>
      <vt:lpstr>   Launch EC2 Instance (Windows)</vt:lpstr>
      <vt:lpstr>Launch EC2 Instance (Windows)</vt:lpstr>
      <vt:lpstr>Launch EC2 Instance(Windows)</vt:lpstr>
      <vt:lpstr>Launch EC2 Instance (Linux)</vt:lpstr>
      <vt:lpstr>Amazon Machine Image (AMI)</vt:lpstr>
      <vt:lpstr>Amazon Machine Image (AMI)</vt:lpstr>
      <vt:lpstr>Aws Storage Services </vt:lpstr>
      <vt:lpstr>Why do we need Cloud Storage? </vt:lpstr>
      <vt:lpstr>Why do we need Cloud Storage?</vt:lpstr>
      <vt:lpstr>Advantages of Cloud Storage</vt:lpstr>
      <vt:lpstr>Advantages of Cloud Storage</vt:lpstr>
      <vt:lpstr>Types of AWS Storage Services</vt:lpstr>
      <vt:lpstr>Instance Store Volume</vt:lpstr>
      <vt:lpstr>Instance Store Volume (Contd..)</vt:lpstr>
      <vt:lpstr>Elastic Block Storage (EBS)</vt:lpstr>
      <vt:lpstr>How EBS works?</vt:lpstr>
      <vt:lpstr>EBS volume</vt:lpstr>
      <vt:lpstr>EBS Volume Types</vt:lpstr>
      <vt:lpstr>EBS Provisioned IOPS SSD (io1)</vt:lpstr>
      <vt:lpstr>EBS General Purpose SSD (gp2)</vt:lpstr>
      <vt:lpstr>EBS v/s Instance Store </vt:lpstr>
      <vt:lpstr> AWS EBS Snapshots</vt:lpstr>
      <vt:lpstr>EBS Volumes v/s Snapshots</vt:lpstr>
      <vt:lpstr>Overview of creating Amazon EBS-backed AMIs</vt:lpstr>
      <vt:lpstr>Creating Amazon EBS-backed AMIs</vt:lpstr>
      <vt:lpstr>Creating Amazon EBS-backed AMIs</vt:lpstr>
      <vt:lpstr>Lifecycle of AMI </vt:lpstr>
      <vt:lpstr>Elastic File Storage (EFS)</vt:lpstr>
      <vt:lpstr>Elastic File Storage (EFS)</vt:lpstr>
      <vt:lpstr>Amazon Data Life Cycle Manager</vt:lpstr>
      <vt:lpstr>Object Storage(S3)</vt:lpstr>
      <vt:lpstr>Bucket Versioning</vt:lpstr>
      <vt:lpstr>Replication</vt:lpstr>
      <vt:lpstr>Replication (Contd..)</vt:lpstr>
      <vt:lpstr>S3 SRR (SAME REGION REPLICATION)</vt:lpstr>
      <vt:lpstr> S3 CRR (CROSS REGION REPLICATION)</vt:lpstr>
      <vt:lpstr>S3 Lifecycle Configuration</vt:lpstr>
      <vt:lpstr>S3 Storage Classes</vt:lpstr>
      <vt:lpstr>S3 Standard</vt:lpstr>
      <vt:lpstr>S3 Standard-IA</vt:lpstr>
      <vt:lpstr>S3 Intelligent-Tiering</vt:lpstr>
      <vt:lpstr>S3 One Zone-IA</vt:lpstr>
      <vt:lpstr>S3 Glacier</vt:lpstr>
      <vt:lpstr>S3 Glacier Deep Archive</vt:lpstr>
      <vt:lpstr>Access Amazon S3 Bucket from EC2 with IAM Role</vt:lpstr>
      <vt:lpstr>Access Amazon S3 Bucket from EC2 with IAM Role</vt:lpstr>
      <vt:lpstr>Difference Between EFS, EBS, and S3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Gowthami N</dc:creator>
  <cp:lastModifiedBy>Nikita Nand</cp:lastModifiedBy>
  <cp:revision>3</cp:revision>
  <dcterms:modified xsi:type="dcterms:W3CDTF">2023-10-29T16:41:26Z</dcterms:modified>
</cp:coreProperties>
</file>