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5"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1" orient="horz" pos="2341">
          <p15:clr>
            <a:srgbClr val="A4A3A4"/>
          </p15:clr>
        </p15:guide>
        <p15:guide id="2" pos="365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92" autoAdjust="0"/>
  </p:normalViewPr>
  <p:slideViewPr>
    <p:cSldViewPr>
      <p:cViewPr varScale="1">
        <p:scale>
          <a:sx n="83" d="100"/>
          <a:sy n="83" d="100"/>
        </p:scale>
        <p:origin x="614" y="67"/>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t>17/08/2022</a:t>
            </a:fld>
            <a:endParaRPr lang="pt-PT" sz="90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t>‹#›</a:t>
            </a:fld>
            <a:endParaRPr lang="pt-PT" sz="90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t>17/08/2022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t>‹#›</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nl-NL" altLang="nl-NL"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28.xml"/><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30.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1.emf"/><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4.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2.xml"/><Relationship Id="rId1" Type="http://schemas.openxmlformats.org/officeDocument/2006/relationships/tags" Target="../tags/tag32.xml"/><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2.xml"/><Relationship Id="rId1" Type="http://schemas.openxmlformats.org/officeDocument/2006/relationships/tags" Target="../tags/tag33.xml"/><Relationship Id="rId4" Type="http://schemas.openxmlformats.org/officeDocument/2006/relationships/image" Target="../media/image2.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2.xml"/><Relationship Id="rId1" Type="http://schemas.openxmlformats.org/officeDocument/2006/relationships/tags" Target="../tags/tag34.xml"/><Relationship Id="rId4" Type="http://schemas.openxmlformats.org/officeDocument/2006/relationships/image" Target="../media/image2.emf"/></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1.emf"/><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18.xml"/></Relationships>
</file>

<file path=ppt/slideLayouts/_rels/slideLayout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21.xml"/><Relationship Id="rId7"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9"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27.xml"/><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5" imgW="12700" imgH="12700" progId="">
                  <p:embed/>
                </p:oleObj>
              </mc:Choice>
              <mc:Fallback>
                <p:oleObj name="think-cell Slide" r:id="rId5" imgW="12700" imgH="12700" progId="">
                  <p:embed/>
                  <p:pic>
                    <p:nvPicPr>
                      <p:cNvPr id="0"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0"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0"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0"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a:fillRect/>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6" imgW="12700" imgH="12700" progId="">
                  <p:embed/>
                </p:oleObj>
              </mc:Choice>
              <mc:Fallback>
                <p:oleObj name="think-cell Slide" r:id="rId6" imgW="12700" imgH="12700" progId="">
                  <p:embed/>
                  <p:pic>
                    <p:nvPicPr>
                      <p:cNvPr id="0"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4"/>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0"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0"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12"/>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panose="020B0604020202020204"/>
              </a:rPr>
              <a:t>This message contains information that may be privileged or confidential and is the property of the Capgemini Group.</a:t>
            </a:r>
            <a:br>
              <a:rPr lang="en-US" sz="800" noProof="0" dirty="0">
                <a:solidFill>
                  <a:schemeClr val="bg1"/>
                </a:solidFill>
                <a:latin typeface="+mn-lt"/>
                <a:cs typeface="Arial" panose="020B0604020202020204"/>
              </a:rPr>
            </a:br>
            <a:r>
              <a:rPr lang="en-US" sz="800" noProof="0" dirty="0">
                <a:solidFill>
                  <a:schemeClr val="bg1"/>
                </a:solidFill>
                <a:latin typeface="Arial" panose="020B0604020202020204"/>
                <a:cs typeface="Arial" panose="020B0604020202020204"/>
              </a:rPr>
              <a:t>Copyright © 2019 Capgemini. All rights reserved.</a:t>
            </a:r>
          </a:p>
          <a:p>
            <a:pPr marL="0" marR="0" indent="0" defTabSz="957580" rtl="0" eaLnBrk="1" fontAlgn="auto" latinLnBrk="0" hangingPunct="1">
              <a:lnSpc>
                <a:spcPct val="100000"/>
              </a:lnSpc>
              <a:spcBef>
                <a:spcPts val="0"/>
              </a:spcBef>
              <a:spcAft>
                <a:spcPts val="600"/>
              </a:spcAft>
              <a:buClrTx/>
              <a:buSzTx/>
              <a:buFontTx/>
              <a:buNone/>
              <a:defRPr/>
            </a:pPr>
            <a:r>
              <a:rPr lang="en-US" sz="800" noProof="0" dirty="0">
                <a:solidFill>
                  <a:schemeClr val="bg1"/>
                </a:solidFill>
                <a:latin typeface="Arial" panose="020B0604020202020204"/>
                <a:cs typeface="Arial" panose="020B0604020202020204"/>
              </a:rPr>
              <a:t>Rightshore</a:t>
            </a:r>
            <a:r>
              <a:rPr lang="en-US" sz="800" baseline="30000" noProof="0" dirty="0">
                <a:solidFill>
                  <a:schemeClr val="bg1"/>
                </a:solidFill>
                <a:latin typeface="Arial" panose="020B0604020202020204"/>
                <a:cs typeface="Arial" panose="020B0604020202020204"/>
              </a:rPr>
              <a:t>®</a:t>
            </a:r>
            <a:r>
              <a:rPr lang="en-US" sz="800" noProof="0" dirty="0">
                <a:solidFill>
                  <a:schemeClr val="bg1"/>
                </a:solidFill>
                <a:latin typeface="Arial" panose="020B0604020202020204"/>
                <a:cs typeface="Arial" panose="020B0604020202020204"/>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panose="020B060402020202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0" name="Object 8"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ln>
        </p:spPr>
        <p:txBody>
          <a:bodyPr vert="horz" wrap="square" lIns="91440" tIns="45720" rIns="91440" bIns="45720" numCol="1" anchor="t" anchorCtr="0" compatLnSpc="1"/>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8" name="Freeform 13"/>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9" name="Freeform 14"/>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20" name="Freeform 15"/>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p:cNvGrpSpPr/>
          <p:nvPr userDrawn="1"/>
        </p:nvGrpSpPr>
        <p:grpSpPr bwMode="auto">
          <a:xfrm>
            <a:off x="2349500" y="1057275"/>
            <a:ext cx="1566863" cy="1108075"/>
            <a:chOff x="2384425" y="1239838"/>
            <a:chExt cx="1143000" cy="898525"/>
          </a:xfrm>
        </p:grpSpPr>
        <p:sp>
          <p:nvSpPr>
            <p:cNvPr id="17" name="TextBox 11"/>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6" imgW="12700" imgH="12700" progId="">
                  <p:embed/>
                </p:oleObj>
              </mc:Choice>
              <mc:Fallback>
                <p:oleObj name="think-cell Slide" r:id="rId6" imgW="12700" imgH="12700" progId="">
                  <p:embed/>
                  <p:pic>
                    <p:nvPicPr>
                      <p:cNvPr id="0" name="Object 4"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8" imgW="12700" imgH="12700" progId="">
                  <p:embed/>
                </p:oleObj>
              </mc:Choice>
              <mc:Fallback>
                <p:oleObj name="think-cell Slide" r:id="rId8" imgW="12700" imgH="12700" progId="">
                  <p:embed/>
                  <p:pic>
                    <p:nvPicPr>
                      <p:cNvPr id="0" name="Object 7"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5"/>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6"/>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4" imgW="12700" imgH="12700" progId="">
                  <p:embed/>
                </p:oleObj>
              </mc:Choice>
              <mc:Fallback>
                <p:oleObj name="think-cell Slide" r:id="rId4" imgW="12700" imgH="12700" progId="">
                  <p:embed/>
                  <p:pic>
                    <p:nvPicPr>
                      <p:cNvPr id="0"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2"/>
            </p:custDataLst>
          </p:nvPr>
        </p:nvSpPr>
        <p:spPr/>
        <p:txBody>
          <a:bodyPr/>
          <a:lstStyle>
            <a:lvl1pPr>
              <a:defRPr/>
            </a:lvl1pPr>
          </a:lstStyle>
          <a:p>
            <a:pPr lvl="0"/>
            <a:r>
              <a:rPr lang="en-US" noProof="0"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3" imgW="12700" imgH="12700" progId="">
                  <p:embed/>
                </p:oleObj>
              </mc:Choice>
              <mc:Fallback>
                <p:oleObj name="think-cell Slide" r:id="rId3" imgW="12700" imgH="12700" progId="">
                  <p:embed/>
                  <p:pic>
                    <p:nvPicPr>
                      <p:cNvPr id="0" name="Object 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hasCustomPrompt="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panose="020B0604020202020204" pitchFamily="34" charset="0"/>
              </a:defRPr>
            </a:lvl1pPr>
          </a:lstStyle>
          <a:p>
            <a:fld id="{425404F2-BE9A-4460-8815-8F645183555F}" type="datetimeFigureOut">
              <a:rPr lang="en-US" smtClean="0"/>
              <a:t>8/17/2022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oleObject" Target="../embeddings/oleObject11.bin"/><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ags" Target="../tags/tag31.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8"/>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name="think-cell Slide" r:id="rId24" imgW="12700" imgH="12700" progId="">
                  <p:embed/>
                </p:oleObj>
              </mc:Choice>
              <mc:Fallback>
                <p:oleObj name="think-cell Slide" r:id="rId24" imgW="12700" imgH="12700" progId="">
                  <p:embed/>
                  <p:pic>
                    <p:nvPicPr>
                      <p:cNvPr id="0" name="Object 7" hidden="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9"/>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0"/>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p:nvPr>
            <p:custDataLst>
              <p:tags r:id="rId21"/>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vert="horz" wrap="square" lIns="99563" tIns="49782" rIns="99563" bIns="49782" numCol="1" anchor="t" anchorCtr="0" compatLnSpc="1"/>
          <a:lstStyle/>
          <a:p>
            <a:endParaRPr lang="fr-FR" sz="1800"/>
          </a:p>
        </p:txBody>
      </p:sp>
      <p:cxnSp>
        <p:nvCxnSpPr>
          <p:cNvPr id="15" name="Straight Connector 5"/>
          <p:cNvCxnSpPr/>
          <p:nvPr>
            <p:custDataLst>
              <p:tags r:id="rId22"/>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p:cNvGrpSpPr/>
          <p:nvPr/>
        </p:nvGrpSpPr>
        <p:grpSpPr>
          <a:xfrm>
            <a:off x="11501102" y="171573"/>
            <a:ext cx="419436" cy="388988"/>
            <a:chOff x="11501102" y="171573"/>
            <a:chExt cx="419436" cy="388988"/>
          </a:xfrm>
        </p:grpSpPr>
        <p:sp>
          <p:nvSpPr>
            <p:cNvPr id="16"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7"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3" name="Rectangle 22"/>
          <p:cNvSpPr>
            <a:spLocks noChangeArrowheads="1"/>
          </p:cNvSpPr>
          <p:nvPr>
            <p:custDataLst>
              <p:tags r:id="rId23"/>
            </p:custDataLst>
          </p:nvPr>
        </p:nvSpPr>
        <p:spPr bwMode="auto">
          <a:xfrm>
            <a:off x="8297642" y="6623414"/>
            <a:ext cx="3274639" cy="183503"/>
          </a:xfrm>
          <a:prstGeom prst="rect">
            <a:avLst/>
          </a:prstGeom>
          <a:noFill/>
          <a:ln w="19050">
            <a:noFill/>
            <a:miter lim="800000"/>
          </a:ln>
          <a:effectLst/>
        </p:spPr>
        <p:txBody>
          <a:bodyPr wrap="square" lIns="35997" tIns="35997" rIns="35997" bIns="35997" anchor="b" anchorCtr="0">
            <a:noAutofit/>
          </a:bodyPr>
          <a:lstStyle/>
          <a:p>
            <a:pPr marL="0" marR="0" lvl="0" indent="0" algn="r" defTabSz="995680" rtl="0" eaLnBrk="0" fontAlgn="auto" latinLnBrk="0" hangingPunct="0">
              <a:lnSpc>
                <a:spcPct val="90000"/>
              </a:lnSpc>
              <a:spcBef>
                <a:spcPct val="10000"/>
              </a:spcBef>
              <a:spcAft>
                <a:spcPts val="0"/>
              </a:spcAft>
              <a:buClrTx/>
              <a:buSzTx/>
              <a:buFontTx/>
              <a:buNone/>
              <a:defRPr/>
            </a:pPr>
            <a:r>
              <a:rPr lang="en-US" altLang="en-US" sz="700" b="0" i="0" noProof="0" dirty="0">
                <a:solidFill>
                  <a:schemeClr val="tx2"/>
                </a:solidFill>
                <a:latin typeface="+mj-lt"/>
                <a:cs typeface="Helvetica Light"/>
              </a:rPr>
              <a:t>Copyright © Capgemini 2018. All Rights Reserved</a:t>
            </a:r>
          </a:p>
        </p:txBody>
      </p:sp>
      <p:grpSp>
        <p:nvGrpSpPr>
          <p:cNvPr id="13" name="Groupe 1"/>
          <p:cNvGrpSpPr/>
          <p:nvPr userDrawn="1"/>
        </p:nvGrpSpPr>
        <p:grpSpPr>
          <a:xfrm>
            <a:off x="11501102" y="171573"/>
            <a:ext cx="419436" cy="388988"/>
            <a:chOff x="11501102" y="171573"/>
            <a:chExt cx="419436" cy="388988"/>
          </a:xfrm>
        </p:grpSpPr>
        <p:sp>
          <p:nvSpPr>
            <p:cNvPr id="18"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9"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0"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24"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p:cNvGrpSpPr/>
          <p:nvPr userDrawn="1"/>
        </p:nvGrpSpPr>
        <p:grpSpPr>
          <a:xfrm>
            <a:off x="12355040" y="33161"/>
            <a:ext cx="360000" cy="1800000"/>
            <a:chOff x="12355040" y="33161"/>
            <a:chExt cx="360000" cy="1800000"/>
          </a:xfrm>
        </p:grpSpPr>
        <p:sp>
          <p:nvSpPr>
            <p:cNvPr id="26" name="Rectangle 25"/>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p:cNvGrpSpPr/>
          <p:nvPr userDrawn="1"/>
        </p:nvGrpSpPr>
        <p:grpSpPr>
          <a:xfrm>
            <a:off x="12355040" y="1954479"/>
            <a:ext cx="360000" cy="4875772"/>
            <a:chOff x="12355040" y="1954479"/>
            <a:chExt cx="360000" cy="4875772"/>
          </a:xfrm>
        </p:grpSpPr>
        <p:sp>
          <p:nvSpPr>
            <p:cNvPr id="32" name="Rectangle 31"/>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3" name="Rectangle 32"/>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4" name="Rectangle 33"/>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370" indent="-166370" algn="l" defTabSz="914400" rtl="0" eaLnBrk="1" latinLnBrk="0" hangingPunct="1">
        <a:lnSpc>
          <a:spcPct val="90000"/>
        </a:lnSpc>
        <a:spcBef>
          <a:spcPts val="0"/>
        </a:spcBef>
        <a:spcAft>
          <a:spcPts val="600"/>
        </a:spcAft>
        <a:buClr>
          <a:schemeClr val="accent5"/>
        </a:buClr>
        <a:buFont typeface="Wingdings" panose="05000000000000000000" pitchFamily="2" charset="2"/>
        <a:buChar char="§"/>
        <a:defRPr sz="2200" b="0" kern="1200">
          <a:solidFill>
            <a:schemeClr val="tx2">
              <a:lumMod val="50000"/>
            </a:schemeClr>
          </a:solidFill>
          <a:latin typeface="+mn-lt"/>
          <a:ea typeface="+mn-ea"/>
          <a:cs typeface="+mn-cs"/>
        </a:defRPr>
      </a:lvl1pPr>
      <a:lvl2pPr marL="355600" indent="-180975" algn="l" defTabSz="914400" rtl="0" eaLnBrk="1" latinLnBrk="0" hangingPunct="1">
        <a:lnSpc>
          <a:spcPct val="90000"/>
        </a:lnSpc>
        <a:spcBef>
          <a:spcPts val="0"/>
        </a:spcBef>
        <a:spcAft>
          <a:spcPts val="600"/>
        </a:spcAft>
        <a:buClr>
          <a:schemeClr val="accent3"/>
        </a:buClr>
        <a:buFont typeface="Wingdings" panose="05000000000000000000" pitchFamily="2" charset="2"/>
        <a:buChar char="§"/>
        <a:defRPr sz="1800" kern="1200">
          <a:solidFill>
            <a:schemeClr val="tx2">
              <a:lumMod val="50000"/>
            </a:schemeClr>
          </a:solidFill>
          <a:latin typeface="+mn-lt"/>
          <a:ea typeface="+mn-ea"/>
          <a:cs typeface="+mn-cs"/>
        </a:defRPr>
      </a:lvl2pPr>
      <a:lvl3pPr marL="536575" indent="-16510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600" kern="1200">
          <a:solidFill>
            <a:schemeClr val="tx2">
              <a:lumMod val="50000"/>
            </a:schemeClr>
          </a:solidFill>
          <a:latin typeface="+mn-lt"/>
          <a:ea typeface="+mn-ea"/>
          <a:cs typeface="+mn-cs"/>
        </a:defRPr>
      </a:lvl3pPr>
      <a:lvl4pPr marL="711200" indent="-165100" algn="l" defTabSz="914400" rtl="0" eaLnBrk="1" latinLnBrk="0" hangingPunct="1">
        <a:lnSpc>
          <a:spcPct val="90000"/>
        </a:lnSpc>
        <a:spcBef>
          <a:spcPts val="0"/>
        </a:spcBef>
        <a:spcAft>
          <a:spcPts val="600"/>
        </a:spcAft>
        <a:buClr>
          <a:schemeClr val="bg2"/>
        </a:buClr>
        <a:buFont typeface="Arial" panose="020B0604020202020204" pitchFamily="34" charset="0"/>
        <a:buChar char="–"/>
        <a:defRPr sz="1400" kern="1200">
          <a:solidFill>
            <a:schemeClr val="tx2">
              <a:lumMod val="50000"/>
            </a:schemeClr>
          </a:solidFill>
          <a:latin typeface="+mn-lt"/>
          <a:ea typeface="+mn-ea"/>
          <a:cs typeface="+mn-cs"/>
        </a:defRPr>
      </a:lvl4pPr>
      <a:lvl5pPr marL="1609725" indent="-193675" algn="l" defTabSz="914400" rtl="0" eaLnBrk="1" latinLnBrk="0" hangingPunct="1">
        <a:spcBef>
          <a:spcPts val="0"/>
        </a:spcBef>
        <a:buClr>
          <a:srgbClr val="B1B1B1"/>
        </a:buClr>
        <a:buFont typeface="Arial" panose="020B0604020202020204" pitchFamily="34" charset="0"/>
        <a:buChar char="–"/>
        <a:defRPr sz="1700" kern="1200">
          <a:solidFill>
            <a:srgbClr val="49494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3" imgW="12700" imgH="12700" progId="TCLayout.ActiveDocument.1">
                  <p:embed/>
                </p:oleObj>
              </mc:Choice>
              <mc:Fallback>
                <p:oleObj name="think-cell Slide" r:id="rId13" imgW="12700" imgH="12700" progId="TCLayout.ActiveDocument.1">
                  <p:embed/>
                  <p:pic>
                    <p:nvPicPr>
                      <p:cNvPr id="0" name="Object 20" hidden="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4110"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7"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6" name="Text Placeholder 7"/>
          <p:cNvSpPr txBox="1"/>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fr-FR" dirty="0"/>
              <a:t>Click to insert </a:t>
            </a:r>
            <a:r>
              <a:rPr lang="fr-FR" dirty="0" err="1"/>
              <a:t>title</a:t>
            </a:r>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txStyles>
    <p:titleStyle>
      <a:lvl1pPr marL="0" marR="0" indent="0" algn="l" defTabSz="914400" rtl="0" eaLnBrk="1" fontAlgn="auto" latinLnBrk="0" hangingPunct="1">
        <a:lnSpc>
          <a:spcPct val="90000"/>
        </a:lnSpc>
        <a:spcBef>
          <a:spcPct val="0"/>
        </a:spcBef>
        <a:spcAft>
          <a:spcPts val="0"/>
        </a:spcAft>
        <a:buClrTx/>
        <a:buSzTx/>
        <a:buFontTx/>
        <a:buNone/>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youtube.com/watch?v=xcco_KDZ8u4" TargetMode="External"/><Relationship Id="rId7" Type="http://schemas.openxmlformats.org/officeDocument/2006/relationships/image" Target="../media/image14.jp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hyperlink" Target="mailto:Dnyanada.dhore@gmail.com" TargetMode="External"/><Relationship Id="rId5" Type="http://schemas.openxmlformats.org/officeDocument/2006/relationships/hyperlink" Target="https://www.linkedin.com/in/dnyanada-dhore-726424190/" TargetMode="External"/><Relationship Id="rId4" Type="http://schemas.openxmlformats.org/officeDocument/2006/relationships/hyperlink" Target="https://github.com/Dnyanada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p:cNvGraphicFramePr>
            <a:graphicFrameLocks noGrp="1"/>
          </p:cNvGraphicFramePr>
          <p:nvPr>
            <p:extLst>
              <p:ext uri="{D42A27DB-BD31-4B8C-83A1-F6EECF244321}">
                <p14:modId xmlns:p14="http://schemas.microsoft.com/office/powerpoint/2010/main" val="2208272886"/>
              </p:ext>
            </p:extLst>
          </p:nvPr>
        </p:nvGraphicFramePr>
        <p:xfrm>
          <a:off x="9296400" y="1184911"/>
          <a:ext cx="2933602" cy="4719707"/>
        </p:xfrm>
        <a:graphic>
          <a:graphicData uri="http://schemas.openxmlformats.org/drawingml/2006/table">
            <a:tbl>
              <a:tblPr firstRow="1" bandRow="1">
                <a:tableStyleId>{0E3FDE45-AF77-4B5C-9715-49D594BDF05E}</a:tableStyleId>
              </a:tblPr>
              <a:tblGrid>
                <a:gridCol w="1350987">
                  <a:extLst>
                    <a:ext uri="{9D8B030D-6E8A-4147-A177-3AD203B41FA5}">
                      <a16:colId xmlns:a16="http://schemas.microsoft.com/office/drawing/2014/main" val="20000"/>
                    </a:ext>
                  </a:extLst>
                </a:gridCol>
                <a:gridCol w="1582615">
                  <a:extLst>
                    <a:ext uri="{9D8B030D-6E8A-4147-A177-3AD203B41FA5}">
                      <a16:colId xmlns:a16="http://schemas.microsoft.com/office/drawing/2014/main" val="20001"/>
                    </a:ext>
                  </a:extLst>
                </a:gridCol>
              </a:tblGrid>
              <a:tr h="1175588">
                <a:tc>
                  <a:txBody>
                    <a:bodyPr/>
                    <a:lstStyle/>
                    <a:p>
                      <a:r>
                        <a:rPr kumimoji="0" 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a:t>
                      </a:r>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100" b="0" u="none" strike="noStrike" kern="1200" cap="none" spc="0" normalizeH="0" baseline="0" noProof="0" dirty="0">
                          <a:ln>
                            <a:noFill/>
                          </a:ln>
                          <a:effectLst/>
                          <a:uLnTx/>
                          <a:uFillTx/>
                        </a:rPr>
                        <a:t>Basics, OOPS, Exception Handling ,Arrays ,Collection and Generics,</a:t>
                      </a:r>
                    </a:p>
                    <a:p>
                      <a:pPr marL="0" marR="0" lvl="0" indent="0" algn="l" defTabSz="914400" rtl="0" eaLnBrk="1" fontAlgn="auto" latinLnBrk="0" hangingPunct="1">
                        <a:lnSpc>
                          <a:spcPct val="100000"/>
                        </a:lnSpc>
                        <a:spcBef>
                          <a:spcPts val="0"/>
                        </a:spcBef>
                        <a:spcAft>
                          <a:spcPts val="0"/>
                        </a:spcAft>
                        <a:buClrTx/>
                        <a:buSzTx/>
                        <a:buFontTx/>
                        <a:buNone/>
                        <a:defRPr/>
                      </a:pPr>
                      <a:r>
                        <a:rPr kumimoji="0" lang="en-US" sz="1100" b="0" u="none" strike="noStrike" kern="1200" cap="none" spc="0" normalizeH="0" baseline="0" noProof="0" dirty="0">
                          <a:ln>
                            <a:noFill/>
                          </a:ln>
                          <a:effectLst/>
                          <a:uLnTx/>
                          <a:uFillTx/>
                        </a:rPr>
                        <a:t>Delegates and Events, File Io and Serialization.</a:t>
                      </a:r>
                    </a:p>
                  </a:txBody>
                  <a:tcPr/>
                </a:tc>
                <a:extLst>
                  <a:ext uri="{0D108BD9-81ED-4DB2-BD59-A6C34878D82A}">
                    <a16:rowId xmlns:a16="http://schemas.microsoft.com/office/drawing/2014/main" val="10000"/>
                  </a:ext>
                </a:extLst>
              </a:tr>
              <a:tr h="708186">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.NET Framework</a:t>
                      </a:r>
                    </a:p>
                  </a:txBody>
                  <a:tcPr/>
                </a:tc>
                <a:tc>
                  <a:txBody>
                    <a:bodyPr/>
                    <a:lstStyle/>
                    <a:p>
                      <a:r>
                        <a:rPr lang="en-US" sz="1100" b="0" i="0" u="none" strike="noStrike" kern="1200" dirty="0">
                          <a:solidFill>
                            <a:schemeClr val="tx1"/>
                          </a:solidFill>
                          <a:effectLst/>
                          <a:latin typeface="+mn-lt"/>
                          <a:ea typeface="+mn-ea"/>
                          <a:cs typeface="+mn-cs"/>
                        </a:rPr>
                        <a:t>ADO.NET,ASP.NET with MVC and WEB API, Entity Framework</a:t>
                      </a:r>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36619847"/>
                  </a:ext>
                </a:extLst>
              </a:tr>
              <a:tr h="708186">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Angular</a:t>
                      </a:r>
                    </a:p>
                  </a:txBody>
                  <a:tcPr/>
                </a:tc>
                <a:tc>
                  <a:txBody>
                    <a:bodyPr/>
                    <a:lstStyle/>
                    <a:p>
                      <a:r>
                        <a:rPr lang="en-IN" sz="1100" b="0" i="0" u="none" strike="noStrike" kern="1200" dirty="0">
                          <a:solidFill>
                            <a:schemeClr val="tx1"/>
                          </a:solidFill>
                          <a:effectLst/>
                          <a:latin typeface="+mn-lt"/>
                          <a:ea typeface="+mn-ea"/>
                          <a:cs typeface="+mn-cs"/>
                        </a:rPr>
                        <a:t>Components, Services, Modules, Routing, Forms &amp; Validation</a:t>
                      </a:r>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188198484"/>
                  </a:ext>
                </a:extLst>
              </a:tr>
              <a:tr h="240783">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 SQL (SSMS)</a:t>
                      </a:r>
                    </a:p>
                  </a:txBody>
                  <a:tcPr/>
                </a:tc>
                <a:extLst>
                  <a:ext uri="{0D108BD9-81ED-4DB2-BD59-A6C34878D82A}">
                    <a16:rowId xmlns:a16="http://schemas.microsoft.com/office/drawing/2014/main" val="10001"/>
                  </a:ext>
                </a:extLst>
              </a:tr>
              <a:tr h="354093">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US" sz="1100" u="none" strike="noStrike" kern="1200" cap="none" spc="0" normalizeH="0" baseline="0" noProof="0" dirty="0">
                          <a:ln>
                            <a:noFill/>
                          </a:ln>
                          <a:effectLst/>
                          <a:uLnTx/>
                          <a:uFillTx/>
                        </a:rPr>
                        <a:t>Tools</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100" dirty="0">
                          <a:solidFill>
                            <a:schemeClr val="tx1"/>
                          </a:solidFill>
                        </a:rPr>
                        <a:t>GIT</a:t>
                      </a:r>
                    </a:p>
                  </a:txBody>
                  <a:tcPr/>
                </a:tc>
                <a:extLst>
                  <a:ext uri="{0D108BD9-81ED-4DB2-BD59-A6C34878D82A}">
                    <a16:rowId xmlns:a16="http://schemas.microsoft.com/office/drawing/2014/main" val="10002"/>
                  </a:ext>
                </a:extLst>
              </a:tr>
              <a:tr h="240783">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Technology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100" dirty="0">
                          <a:solidFill>
                            <a:schemeClr val="tx1"/>
                          </a:solidFill>
                        </a:rPr>
                        <a:t>HTML ,CSS &amp; Angular</a:t>
                      </a:r>
                    </a:p>
                  </a:txBody>
                  <a:tcPr/>
                </a:tc>
                <a:extLst>
                  <a:ext uri="{0D108BD9-81ED-4DB2-BD59-A6C34878D82A}">
                    <a16:rowId xmlns:a16="http://schemas.microsoft.com/office/drawing/2014/main" val="10003"/>
                  </a:ext>
                </a:extLst>
              </a:tr>
              <a:tr h="863987">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 Skills</a:t>
                      </a:r>
                    </a:p>
                  </a:txBody>
                  <a:tcPr/>
                </a:tc>
                <a:extLst>
                  <a:ext uri="{0D108BD9-81ED-4DB2-BD59-A6C34878D82A}">
                    <a16:rowId xmlns:a16="http://schemas.microsoft.com/office/drawing/2014/main" val="10004"/>
                  </a:ext>
                </a:extLst>
              </a:tr>
            </a:tbl>
          </a:graphicData>
        </a:graphic>
      </p:graphicFrame>
      <p:sp>
        <p:nvSpPr>
          <p:cNvPr id="7170" name="Text Placeholder 18"/>
          <p:cNvSpPr>
            <a:spLocks noGrp="1"/>
          </p:cNvSpPr>
          <p:nvPr>
            <p:ph type="body" sz="quarter" idx="36"/>
          </p:nvPr>
        </p:nvSpPr>
        <p:spPr>
          <a:xfrm>
            <a:off x="4550410" y="2895791"/>
            <a:ext cx="4593590" cy="3323996"/>
          </a:xfrm>
        </p:spPr>
        <p:txBody>
          <a:bodyPr vert="horz" lIns="0" tIns="0" rIns="0" bIns="0" rtlCol="0" anchor="t">
            <a:noAutofit/>
          </a:bodyPr>
          <a:lstStyle/>
          <a:p>
            <a:pPr indent="228600" algn="just">
              <a:lnSpc>
                <a:spcPct val="100000"/>
              </a:lnSpc>
            </a:pPr>
            <a:r>
              <a:rPr lang="en-US" altLang="nl-NL" sz="1400" dirty="0">
                <a:latin typeface="Times New Roman"/>
                <a:cs typeface="Times New Roman"/>
              </a:rPr>
              <a:t>Completed case study on </a:t>
            </a:r>
            <a:r>
              <a:rPr lang="en-US" altLang="nl-NL" sz="1400" b="1" dirty="0">
                <a:latin typeface="Times New Roman"/>
                <a:cs typeface="Times New Roman"/>
              </a:rPr>
              <a:t>Online Shopping Cart System </a:t>
            </a:r>
            <a:r>
              <a:rPr lang="en-US" altLang="nl-NL" sz="1400" dirty="0">
                <a:latin typeface="Times New Roman"/>
                <a:cs typeface="Times New Roman"/>
              </a:rPr>
              <a:t>using Angular, ASP.NET , Microsoft SQL server. This is the online website where user can buy different products from anywhere and this products will be home delivered. Payment can be possible through card or user can pay after the get the delivery.</a:t>
            </a:r>
            <a:endParaRPr lang="en-US" altLang="nl-NL" sz="1400" b="1" dirty="0">
              <a:latin typeface="Times New Roman"/>
              <a:cs typeface="Times New Roman"/>
            </a:endParaRPr>
          </a:p>
          <a:p>
            <a:pPr algn="just">
              <a:lnSpc>
                <a:spcPct val="100000"/>
              </a:lnSpc>
            </a:pPr>
            <a:r>
              <a:rPr lang="en-US" sz="1200" b="1" dirty="0">
                <a:solidFill>
                  <a:srgbClr val="242424"/>
                </a:solidFill>
                <a:latin typeface="Times New Roman"/>
                <a:ea typeface="Times New Roman" panose="02020603050405020304" pitchFamily="18" charset="0"/>
                <a:cs typeface="Times New Roman"/>
              </a:rPr>
              <a:t>Video Link:-</a:t>
            </a:r>
            <a:r>
              <a:rPr lang="en-US" sz="1200" b="1" dirty="0">
                <a:solidFill>
                  <a:srgbClr val="242424"/>
                </a:solidFill>
                <a:latin typeface="Times New Roman"/>
                <a:ea typeface="Times New Roman" panose="02020603050405020304" pitchFamily="18" charset="0"/>
                <a:cs typeface="Times New Roman"/>
                <a:hlinkClick r:id="rId3"/>
              </a:rPr>
              <a:t>Click Here</a:t>
            </a:r>
            <a:endParaRPr lang="en-US" sz="1200" b="1" dirty="0">
              <a:solidFill>
                <a:srgbClr val="242424"/>
              </a:solidFill>
              <a:latin typeface="Times New Roman"/>
              <a:ea typeface="Times New Roman" panose="02020603050405020304" pitchFamily="18" charset="0"/>
              <a:cs typeface="Times New Roman"/>
            </a:endParaRPr>
          </a:p>
          <a:p>
            <a:pPr algn="just">
              <a:lnSpc>
                <a:spcPct val="100000"/>
              </a:lnSpc>
            </a:pPr>
            <a:r>
              <a:rPr lang="en-US" altLang="nl-NL" sz="1200" b="1" dirty="0">
                <a:solidFill>
                  <a:srgbClr val="242424"/>
                </a:solidFill>
                <a:latin typeface="Times New Roman"/>
                <a:cs typeface="Times New Roman"/>
              </a:rPr>
              <a:t>Git Hub :-</a:t>
            </a:r>
            <a:r>
              <a:rPr lang="en-US" altLang="nl-NL" sz="1200" b="1" dirty="0">
                <a:solidFill>
                  <a:srgbClr val="242424"/>
                </a:solidFill>
                <a:latin typeface="Times New Roman"/>
                <a:cs typeface="Times New Roman"/>
                <a:hlinkClick r:id="rId4"/>
              </a:rPr>
              <a:t>Click Here</a:t>
            </a:r>
            <a:endParaRPr lang="en-US" altLang="nl-NL" sz="1200" b="1" dirty="0">
              <a:solidFill>
                <a:srgbClr val="242424"/>
              </a:solidFill>
              <a:latin typeface="Times New Roman"/>
              <a:cs typeface="Times New Roman"/>
            </a:endParaRPr>
          </a:p>
          <a:p>
            <a:pPr algn="just">
              <a:lnSpc>
                <a:spcPct val="100000"/>
              </a:lnSpc>
            </a:pPr>
            <a:r>
              <a:rPr lang="en-US" altLang="nl-NL" sz="1200" b="1" dirty="0">
                <a:solidFill>
                  <a:srgbClr val="242424"/>
                </a:solidFill>
                <a:latin typeface="Times New Roman"/>
                <a:cs typeface="Times New Roman"/>
              </a:rPr>
              <a:t>Linked In :-</a:t>
            </a:r>
            <a:r>
              <a:rPr lang="en-US" altLang="nl-NL" sz="1200" b="1" dirty="0">
                <a:solidFill>
                  <a:srgbClr val="242424"/>
                </a:solidFill>
                <a:latin typeface="Times New Roman"/>
                <a:cs typeface="Times New Roman"/>
                <a:hlinkClick r:id="rId5"/>
              </a:rPr>
              <a:t>Click Here</a:t>
            </a: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3" name="Text Placeholder 24"/>
          <p:cNvSpPr>
            <a:spLocks noGrp="1"/>
          </p:cNvSpPr>
          <p:nvPr>
            <p:ph type="body" sz="quarter" idx="47"/>
          </p:nvPr>
        </p:nvSpPr>
        <p:spPr>
          <a:xfrm>
            <a:off x="3276600" y="1585723"/>
            <a:ext cx="2667000" cy="203200"/>
          </a:xfrm>
        </p:spPr>
        <p:txBody>
          <a:bodyPr/>
          <a:lstStyle/>
          <a:p>
            <a:pPr eaLnBrk="1" hangingPunct="1"/>
            <a:r>
              <a:rPr lang="en-US" altLang="nl-NL" dirty="0">
                <a:hlinkClick r:id="rId6"/>
              </a:rPr>
              <a:t>dnyanada.dhore@gmail.com</a:t>
            </a:r>
            <a:r>
              <a:rPr lang="en-US" altLang="nl-NL" dirty="0"/>
              <a:t> </a:t>
            </a:r>
            <a:endParaRPr lang="nl-NL" altLang="nl-NL" dirty="0"/>
          </a:p>
        </p:txBody>
      </p:sp>
      <p:sp>
        <p:nvSpPr>
          <p:cNvPr id="7174" name="Text Placeholder 25"/>
          <p:cNvSpPr>
            <a:spLocks noGrp="1"/>
          </p:cNvSpPr>
          <p:nvPr>
            <p:ph type="body" sz="quarter" idx="48"/>
          </p:nvPr>
        </p:nvSpPr>
        <p:spPr>
          <a:xfrm>
            <a:off x="3352483" y="1828483"/>
            <a:ext cx="2382837" cy="330200"/>
          </a:xfrm>
        </p:spPr>
        <p:txBody>
          <a:bodyPr/>
          <a:lstStyle/>
          <a:p>
            <a:pPr eaLnBrk="1" hangingPunct="1"/>
            <a:r>
              <a:rPr lang="nl-NL" altLang="nl-NL" dirty="0"/>
              <a:t>+91 9767394742</a:t>
            </a:r>
            <a:endParaRPr lang="en-US" altLang="nl-NL" dirty="0"/>
          </a:p>
        </p:txBody>
      </p:sp>
      <p:sp>
        <p:nvSpPr>
          <p:cNvPr id="7175" name="Text Placeholder 26"/>
          <p:cNvSpPr>
            <a:spLocks noGrp="1"/>
          </p:cNvSpPr>
          <p:nvPr>
            <p:ph type="body" sz="quarter" idx="50"/>
          </p:nvPr>
        </p:nvSpPr>
        <p:spPr>
          <a:xfrm>
            <a:off x="304800" y="2792311"/>
            <a:ext cx="4093210" cy="3894772"/>
          </a:xfrm>
        </p:spPr>
        <p:txBody>
          <a:bodyPr/>
          <a:lstStyle/>
          <a:p>
            <a:r>
              <a:rPr lang="en-US" altLang="en-US" sz="1200" b="1" dirty="0"/>
              <a:t>Full Stack Developer</a:t>
            </a:r>
          </a:p>
          <a:p>
            <a:pPr marL="171450" indent="-171450">
              <a:buFont typeface="Arial" panose="020B0604020202020204" pitchFamily="34" charset="0"/>
              <a:buChar char="•"/>
            </a:pPr>
            <a:r>
              <a:rPr lang="en-US" sz="1200" dirty="0"/>
              <a:t>Understanding of </a:t>
            </a:r>
            <a:r>
              <a:rPr lang="en-US" sz="1200" b="1" dirty="0"/>
              <a:t>RDMS</a:t>
            </a:r>
            <a:r>
              <a:rPr lang="en-US" sz="1200" dirty="0"/>
              <a:t> concepts using </a:t>
            </a:r>
            <a:r>
              <a:rPr lang="en-US" sz="1200" b="1" dirty="0"/>
              <a:t>SQL Server.</a:t>
            </a:r>
          </a:p>
          <a:p>
            <a:pPr marL="171450" indent="-171450">
              <a:buFont typeface="Arial" panose="020B0604020202020204" pitchFamily="34" charset="0"/>
              <a:buChar char="•"/>
            </a:pPr>
            <a:r>
              <a:rPr lang="en-US" sz="1200" dirty="0"/>
              <a:t>Practical understanding of </a:t>
            </a:r>
            <a:r>
              <a:rPr lang="en-US" sz="1200" b="1" dirty="0"/>
              <a:t>C# </a:t>
            </a:r>
            <a:r>
              <a:rPr lang="en-US" sz="1200" dirty="0"/>
              <a:t>and </a:t>
            </a:r>
            <a:r>
              <a:rPr lang="en-US" sz="1200" b="1" dirty="0"/>
              <a:t>SQL</a:t>
            </a:r>
            <a:r>
              <a:rPr lang="en-US" sz="1200" dirty="0"/>
              <a:t> concepts using </a:t>
            </a:r>
            <a:r>
              <a:rPr lang="en-US" sz="1200" b="1" dirty="0"/>
              <a:t>Visual Studio </a:t>
            </a:r>
            <a:r>
              <a:rPr lang="en-US" sz="1200" dirty="0"/>
              <a:t>and </a:t>
            </a:r>
            <a:r>
              <a:rPr lang="en-US" sz="1200" b="1" dirty="0"/>
              <a:t>SQL Server</a:t>
            </a:r>
          </a:p>
          <a:p>
            <a:pPr marL="171450" indent="-171450">
              <a:buFont typeface="Arial" panose="020B0604020202020204" pitchFamily="34" charset="0"/>
              <a:buChar char="•"/>
            </a:pPr>
            <a:r>
              <a:rPr lang="en-US" altLang="en-US" sz="1200" dirty="0">
                <a:sym typeface="+mn-ea"/>
              </a:rPr>
              <a:t>Hands on experience in developing applications using </a:t>
            </a:r>
            <a:r>
              <a:rPr lang="en-US" altLang="en-US" sz="1200" b="1" dirty="0">
                <a:sym typeface="+mn-ea"/>
              </a:rPr>
              <a:t>.NET Framework</a:t>
            </a:r>
            <a:r>
              <a:rPr lang="en-US" altLang="en-US" sz="1200" dirty="0">
                <a:sym typeface="+mn-ea"/>
              </a:rPr>
              <a:t>, </a:t>
            </a:r>
            <a:r>
              <a:rPr lang="en-US" altLang="en-US" sz="1200" b="1" dirty="0">
                <a:sym typeface="+mn-ea"/>
              </a:rPr>
              <a:t>ADO.NET Core</a:t>
            </a:r>
            <a:endParaRPr lang="en-US" altLang="en-US" sz="1200" dirty="0"/>
          </a:p>
          <a:p>
            <a:pPr marL="171450" indent="-171450">
              <a:buFont typeface="Arial" panose="020B0604020202020204" pitchFamily="34" charset="0"/>
              <a:buChar char="•"/>
            </a:pPr>
            <a:r>
              <a:rPr lang="en-US" sz="1200" dirty="0">
                <a:sym typeface="+mn-ea"/>
              </a:rPr>
              <a:t>Understanding of </a:t>
            </a:r>
            <a:r>
              <a:rPr lang="en-US" sz="1200" b="1" dirty="0">
                <a:sym typeface="+mn-ea"/>
              </a:rPr>
              <a:t>HTML</a:t>
            </a:r>
            <a:r>
              <a:rPr lang="en-US" sz="1200" dirty="0">
                <a:sym typeface="+mn-ea"/>
              </a:rPr>
              <a:t> , </a:t>
            </a:r>
            <a:r>
              <a:rPr lang="en-US" sz="1200" b="1" dirty="0">
                <a:sym typeface="+mn-ea"/>
              </a:rPr>
              <a:t>CSS </a:t>
            </a:r>
            <a:r>
              <a:rPr lang="en-US" sz="1200" dirty="0">
                <a:sym typeface="+mn-ea"/>
              </a:rPr>
              <a:t>and</a:t>
            </a:r>
            <a:r>
              <a:rPr lang="en-US" sz="1200" b="1" dirty="0">
                <a:sym typeface="+mn-ea"/>
              </a:rPr>
              <a:t> Angular </a:t>
            </a:r>
            <a:r>
              <a:rPr lang="en-US" sz="1200" b="1" dirty="0" err="1">
                <a:sym typeface="+mn-ea"/>
              </a:rPr>
              <a:t>Cli</a:t>
            </a:r>
            <a:endParaRPr lang="en-US" sz="1200" b="1" dirty="0">
              <a:sym typeface="+mn-ea"/>
            </a:endParaRPr>
          </a:p>
          <a:p>
            <a:pPr marL="171450" indent="-171450">
              <a:buFont typeface="Arial" panose="020B0604020202020204" pitchFamily="34" charset="0"/>
              <a:buChar char="•"/>
            </a:pPr>
            <a:r>
              <a:rPr lang="en-US" sz="1200" dirty="0">
                <a:sym typeface="+mn-ea"/>
              </a:rPr>
              <a:t>Practical understanding of </a:t>
            </a:r>
            <a:r>
              <a:rPr lang="en-US" sz="1200" b="1" dirty="0">
                <a:sym typeface="+mn-ea"/>
              </a:rPr>
              <a:t>Python .</a:t>
            </a:r>
            <a:endParaRPr lang="en-US" sz="1200" dirty="0"/>
          </a:p>
          <a:p>
            <a:endParaRPr lang="en-US" sz="1200" b="1" dirty="0"/>
          </a:p>
          <a:p>
            <a:endParaRPr lang="en-US" altLang="nl-NL" sz="1200" dirty="0"/>
          </a:p>
          <a:p>
            <a:endParaRPr lang="en-US" altLang="nl-NL" sz="1200" dirty="0"/>
          </a:p>
        </p:txBody>
      </p:sp>
      <p:sp>
        <p:nvSpPr>
          <p:cNvPr id="7178" name="Text Placeholder 1"/>
          <p:cNvSpPr>
            <a:spLocks noGrp="1"/>
          </p:cNvSpPr>
          <p:nvPr>
            <p:ph type="body" sz="quarter" idx="41"/>
          </p:nvPr>
        </p:nvSpPr>
        <p:spPr>
          <a:xfrm>
            <a:off x="2468563" y="170917"/>
            <a:ext cx="6223000" cy="306387"/>
          </a:xfrm>
        </p:spPr>
        <p:txBody>
          <a:bodyPr/>
          <a:lstStyle/>
          <a:p>
            <a:r>
              <a:rPr lang="en-US" altLang="en-IN" dirty="0"/>
              <a:t>Dnyanada Dhore</a:t>
            </a:r>
          </a:p>
        </p:txBody>
      </p:sp>
      <p:sp>
        <p:nvSpPr>
          <p:cNvPr id="5" name="Rectangle 4"/>
          <p:cNvSpPr/>
          <p:nvPr/>
        </p:nvSpPr>
        <p:spPr>
          <a:xfrm>
            <a:off x="9408478" y="552736"/>
            <a:ext cx="2631122"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a:t>
            </a:r>
            <a:r>
              <a:rPr lang="en-US" altLang="nl-NL" sz="1000" dirty="0">
                <a:solidFill>
                  <a:prstClr val="black"/>
                </a:solidFill>
                <a:latin typeface="Verdana" panose="020B0604030504040204" pitchFamily="34" charset="0"/>
              </a:rPr>
              <a:t>In</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a:t>
            </a:r>
            <a:r>
              <a:rPr lang="en-US" altLang="nl-NL" sz="1000" dirty="0">
                <a:solidFill>
                  <a:prstClr val="black"/>
                </a:solidFill>
                <a:latin typeface="Verdana" panose="020B0604030504040204" pitchFamily="34" charset="0"/>
              </a:rPr>
              <a:t>Computer</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Engineering : 2018-2022 </a:t>
            </a:r>
          </a:p>
        </p:txBody>
      </p:sp>
      <p:sp>
        <p:nvSpPr>
          <p:cNvPr id="6" name="Rectangle 5"/>
          <p:cNvSpPr/>
          <p:nvPr/>
        </p:nvSpPr>
        <p:spPr>
          <a:xfrm>
            <a:off x="9241790" y="939800"/>
            <a:ext cx="937895" cy="245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pic>
        <p:nvPicPr>
          <p:cNvPr id="8" name="Picture Placeholder 7">
            <a:extLst>
              <a:ext uri="{FF2B5EF4-FFF2-40B4-BE49-F238E27FC236}">
                <a16:creationId xmlns:a16="http://schemas.microsoft.com/office/drawing/2014/main" id="{7C375AFE-776A-0F70-1609-9D3511AE83E1}"/>
              </a:ext>
            </a:extLst>
          </p:cNvPr>
          <p:cNvPicPr>
            <a:picLocks noGrp="1" noChangeAspect="1"/>
          </p:cNvPicPr>
          <p:nvPr>
            <p:ph type="pic" sz="quarter" idx="46"/>
          </p:nvPr>
        </p:nvPicPr>
        <p:blipFill>
          <a:blip r:embed="rId7" cstate="print">
            <a:extLst>
              <a:ext uri="{28A0092B-C50C-407E-A947-70E740481C1C}">
                <a14:useLocalDpi xmlns:a14="http://schemas.microsoft.com/office/drawing/2010/main" val="0"/>
              </a:ext>
            </a:extLst>
          </a:blip>
          <a:srcRect/>
          <a:stretch>
            <a:fillRect/>
          </a:stretch>
        </p:blipFill>
        <p:spPr>
          <a:xfrm>
            <a:off x="608647" y="287492"/>
            <a:ext cx="1508819" cy="1510054"/>
          </a:xfrm>
        </p:spPr>
      </p:pic>
      <p:sp>
        <p:nvSpPr>
          <p:cNvPr id="12" name="TextBox 11">
            <a:extLst>
              <a:ext uri="{FF2B5EF4-FFF2-40B4-BE49-F238E27FC236}">
                <a16:creationId xmlns:a16="http://schemas.microsoft.com/office/drawing/2014/main" id="{B15699F7-6DD1-AC3A-0518-3A7541A8570B}"/>
              </a:ext>
            </a:extLst>
          </p:cNvPr>
          <p:cNvSpPr txBox="1"/>
          <p:nvPr/>
        </p:nvSpPr>
        <p:spPr>
          <a:xfrm>
            <a:off x="2468563" y="570268"/>
            <a:ext cx="6127474" cy="369332"/>
          </a:xfrm>
          <a:prstGeom prst="rect">
            <a:avLst/>
          </a:prstGeom>
          <a:noFill/>
        </p:spPr>
        <p:txBody>
          <a:bodyPr wrap="square">
            <a:spAutoFit/>
          </a:bodyPr>
          <a:lstStyle/>
          <a:p>
            <a:pPr fontAlgn="base">
              <a:spcBef>
                <a:spcPct val="0"/>
              </a:spcBef>
            </a:pPr>
            <a:r>
              <a:rPr lang="nl-NL" altLang="nl-NL" dirty="0">
                <a:solidFill>
                  <a:schemeClr val="bg1"/>
                </a:solidFill>
              </a:rPr>
              <a:t>Analyst</a:t>
            </a:r>
          </a:p>
        </p:txBody>
      </p:sp>
      <p:sp>
        <p:nvSpPr>
          <p:cNvPr id="14" name="TextBox 13">
            <a:extLst>
              <a:ext uri="{FF2B5EF4-FFF2-40B4-BE49-F238E27FC236}">
                <a16:creationId xmlns:a16="http://schemas.microsoft.com/office/drawing/2014/main" id="{EC145A36-5BA8-2E42-CA69-3BA51546FDD7}"/>
              </a:ext>
            </a:extLst>
          </p:cNvPr>
          <p:cNvSpPr txBox="1"/>
          <p:nvPr/>
        </p:nvSpPr>
        <p:spPr>
          <a:xfrm>
            <a:off x="2406529" y="939600"/>
            <a:ext cx="6127474" cy="923330"/>
          </a:xfrm>
          <a:prstGeom prst="rect">
            <a:avLst/>
          </a:prstGeom>
          <a:noFill/>
        </p:spPr>
        <p:txBody>
          <a:bodyPr wrap="square">
            <a:spAutoFit/>
          </a:bodyPr>
          <a:lstStyle/>
          <a:p>
            <a:pPr rtl="0">
              <a:spcBef>
                <a:spcPts val="0"/>
              </a:spcBef>
              <a:spcAft>
                <a:spcPts val="0"/>
              </a:spcAft>
            </a:pPr>
            <a:r>
              <a:rPr lang="en-US" sz="1800" b="0" i="0" u="none" strike="noStrike" dirty="0">
                <a:solidFill>
                  <a:srgbClr val="FFFFFF"/>
                </a:solidFill>
                <a:effectLst/>
                <a:latin typeface="Verdana" panose="020B0604030504040204" pitchFamily="34" charset="0"/>
              </a:rPr>
              <a:t>I Transform L&amp;D Left shift batch</a:t>
            </a:r>
            <a:endParaRPr lang="en-US" b="0" dirty="0">
              <a:effectLst/>
            </a:endParaRPr>
          </a:p>
          <a:p>
            <a:br>
              <a:rPr lang="en-US" dirty="0"/>
            </a:br>
            <a:endParaRPr lang="en-IN" dirty="0"/>
          </a:p>
        </p:txBody>
      </p:sp>
      <p:sp>
        <p:nvSpPr>
          <p:cNvPr id="16" name="TextBox 15">
            <a:extLst>
              <a:ext uri="{FF2B5EF4-FFF2-40B4-BE49-F238E27FC236}">
                <a16:creationId xmlns:a16="http://schemas.microsoft.com/office/drawing/2014/main" id="{ADA18D7F-4C7B-6A71-2767-F56CA7EBBACD}"/>
              </a:ext>
            </a:extLst>
          </p:cNvPr>
          <p:cNvSpPr txBox="1"/>
          <p:nvPr/>
        </p:nvSpPr>
        <p:spPr>
          <a:xfrm>
            <a:off x="3009900" y="1934365"/>
            <a:ext cx="533400" cy="335861"/>
          </a:xfrm>
          <a:prstGeom prst="rect">
            <a:avLst/>
          </a:prstGeom>
          <a:noFill/>
        </p:spPr>
        <p:txBody>
          <a:bodyPr wrap="square">
            <a:spAutoFit/>
          </a:body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defRPr/>
            </a:pPr>
            <a:r>
              <a:rPr kumimoji="0" lang="nl-NL" altLang="nl-NL" sz="12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A4</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75A248773DC9D48BF09FA863687EDD5" ma:contentTypeVersion="2" ma:contentTypeDescription="Create a new document." ma:contentTypeScope="" ma:versionID="42c1056a85c3fb3ade343eee025f50f6">
  <xsd:schema xmlns:xsd="http://www.w3.org/2001/XMLSchema" xmlns:xs="http://www.w3.org/2001/XMLSchema" xmlns:p="http://schemas.microsoft.com/office/2006/metadata/properties" xmlns:ns2="23e0b11b-d854-4e13-b2dc-268ff2d1feba" targetNamespace="http://schemas.microsoft.com/office/2006/metadata/properties" ma:root="true" ma:fieldsID="b7c70e4f06a8a228146d59eef8ff01f1" ns2:_="">
    <xsd:import namespace="23e0b11b-d854-4e13-b2dc-268ff2d1feb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e0b11b-d854-4e13-b2dc-268ff2d1feb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F3EBC60-3B5B-4E9D-B167-8001ADDCD941}">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E92BAF36-5C82-47B9-BB91-13727FEE989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e0b11b-d854-4e13-b2dc-268ff2d1feb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A39E320-2B27-4C87-B95E-B21DA5F0B41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372</TotalTime>
  <Words>230</Words>
  <Application>Microsoft Office PowerPoint</Application>
  <PresentationFormat>Widescreen</PresentationFormat>
  <Paragraphs>48</Paragraphs>
  <Slides>1</Slides>
  <Notes>1</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8" baseType="lpstr">
      <vt:lpstr>Arial</vt:lpstr>
      <vt:lpstr>Times New Roman</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dnyanada.dhore@gmail.com</cp:lastModifiedBy>
  <cp:revision>170</cp:revision>
  <dcterms:created xsi:type="dcterms:W3CDTF">2020-09-22T06:24:00Z</dcterms:created>
  <dcterms:modified xsi:type="dcterms:W3CDTF">2022-08-17T05:31:06Z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0x010100F75A248773DC9D48BF09FA863687EDD5</vt:lpwstr>
  </property>
  <property fmtid="{D5CDD505-2E9C-101B-9397-08002B2CF9AE}" pid="3" name="KSOProductBuildVer">
    <vt:lpwstr>1033-11.2.0.10152</vt:lpwstr>
  </property>
</Properties>
</file>