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9:55:2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5ECC-C60A-8007-809F-9A0DD48D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B1C52-30CF-D179-75E1-9BF9D1C8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D797-3A62-0A05-A9F5-3B13FF8C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10E7-A71E-ED14-6C84-D23752A4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6D00E-390C-DC47-5947-5415828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2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94A1-81A2-A63A-9BE7-8A9AFDBE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0C4C1-346E-D4F8-B73E-84250C3F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3B0E-0F3D-97F5-CF20-11B14ECE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9725-A712-5301-F8AC-6D843B9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A90D-D560-ED61-0D52-319E94A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37F3E-0F24-78F9-F1C6-E7F3E1898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7F31-BDAB-F4B0-EED1-E888C782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6689-AB38-C1D9-BE74-40C28FAC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BB3B-B631-EFCC-31EB-0BDE6085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DFA1-8D91-2A20-F1F8-1B0B2795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3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C91A-EA1F-F27C-4B8F-1F1E566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BC0F-DA33-7D19-7B93-422B0F6D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BC58-5980-F894-0DE8-47C7943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1D10A-0A06-9879-F800-AB7EE877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5DA6-EF16-39B5-F827-ECDBF770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B85-A31B-B739-5036-726B582D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EEEA-1FBE-72D7-1491-2E3C5C64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3D98-2C63-B63E-5392-44B1E878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D112-89BF-08FB-FAD9-98651BA1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7F88-3E6A-3BF0-466A-0563B2E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6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2712-3922-B8C2-722B-0A02AA42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A75F-8F1C-A5A8-0A1C-177E378E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700F7-E604-99CB-692A-C4A54DA7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6F8B3-2A8F-7A49-F269-56742088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1C45-EF1A-0221-443B-4F41382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CE28-04B5-505B-526D-4F55BF45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D971-0FAE-6559-F050-8920FDA7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9BFA8-F479-DE81-9BE6-858D161B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052BE-7245-2029-B90E-5969C2F6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7DC97-0272-17D4-3A3D-6B3391B38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7F01-E022-D67B-7A3B-738A7B2EA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D378-C5EF-0DC4-C4F9-7E18F55E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BA5CD-C32A-E64A-C235-DA82A01A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E6936-E991-1A57-AB42-BDE1324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9582-7213-4904-EAE5-B6D3A371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8D2C7-4505-F924-514A-16326C1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5F060-3E0F-8562-2826-C6B10B6C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9CF9-0A58-AA0C-3D46-96FFDE93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BAB0D-587B-1FEC-9E76-A0E84B82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A0B66-E78A-7057-B156-EEC58F0B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004C-EA1A-D297-2034-A88AC9E4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B77-7A5E-2340-DA35-72A15729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FD04-78E2-C4D9-A8BD-BEC364D5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9503C-669D-E410-6A13-D3A03069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E10C-39A9-EB9B-E816-08C21C0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036CD-4FC1-C005-59FB-B0E7660C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30C4D-383D-C155-B0A0-27A4DDBF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9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398-25F0-9742-4D78-FB08B15B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B2460-0C68-DF0C-07BA-0BCBDE505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3180-A248-86B3-5CA9-27DD62BE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AC64-9319-582A-9F89-A87490FE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0469-DA56-70E6-7E1F-D0E1F69D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3BDB-1BBF-EF28-06FE-2D741AB8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48F17-640F-8C25-3FC3-4637D4F5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2752-AD56-0DE6-5557-37E1E0B0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B48A-D412-55AF-4414-F3FF4F449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657-3787-458A-8AD2-3962F4036E5F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8C20-FA01-59D5-0E5D-33A66B46E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9DAA-B707-5F21-40A8-88BA4F6E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1D3B-D583-4AEC-AF82-E9491BEBBB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2.png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Business Abstract Background PowerPoint Template | Powerpoint template  free, Free powerpoint templates download, Presentation template free">
            <a:extLst>
              <a:ext uri="{FF2B5EF4-FFF2-40B4-BE49-F238E27FC236}">
                <a16:creationId xmlns:a16="http://schemas.microsoft.com/office/drawing/2014/main" id="{26F073AB-A652-75D0-67FA-689ABFD5F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8"/>
          <a:stretch/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2AE692-92D2-A569-09F6-3C084C677FF9}"/>
              </a:ext>
            </a:extLst>
          </p:cNvPr>
          <p:cNvSpPr/>
          <p:nvPr/>
        </p:nvSpPr>
        <p:spPr>
          <a:xfrm>
            <a:off x="3995852" y="4265341"/>
            <a:ext cx="7047571" cy="14162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dirty="0">
                <a:solidFill>
                  <a:schemeClr val="accent1">
                    <a:lumMod val="50000"/>
                  </a:schemeClr>
                </a:solidFill>
              </a:rPr>
              <a:t>DECISION</a:t>
            </a:r>
            <a:r>
              <a:rPr lang="en-IN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7200" dirty="0">
                <a:solidFill>
                  <a:schemeClr val="accent1">
                    <a:lumMod val="50000"/>
                  </a:schemeClr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425133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Entropy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58B7B4-7A59-7F12-FAF7-F403DCD1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150" y="2003622"/>
            <a:ext cx="3281304" cy="3906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DC1F3A-8A91-4BDE-37BB-08D5A2B18605}"/>
              </a:ext>
            </a:extLst>
          </p:cNvPr>
          <p:cNvSpPr txBox="1"/>
          <p:nvPr/>
        </p:nvSpPr>
        <p:spPr>
          <a:xfrm>
            <a:off x="728546" y="2108846"/>
            <a:ext cx="72566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Entropy is the measure of uncertainty of a random variable, it characterizes the impurity of an arbitrary collection of examples.	</a:t>
            </a:r>
          </a:p>
          <a:p>
            <a:pPr algn="just"/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The higher the entropy more the information content.</a:t>
            </a:r>
          </a:p>
          <a:p>
            <a:pPr algn="just"/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The Lower the Entropy, the less uniform the distribution, the pure the nodes.</a:t>
            </a:r>
            <a:endParaRPr lang="en-IN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6F632A-0A42-E4A6-FBFE-C79A6A159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807" y="5470278"/>
            <a:ext cx="4804418" cy="47215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ABB455-9B87-F277-580A-9AB474803272}"/>
              </a:ext>
            </a:extLst>
          </p:cNvPr>
          <p:cNvSpPr/>
          <p:nvPr/>
        </p:nvSpPr>
        <p:spPr>
          <a:xfrm>
            <a:off x="1375091" y="5345110"/>
            <a:ext cx="4935174" cy="7224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8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best one to use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C2FC0BF-3C61-80AD-5D03-5BBD6E5E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2048"/>
            <a:ext cx="6742752" cy="3984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D199A-B6DD-BACC-72B6-B5C2118FB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574" y="2741471"/>
            <a:ext cx="3942936" cy="13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Is ‘Cholesterol’ the best attribute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9D44B6-3E91-83E9-E6F6-F336BF3DAE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" t="17558" r="181" b="2144"/>
          <a:stretch/>
        </p:blipFill>
        <p:spPr>
          <a:xfrm>
            <a:off x="615105" y="1690688"/>
            <a:ext cx="11037919" cy="452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Is ‘Sex’ the best attribute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5D420B-9CA6-883D-E9BC-884D2C37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9" y="1835654"/>
            <a:ext cx="10909342" cy="44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the best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3E62FA-4674-5D40-C402-2C6EABE7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3" y="1821390"/>
            <a:ext cx="11174414" cy="45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935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What is Information gain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439852-8D0B-71B9-2A61-2450776C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009" y="1810795"/>
            <a:ext cx="3188791" cy="4670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3A4D6-273C-E387-FB88-FEC7EB7F4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1" y="4946863"/>
            <a:ext cx="7576982" cy="478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BD029D-A329-7F4D-9C4F-FCF3FA259055}"/>
              </a:ext>
            </a:extLst>
          </p:cNvPr>
          <p:cNvSpPr txBox="1"/>
          <p:nvPr/>
        </p:nvSpPr>
        <p:spPr>
          <a:xfrm>
            <a:off x="358241" y="2052878"/>
            <a:ext cx="733750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When we use a node in a decision tree to partition the training instances into smaller subsets the entropy changes.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	</a:t>
            </a:r>
          </a:p>
          <a:p>
            <a:pPr algn="just"/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	Information gain is a measure of this changes in entropy.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005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935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best?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BD029D-A329-7F4D-9C4F-FCF3FA259055}"/>
              </a:ext>
            </a:extLst>
          </p:cNvPr>
          <p:cNvSpPr txBox="1"/>
          <p:nvPr/>
        </p:nvSpPr>
        <p:spPr>
          <a:xfrm>
            <a:off x="1017803" y="2475682"/>
            <a:ext cx="733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	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0AAE5-A3CF-718D-E5DB-D273C879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5" y="1690688"/>
            <a:ext cx="10934702" cy="472342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B320068-76DD-12C1-6FCF-CFA17D513CE1}"/>
              </a:ext>
            </a:extLst>
          </p:cNvPr>
          <p:cNvGrpSpPr/>
          <p:nvPr/>
        </p:nvGrpSpPr>
        <p:grpSpPr>
          <a:xfrm>
            <a:off x="3494438" y="4472198"/>
            <a:ext cx="360" cy="360"/>
            <a:chOff x="3494438" y="447219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293B22-F1C5-7273-3544-F60296A9276D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293B22-F1C5-7273-3544-F60296A927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5798" y="4463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98404B-9272-E8E7-3CCA-7506CC106AAB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98404B-9272-E8E7-3CCA-7506CC106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5798" y="4463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26B07E-B735-67E7-9CE9-DD46F1E6373B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26B07E-B735-67E7-9CE9-DD46F1E637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5798" y="4463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6F0273-A169-70D6-1BB6-F689E114D1D3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6F0273-A169-70D6-1BB6-F689E114D1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5798" y="4463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F47E09-B6EE-B593-C3A0-DB628CB3A230}"/>
              </a:ext>
            </a:extLst>
          </p:cNvPr>
          <p:cNvSpPr txBox="1"/>
          <p:nvPr/>
        </p:nvSpPr>
        <p:spPr>
          <a:xfrm>
            <a:off x="5640309" y="27748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8B6FB0-5B00-B26D-5114-B51474FD84E7}"/>
              </a:ext>
            </a:extLst>
          </p:cNvPr>
          <p:cNvSpPr/>
          <p:nvPr/>
        </p:nvSpPr>
        <p:spPr>
          <a:xfrm>
            <a:off x="541762" y="5043219"/>
            <a:ext cx="4205351" cy="14145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5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935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Decision tree with the training 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BD029D-A329-7F4D-9C4F-FCF3FA259055}"/>
              </a:ext>
            </a:extLst>
          </p:cNvPr>
          <p:cNvSpPr txBox="1"/>
          <p:nvPr/>
        </p:nvSpPr>
        <p:spPr>
          <a:xfrm>
            <a:off x="1017803" y="2475682"/>
            <a:ext cx="733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	</a:t>
            </a:r>
            <a:endParaRPr lang="en-IN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320068-76DD-12C1-6FCF-CFA17D513CE1}"/>
              </a:ext>
            </a:extLst>
          </p:cNvPr>
          <p:cNvGrpSpPr/>
          <p:nvPr/>
        </p:nvGrpSpPr>
        <p:grpSpPr>
          <a:xfrm>
            <a:off x="3494438" y="4472198"/>
            <a:ext cx="360" cy="360"/>
            <a:chOff x="3494438" y="447219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293B22-F1C5-7273-3544-F60296A9276D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293B22-F1C5-7273-3544-F60296A927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5438" y="446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98404B-9272-E8E7-3CCA-7506CC106AAB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98404B-9272-E8E7-3CCA-7506CC106A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5438" y="446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26B07E-B735-67E7-9CE9-DD46F1E6373B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26B07E-B735-67E7-9CE9-DD46F1E637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5438" y="446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6F0273-A169-70D6-1BB6-F689E114D1D3}"/>
                    </a:ext>
                  </a:extLst>
                </p14:cNvPr>
                <p14:cNvContentPartPr/>
                <p14:nvPr/>
              </p14:nvContentPartPr>
              <p14:xfrm>
                <a:off x="3494438" y="4472198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6F0273-A169-70D6-1BB6-F689E114D1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85438" y="446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F47E09-B6EE-B593-C3A0-DB628CB3A230}"/>
              </a:ext>
            </a:extLst>
          </p:cNvPr>
          <p:cNvSpPr txBox="1"/>
          <p:nvPr/>
        </p:nvSpPr>
        <p:spPr>
          <a:xfrm>
            <a:off x="5640309" y="27748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4C397-6CA5-A9EA-0962-7A7826E1E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2487" y="1630783"/>
            <a:ext cx="6603507" cy="4862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21F9B-FBDC-C01C-7BAD-9267B8997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495" y="2579727"/>
            <a:ext cx="1772665" cy="9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0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200" y="881598"/>
            <a:ext cx="555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WHAT IS DECISION TREE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B8075A-A823-B04C-4938-52824A559BAA}"/>
              </a:ext>
            </a:extLst>
          </p:cNvPr>
          <p:cNvSpPr txBox="1"/>
          <p:nvPr/>
        </p:nvSpPr>
        <p:spPr>
          <a:xfrm>
            <a:off x="468352" y="2055813"/>
            <a:ext cx="68245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Decision tree algorithm falls under the category of supervised learning.</a:t>
            </a:r>
          </a:p>
          <a:p>
            <a:pPr algn="just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Decision tree uses the tree representation to solve the problem in which each leaf node corresponds to a class label and attributes are represented on the internal node of the tree.</a:t>
            </a:r>
          </a:p>
          <a:p>
            <a:pPr algn="just"/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We can represent any Boolean function on discrete attributes using the decision tree.</a:t>
            </a:r>
          </a:p>
          <a:p>
            <a:pPr algn="just"/>
            <a:endParaRPr lang="en-IN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211F6D-FFC6-0586-512C-8575F8D0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15" y="1892538"/>
            <a:ext cx="3861468" cy="30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2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E8C57D-A95B-5DD5-196B-8C1AC0FD377B}"/>
              </a:ext>
            </a:extLst>
          </p:cNvPr>
          <p:cNvSpPr/>
          <p:nvPr/>
        </p:nvSpPr>
        <p:spPr>
          <a:xfrm>
            <a:off x="2661719" y="1973655"/>
            <a:ext cx="4164594" cy="28425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0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7068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HOW TO BUILD DECISION TREE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BD8398C-B2FF-B615-2F42-2FE968BFB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8" t="15571" r="2134" b="75"/>
          <a:stretch/>
        </p:blipFill>
        <p:spPr>
          <a:xfrm>
            <a:off x="468352" y="1787930"/>
            <a:ext cx="10612498" cy="470494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3F70D-AB83-45F8-C98D-9C79AC3D4BAF}"/>
              </a:ext>
            </a:extLst>
          </p:cNvPr>
          <p:cNvSpPr/>
          <p:nvPr/>
        </p:nvSpPr>
        <p:spPr>
          <a:xfrm>
            <a:off x="2783940" y="1966983"/>
            <a:ext cx="4042373" cy="284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935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DECISION TREE LEARNING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EA5B42-5084-1924-939D-C7C99D822225}"/>
              </a:ext>
            </a:extLst>
          </p:cNvPr>
          <p:cNvSpPr txBox="1"/>
          <p:nvPr/>
        </p:nvSpPr>
        <p:spPr>
          <a:xfrm>
            <a:off x="1092200" y="2273640"/>
            <a:ext cx="69596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Choose an attribute from your dataset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Calculate the significance of attribute in splitting of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Split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data based on the value of the best attribute.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Go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to step 1.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06389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0825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THE BEST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A452F5-C7E4-8CD1-5D3C-7256C4A7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17" y="1687348"/>
            <a:ext cx="5699034" cy="350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B2E1B-75CE-1DCF-42B4-615873C58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9" y="2453125"/>
            <a:ext cx="1582145" cy="8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2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THE BEST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CB2E1B-75CE-1DCF-42B4-615873C5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9" y="2453125"/>
            <a:ext cx="1582145" cy="84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5A3FC-E9F9-1270-889E-A75FE467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314" y="1753867"/>
            <a:ext cx="9351920" cy="30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THE BEST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CB2E1B-75CE-1DCF-42B4-615873C5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9" y="2453125"/>
            <a:ext cx="1582145" cy="844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4FEBF-794E-92E8-FA50-2B1469F89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0" y="1743312"/>
            <a:ext cx="5806719" cy="33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THE BEST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CB2E1B-75CE-1DCF-42B4-615873C5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9" y="2453125"/>
            <a:ext cx="1582145" cy="844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4FEBF-794E-92E8-FA50-2B1469F89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0" y="1743312"/>
            <a:ext cx="5806719" cy="337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8A7D9-CF66-6A39-8D9A-CAE893F0F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214" y="1751595"/>
            <a:ext cx="6883571" cy="3354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43BBE-7435-D282-C90C-0295B0BD60F7}"/>
              </a:ext>
            </a:extLst>
          </p:cNvPr>
          <p:cNvSpPr txBox="1"/>
          <p:nvPr/>
        </p:nvSpPr>
        <p:spPr>
          <a:xfrm>
            <a:off x="7763249" y="2263008"/>
            <a:ext cx="231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More Predictiveness</a:t>
            </a:r>
          </a:p>
          <a:p>
            <a:r>
              <a:rPr lang="en-IN" dirty="0"/>
              <a:t>Low Impurity</a:t>
            </a:r>
          </a:p>
          <a:p>
            <a:r>
              <a:rPr lang="en-IN" dirty="0"/>
              <a:t>Lower Entropy</a:t>
            </a:r>
          </a:p>
        </p:txBody>
      </p:sp>
    </p:spTree>
    <p:extLst>
      <p:ext uri="{BB962C8B-B14F-4D97-AF65-F5344CB8AC3E}">
        <p14:creationId xmlns:p14="http://schemas.microsoft.com/office/powerpoint/2010/main" val="235690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970054-CE43-760F-FC9B-1D5B0B41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owerPoint Backgrounds Template | Free Download">
            <a:extLst>
              <a:ext uri="{FF2B5EF4-FFF2-40B4-BE49-F238E27FC236}">
                <a16:creationId xmlns:a16="http://schemas.microsoft.com/office/drawing/2014/main" id="{B50391C2-5BD3-9BB4-5941-C4FC5621D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0" b="39"/>
          <a:stretch/>
        </p:blipFill>
        <p:spPr bwMode="auto">
          <a:xfrm>
            <a:off x="0" y="2719"/>
            <a:ext cx="12192000" cy="68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5771-EE8B-530B-79CC-C1FCCFEB3E38}"/>
              </a:ext>
            </a:extLst>
          </p:cNvPr>
          <p:cNvSpPr txBox="1"/>
          <p:nvPr/>
        </p:nvSpPr>
        <p:spPr>
          <a:xfrm flipH="1">
            <a:off x="838199" y="881598"/>
            <a:ext cx="862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WHICH ATTRIBUTE IS THE BEST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0F61C2-411D-C456-CE54-0BBCDFE1ADF1}"/>
              </a:ext>
            </a:extLst>
          </p:cNvPr>
          <p:cNvCxnSpPr>
            <a:cxnSpLocks/>
          </p:cNvCxnSpPr>
          <p:nvPr/>
        </p:nvCxnSpPr>
        <p:spPr>
          <a:xfrm flipV="1">
            <a:off x="468352" y="1550020"/>
            <a:ext cx="10660565" cy="394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FCB2E1B-75CE-1DCF-42B4-615873C5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9" y="2453125"/>
            <a:ext cx="1582145" cy="844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4FEBF-794E-92E8-FA50-2B1469F89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0" y="1743312"/>
            <a:ext cx="5806719" cy="337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8A7D9-CF66-6A39-8D9A-CAE893F0F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214" y="1751595"/>
            <a:ext cx="6883571" cy="3354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43BBE-7435-D282-C90C-0295B0BD60F7}"/>
              </a:ext>
            </a:extLst>
          </p:cNvPr>
          <p:cNvSpPr txBox="1"/>
          <p:nvPr/>
        </p:nvSpPr>
        <p:spPr>
          <a:xfrm>
            <a:off x="7763249" y="2263008"/>
            <a:ext cx="231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More Predictiveness</a:t>
            </a:r>
          </a:p>
          <a:p>
            <a:r>
              <a:rPr lang="en-IN" dirty="0"/>
              <a:t>Low Impurity</a:t>
            </a:r>
          </a:p>
          <a:p>
            <a:r>
              <a:rPr lang="en-IN" dirty="0"/>
              <a:t>Lower Entropy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A613C3-8E8D-8949-59B2-2C1E372E6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564" y="4941879"/>
            <a:ext cx="4945369" cy="17075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5156F-CE94-7C0A-4730-F8D00F53EBD5}"/>
              </a:ext>
            </a:extLst>
          </p:cNvPr>
          <p:cNvCxnSpPr/>
          <p:nvPr/>
        </p:nvCxnSpPr>
        <p:spPr>
          <a:xfrm>
            <a:off x="9537785" y="4581053"/>
            <a:ext cx="31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5D12F9B-02F4-C0BE-B6E9-E3BCFF4F6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413" y="4769145"/>
            <a:ext cx="165670" cy="223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4AC6A7-99F1-BB6F-C1BB-46EAC1AC93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03" t="2771" r="7974"/>
          <a:stretch/>
        </p:blipFill>
        <p:spPr>
          <a:xfrm>
            <a:off x="10464367" y="2053094"/>
            <a:ext cx="749599" cy="36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2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Nagbhidkar</dc:creator>
  <cp:lastModifiedBy>Atharva Nagbhidkar</cp:lastModifiedBy>
  <cp:revision>1</cp:revision>
  <dcterms:created xsi:type="dcterms:W3CDTF">2022-07-18T16:39:31Z</dcterms:created>
  <dcterms:modified xsi:type="dcterms:W3CDTF">2022-07-18T20:42:03Z</dcterms:modified>
</cp:coreProperties>
</file>