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29" autoAdjust="0"/>
  </p:normalViewPr>
  <p:slideViewPr>
    <p:cSldViewPr>
      <p:cViewPr>
        <p:scale>
          <a:sx n="90" d="100"/>
          <a:sy n="90" d="100"/>
        </p:scale>
        <p:origin x="-1234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6145-3460-409A-B8CF-7D439AFCC69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921E-A2B7-4960-92AE-047902B15A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9"/>
            <a:ext cx="7772400" cy="1039811"/>
          </a:xfrm>
        </p:spPr>
        <p:txBody>
          <a:bodyPr anchor="ctr"/>
          <a:lstStyle/>
          <a:p>
            <a:r>
              <a:rPr lang="en-US" dirty="0" smtClean="0">
                <a:latin typeface="Calisto MT" pitchFamily="18" charset="0"/>
              </a:rPr>
              <a:t>K Nearest Neighbor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35052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5 KNNs: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7467600" y="3276600"/>
            <a:ext cx="412952" cy="369332"/>
            <a:chOff x="6927331" y="1066800"/>
            <a:chExt cx="412952" cy="369332"/>
          </a:xfrm>
        </p:grpSpPr>
        <p:sp>
          <p:nvSpPr>
            <p:cNvPr id="7" name="TextBox 6"/>
            <p:cNvSpPr txBox="1"/>
            <p:nvPr/>
          </p:nvSpPr>
          <p:spPr>
            <a:xfrm rot="1697977">
              <a:off x="6927331" y="106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?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162800" y="1295400"/>
              <a:ext cx="177483" cy="73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7391399" y="3505200"/>
            <a:ext cx="15240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7505700" y="3619500"/>
            <a:ext cx="3048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96200" y="3200400"/>
            <a:ext cx="45720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96200" y="3429000"/>
            <a:ext cx="533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5 KNNs: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7467600" y="3276600"/>
            <a:ext cx="412952" cy="369332"/>
            <a:chOff x="6927331" y="1066800"/>
            <a:chExt cx="412952" cy="369332"/>
          </a:xfrm>
        </p:grpSpPr>
        <p:sp>
          <p:nvSpPr>
            <p:cNvPr id="7" name="TextBox 6"/>
            <p:cNvSpPr txBox="1"/>
            <p:nvPr/>
          </p:nvSpPr>
          <p:spPr>
            <a:xfrm rot="1697977">
              <a:off x="6927331" y="106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?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162800" y="1295400"/>
              <a:ext cx="177483" cy="73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7391399" y="3505200"/>
            <a:ext cx="15240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7505700" y="3619500"/>
            <a:ext cx="3048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96200" y="3200400"/>
            <a:ext cx="45720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96200" y="3429000"/>
            <a:ext cx="533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43800" y="3657600"/>
            <a:ext cx="3048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01000" y="3048000"/>
            <a:ext cx="3810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5 KNNs: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7467600" y="3276600"/>
            <a:ext cx="412952" cy="369332"/>
            <a:chOff x="6927331" y="1066800"/>
            <a:chExt cx="412952" cy="369332"/>
          </a:xfrm>
        </p:grpSpPr>
        <p:sp>
          <p:nvSpPr>
            <p:cNvPr id="7" name="TextBox 6"/>
            <p:cNvSpPr txBox="1"/>
            <p:nvPr/>
          </p:nvSpPr>
          <p:spPr>
            <a:xfrm rot="1697977">
              <a:off x="6927331" y="106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?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162800" y="1295400"/>
              <a:ext cx="177483" cy="73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7391399" y="3505200"/>
            <a:ext cx="15240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7505700" y="3619500"/>
            <a:ext cx="3048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96200" y="3200400"/>
            <a:ext cx="457200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96200" y="3429000"/>
            <a:ext cx="533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43800" y="3657600"/>
            <a:ext cx="3048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01000" y="3048000"/>
            <a:ext cx="3810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7800" y="548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5 NNs: </a:t>
            </a:r>
            <a:r>
              <a:rPr lang="en-US" dirty="0" smtClean="0">
                <a:solidFill>
                  <a:srgbClr val="FFC000"/>
                </a:solidFill>
                <a:latin typeface="Century" pitchFamily="18" charset="0"/>
              </a:rPr>
              <a:t>Plus Service</a:t>
            </a:r>
            <a:endParaRPr lang="en-US" dirty="0">
              <a:solidFill>
                <a:srgbClr val="FFC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How does KNN works?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34277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  Pick a value of 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Calculate the distance of unknown cases from all cases(similarity distance)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Select the K- Observations in the training data that are “nearest” to the unknown data points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Predict the response of the unknown data point using the most popular response value from the K – nearest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09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Calculating similarity distance: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71805"/>
          <a:stretch>
            <a:fillRect/>
          </a:stretch>
        </p:blipFill>
        <p:spPr bwMode="auto">
          <a:xfrm>
            <a:off x="1371600" y="1676400"/>
            <a:ext cx="1692846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1709738" cy="220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C2028"/>
              </a:clrFrom>
              <a:clrTo>
                <a:srgbClr val="1C202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261055"/>
            <a:ext cx="4225534" cy="5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09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Calculating similarity distance: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71805"/>
          <a:stretch>
            <a:fillRect/>
          </a:stretch>
        </p:blipFill>
        <p:spPr bwMode="auto">
          <a:xfrm>
            <a:off x="1371600" y="1676400"/>
            <a:ext cx="1692846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1709738" cy="220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C2028"/>
              </a:clrFrom>
              <a:clrTo>
                <a:srgbClr val="1C202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261055"/>
            <a:ext cx="4225534" cy="5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24400" y="449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….Euclidean distance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181600"/>
            <a:ext cx="4500562" cy="46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1930906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9664" y="1676400"/>
            <a:ext cx="1946936" cy="25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609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Calculating similarity distance: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5684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itchFamily="18" charset="0"/>
              </a:rPr>
              <a:t>If the data having more than one feature: </a:t>
            </a:r>
            <a:endParaRPr lang="en-US" sz="1600" dirty="0">
              <a:latin typeface="Century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C2028"/>
              </a:clrFrom>
              <a:clrTo>
                <a:srgbClr val="1C202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337255"/>
            <a:ext cx="4225534" cy="5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24400" y="4507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….Euclidean distance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1930906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9664" y="1676400"/>
            <a:ext cx="1946936" cy="25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609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Calculating similarity distance: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5684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itchFamily="18" charset="0"/>
              </a:rPr>
              <a:t>If the data having more than one feature: </a:t>
            </a:r>
            <a:endParaRPr lang="en-US" sz="1600" dirty="0">
              <a:latin typeface="Century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C2028"/>
              </a:clrFrom>
              <a:clrTo>
                <a:srgbClr val="1C202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337255"/>
            <a:ext cx="4225534" cy="5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24400" y="4507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….Euclidean distance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1" y="5105400"/>
            <a:ext cx="5410199" cy="5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It was raining heavily since last 7 days. There will be a seminar in my college tomorrow. I’m trying to predict that tomorrow will be a rainy day or not? 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1026" name="Picture 2" descr="C:\Users\Siddhesh Raut\Downloads\istockphoto-1389621320-17066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47800"/>
            <a:ext cx="2159000" cy="2159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657600"/>
          <a:ext cx="2209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360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</a:rPr>
                        <a:t>Day 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Century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Day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  <a:endParaRPr lang="en-US" dirty="0"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57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Class 1: </a:t>
            </a:r>
            <a:r>
              <a:rPr lang="en-US" dirty="0" smtClean="0">
                <a:solidFill>
                  <a:srgbClr val="0070C0"/>
                </a:solidFill>
                <a:latin typeface="Century" pitchFamily="18" charset="0"/>
              </a:rPr>
              <a:t>Basic Service</a:t>
            </a:r>
            <a:endParaRPr lang="en-US" dirty="0">
              <a:solidFill>
                <a:srgbClr val="0070C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  <a:endParaRPr lang="en-US" dirty="0"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57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Class 1: </a:t>
            </a:r>
            <a:r>
              <a:rPr lang="en-US" dirty="0" smtClean="0">
                <a:solidFill>
                  <a:srgbClr val="0070C0"/>
                </a:solidFill>
                <a:latin typeface="Century" pitchFamily="18" charset="0"/>
              </a:rPr>
              <a:t>Basic Service</a:t>
            </a:r>
            <a:endParaRPr lang="en-US" dirty="0">
              <a:solidFill>
                <a:srgbClr val="0070C0"/>
              </a:solidFill>
              <a:latin typeface="Century" pitchFamily="18" charset="0"/>
            </a:endParaRPr>
          </a:p>
        </p:txBody>
      </p:sp>
      <p:cxnSp>
        <p:nvCxnSpPr>
          <p:cNvPr id="8" name="Straight Connector 7"/>
          <p:cNvCxnSpPr>
            <a:stCxn id="23" idx="1"/>
            <a:endCxn id="23" idx="3"/>
          </p:cNvCxnSpPr>
          <p:nvPr/>
        </p:nvCxnSpPr>
        <p:spPr>
          <a:xfrm rot="10800000" flipH="1">
            <a:off x="381000" y="3842266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  <a:endParaRPr lang="en-US" dirty="0"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57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Class 1: </a:t>
            </a:r>
            <a:r>
              <a:rPr lang="en-US" dirty="0" smtClean="0">
                <a:solidFill>
                  <a:srgbClr val="0070C0"/>
                </a:solidFill>
                <a:latin typeface="Century" pitchFamily="18" charset="0"/>
              </a:rPr>
              <a:t>Basic Service</a:t>
            </a:r>
            <a:endParaRPr lang="en-US" dirty="0">
              <a:solidFill>
                <a:srgbClr val="0070C0"/>
              </a:solidFill>
              <a:latin typeface="Century" pitchFamily="18" charset="0"/>
            </a:endParaRPr>
          </a:p>
        </p:txBody>
      </p:sp>
      <p:cxnSp>
        <p:nvCxnSpPr>
          <p:cNvPr id="8" name="Straight Connector 7"/>
          <p:cNvCxnSpPr>
            <a:stCxn id="23" idx="1"/>
            <a:endCxn id="23" idx="3"/>
          </p:cNvCxnSpPr>
          <p:nvPr/>
        </p:nvCxnSpPr>
        <p:spPr>
          <a:xfrm rot="10800000" flipH="1">
            <a:off x="381000" y="3842266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95900" y="3619500"/>
            <a:ext cx="2286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3000" y="4267200"/>
            <a:ext cx="533400" cy="762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410200" y="4038600"/>
            <a:ext cx="1524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  <a:endParaRPr lang="en-US" dirty="0"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57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Class 1: </a:t>
            </a:r>
            <a:r>
              <a:rPr lang="en-US" dirty="0" smtClean="0">
                <a:solidFill>
                  <a:srgbClr val="0070C0"/>
                </a:solidFill>
                <a:latin typeface="Century" pitchFamily="18" charset="0"/>
              </a:rPr>
              <a:t>Basic Service</a:t>
            </a:r>
            <a:endParaRPr lang="en-US" dirty="0">
              <a:solidFill>
                <a:srgbClr val="0070C0"/>
              </a:solidFill>
              <a:latin typeface="Century" pitchFamily="18" charset="0"/>
            </a:endParaRPr>
          </a:p>
        </p:txBody>
      </p:sp>
      <p:cxnSp>
        <p:nvCxnSpPr>
          <p:cNvPr id="8" name="Straight Connector 7"/>
          <p:cNvCxnSpPr>
            <a:stCxn id="23" idx="1"/>
            <a:endCxn id="23" idx="3"/>
          </p:cNvCxnSpPr>
          <p:nvPr/>
        </p:nvCxnSpPr>
        <p:spPr>
          <a:xfrm rot="10800000" flipH="1">
            <a:off x="381000" y="3842266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95900" y="3619500"/>
            <a:ext cx="2286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3000" y="4267200"/>
            <a:ext cx="533400" cy="762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410200" y="4038600"/>
            <a:ext cx="1524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…Low Value</a:t>
            </a:r>
            <a:endParaRPr lang="en-US" dirty="0">
              <a:solidFill>
                <a:srgbClr val="FF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</a:p>
          <a:p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K=20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…High Value</a:t>
            </a:r>
            <a:endParaRPr lang="en-US" dirty="0">
              <a:solidFill>
                <a:srgbClr val="FF0000"/>
              </a:solidFill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95900" y="3619500"/>
            <a:ext cx="2286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3000" y="4267200"/>
            <a:ext cx="533400" cy="762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410200" y="4038600"/>
            <a:ext cx="1524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…Low Value</a:t>
            </a:r>
            <a:endParaRPr lang="en-US" dirty="0">
              <a:solidFill>
                <a:srgbClr val="FF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itchFamily="18" charset="0"/>
              </a:rPr>
              <a:t>What is the best value of 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51753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880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K=1</a:t>
            </a:r>
          </a:p>
          <a:p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K=20 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…High Value</a:t>
            </a:r>
            <a:endParaRPr lang="en-US" dirty="0">
              <a:solidFill>
                <a:srgbClr val="FF0000"/>
              </a:solidFill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-960000" flipV="1">
            <a:off x="5410200" y="3733800"/>
            <a:ext cx="152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95900" y="3619500"/>
            <a:ext cx="2286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3000" y="4267200"/>
            <a:ext cx="533400" cy="762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410200" y="4038600"/>
            <a:ext cx="15240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…Low Value</a:t>
            </a:r>
            <a:endParaRPr lang="en-US" dirty="0">
              <a:solidFill>
                <a:srgbClr val="FF0000"/>
              </a:solidFill>
              <a:latin typeface="Century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105400"/>
            <a:ext cx="3228466" cy="1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209800"/>
            <a:ext cx="6629400" cy="2123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Calisto MT" pitchFamily="18" charset="0"/>
                <a:ea typeface="+mj-ea"/>
                <a:cs typeface="+mj-cs"/>
              </a:rPr>
              <a:t>Evaluation Metrics in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7086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latin typeface="Century" pitchFamily="18" charset="0"/>
              </a:rPr>
              <a:t>KNN: Used the bunch of data just to label the new data</a:t>
            </a:r>
            <a:endParaRPr lang="en-US" sz="2000" dirty="0">
              <a:latin typeface="Century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87785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7391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latin typeface="Century" pitchFamily="18" charset="0"/>
              </a:rPr>
              <a:t>KNN: Used the bunch of data just to label the new data</a:t>
            </a:r>
            <a:endParaRPr lang="en-US" sz="2000" dirty="0">
              <a:latin typeface="Century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87785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1295400" y="2819400"/>
            <a:ext cx="381000" cy="1905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2819400"/>
            <a:ext cx="381000" cy="1905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1</a:t>
            </a:r>
            <a:r>
              <a:rPr lang="en-US" sz="2000" b="1" baseline="30000" dirty="0" smtClean="0">
                <a:latin typeface="Century" pitchFamily="18" charset="0"/>
              </a:rPr>
              <a:t>st</a:t>
            </a:r>
            <a:r>
              <a:rPr lang="en-US" sz="2000" b="1" dirty="0" smtClean="0">
                <a:latin typeface="Century" pitchFamily="18" charset="0"/>
              </a:rPr>
              <a:t> KNN:</a:t>
            </a:r>
            <a:endParaRPr lang="en-US" sz="20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1</a:t>
            </a:r>
            <a:r>
              <a:rPr lang="en-US" sz="2000" b="1" baseline="30000" dirty="0" smtClean="0">
                <a:latin typeface="Century" pitchFamily="18" charset="0"/>
              </a:rPr>
              <a:t>st</a:t>
            </a:r>
            <a:r>
              <a:rPr lang="en-US" sz="2000" b="1" dirty="0" smtClean="0">
                <a:latin typeface="Century" pitchFamily="18" charset="0"/>
              </a:rPr>
              <a:t> KNN: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1</a:t>
            </a:r>
            <a:r>
              <a:rPr lang="en-US" sz="2000" b="1" baseline="30000" dirty="0" smtClean="0">
                <a:latin typeface="Century" pitchFamily="18" charset="0"/>
              </a:rPr>
              <a:t>st</a:t>
            </a:r>
            <a:r>
              <a:rPr lang="en-US" sz="2000" b="1" dirty="0" smtClean="0">
                <a:latin typeface="Century" pitchFamily="18" charset="0"/>
              </a:rPr>
              <a:t> KNN: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1</a:t>
            </a:r>
            <a:r>
              <a:rPr lang="en-US" sz="2000" b="1" baseline="30000" dirty="0" smtClean="0">
                <a:latin typeface="Century" pitchFamily="18" charset="0"/>
              </a:rPr>
              <a:t>st</a:t>
            </a:r>
            <a:r>
              <a:rPr lang="en-US" sz="2000" b="1" dirty="0" smtClean="0">
                <a:latin typeface="Century" pitchFamily="18" charset="0"/>
              </a:rPr>
              <a:t> KNN: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67600" y="3276600"/>
            <a:ext cx="412952" cy="369332"/>
            <a:chOff x="6927331" y="1066800"/>
            <a:chExt cx="412952" cy="369332"/>
          </a:xfrm>
        </p:grpSpPr>
        <p:sp>
          <p:nvSpPr>
            <p:cNvPr id="7" name="TextBox 6"/>
            <p:cNvSpPr txBox="1"/>
            <p:nvPr/>
          </p:nvSpPr>
          <p:spPr>
            <a:xfrm rot="1697977">
              <a:off x="6927331" y="106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?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162800" y="1295400"/>
              <a:ext cx="177483" cy="73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esh Raut\Pictures\Screenshots\Screenshot (162).png"/>
          <p:cNvPicPr>
            <a:picLocks noChangeAspect="1" noChangeArrowheads="1"/>
          </p:cNvPicPr>
          <p:nvPr/>
        </p:nvPicPr>
        <p:blipFill>
          <a:blip r:embed="rId2"/>
          <a:srcRect l="5594" t="21168" r="6294" b="8889"/>
          <a:stretch>
            <a:fillRect/>
          </a:stretch>
        </p:blipFill>
        <p:spPr bwMode="auto">
          <a:xfrm>
            <a:off x="228600" y="2209800"/>
            <a:ext cx="8703466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7428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" pitchFamily="18" charset="0"/>
              </a:rPr>
              <a:t>Determining the class using 1</a:t>
            </a:r>
            <a:r>
              <a:rPr lang="en-US" sz="2000" b="1" baseline="30000" dirty="0" smtClean="0">
                <a:latin typeface="Century" pitchFamily="18" charset="0"/>
              </a:rPr>
              <a:t>st</a:t>
            </a:r>
            <a:r>
              <a:rPr lang="en-US" sz="2000" b="1" dirty="0" smtClean="0">
                <a:latin typeface="Century" pitchFamily="18" charset="0"/>
              </a:rPr>
              <a:t> KNN:</a:t>
            </a:r>
            <a:endParaRPr lang="en-US" sz="2000" b="1" dirty="0">
              <a:latin typeface="Century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30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4495800"/>
            <a:ext cx="3810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7467600" y="3276600"/>
            <a:ext cx="412952" cy="369332"/>
            <a:chOff x="6927331" y="1066800"/>
            <a:chExt cx="412952" cy="369332"/>
          </a:xfrm>
        </p:grpSpPr>
        <p:sp>
          <p:nvSpPr>
            <p:cNvPr id="7" name="TextBox 6"/>
            <p:cNvSpPr txBox="1"/>
            <p:nvPr/>
          </p:nvSpPr>
          <p:spPr>
            <a:xfrm rot="1697977">
              <a:off x="6927331" y="106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?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162800" y="1295400"/>
              <a:ext cx="177483" cy="73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0" y="5334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itchFamily="18" charset="0"/>
              </a:rPr>
              <a:t>1 – NN: </a:t>
            </a:r>
            <a:r>
              <a:rPr lang="en-US" dirty="0" smtClean="0">
                <a:solidFill>
                  <a:srgbClr val="7030A0"/>
                </a:solidFill>
                <a:latin typeface="Century" pitchFamily="18" charset="0"/>
              </a:rPr>
              <a:t>Total Service</a:t>
            </a:r>
            <a:endParaRPr lang="en-US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379</Words>
  <Application>Microsoft Office PowerPoint</Application>
  <PresentationFormat>On-screen Show (4:3)</PresentationFormat>
  <Paragraphs>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 Nearest Neighbor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</dc:title>
  <dc:creator>Siddhesh Raut</dc:creator>
  <cp:lastModifiedBy>Siddhesh Raut</cp:lastModifiedBy>
  <cp:revision>55</cp:revision>
  <dcterms:created xsi:type="dcterms:W3CDTF">2022-07-18T17:49:23Z</dcterms:created>
  <dcterms:modified xsi:type="dcterms:W3CDTF">2022-07-19T11:06:47Z</dcterms:modified>
</cp:coreProperties>
</file>