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62" r:id="rId5"/>
    <p:sldId id="259" r:id="rId6"/>
    <p:sldId id="260" r:id="rId7"/>
    <p:sldId id="261" r:id="rId8"/>
    <p:sldId id="263" r:id="rId9"/>
    <p:sldId id="265" r:id="rId10"/>
    <p:sldId id="264"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05" d="100"/>
          <a:sy n="105" d="100"/>
        </p:scale>
        <p:origin x="834"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4/28/2023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4/28/2023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4/28/2023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4/28/2023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4/28/2023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4/28/2023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4/28/2023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manticscholar.org/paper/Automatic-license-plate-recognition-Chang-Chen/600f3f9e22420c69cbb2c95a6de62bfadba02d84" TargetMode="External"/><Relationship Id="rId2" Type="http://schemas.openxmlformats.org/officeDocument/2006/relationships/hyperlink" Target="https://www.researchgate.net/publication/259658169_Design_of_an_Automated_Secure_Garage_System_Using_License_Plate_Recognition_Technique" TargetMode="External"/><Relationship Id="rId1" Type="http://schemas.openxmlformats.org/officeDocument/2006/relationships/slideLayout" Target="../slideLayouts/slideLayout2.xml"/><Relationship Id="rId6" Type="http://schemas.openxmlformats.org/officeDocument/2006/relationships/hyperlink" Target="https://www.semanticscholar.org/paper/A-License-Plate-Recognition-Algorithm-for-System-Anagnostopoulos-Anagnostopoulos/467024c6cc8fe73c64e501f8a12cdbafbf9561b0" TargetMode="External"/><Relationship Id="rId5" Type="http://schemas.openxmlformats.org/officeDocument/2006/relationships/hyperlink" Target="https://www.academia.edu/21103205/Identity_verification_using_computer_vision_for_automatic_garage_door_opening" TargetMode="External"/><Relationship Id="rId4" Type="http://schemas.openxmlformats.org/officeDocument/2006/relationships/hyperlink" Target="https://www.semanticscholar.org/paper/Identity-verification-using-computer-vision-for-Wijnhoven-With/675d5a1599c081b0c512fb7e5e0dd038e55f9a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892" y="3284984"/>
            <a:ext cx="9144000" cy="1287016"/>
          </a:xfrm>
        </p:spPr>
        <p:txBody>
          <a:bodyPr/>
          <a:lstStyle/>
          <a:p>
            <a:r>
              <a:rPr lang="en-US" dirty="0"/>
              <a:t>AUTOMATIC GARAGE DOOR</a:t>
            </a:r>
          </a:p>
        </p:txBody>
      </p:sp>
      <p:sp>
        <p:nvSpPr>
          <p:cNvPr id="3" name="Subtitle 2"/>
          <p:cNvSpPr>
            <a:spLocks noGrp="1"/>
          </p:cNvSpPr>
          <p:nvPr>
            <p:ph type="subTitle" idx="1"/>
          </p:nvPr>
        </p:nvSpPr>
        <p:spPr>
          <a:xfrm>
            <a:off x="1557908" y="5157192"/>
            <a:ext cx="9900591" cy="1066800"/>
          </a:xfrm>
        </p:spPr>
        <p:txBody>
          <a:bodyPr>
            <a:normAutofit/>
          </a:bodyPr>
          <a:lstStyle/>
          <a:p>
            <a:r>
              <a:rPr lang="en-US" sz="1400" dirty="0"/>
              <a:t>						 		</a:t>
            </a:r>
            <a:r>
              <a:rPr lang="en-US" sz="1400" b="1" u="sng" dirty="0"/>
              <a:t>Group Members:</a:t>
            </a:r>
          </a:p>
          <a:p>
            <a:r>
              <a:rPr lang="en-US" sz="1400" dirty="0"/>
              <a:t>				      		 		</a:t>
            </a:r>
            <a:r>
              <a:rPr lang="en-US" sz="1400" dirty="0">
                <a:latin typeface="Calibri" panose="020F0502020204030204" pitchFamily="34" charset="0"/>
                <a:ea typeface="Calibri" panose="020F0502020204030204" pitchFamily="34" charset="0"/>
                <a:cs typeface="Calibri" panose="020F0502020204030204" pitchFamily="34" charset="0"/>
              </a:rPr>
              <a:t>Mehandi Bhoyar 	13</a:t>
            </a:r>
            <a:endParaRPr lang="en-US" sz="1400" dirty="0"/>
          </a:p>
          <a:p>
            <a:r>
              <a:rPr lang="en-US" sz="1400" dirty="0"/>
              <a:t>								</a:t>
            </a:r>
            <a:r>
              <a:rPr lang="en-US" sz="1400" dirty="0" err="1"/>
              <a:t>Bhunesh</a:t>
            </a:r>
            <a:r>
              <a:rPr lang="en-US" sz="1400" dirty="0"/>
              <a:t> Bisen	35</a:t>
            </a:r>
          </a:p>
          <a:p>
            <a:r>
              <a:rPr lang="en-US" sz="1400" dirty="0"/>
              <a:t>								</a:t>
            </a:r>
            <a:r>
              <a:rPr lang="en-US" sz="1400" dirty="0" err="1">
                <a:latin typeface="Calibri" panose="020F0502020204030204" pitchFamily="34" charset="0"/>
                <a:ea typeface="Calibri" panose="020F0502020204030204" pitchFamily="34" charset="0"/>
                <a:cs typeface="Calibri" panose="020F0502020204030204" pitchFamily="34" charset="0"/>
              </a:rPr>
              <a:t>Dnyandev</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Sawarkar</a:t>
            </a:r>
            <a:r>
              <a:rPr lang="en-US" sz="1400" dirty="0">
                <a:latin typeface="Calibri" panose="020F0502020204030204" pitchFamily="34" charset="0"/>
                <a:ea typeface="Calibri" panose="020F0502020204030204" pitchFamily="34" charset="0"/>
                <a:cs typeface="Calibri" panose="020F0502020204030204" pitchFamily="34" charset="0"/>
              </a:rPr>
              <a:t> 	38</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A307-A684-90AA-C67F-58AA80196A5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5E798EF-D990-BCA8-E77B-57D899020BB0}"/>
              </a:ext>
            </a:extLst>
          </p:cNvPr>
          <p:cNvSpPr>
            <a:spLocks noGrp="1"/>
          </p:cNvSpPr>
          <p:nvPr>
            <p:ph idx="1"/>
          </p:nvPr>
        </p:nvSpPr>
        <p:spPr/>
        <p:txBody>
          <a:bodyPr/>
          <a:lstStyle/>
          <a:p>
            <a:r>
              <a:rPr lang="en-US" dirty="0"/>
              <a:t>In this system we have used computer vision techniques for detecting </a:t>
            </a:r>
            <a:r>
              <a:rPr lang="en-US" dirty="0" err="1"/>
              <a:t>licence</a:t>
            </a:r>
            <a:r>
              <a:rPr lang="en-US" dirty="0"/>
              <a:t> plate and by using OCR we obtained </a:t>
            </a:r>
            <a:r>
              <a:rPr lang="en-US" dirty="0" err="1"/>
              <a:t>licence</a:t>
            </a:r>
            <a:r>
              <a:rPr lang="en-US" dirty="0"/>
              <a:t> plate number.</a:t>
            </a:r>
          </a:p>
          <a:p>
            <a:r>
              <a:rPr lang="en-US" dirty="0"/>
              <a:t>When obtained number is match with saved number ESP get HTTP requests to open door and wait for car to pass </a:t>
            </a:r>
          </a:p>
          <a:p>
            <a:r>
              <a:rPr lang="en-US" dirty="0"/>
              <a:t>When car get passed Door closed and LED indication turned on according to the status of number.</a:t>
            </a:r>
          </a:p>
          <a:p>
            <a:endParaRPr lang="en-IN" dirty="0"/>
          </a:p>
        </p:txBody>
      </p:sp>
    </p:spTree>
    <p:extLst>
      <p:ext uri="{BB962C8B-B14F-4D97-AF65-F5344CB8AC3E}">
        <p14:creationId xmlns:p14="http://schemas.microsoft.com/office/powerpoint/2010/main" val="39883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8A421-A4CE-3ACF-313A-A5C9F467E1C6}"/>
              </a:ext>
            </a:extLst>
          </p:cNvPr>
          <p:cNvSpPr>
            <a:spLocks noGrp="1"/>
          </p:cNvSpPr>
          <p:nvPr>
            <p:ph idx="1"/>
          </p:nvPr>
        </p:nvSpPr>
        <p:spPr>
          <a:xfrm>
            <a:off x="1522414" y="1916832"/>
            <a:ext cx="9144000" cy="4267200"/>
          </a:xfrm>
        </p:spPr>
        <p:txBody>
          <a:bodyPr>
            <a:normAutofit lnSpcReduction="10000"/>
          </a:bodyPr>
          <a:lstStyle/>
          <a:p>
            <a:r>
              <a:rPr lang="en-US" dirty="0"/>
              <a:t>Automatic garage gates have become increasingly popular in recent years due to their convenience and security benefits. However, traditional methods of opening and closing these gates can be cumbersome and time-consuming. In this project report, we present a solution to this problem by using number plate detection technology.</a:t>
            </a:r>
          </a:p>
          <a:p>
            <a:r>
              <a:rPr lang="en-US" dirty="0"/>
              <a:t>Our system uses OpenCV and OCR (Optical Character Recognition) to read the number plates of approaching vehicles, and then uses </a:t>
            </a:r>
            <a:r>
              <a:rPr lang="en-US" dirty="0" err="1"/>
              <a:t>pytesseract</a:t>
            </a:r>
            <a:r>
              <a:rPr lang="en-US" dirty="0"/>
              <a:t>  to obtain number by </a:t>
            </a:r>
            <a:r>
              <a:rPr lang="en-US" dirty="0" err="1"/>
              <a:t>ocr</a:t>
            </a:r>
            <a:r>
              <a:rPr lang="en-US" dirty="0"/>
              <a:t> and match them with a pre-approved list of authorized vehicles. If a number is match , the gate automatically opens, providing a seamless and secure entrance for the vehicle.</a:t>
            </a:r>
          </a:p>
          <a:p>
            <a:pPr marL="0" indent="0">
              <a:buNone/>
            </a:pPr>
            <a:endParaRPr lang="en-IN" dirty="0"/>
          </a:p>
        </p:txBody>
      </p:sp>
      <p:sp>
        <p:nvSpPr>
          <p:cNvPr id="5" name="Title 4">
            <a:extLst>
              <a:ext uri="{FF2B5EF4-FFF2-40B4-BE49-F238E27FC236}">
                <a16:creationId xmlns:a16="http://schemas.microsoft.com/office/drawing/2014/main" id="{BBFA9F3A-2E93-10CA-1CF5-B3F67734F7F1}"/>
              </a:ext>
            </a:extLst>
          </p:cNvPr>
          <p:cNvSpPr>
            <a:spLocks noGrp="1"/>
          </p:cNvSpPr>
          <p:nvPr>
            <p:ph type="title"/>
          </p:nvPr>
        </p:nvSpPr>
        <p:spPr>
          <a:xfrm>
            <a:off x="1522414" y="175419"/>
            <a:ext cx="9143998" cy="1020762"/>
          </a:xfrm>
        </p:spPr>
        <p:txBody>
          <a:bodyPr/>
          <a:lstStyle/>
          <a:p>
            <a:r>
              <a:rPr lang="en-US" dirty="0"/>
              <a:t>INTRODUCTION</a:t>
            </a:r>
            <a:endParaRPr lang="en-IN"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223-CFB9-E727-61D4-55AF4C2E8477}"/>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3534C4CB-BCD7-D11D-419F-0F2F00DBCC43}"/>
              </a:ext>
            </a:extLst>
          </p:cNvPr>
          <p:cNvSpPr>
            <a:spLocks noGrp="1"/>
          </p:cNvSpPr>
          <p:nvPr>
            <p:ph idx="1"/>
          </p:nvPr>
        </p:nvSpPr>
        <p:spPr/>
        <p:txBody>
          <a:bodyPr/>
          <a:lstStyle/>
          <a:p>
            <a:pPr>
              <a:buFont typeface="Wingdings" panose="05000000000000000000" pitchFamily="2" charset="2"/>
              <a:buChar char="§"/>
            </a:pPr>
            <a:r>
              <a:rPr lang="en-US" dirty="0"/>
              <a:t>Hardware Required: </a:t>
            </a:r>
          </a:p>
          <a:p>
            <a:pPr lvl="1">
              <a:buFont typeface="Wingdings" panose="05000000000000000000" pitchFamily="2" charset="2"/>
              <a:buChar char="§"/>
            </a:pPr>
            <a:r>
              <a:rPr lang="en-US" dirty="0" err="1"/>
              <a:t>NodeMCU</a:t>
            </a:r>
            <a:r>
              <a:rPr lang="en-US" dirty="0"/>
              <a:t> ESP8266</a:t>
            </a:r>
          </a:p>
          <a:p>
            <a:pPr lvl="1">
              <a:buFont typeface="Wingdings" panose="05000000000000000000" pitchFamily="2" charset="2"/>
              <a:buChar char="§"/>
            </a:pPr>
            <a:r>
              <a:rPr lang="en-US" dirty="0"/>
              <a:t>Web Camera</a:t>
            </a:r>
          </a:p>
          <a:p>
            <a:pPr marL="0" indent="0">
              <a:buNone/>
            </a:pPr>
            <a:endParaRPr lang="en-US" dirty="0"/>
          </a:p>
          <a:p>
            <a:r>
              <a:rPr lang="en-US" dirty="0"/>
              <a:t>Software Required :</a:t>
            </a:r>
          </a:p>
          <a:p>
            <a:pPr lvl="1">
              <a:buFont typeface="Wingdings" panose="05000000000000000000" pitchFamily="2" charset="2"/>
              <a:buChar char="§"/>
            </a:pPr>
            <a:r>
              <a:rPr lang="en-US" dirty="0"/>
              <a:t>Arduino IDE</a:t>
            </a:r>
          </a:p>
          <a:p>
            <a:pPr lvl="1">
              <a:buFont typeface="Wingdings" panose="05000000000000000000" pitchFamily="2" charset="2"/>
              <a:buChar char="§"/>
            </a:pPr>
            <a:r>
              <a:rPr lang="en-US" dirty="0"/>
              <a:t>VS code</a:t>
            </a:r>
          </a:p>
          <a:p>
            <a:pPr marL="0" indent="0">
              <a:buNone/>
            </a:pPr>
            <a:r>
              <a:rPr lang="en-US" dirty="0"/>
              <a:t>                                                        </a:t>
            </a:r>
          </a:p>
          <a:p>
            <a:pPr marL="0" indent="0">
              <a:buNone/>
            </a:pPr>
            <a:r>
              <a:rPr lang="en-US" dirty="0"/>
              <a:t>   </a:t>
            </a:r>
            <a:endParaRPr lang="en-IN" dirty="0"/>
          </a:p>
        </p:txBody>
      </p:sp>
    </p:spTree>
    <p:extLst>
      <p:ext uri="{BB962C8B-B14F-4D97-AF65-F5344CB8AC3E}">
        <p14:creationId xmlns:p14="http://schemas.microsoft.com/office/powerpoint/2010/main" val="114170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C4E3B-179C-122B-9DA9-26BAFFA3DA4F}"/>
              </a:ext>
            </a:extLst>
          </p:cNvPr>
          <p:cNvSpPr txBox="1"/>
          <p:nvPr/>
        </p:nvSpPr>
        <p:spPr>
          <a:xfrm>
            <a:off x="1413892" y="764704"/>
            <a:ext cx="9865096" cy="4616648"/>
          </a:xfrm>
          <a:prstGeom prst="rect">
            <a:avLst/>
          </a:prstGeom>
          <a:noFill/>
        </p:spPr>
        <p:txBody>
          <a:bodyPr wrap="square">
            <a:spAutoFit/>
          </a:bodyPr>
          <a:lstStyle/>
          <a:p>
            <a:pPr algn="l"/>
            <a:r>
              <a:rPr lang="en-US" sz="3600" b="0" i="0" dirty="0">
                <a:solidFill>
                  <a:srgbClr val="D1D5DB"/>
                </a:solidFill>
                <a:effectLst/>
                <a:latin typeface="Söhne"/>
              </a:rPr>
              <a:t>Methodology:</a:t>
            </a:r>
          </a:p>
          <a:p>
            <a:pPr algn="l"/>
            <a:endParaRPr lang="en-US" b="0" i="0" dirty="0">
              <a:solidFill>
                <a:srgbClr val="D1D5DB"/>
              </a:solidFill>
              <a:effectLst/>
              <a:latin typeface="Söhne"/>
            </a:endParaRPr>
          </a:p>
          <a:p>
            <a:pPr marL="342900" indent="-342900" algn="l">
              <a:buFont typeface="Arial" panose="020B0604020202020204" pitchFamily="34" charset="0"/>
              <a:buChar char="•"/>
            </a:pPr>
            <a:r>
              <a:rPr lang="en-US" sz="2000" dirty="0">
                <a:solidFill>
                  <a:srgbClr val="D1D5DB"/>
                </a:solidFill>
                <a:latin typeface="Söhne"/>
              </a:rPr>
              <a:t>Using </a:t>
            </a:r>
            <a:r>
              <a:rPr lang="en-US" sz="2000" dirty="0" err="1">
                <a:solidFill>
                  <a:srgbClr val="D1D5DB"/>
                </a:solidFill>
                <a:latin typeface="Söhne"/>
              </a:rPr>
              <a:t>nodeMCU</a:t>
            </a:r>
            <a:r>
              <a:rPr lang="en-US" sz="2000" dirty="0">
                <a:solidFill>
                  <a:srgbClr val="D1D5DB"/>
                </a:solidFill>
                <a:latin typeface="Söhne"/>
              </a:rPr>
              <a:t> and ultrasonic sensor distance is monitored if distance match threshold value webcam is turned on.</a:t>
            </a:r>
          </a:p>
          <a:p>
            <a:pPr marL="342900" indent="-342900" algn="l">
              <a:buFont typeface="Arial" panose="020B0604020202020204" pitchFamily="34" charset="0"/>
              <a:buChar char="•"/>
            </a:pPr>
            <a:r>
              <a:rPr lang="en-US" sz="2000" dirty="0">
                <a:solidFill>
                  <a:srgbClr val="D1D5DB"/>
                </a:solidFill>
                <a:latin typeface="Söhne"/>
              </a:rPr>
              <a:t>Using webcam and OpenCV image of vehicle is captured to perform OCR.</a:t>
            </a:r>
            <a:r>
              <a:rPr lang="en-US" sz="2000" b="0" i="0" dirty="0">
                <a:solidFill>
                  <a:srgbClr val="D1D5DB"/>
                </a:solidFill>
                <a:effectLst/>
                <a:latin typeface="Söhne"/>
              </a:rPr>
              <a:t>[OCR: The extracted number plate image was passed to the OCR system, which recognizes the characters on the number plate.]</a:t>
            </a:r>
            <a:endParaRPr lang="en-US" sz="2000" dirty="0">
              <a:solidFill>
                <a:srgbClr val="D1D5DB"/>
              </a:solidFill>
              <a:latin typeface="Söhne"/>
            </a:endParaRPr>
          </a:p>
          <a:p>
            <a:pPr marL="342900" indent="-342900" algn="l">
              <a:buFont typeface="Arial" panose="020B0604020202020204" pitchFamily="34" charset="0"/>
              <a:buChar char="•"/>
            </a:pPr>
            <a:r>
              <a:rPr lang="en-US" sz="2000" b="0" i="0" dirty="0">
                <a:solidFill>
                  <a:srgbClr val="D1D5DB"/>
                </a:solidFill>
                <a:effectLst/>
                <a:latin typeface="Söhne"/>
              </a:rPr>
              <a:t>Af</a:t>
            </a:r>
            <a:r>
              <a:rPr lang="en-US" sz="2000" dirty="0">
                <a:solidFill>
                  <a:srgbClr val="D1D5DB"/>
                </a:solidFill>
                <a:latin typeface="Söhne"/>
              </a:rPr>
              <a:t>ter obtaining character using OCR it is matched with save </a:t>
            </a:r>
            <a:r>
              <a:rPr lang="en-US" sz="2000" dirty="0" err="1">
                <a:solidFill>
                  <a:srgbClr val="D1D5DB"/>
                </a:solidFill>
                <a:latin typeface="Söhne"/>
              </a:rPr>
              <a:t>number_plate</a:t>
            </a:r>
            <a:r>
              <a:rPr lang="en-US" sz="2000" dirty="0">
                <a:solidFill>
                  <a:srgbClr val="D1D5DB"/>
                </a:solidFill>
                <a:latin typeface="Söhne"/>
              </a:rPr>
              <a:t>.</a:t>
            </a:r>
          </a:p>
          <a:p>
            <a:pPr marL="342900" indent="-342900" algn="l">
              <a:buFont typeface="Arial" panose="020B0604020202020204" pitchFamily="34" charset="0"/>
              <a:buChar char="•"/>
            </a:pPr>
            <a:r>
              <a:rPr lang="en-US" sz="2000" b="0" i="0" dirty="0">
                <a:solidFill>
                  <a:srgbClr val="D1D5DB"/>
                </a:solidFill>
                <a:effectLst/>
                <a:latin typeface="Söhne"/>
              </a:rPr>
              <a:t>If both numbers match HTTP request to open gate is sent and wait until vehicle get passed.</a:t>
            </a:r>
          </a:p>
          <a:p>
            <a:pPr marL="800100" lvl="1" indent="-342900">
              <a:buFont typeface="Arial" panose="020B0604020202020204" pitchFamily="34" charset="0"/>
              <a:buChar char="•"/>
            </a:pPr>
            <a:r>
              <a:rPr lang="en-US" sz="2000" b="0" i="0" dirty="0">
                <a:solidFill>
                  <a:srgbClr val="D1D5DB"/>
                </a:solidFill>
                <a:effectLst/>
                <a:latin typeface="Söhne"/>
              </a:rPr>
              <a:t>If Vehicle get passed HTTP Request to close gate is sent to esp.</a:t>
            </a:r>
          </a:p>
          <a:p>
            <a:pPr marL="800100" lvl="1" indent="-342900">
              <a:buFont typeface="Arial" panose="020B0604020202020204" pitchFamily="34" charset="0"/>
              <a:buChar char="•"/>
            </a:pPr>
            <a:r>
              <a:rPr lang="en-US" sz="2000" b="0" i="0" dirty="0">
                <a:solidFill>
                  <a:srgbClr val="D1D5DB"/>
                </a:solidFill>
                <a:effectLst/>
                <a:latin typeface="Söhne"/>
              </a:rPr>
              <a:t>else wait</a:t>
            </a:r>
          </a:p>
          <a:p>
            <a:pPr marL="342900" indent="-342900" algn="l">
              <a:buFont typeface="Arial" panose="020B0604020202020204" pitchFamily="34" charset="0"/>
              <a:buChar char="•"/>
            </a:pPr>
            <a:r>
              <a:rPr lang="en-US" sz="2000" dirty="0">
                <a:solidFill>
                  <a:srgbClr val="D1D5DB"/>
                </a:solidFill>
                <a:latin typeface="Söhne"/>
              </a:rPr>
              <a:t>else pass</a:t>
            </a:r>
          </a:p>
          <a:p>
            <a:pPr marL="342900" indent="-342900" algn="l">
              <a:buFont typeface="Arial" panose="020B0604020202020204" pitchFamily="34" charset="0"/>
              <a:buChar char="•"/>
            </a:pPr>
            <a:r>
              <a:rPr lang="en-US" sz="2000" dirty="0">
                <a:solidFill>
                  <a:srgbClr val="D1D5DB"/>
                </a:solidFill>
                <a:latin typeface="Söhne"/>
              </a:rPr>
              <a:t>Monitor distance again</a:t>
            </a:r>
            <a:endParaRPr lang="en-US" sz="2000" b="0" i="0" dirty="0">
              <a:solidFill>
                <a:srgbClr val="D1D5DB"/>
              </a:solidFill>
              <a:effectLst/>
              <a:latin typeface="Söhne"/>
            </a:endParaRPr>
          </a:p>
        </p:txBody>
      </p:sp>
    </p:spTree>
    <p:extLst>
      <p:ext uri="{BB962C8B-B14F-4D97-AF65-F5344CB8AC3E}">
        <p14:creationId xmlns:p14="http://schemas.microsoft.com/office/powerpoint/2010/main" val="318019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D2AF-8BF9-1AD9-EE5D-E1937A183E9F}"/>
              </a:ext>
            </a:extLst>
          </p:cNvPr>
          <p:cNvSpPr>
            <a:spLocks noGrp="1"/>
          </p:cNvSpPr>
          <p:nvPr>
            <p:ph type="title"/>
          </p:nvPr>
        </p:nvSpPr>
        <p:spPr/>
        <p:txBody>
          <a:bodyPr/>
          <a:lstStyle/>
          <a:p>
            <a:r>
              <a:rPr lang="en-IN" b="1" dirty="0"/>
              <a:t>FLOWCHART:</a:t>
            </a:r>
          </a:p>
        </p:txBody>
      </p:sp>
      <p:pic>
        <p:nvPicPr>
          <p:cNvPr id="5" name="Content Placeholder 4">
            <a:extLst>
              <a:ext uri="{FF2B5EF4-FFF2-40B4-BE49-F238E27FC236}">
                <a16:creationId xmlns:a16="http://schemas.microsoft.com/office/drawing/2014/main" id="{1945C1D5-5939-E351-9A41-A4F2435C3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908" y="2204865"/>
            <a:ext cx="5696762" cy="3240360"/>
          </a:xfrm>
        </p:spPr>
      </p:pic>
      <p:sp>
        <p:nvSpPr>
          <p:cNvPr id="3" name="Rectangle 2">
            <a:extLst>
              <a:ext uri="{FF2B5EF4-FFF2-40B4-BE49-F238E27FC236}">
                <a16:creationId xmlns:a16="http://schemas.microsoft.com/office/drawing/2014/main" id="{D130B15F-1343-CA48-C8A0-AB5A0F257D9F}"/>
              </a:ext>
            </a:extLst>
          </p:cNvPr>
          <p:cNvSpPr/>
          <p:nvPr/>
        </p:nvSpPr>
        <p:spPr>
          <a:xfrm>
            <a:off x="7750596" y="2204865"/>
            <a:ext cx="3816424" cy="3240360"/>
          </a:xfrm>
          <a:prstGeom prst="rect">
            <a:avLst/>
          </a:prstGeom>
          <a:solidFill>
            <a:schemeClr val="tx1"/>
          </a:solidFill>
          <a:ln w="57150">
            <a:solidFill>
              <a:schemeClr val="accent1">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Rectangle 3">
            <a:extLst>
              <a:ext uri="{FF2B5EF4-FFF2-40B4-BE49-F238E27FC236}">
                <a16:creationId xmlns:a16="http://schemas.microsoft.com/office/drawing/2014/main" id="{DB2E0170-2A13-C7E8-CE48-5106829159F7}"/>
              </a:ext>
            </a:extLst>
          </p:cNvPr>
          <p:cNvSpPr/>
          <p:nvPr/>
        </p:nvSpPr>
        <p:spPr>
          <a:xfrm>
            <a:off x="8038628" y="2333461"/>
            <a:ext cx="3240360" cy="1984998"/>
          </a:xfrm>
          <a:prstGeom prst="rect">
            <a:avLst/>
          </a:prstGeom>
          <a:solidFill>
            <a:schemeClr val="tx1"/>
          </a:solidFill>
          <a:ln w="38100">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Logic 1 </a:t>
            </a:r>
            <a:r>
              <a:rPr lang="en-IN" b="1" dirty="0">
                <a:solidFill>
                  <a:schemeClr val="bg1"/>
                </a:solidFill>
              </a:rPr>
              <a:t>: </a:t>
            </a:r>
          </a:p>
          <a:p>
            <a:pPr algn="ctr"/>
            <a:r>
              <a:rPr lang="en-IN" b="1" dirty="0">
                <a:solidFill>
                  <a:schemeClr val="bg1"/>
                </a:solidFill>
              </a:rPr>
              <a:t>Send HTTP </a:t>
            </a:r>
            <a:r>
              <a:rPr lang="en-US" b="1" dirty="0">
                <a:solidFill>
                  <a:schemeClr val="bg1"/>
                </a:solidFill>
              </a:rPr>
              <a:t>request to </a:t>
            </a:r>
            <a:r>
              <a:rPr lang="en-US" b="1" dirty="0" err="1">
                <a:solidFill>
                  <a:schemeClr val="bg1"/>
                </a:solidFill>
              </a:rPr>
              <a:t>esp</a:t>
            </a:r>
            <a:r>
              <a:rPr lang="en-US" b="1" dirty="0">
                <a:solidFill>
                  <a:schemeClr val="bg1"/>
                </a:solidFill>
              </a:rPr>
              <a:t> to open Gate</a:t>
            </a:r>
            <a:r>
              <a:rPr lang="en-IN" b="1" dirty="0">
                <a:solidFill>
                  <a:schemeClr val="bg1"/>
                </a:solidFill>
              </a:rPr>
              <a:t> and turn on Green(blue) indication Light and let car to pass is car get passed close gate and turn on red indication light</a:t>
            </a:r>
            <a:endParaRPr lang="en-US" b="1" dirty="0">
              <a:solidFill>
                <a:schemeClr val="bg1"/>
              </a:solidFill>
            </a:endParaRPr>
          </a:p>
        </p:txBody>
      </p:sp>
      <p:sp>
        <p:nvSpPr>
          <p:cNvPr id="6" name="Rectangle 5">
            <a:extLst>
              <a:ext uri="{FF2B5EF4-FFF2-40B4-BE49-F238E27FC236}">
                <a16:creationId xmlns:a16="http://schemas.microsoft.com/office/drawing/2014/main" id="{19E59E4B-3AC9-D105-81E2-61A680239F2D}"/>
              </a:ext>
            </a:extLst>
          </p:cNvPr>
          <p:cNvSpPr/>
          <p:nvPr/>
        </p:nvSpPr>
        <p:spPr>
          <a:xfrm>
            <a:off x="8038628" y="4447056"/>
            <a:ext cx="3240360" cy="879516"/>
          </a:xfrm>
          <a:prstGeom prst="rect">
            <a:avLst/>
          </a:prstGeom>
          <a:solidFill>
            <a:schemeClr val="tx1"/>
          </a:solidFill>
          <a:ln w="38100">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Logic 0 </a:t>
            </a:r>
            <a:r>
              <a:rPr lang="en-IN" b="1" dirty="0">
                <a:solidFill>
                  <a:schemeClr val="bg1"/>
                </a:solidFill>
              </a:rPr>
              <a:t>: </a:t>
            </a:r>
          </a:p>
          <a:p>
            <a:pPr algn="ctr"/>
            <a:r>
              <a:rPr lang="en-US" b="1" dirty="0">
                <a:solidFill>
                  <a:schemeClr val="bg1"/>
                </a:solidFill>
              </a:rPr>
              <a:t>Pass</a:t>
            </a:r>
          </a:p>
        </p:txBody>
      </p:sp>
      <p:cxnSp>
        <p:nvCxnSpPr>
          <p:cNvPr id="8" name="Straight Arrow Connector 7">
            <a:extLst>
              <a:ext uri="{FF2B5EF4-FFF2-40B4-BE49-F238E27FC236}">
                <a16:creationId xmlns:a16="http://schemas.microsoft.com/office/drawing/2014/main" id="{99F13C66-51A7-F4EA-771E-4F2F26341DA1}"/>
              </a:ext>
            </a:extLst>
          </p:cNvPr>
          <p:cNvCxnSpPr>
            <a:cxnSpLocks/>
          </p:cNvCxnSpPr>
          <p:nvPr/>
        </p:nvCxnSpPr>
        <p:spPr>
          <a:xfrm>
            <a:off x="6886500" y="2996952"/>
            <a:ext cx="1152128" cy="0"/>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95F9F98-6E3D-A448-CB50-136B16EFB69F}"/>
              </a:ext>
            </a:extLst>
          </p:cNvPr>
          <p:cNvCxnSpPr>
            <a:cxnSpLocks/>
            <a:endCxn id="6" idx="1"/>
          </p:cNvCxnSpPr>
          <p:nvPr/>
        </p:nvCxnSpPr>
        <p:spPr>
          <a:xfrm>
            <a:off x="6526460" y="4653136"/>
            <a:ext cx="1512168" cy="233678"/>
          </a:xfrm>
          <a:prstGeom prst="bentConnector3">
            <a:avLst>
              <a:gd name="adj1" fmla="val 384"/>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FA6D29E3-7B1A-77A6-E91F-6A2FA630D579}"/>
              </a:ext>
            </a:extLst>
          </p:cNvPr>
          <p:cNvSpPr/>
          <p:nvPr/>
        </p:nvSpPr>
        <p:spPr>
          <a:xfrm>
            <a:off x="1629916" y="3068960"/>
            <a:ext cx="1080120" cy="432048"/>
          </a:xfrm>
          <a:prstGeom prst="roundRect">
            <a:avLst/>
          </a:prstGeom>
          <a:solidFill>
            <a:schemeClr val="tx1"/>
          </a:solid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Open </a:t>
            </a:r>
            <a:r>
              <a:rPr lang="en-US" sz="1100" b="1" dirty="0" err="1">
                <a:solidFill>
                  <a:schemeClr val="bg1"/>
                </a:solidFill>
              </a:rPr>
              <a:t>WebCam</a:t>
            </a:r>
            <a:endParaRPr lang="en-IN" sz="1100" b="1" dirty="0">
              <a:solidFill>
                <a:schemeClr val="bg1"/>
              </a:solidFill>
            </a:endParaRPr>
          </a:p>
        </p:txBody>
      </p:sp>
      <p:sp>
        <p:nvSpPr>
          <p:cNvPr id="25" name="Rectangle 24">
            <a:extLst>
              <a:ext uri="{FF2B5EF4-FFF2-40B4-BE49-F238E27FC236}">
                <a16:creationId xmlns:a16="http://schemas.microsoft.com/office/drawing/2014/main" id="{6EC31F01-B943-3926-1174-A552189253D2}"/>
              </a:ext>
            </a:extLst>
          </p:cNvPr>
          <p:cNvSpPr/>
          <p:nvPr/>
        </p:nvSpPr>
        <p:spPr>
          <a:xfrm>
            <a:off x="1629916" y="4447056"/>
            <a:ext cx="4176464" cy="879516"/>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6" name="Rectangle: Rounded Corners 25">
            <a:extLst>
              <a:ext uri="{FF2B5EF4-FFF2-40B4-BE49-F238E27FC236}">
                <a16:creationId xmlns:a16="http://schemas.microsoft.com/office/drawing/2014/main" id="{C616E3EF-DFA4-0463-BED9-35C19C282A2D}"/>
              </a:ext>
            </a:extLst>
          </p:cNvPr>
          <p:cNvSpPr/>
          <p:nvPr/>
        </p:nvSpPr>
        <p:spPr>
          <a:xfrm>
            <a:off x="1793832" y="4869160"/>
            <a:ext cx="2428372" cy="533293"/>
          </a:xfrm>
          <a:prstGeom prst="roundRect">
            <a:avLst/>
          </a:prstGeom>
          <a:solidFill>
            <a:schemeClr val="tx1"/>
          </a:solid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Monitor Distance using Ultrasonic sensor</a:t>
            </a:r>
            <a:endParaRPr lang="en-IN" sz="1100" b="1" dirty="0">
              <a:solidFill>
                <a:schemeClr val="bg1"/>
              </a:solidFill>
            </a:endParaRPr>
          </a:p>
        </p:txBody>
      </p:sp>
      <p:sp>
        <p:nvSpPr>
          <p:cNvPr id="27" name="Rectangle: Rounded Corners 26">
            <a:extLst>
              <a:ext uri="{FF2B5EF4-FFF2-40B4-BE49-F238E27FC236}">
                <a16:creationId xmlns:a16="http://schemas.microsoft.com/office/drawing/2014/main" id="{AE6F4792-78D1-65BA-6F29-17517BDFD5A3}"/>
              </a:ext>
            </a:extLst>
          </p:cNvPr>
          <p:cNvSpPr/>
          <p:nvPr/>
        </p:nvSpPr>
        <p:spPr>
          <a:xfrm>
            <a:off x="4656415" y="4454766"/>
            <a:ext cx="1080120" cy="432048"/>
          </a:xfrm>
          <a:prstGeom prst="roundRect">
            <a:avLst/>
          </a:prstGeom>
          <a:solidFill>
            <a:schemeClr val="tx1"/>
          </a:solid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Saved Number</a:t>
            </a:r>
            <a:endParaRPr lang="en-IN" sz="1100" b="1" dirty="0">
              <a:solidFill>
                <a:schemeClr val="bg1"/>
              </a:solidFill>
            </a:endParaRPr>
          </a:p>
        </p:txBody>
      </p:sp>
      <p:cxnSp>
        <p:nvCxnSpPr>
          <p:cNvPr id="34" name="Connector: Elbow 33">
            <a:extLst>
              <a:ext uri="{FF2B5EF4-FFF2-40B4-BE49-F238E27FC236}">
                <a16:creationId xmlns:a16="http://schemas.microsoft.com/office/drawing/2014/main" id="{15F7B898-6E61-AEC5-B9B3-CC28BCD7ECF0}"/>
              </a:ext>
            </a:extLst>
          </p:cNvPr>
          <p:cNvCxnSpPr>
            <a:cxnSpLocks/>
            <a:stCxn id="3" idx="2"/>
            <a:endCxn id="26" idx="2"/>
          </p:cNvCxnSpPr>
          <p:nvPr/>
        </p:nvCxnSpPr>
        <p:spPr>
          <a:xfrm rot="5400000" flipH="1">
            <a:off x="6312027" y="2098444"/>
            <a:ext cx="42772" cy="6650790"/>
          </a:xfrm>
          <a:prstGeom prst="bentConnector3">
            <a:avLst>
              <a:gd name="adj1" fmla="val -534462"/>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539B788-1CC7-F5B0-1FE1-5A0F9E9CCA88}"/>
              </a:ext>
            </a:extLst>
          </p:cNvPr>
          <p:cNvCxnSpPr>
            <a:cxnSpLocks/>
          </p:cNvCxnSpPr>
          <p:nvPr/>
        </p:nvCxnSpPr>
        <p:spPr>
          <a:xfrm flipV="1">
            <a:off x="2133972" y="2827150"/>
            <a:ext cx="0" cy="241810"/>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EEC5C97-D8FC-F0D0-F511-AEB386D33391}"/>
              </a:ext>
            </a:extLst>
          </p:cNvPr>
          <p:cNvSpPr/>
          <p:nvPr/>
        </p:nvSpPr>
        <p:spPr>
          <a:xfrm>
            <a:off x="1649817" y="3645024"/>
            <a:ext cx="2428371" cy="972101"/>
          </a:xfrm>
          <a:prstGeom prst="rect">
            <a:avLst/>
          </a:prstGeom>
          <a:solidFill>
            <a:schemeClr val="tx1"/>
          </a:solidFill>
          <a:ln w="57150">
            <a:solidFill>
              <a:schemeClr val="accent1">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8" name="Rectangle 47">
            <a:extLst>
              <a:ext uri="{FF2B5EF4-FFF2-40B4-BE49-F238E27FC236}">
                <a16:creationId xmlns:a16="http://schemas.microsoft.com/office/drawing/2014/main" id="{6BE943A9-9F94-108D-85D7-92701223466D}"/>
              </a:ext>
            </a:extLst>
          </p:cNvPr>
          <p:cNvSpPr/>
          <p:nvPr/>
        </p:nvSpPr>
        <p:spPr>
          <a:xfrm>
            <a:off x="1752436" y="3742817"/>
            <a:ext cx="2181737" cy="338170"/>
          </a:xfrm>
          <a:prstGeom prst="rect">
            <a:avLst/>
          </a:prstGeom>
          <a:solidFill>
            <a:schemeClr val="tx1"/>
          </a:solidFill>
          <a:ln w="38100">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If distance &lt;15</a:t>
            </a:r>
          </a:p>
        </p:txBody>
      </p:sp>
      <p:sp>
        <p:nvSpPr>
          <p:cNvPr id="49" name="Rectangle 48">
            <a:extLst>
              <a:ext uri="{FF2B5EF4-FFF2-40B4-BE49-F238E27FC236}">
                <a16:creationId xmlns:a16="http://schemas.microsoft.com/office/drawing/2014/main" id="{758E3CD4-9D14-583B-12C8-96B96CDA951E}"/>
              </a:ext>
            </a:extLst>
          </p:cNvPr>
          <p:cNvSpPr/>
          <p:nvPr/>
        </p:nvSpPr>
        <p:spPr>
          <a:xfrm>
            <a:off x="1752436" y="4170950"/>
            <a:ext cx="2181737" cy="338170"/>
          </a:xfrm>
          <a:prstGeom prst="rect">
            <a:avLst/>
          </a:prstGeom>
          <a:solidFill>
            <a:schemeClr val="tx1"/>
          </a:solidFill>
          <a:ln w="38100">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rbel"/>
                <a:ea typeface="+mn-ea"/>
                <a:cs typeface="+mn-cs"/>
              </a:rPr>
              <a:t>If distance &gt;15 : Pass</a:t>
            </a:r>
          </a:p>
        </p:txBody>
      </p:sp>
      <p:cxnSp>
        <p:nvCxnSpPr>
          <p:cNvPr id="56" name="Straight Arrow Connector 55">
            <a:extLst>
              <a:ext uri="{FF2B5EF4-FFF2-40B4-BE49-F238E27FC236}">
                <a16:creationId xmlns:a16="http://schemas.microsoft.com/office/drawing/2014/main" id="{B20BB0D2-E91A-A6B7-C736-E1C3DFDF581E}"/>
              </a:ext>
            </a:extLst>
          </p:cNvPr>
          <p:cNvCxnSpPr>
            <a:cxnSpLocks/>
          </p:cNvCxnSpPr>
          <p:nvPr/>
        </p:nvCxnSpPr>
        <p:spPr>
          <a:xfrm flipV="1">
            <a:off x="2133972" y="3475222"/>
            <a:ext cx="0" cy="267595"/>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F23DF43-C512-7C93-C5B8-EB03EEF0E569}"/>
              </a:ext>
            </a:extLst>
          </p:cNvPr>
          <p:cNvCxnSpPr>
            <a:cxnSpLocks/>
          </p:cNvCxnSpPr>
          <p:nvPr/>
        </p:nvCxnSpPr>
        <p:spPr>
          <a:xfrm flipV="1">
            <a:off x="2926060" y="4617125"/>
            <a:ext cx="0" cy="252035"/>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8B69C78-4089-6AF2-455A-C96E513EB2F4}"/>
              </a:ext>
            </a:extLst>
          </p:cNvPr>
          <p:cNvCxnSpPr>
            <a:cxnSpLocks/>
          </p:cNvCxnSpPr>
          <p:nvPr/>
        </p:nvCxnSpPr>
        <p:spPr>
          <a:xfrm>
            <a:off x="3430116" y="4509120"/>
            <a:ext cx="0" cy="360040"/>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21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72FC-188D-5FB2-CCA3-104D7AD3A875}"/>
              </a:ext>
            </a:extLst>
          </p:cNvPr>
          <p:cNvSpPr>
            <a:spLocks noGrp="1"/>
          </p:cNvSpPr>
          <p:nvPr>
            <p:ph type="title"/>
          </p:nvPr>
        </p:nvSpPr>
        <p:spPr>
          <a:xfrm>
            <a:off x="1522414" y="260648"/>
            <a:ext cx="9143998" cy="1020762"/>
          </a:xfrm>
        </p:spPr>
        <p:txBody>
          <a:bodyPr/>
          <a:lstStyle/>
          <a:p>
            <a:r>
              <a:rPr lang="en-IN" dirty="0"/>
              <a:t>ADVANTAGES</a:t>
            </a:r>
          </a:p>
        </p:txBody>
      </p:sp>
      <p:sp>
        <p:nvSpPr>
          <p:cNvPr id="3" name="Content Placeholder 2">
            <a:extLst>
              <a:ext uri="{FF2B5EF4-FFF2-40B4-BE49-F238E27FC236}">
                <a16:creationId xmlns:a16="http://schemas.microsoft.com/office/drawing/2014/main" id="{9F380A5D-4B5A-ADD4-019D-0B323B85FD64}"/>
              </a:ext>
            </a:extLst>
          </p:cNvPr>
          <p:cNvSpPr>
            <a:spLocks noGrp="1"/>
          </p:cNvSpPr>
          <p:nvPr>
            <p:ph idx="1"/>
          </p:nvPr>
        </p:nvSpPr>
        <p:spPr>
          <a:xfrm>
            <a:off x="1522412" y="1772816"/>
            <a:ext cx="9144000" cy="4267200"/>
          </a:xfrm>
        </p:spPr>
        <p:txBody>
          <a:bodyPr>
            <a:normAutofit/>
          </a:bodyPr>
          <a:lstStyle/>
          <a:p>
            <a:pPr marL="0" indent="0">
              <a:buNone/>
            </a:pPr>
            <a:r>
              <a:rPr lang="en-US" sz="1800" b="0" i="0" dirty="0">
                <a:solidFill>
                  <a:srgbClr val="D1D5DB"/>
                </a:solidFill>
                <a:effectLst/>
                <a:latin typeface="Arial" panose="020B0604020202020204" pitchFamily="34" charset="0"/>
                <a:cs typeface="Arial" panose="020B0604020202020204" pitchFamily="34" charset="0"/>
              </a:rPr>
              <a:t>Convenience: One of the primary advantages of an automatic garage system is the convenience it provides. Drivers no longer have to get out of their cars to open or close the garage door, which can be especially beneficial during inclement weather.</a:t>
            </a:r>
          </a:p>
          <a:p>
            <a:pPr marL="0" indent="0">
              <a:buNone/>
            </a:pPr>
            <a:r>
              <a:rPr lang="en-US" sz="1800" b="0" i="0" dirty="0">
                <a:solidFill>
                  <a:srgbClr val="D1D5DB"/>
                </a:solidFill>
                <a:effectLst/>
                <a:latin typeface="Arial" panose="020B0604020202020204" pitchFamily="34" charset="0"/>
                <a:cs typeface="Arial" panose="020B0604020202020204" pitchFamily="34" charset="0"/>
              </a:rPr>
              <a:t>Enhanced Security: Automatic garage systems provide an added layer of security to the home, as only authorized vehicles with registered number plates can enter. This prevents unauthorized access and helps to ensure the safety of the property and its occupants.</a:t>
            </a:r>
          </a:p>
          <a:p>
            <a:pPr marL="0" indent="0">
              <a:buNone/>
            </a:pPr>
            <a:r>
              <a:rPr lang="en-US" sz="1800" b="0" i="0" dirty="0">
                <a:solidFill>
                  <a:srgbClr val="D1D5DB"/>
                </a:solidFill>
                <a:effectLst/>
                <a:latin typeface="Arial" panose="020B0604020202020204" pitchFamily="34" charset="0"/>
                <a:cs typeface="Arial" panose="020B0604020202020204" pitchFamily="34" charset="0"/>
              </a:rPr>
              <a:t>Time-Saving: An automatic garage system can save a significant amount of time compared to manually opening and closing the garage door. This is especially beneficial for those who use their garage frequently, such as commuters.</a:t>
            </a:r>
          </a:p>
          <a:p>
            <a:pPr marL="0" indent="0">
              <a:buNone/>
            </a:pPr>
            <a:r>
              <a:rPr lang="en-US" sz="1800" b="0" i="0" dirty="0">
                <a:solidFill>
                  <a:srgbClr val="D1D5DB"/>
                </a:solidFill>
                <a:effectLst/>
                <a:latin typeface="Arial" panose="020B0604020202020204" pitchFamily="34" charset="0"/>
                <a:cs typeface="Arial" panose="020B0604020202020204" pitchFamily="34" charset="0"/>
              </a:rPr>
              <a:t>Improved Property Value: Installing an automatic garage system can improve the value of a property. This is because it adds a convenient and secure feature that can be attractive to potential buyers.</a:t>
            </a:r>
          </a:p>
          <a:p>
            <a:pPr marL="0" indent="0">
              <a:buNone/>
            </a:pPr>
            <a:endParaRPr lang="en-US" sz="1800" b="0" i="0" dirty="0">
              <a:solidFill>
                <a:srgbClr val="D1D5DB"/>
              </a:solidFill>
              <a:effectLst/>
              <a:latin typeface="Söhne"/>
            </a:endParaRPr>
          </a:p>
          <a:p>
            <a:pPr marL="0" indent="0">
              <a:buNone/>
            </a:pPr>
            <a:endParaRPr lang="en-US" sz="1100" b="0" i="0" dirty="0">
              <a:solidFill>
                <a:srgbClr val="D1D5DB"/>
              </a:solidFill>
              <a:effectLst/>
              <a:latin typeface="Arial" panose="020B0604020202020204" pitchFamily="34" charset="0"/>
              <a:cs typeface="Arial" panose="020B0604020202020204" pitchFamily="34" charset="0"/>
            </a:endParaRPr>
          </a:p>
          <a:p>
            <a:pPr marL="0" indent="0">
              <a:buNone/>
            </a:pPr>
            <a:endParaRPr lang="en-US" sz="1400" b="0" i="0" dirty="0">
              <a:solidFill>
                <a:srgbClr val="D1D5DB"/>
              </a:solidFill>
              <a:effectLst/>
              <a:latin typeface="Söhne"/>
            </a:endParaRPr>
          </a:p>
          <a:p>
            <a:pPr marL="0" indent="0">
              <a:buNone/>
            </a:pPr>
            <a:endParaRPr lang="en-US" sz="2000" b="0" i="0" dirty="0">
              <a:effectLst/>
              <a:latin typeface="Arial" panose="020B0604020202020204" pitchFamily="34" charset="0"/>
              <a:cs typeface="Arial" panose="020B0604020202020204" pitchFamily="34" charset="0"/>
            </a:endParaRPr>
          </a:p>
          <a:p>
            <a:pPr marL="0" indent="0">
              <a:buNone/>
            </a:pPr>
            <a:endParaRPr lang="en-US" sz="1800" b="0" i="0" dirty="0">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01498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686A-6385-2750-9CC2-0ADEE27A064B}"/>
              </a:ext>
            </a:extLst>
          </p:cNvPr>
          <p:cNvSpPr>
            <a:spLocks noGrp="1"/>
          </p:cNvSpPr>
          <p:nvPr>
            <p:ph type="title"/>
          </p:nvPr>
        </p:nvSpPr>
        <p:spPr/>
        <p:txBody>
          <a:bodyPr/>
          <a:lstStyle/>
          <a:p>
            <a:r>
              <a:rPr lang="en-IN" dirty="0"/>
              <a:t>LIMITATIONS</a:t>
            </a:r>
          </a:p>
        </p:txBody>
      </p:sp>
      <p:sp>
        <p:nvSpPr>
          <p:cNvPr id="6" name="TextBox 5">
            <a:extLst>
              <a:ext uri="{FF2B5EF4-FFF2-40B4-BE49-F238E27FC236}">
                <a16:creationId xmlns:a16="http://schemas.microsoft.com/office/drawing/2014/main" id="{8D7780BE-9388-EA60-18C7-8B201FF5DB86}"/>
              </a:ext>
            </a:extLst>
          </p:cNvPr>
          <p:cNvSpPr txBox="1"/>
          <p:nvPr/>
        </p:nvSpPr>
        <p:spPr>
          <a:xfrm>
            <a:off x="1269876" y="1916832"/>
            <a:ext cx="9865096" cy="3582519"/>
          </a:xfrm>
          <a:prstGeom prst="rect">
            <a:avLst/>
          </a:prstGeom>
          <a:noFill/>
        </p:spPr>
        <p:txBody>
          <a:bodyPr wrap="square" rtlCol="0">
            <a:spAutoFit/>
          </a:bodyPr>
          <a:lstStyle/>
          <a:p>
            <a:pPr>
              <a:lnSpc>
                <a:spcPct val="90000"/>
              </a:lnSpc>
            </a:pPr>
            <a:r>
              <a:rPr lang="en-US" b="0" i="0" dirty="0">
                <a:solidFill>
                  <a:srgbClr val="D1D5DB"/>
                </a:solidFill>
                <a:effectLst/>
                <a:latin typeface="Arial" panose="020B0604020202020204" pitchFamily="34" charset="0"/>
                <a:cs typeface="Arial" panose="020B0604020202020204" pitchFamily="34" charset="0"/>
              </a:rPr>
              <a:t>Cost: One of the main disadvantages of an automatic garage system is the cost. The installation and maintenance of the system can be expensive, which may be a barrier for some homeowners.</a:t>
            </a:r>
          </a:p>
          <a:p>
            <a:pPr>
              <a:lnSpc>
                <a:spcPct val="90000"/>
              </a:lnSpc>
            </a:pPr>
            <a:endParaRPr lang="en-US" b="0" i="0" dirty="0">
              <a:solidFill>
                <a:srgbClr val="D1D5DB"/>
              </a:solidFill>
              <a:effectLst/>
              <a:latin typeface="Arial" panose="020B0604020202020204" pitchFamily="34" charset="0"/>
              <a:cs typeface="Arial" panose="020B0604020202020204" pitchFamily="34" charset="0"/>
            </a:endParaRPr>
          </a:p>
          <a:p>
            <a:pPr>
              <a:lnSpc>
                <a:spcPct val="90000"/>
              </a:lnSpc>
            </a:pPr>
            <a:r>
              <a:rPr lang="en-US" b="0" i="0" dirty="0">
                <a:solidFill>
                  <a:srgbClr val="D1D5DB"/>
                </a:solidFill>
                <a:effectLst/>
                <a:latin typeface="Arial" panose="020B0604020202020204" pitchFamily="34" charset="0"/>
                <a:cs typeface="Arial" panose="020B0604020202020204" pitchFamily="34" charset="0"/>
              </a:rPr>
              <a:t>Dependence on Technology: An automatic garage system is dependent on technology, which means that it may malfunction or fail due to power outages or technical problems. This can be inconvenient and frustrating for homeowners.</a:t>
            </a:r>
          </a:p>
          <a:p>
            <a:pPr>
              <a:lnSpc>
                <a:spcPct val="90000"/>
              </a:lnSpc>
            </a:pPr>
            <a:endParaRPr lang="en-US" b="0" i="0" dirty="0">
              <a:solidFill>
                <a:srgbClr val="D1D5DB"/>
              </a:solidFill>
              <a:effectLst/>
              <a:latin typeface="Arial" panose="020B0604020202020204" pitchFamily="34" charset="0"/>
              <a:cs typeface="Arial" panose="020B0604020202020204" pitchFamily="34" charset="0"/>
            </a:endParaRPr>
          </a:p>
          <a:p>
            <a:pPr>
              <a:lnSpc>
                <a:spcPct val="90000"/>
              </a:lnSpc>
            </a:pPr>
            <a:r>
              <a:rPr lang="en-US" b="0" i="0" dirty="0">
                <a:solidFill>
                  <a:srgbClr val="D1D5DB"/>
                </a:solidFill>
                <a:effectLst/>
                <a:latin typeface="Arial" panose="020B0604020202020204" pitchFamily="34" charset="0"/>
                <a:cs typeface="Arial" panose="020B0604020202020204" pitchFamily="34" charset="0"/>
              </a:rPr>
              <a:t>Potential for Hacking: As with any system that relies on technology, there is a potential for hacking. If the system is not properly secured, it can be vulnerable to cyber attacks.</a:t>
            </a:r>
          </a:p>
          <a:p>
            <a:pPr>
              <a:lnSpc>
                <a:spcPct val="90000"/>
              </a:lnSpc>
            </a:pPr>
            <a:endParaRPr lang="en-US" b="0" i="0" dirty="0">
              <a:solidFill>
                <a:srgbClr val="D1D5DB"/>
              </a:solidFill>
              <a:effectLst/>
              <a:latin typeface="Arial" panose="020B0604020202020204" pitchFamily="34" charset="0"/>
              <a:cs typeface="Arial" panose="020B0604020202020204" pitchFamily="34" charset="0"/>
            </a:endParaRPr>
          </a:p>
          <a:p>
            <a:pPr>
              <a:lnSpc>
                <a:spcPct val="90000"/>
              </a:lnSpc>
            </a:pPr>
            <a:r>
              <a:rPr lang="en-US" b="0" i="0" dirty="0">
                <a:solidFill>
                  <a:srgbClr val="D1D5DB"/>
                </a:solidFill>
                <a:effectLst/>
                <a:latin typeface="Arial" panose="020B0604020202020204" pitchFamily="34" charset="0"/>
                <a:cs typeface="Arial" panose="020B0604020202020204" pitchFamily="34" charset="0"/>
              </a:rPr>
              <a:t>Maintenance: Automatic garage systems require regular maintenance to ensure that they function properly. This can be time-consuming and costly, as homeowners may need to hire a professional to perform the maintenance.</a:t>
            </a:r>
          </a:p>
        </p:txBody>
      </p:sp>
    </p:spTree>
    <p:extLst>
      <p:ext uri="{BB962C8B-B14F-4D97-AF65-F5344CB8AC3E}">
        <p14:creationId xmlns:p14="http://schemas.microsoft.com/office/powerpoint/2010/main" val="178597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3842-E78E-32BD-3703-679C2518BC21}"/>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72B4C654-E560-5862-FA41-79C3945AD70E}"/>
              </a:ext>
            </a:extLst>
          </p:cNvPr>
          <p:cNvSpPr>
            <a:spLocks noGrp="1"/>
          </p:cNvSpPr>
          <p:nvPr>
            <p:ph idx="1"/>
          </p:nvPr>
        </p:nvSpPr>
        <p:spPr/>
        <p:txBody>
          <a:bodyPr/>
          <a:lstStyle/>
          <a:p>
            <a:r>
              <a:rPr lang="en-US" sz="2200" dirty="0"/>
              <a:t>Our  system was tested according to the saved number </a:t>
            </a:r>
            <a:r>
              <a:rPr lang="en-US" sz="2200" dirty="0" err="1"/>
              <a:t>plate.The</a:t>
            </a:r>
            <a:r>
              <a:rPr lang="en-US" sz="2200" dirty="0"/>
              <a:t> system was also able to detect and reject unauthorized vehicles, preventing them from entering the garage.</a:t>
            </a:r>
          </a:p>
          <a:p>
            <a:r>
              <a:rPr lang="en-US" sz="2200" dirty="0"/>
              <a:t>In addition to its high accuracy and security benefits, our system offers a significant improvement in convenience compared to traditional garage gate systems. Drivers no longer need to manually enter a code or swipe a card to gain access, as the system automatically recognizes their vehicle and opens the gate.</a:t>
            </a:r>
          </a:p>
          <a:p>
            <a:endParaRPr lang="en-IN" dirty="0"/>
          </a:p>
        </p:txBody>
      </p:sp>
    </p:spTree>
    <p:extLst>
      <p:ext uri="{BB962C8B-B14F-4D97-AF65-F5344CB8AC3E}">
        <p14:creationId xmlns:p14="http://schemas.microsoft.com/office/powerpoint/2010/main" val="42463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B8E0-081C-54D6-072F-ACDB1B0E1EAE}"/>
              </a:ext>
            </a:extLst>
          </p:cNvPr>
          <p:cNvSpPr>
            <a:spLocks noGrp="1"/>
          </p:cNvSpPr>
          <p:nvPr>
            <p:ph type="title"/>
          </p:nvPr>
        </p:nvSpPr>
        <p:spPr>
          <a:xfrm>
            <a:off x="1522413" y="260648"/>
            <a:ext cx="9143998" cy="890736"/>
          </a:xfrm>
        </p:spPr>
        <p:txBody>
          <a:bodyPr/>
          <a:lstStyle/>
          <a:p>
            <a:r>
              <a:rPr lang="en-IN" dirty="0"/>
              <a:t>Research Papers</a:t>
            </a:r>
          </a:p>
        </p:txBody>
      </p:sp>
      <p:sp>
        <p:nvSpPr>
          <p:cNvPr id="3" name="Content Placeholder 2">
            <a:extLst>
              <a:ext uri="{FF2B5EF4-FFF2-40B4-BE49-F238E27FC236}">
                <a16:creationId xmlns:a16="http://schemas.microsoft.com/office/drawing/2014/main" id="{76BE80FD-D0CF-7148-98AE-632A27AF8CAF}"/>
              </a:ext>
            </a:extLst>
          </p:cNvPr>
          <p:cNvSpPr>
            <a:spLocks noGrp="1"/>
          </p:cNvSpPr>
          <p:nvPr>
            <p:ph idx="1"/>
          </p:nvPr>
        </p:nvSpPr>
        <p:spPr>
          <a:xfrm>
            <a:off x="1522414" y="1905000"/>
            <a:ext cx="9396534" cy="4332312"/>
          </a:xfrm>
        </p:spPr>
        <p:txBody>
          <a:bodyPr>
            <a:normAutofit/>
          </a:bodyPr>
          <a:lstStyle/>
          <a:p>
            <a:r>
              <a:rPr lang="en-IN" sz="2000" dirty="0">
                <a:hlinkClick r:id="rId2"/>
              </a:rPr>
              <a:t>https://www.researchgate.net/publication/259658169_Design_of_an_Automated_Secure_Garage_System_Using_License_Plate_Recognition_Technique</a:t>
            </a:r>
            <a:endParaRPr lang="en-IN" sz="2000" dirty="0"/>
          </a:p>
          <a:p>
            <a:r>
              <a:rPr lang="en-IN" sz="2000" dirty="0">
                <a:hlinkClick r:id="rId3"/>
              </a:rPr>
              <a:t>https://www.semanticscholar.org/paper/Automatic-license-plate-recognition-Chang-Chen/600f3f9e22420c69cbb2c95a6de62bfadba02d84</a:t>
            </a:r>
            <a:endParaRPr lang="en-IN" sz="2000" dirty="0"/>
          </a:p>
          <a:p>
            <a:r>
              <a:rPr lang="en-IN" sz="2000" dirty="0">
                <a:hlinkClick r:id="rId4"/>
              </a:rPr>
              <a:t>https://www.semanticscholar.org/paper/Identity-verification-using-computer-vision-for-Wijnhoven-With/675d5a1599c081b0c512fb7e5e0dd038e55f9a02</a:t>
            </a:r>
            <a:endParaRPr lang="en-IN" sz="2000" dirty="0"/>
          </a:p>
          <a:p>
            <a:r>
              <a:rPr lang="en-IN" sz="2000" dirty="0">
                <a:hlinkClick r:id="rId5"/>
              </a:rPr>
              <a:t>https://www.academia.edu/21103205/Identity_verification_using_computer_vision_for_automatic_garage_door_opening</a:t>
            </a:r>
            <a:endParaRPr lang="en-IN" sz="2000" dirty="0"/>
          </a:p>
          <a:p>
            <a:r>
              <a:rPr lang="en-IN" sz="2000" dirty="0">
                <a:hlinkClick r:id="rId6"/>
              </a:rPr>
              <a:t>https://www.semanticscholar.org/paper/A-License-Plate-Recognition-Algorithm-for-System-Anagnostopoulos-Anagnostopoulos/467024c6cc8fe73c64e501f8a12cdbafbf9561b0</a:t>
            </a:r>
            <a:r>
              <a:rPr lang="en-IN" sz="2000" dirty="0"/>
              <a:t> </a:t>
            </a:r>
          </a:p>
          <a:p>
            <a:endParaRPr lang="en-IN" dirty="0"/>
          </a:p>
        </p:txBody>
      </p:sp>
    </p:spTree>
    <p:extLst>
      <p:ext uri="{BB962C8B-B14F-4D97-AF65-F5344CB8AC3E}">
        <p14:creationId xmlns:p14="http://schemas.microsoft.com/office/powerpoint/2010/main" val="18060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1483</TotalTime>
  <Words>921</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Corbel</vt:lpstr>
      <vt:lpstr>Söhne</vt:lpstr>
      <vt:lpstr>Wingdings</vt:lpstr>
      <vt:lpstr>Chalkboard 16x9</vt:lpstr>
      <vt:lpstr>AUTOMATIC GARAGE DOOR</vt:lpstr>
      <vt:lpstr>INTRODUCTION</vt:lpstr>
      <vt:lpstr>COMPONENTS REQUIRED:</vt:lpstr>
      <vt:lpstr>PowerPoint Presentation</vt:lpstr>
      <vt:lpstr>FLOWCHART:</vt:lpstr>
      <vt:lpstr>ADVANTAGES</vt:lpstr>
      <vt:lpstr>LIMITATIONS</vt:lpstr>
      <vt:lpstr>RESULT</vt:lpstr>
      <vt:lpstr>Research Papers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Kartik Gharde</dc:creator>
  <cp:lastModifiedBy>Dnyandev Sawarkar</cp:lastModifiedBy>
  <cp:revision>6</cp:revision>
  <dcterms:created xsi:type="dcterms:W3CDTF">2023-01-11T14:44:09Z</dcterms:created>
  <dcterms:modified xsi:type="dcterms:W3CDTF">2023-04-28T06:19:22Z</dcterms:modified>
</cp:coreProperties>
</file>