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71" r:id="rId6"/>
    <p:sldId id="273" r:id="rId7"/>
    <p:sldId id="276" r:id="rId8"/>
    <p:sldId id="267" r:id="rId9"/>
    <p:sldId id="270"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14" d="100"/>
          <a:sy n="114" d="100"/>
        </p:scale>
        <p:origin x="474" y="114"/>
      </p:cViewPr>
      <p:guideLst>
        <p:guide orient="horz" pos="238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B697-1352-EA27-48C0-781A741157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A7F3AB-02AE-0640-8643-96DAD0373F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DD3ECC-2613-AE9D-A02E-65D1A956B958}"/>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5" name="Footer Placeholder 4">
            <a:extLst>
              <a:ext uri="{FF2B5EF4-FFF2-40B4-BE49-F238E27FC236}">
                <a16:creationId xmlns:a16="http://schemas.microsoft.com/office/drawing/2014/main" id="{8BC13E2F-BEA7-E9FF-2ECE-CF3C1BA265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370608-0D45-F610-11AB-8AA4C7E013F5}"/>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62347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BEDB-8106-5CC2-42B2-930B8B4BD1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BE3262-D6DD-82E3-B02B-48A24AE74B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901FF-F750-8AC9-D320-C853EE86CD1D}"/>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5" name="Footer Placeholder 4">
            <a:extLst>
              <a:ext uri="{FF2B5EF4-FFF2-40B4-BE49-F238E27FC236}">
                <a16:creationId xmlns:a16="http://schemas.microsoft.com/office/drawing/2014/main" id="{09EFD281-91D8-C134-F927-2C7F6ECEE7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C80F51-3CAC-AFE3-169B-046A10DDB66E}"/>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4056721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5F778-25FC-A010-C147-1E70213C9F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9E3C62-38D7-097A-58FC-0C9C85432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1D563-438C-5CAB-BFAA-5C6340F17999}"/>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5" name="Footer Placeholder 4">
            <a:extLst>
              <a:ext uri="{FF2B5EF4-FFF2-40B4-BE49-F238E27FC236}">
                <a16:creationId xmlns:a16="http://schemas.microsoft.com/office/drawing/2014/main" id="{D95F28E8-D3F2-3F18-AA26-FC4219A690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17B87-34F9-3DF8-2C35-0D3693273586}"/>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1216719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3553A-4C8B-67D4-7E3D-4AC81574B0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C89CCF-FC8C-4F74-49C7-C4F645C3FF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DCB3B4-ED37-7958-A302-A852E99C1116}"/>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5" name="Footer Placeholder 4">
            <a:extLst>
              <a:ext uri="{FF2B5EF4-FFF2-40B4-BE49-F238E27FC236}">
                <a16:creationId xmlns:a16="http://schemas.microsoft.com/office/drawing/2014/main" id="{3AF13328-7B12-57B1-E339-386A2D1948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235BBC-EA00-3029-D04A-F481BE9885A1}"/>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49880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A7B4A-1B02-2B38-FDA7-5579DBA57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56418-7FDF-AB2C-AEED-01B2B2C852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14CA08-5A39-96FD-4F9F-F2B34B35BD0A}"/>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5" name="Footer Placeholder 4">
            <a:extLst>
              <a:ext uri="{FF2B5EF4-FFF2-40B4-BE49-F238E27FC236}">
                <a16:creationId xmlns:a16="http://schemas.microsoft.com/office/drawing/2014/main" id="{C9DFF56F-2683-6974-A8AB-BB1AB5D103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E185DB-69D5-C61C-AF4C-71C7934D171A}"/>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1725704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0A29-AC4F-686E-21C8-C13859BCC2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540F11-69DF-5B74-86C1-B1618156E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363D79-4CA6-6595-9507-224349C1A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8E5E8F-8CAF-7820-5553-8C07868C0E52}"/>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6" name="Footer Placeholder 5">
            <a:extLst>
              <a:ext uri="{FF2B5EF4-FFF2-40B4-BE49-F238E27FC236}">
                <a16:creationId xmlns:a16="http://schemas.microsoft.com/office/drawing/2014/main" id="{BF07B248-D518-97D0-FC7A-6D297AFE80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D97060-FEEF-F674-102A-16FA0943A3B2}"/>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25963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4B48D-2684-6DB8-B3DD-A3DC7EF8A5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E12695-5264-3693-0913-A8420AF95C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BD681F-DA19-0D99-2479-999FE08D4A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57CDDE-2905-15D1-4926-CCAC4DC8F2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8A3D5E-3340-32EB-6F72-0FF437DA3B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2AE67F-7DFB-D0DD-E0BA-3D6C16BF765D}"/>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8" name="Footer Placeholder 7">
            <a:extLst>
              <a:ext uri="{FF2B5EF4-FFF2-40B4-BE49-F238E27FC236}">
                <a16:creationId xmlns:a16="http://schemas.microsoft.com/office/drawing/2014/main" id="{59EEB88B-1B42-5EF4-F35C-1C1D814B87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27820C-7550-0A6D-3F74-DA969EEA5DF2}"/>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37923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DC6F-817A-4B20-BF81-7BC1B944A2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F59C64-74EB-F0A0-53BC-74FD223D9C03}"/>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4" name="Footer Placeholder 3">
            <a:extLst>
              <a:ext uri="{FF2B5EF4-FFF2-40B4-BE49-F238E27FC236}">
                <a16:creationId xmlns:a16="http://schemas.microsoft.com/office/drawing/2014/main" id="{A14E551A-12C4-5EAB-7EB9-5C0484F7E1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B30EBB-5606-A2D9-4C3A-F711E45E3FBC}"/>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466733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7CE4F-B67E-DDDB-9687-1024A1F5BDFE}"/>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3" name="Footer Placeholder 2">
            <a:extLst>
              <a:ext uri="{FF2B5EF4-FFF2-40B4-BE49-F238E27FC236}">
                <a16:creationId xmlns:a16="http://schemas.microsoft.com/office/drawing/2014/main" id="{1F242E05-1065-BB88-7D54-6E133CDFC8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81E83F-365D-BE87-0FCC-A9F3338C50C1}"/>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287966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8ACF-3B8E-775B-B625-25669EA43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539D27-7A31-4C14-CB29-346C8B92EF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0229CB-4A22-AF60-7887-C8CB5F13A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8E94C5-8E32-29FC-0F07-71EC8F64EC97}"/>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6" name="Footer Placeholder 5">
            <a:extLst>
              <a:ext uri="{FF2B5EF4-FFF2-40B4-BE49-F238E27FC236}">
                <a16:creationId xmlns:a16="http://schemas.microsoft.com/office/drawing/2014/main" id="{361D9C1F-B842-6240-2066-61B752F5F2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DC9B79-DBF9-6170-D234-AC5480E220BA}"/>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300696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F64F-1E5B-6281-E717-A274D509F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88E2C8-03B8-249F-B3F7-BE7009EDC9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9DAE36-8D98-95CC-A9F1-9E530477A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60E48-43B0-E703-B49C-A2B4ADBA97D8}"/>
              </a:ext>
            </a:extLst>
          </p:cNvPr>
          <p:cNvSpPr>
            <a:spLocks noGrp="1"/>
          </p:cNvSpPr>
          <p:nvPr>
            <p:ph type="dt" sz="half" idx="10"/>
          </p:nvPr>
        </p:nvSpPr>
        <p:spPr/>
        <p:txBody>
          <a:bodyPr/>
          <a:lstStyle/>
          <a:p>
            <a:fld id="{C5B88DCB-E230-4D9F-A22D-7F615E670AC0}" type="datetimeFigureOut">
              <a:rPr lang="en-IN" smtClean="0"/>
              <a:t>09-08-2024</a:t>
            </a:fld>
            <a:endParaRPr lang="en-IN"/>
          </a:p>
        </p:txBody>
      </p:sp>
      <p:sp>
        <p:nvSpPr>
          <p:cNvPr id="6" name="Footer Placeholder 5">
            <a:extLst>
              <a:ext uri="{FF2B5EF4-FFF2-40B4-BE49-F238E27FC236}">
                <a16:creationId xmlns:a16="http://schemas.microsoft.com/office/drawing/2014/main" id="{2E7A6FA0-F6DB-AE5E-198B-1A761AD994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DBEC86-03AC-01E9-41E0-A6BD3B847B36}"/>
              </a:ext>
            </a:extLst>
          </p:cNvPr>
          <p:cNvSpPr>
            <a:spLocks noGrp="1"/>
          </p:cNvSpPr>
          <p:nvPr>
            <p:ph type="sldNum" sz="quarter" idx="12"/>
          </p:nvPr>
        </p:nvSpPr>
        <p:spPr/>
        <p:txBody>
          <a:bodyPr/>
          <a:lstStyle/>
          <a:p>
            <a:fld id="{627883F8-8F17-4354-8F9E-3B58131D4E38}" type="slidenum">
              <a:rPr lang="en-IN" smtClean="0"/>
              <a:t>‹#›</a:t>
            </a:fld>
            <a:endParaRPr lang="en-IN"/>
          </a:p>
        </p:txBody>
      </p:sp>
    </p:spTree>
    <p:extLst>
      <p:ext uri="{BB962C8B-B14F-4D97-AF65-F5344CB8AC3E}">
        <p14:creationId xmlns:p14="http://schemas.microsoft.com/office/powerpoint/2010/main" val="2729276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429CFA-D006-51FF-9512-324CFAA76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3ABCE2-0216-5DEA-9FC7-F9C3A67273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55946-2479-6720-EB5E-27810BF864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88DCB-E230-4D9F-A22D-7F615E670AC0}" type="datetimeFigureOut">
              <a:rPr lang="en-IN" smtClean="0"/>
              <a:t>09-08-2024</a:t>
            </a:fld>
            <a:endParaRPr lang="en-IN"/>
          </a:p>
        </p:txBody>
      </p:sp>
      <p:sp>
        <p:nvSpPr>
          <p:cNvPr id="5" name="Footer Placeholder 4">
            <a:extLst>
              <a:ext uri="{FF2B5EF4-FFF2-40B4-BE49-F238E27FC236}">
                <a16:creationId xmlns:a16="http://schemas.microsoft.com/office/drawing/2014/main" id="{1D604419-8778-1BD0-216A-4DF37D0A2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3B0BDF-41C9-7E5F-CAAF-3E0EE5F13E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883F8-8F17-4354-8F9E-3B58131D4E38}" type="slidenum">
              <a:rPr lang="en-IN" smtClean="0"/>
              <a:t>‹#›</a:t>
            </a:fld>
            <a:endParaRPr lang="en-IN"/>
          </a:p>
        </p:txBody>
      </p:sp>
    </p:spTree>
    <p:extLst>
      <p:ext uri="{BB962C8B-B14F-4D97-AF65-F5344CB8AC3E}">
        <p14:creationId xmlns:p14="http://schemas.microsoft.com/office/powerpoint/2010/main" val="74061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F4CB-BA26-1D4D-8158-15F01481C750}"/>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F613F43-B69F-3A61-BE5D-677CAA20B44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33F7E59-57C0-3B79-8A81-B9BC81D5C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906740"/>
          </a:xfrm>
          <a:prstGeom prst="rect">
            <a:avLst/>
          </a:prstGeom>
        </p:spPr>
      </p:pic>
      <p:sp>
        <p:nvSpPr>
          <p:cNvPr id="6" name="TextBox 5">
            <a:extLst>
              <a:ext uri="{FF2B5EF4-FFF2-40B4-BE49-F238E27FC236}">
                <a16:creationId xmlns:a16="http://schemas.microsoft.com/office/drawing/2014/main" id="{8A262833-C175-C809-2411-AB865DEEDEAA}"/>
              </a:ext>
            </a:extLst>
          </p:cNvPr>
          <p:cNvSpPr txBox="1"/>
          <p:nvPr/>
        </p:nvSpPr>
        <p:spPr>
          <a:xfrm>
            <a:off x="9851571" y="257386"/>
            <a:ext cx="2340428" cy="3539430"/>
          </a:xfrm>
          <a:prstGeom prst="rect">
            <a:avLst/>
          </a:prstGeom>
          <a:noFill/>
        </p:spPr>
        <p:txBody>
          <a:bodyPr wrap="square" rtlCol="0">
            <a:spAutoFit/>
          </a:bodyPr>
          <a:lstStyle/>
          <a:p>
            <a:r>
              <a:rPr lang="en-US" sz="3200" b="1" dirty="0">
                <a:solidFill>
                  <a:schemeClr val="bg1"/>
                </a:solidFill>
              </a:rPr>
              <a:t>    </a:t>
            </a:r>
            <a:r>
              <a:rPr lang="en-US" sz="1600" b="1" dirty="0">
                <a:solidFill>
                  <a:schemeClr val="bg1"/>
                </a:solidFill>
              </a:rPr>
              <a:t>Group No. 5</a:t>
            </a:r>
          </a:p>
          <a:p>
            <a:r>
              <a:rPr lang="en-US" sz="1600" b="1" dirty="0">
                <a:solidFill>
                  <a:schemeClr val="bg1"/>
                </a:solidFill>
              </a:rPr>
              <a:t>             P570</a:t>
            </a:r>
          </a:p>
          <a:p>
            <a:r>
              <a:rPr lang="en-US" sz="1600" b="1" dirty="0">
                <a:solidFill>
                  <a:schemeClr val="bg1"/>
                </a:solidFill>
              </a:rPr>
              <a:t>1) Choutali Ghosh</a:t>
            </a:r>
          </a:p>
          <a:p>
            <a:r>
              <a:rPr lang="en-US" sz="1600" b="1" dirty="0">
                <a:solidFill>
                  <a:schemeClr val="bg1"/>
                </a:solidFill>
              </a:rPr>
              <a:t>2) Sana Parveen</a:t>
            </a:r>
          </a:p>
          <a:p>
            <a:r>
              <a:rPr lang="en-US" sz="1600" b="1" dirty="0">
                <a:solidFill>
                  <a:schemeClr val="bg1"/>
                </a:solidFill>
              </a:rPr>
              <a:t>3) Dnyaneeshwar Ashwin koradiya</a:t>
            </a:r>
          </a:p>
          <a:p>
            <a:r>
              <a:rPr lang="en-US" sz="1600" b="1" dirty="0">
                <a:solidFill>
                  <a:schemeClr val="bg1"/>
                </a:solidFill>
              </a:rPr>
              <a:t>4) Mahajan Akash Sharad</a:t>
            </a:r>
          </a:p>
          <a:p>
            <a:r>
              <a:rPr lang="en-US" sz="1600" b="1" dirty="0">
                <a:solidFill>
                  <a:schemeClr val="bg1"/>
                </a:solidFill>
              </a:rPr>
              <a:t>5) Subham Kumar Mahata</a:t>
            </a:r>
          </a:p>
          <a:p>
            <a:r>
              <a:rPr lang="en-US" sz="1600" b="1" dirty="0">
                <a:solidFill>
                  <a:schemeClr val="bg1"/>
                </a:solidFill>
              </a:rPr>
              <a:t>6) Arunav Sinha</a:t>
            </a:r>
          </a:p>
          <a:p>
            <a:r>
              <a:rPr lang="en-US" sz="1600" b="1" dirty="0">
                <a:solidFill>
                  <a:schemeClr val="bg1"/>
                </a:solidFill>
              </a:rPr>
              <a:t>7) Rajpraveen RT</a:t>
            </a:r>
          </a:p>
          <a:p>
            <a:endParaRPr lang="en-IN" sz="3200" b="1" dirty="0">
              <a:solidFill>
                <a:schemeClr val="bg1"/>
              </a:solidFill>
            </a:endParaRPr>
          </a:p>
        </p:txBody>
      </p:sp>
    </p:spTree>
    <p:extLst>
      <p:ext uri="{BB962C8B-B14F-4D97-AF65-F5344CB8AC3E}">
        <p14:creationId xmlns:p14="http://schemas.microsoft.com/office/powerpoint/2010/main" val="1751080362"/>
      </p:ext>
    </p:extLst>
  </p:cSld>
  <p:clrMapOvr>
    <a:masterClrMapping/>
  </p:clrMapOvr>
  <mc:AlternateContent xmlns:mc="http://schemas.openxmlformats.org/markup-compatibility/2006" xmlns:p14="http://schemas.microsoft.com/office/powerpoint/2010/main">
    <mc:Choice Requires="p14">
      <p:transition spd="slow" p14:dur="2000" advTm="11284"/>
    </mc:Choice>
    <mc:Fallback xmlns="">
      <p:transition spd="slow" advTm="1128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4E52-E875-2864-6129-389A0FDB867D}"/>
              </a:ext>
            </a:extLst>
          </p:cNvPr>
          <p:cNvSpPr>
            <a:spLocks noGrp="1"/>
          </p:cNvSpPr>
          <p:nvPr>
            <p:ph type="title"/>
          </p:nvPr>
        </p:nvSpPr>
        <p:spPr>
          <a:xfrm>
            <a:off x="838200" y="103868"/>
            <a:ext cx="10515600" cy="847855"/>
          </a:xfrm>
        </p:spPr>
        <p:txBody>
          <a:bodyPr>
            <a:normAutofit/>
          </a:bodyPr>
          <a:lstStyle/>
          <a:p>
            <a:pPr algn="ctr"/>
            <a:r>
              <a:rPr lang="en-US" sz="3600" b="1" dirty="0">
                <a:solidFill>
                  <a:srgbClr val="FF0000"/>
                </a:solidFill>
                <a:latin typeface="Arial" panose="020B0604020202020204" pitchFamily="34" charset="0"/>
                <a:cs typeface="Arial" panose="020B0604020202020204" pitchFamily="34" charset="0"/>
              </a:rPr>
              <a:t>Dashboard </a:t>
            </a:r>
            <a:r>
              <a:rPr lang="en-US" sz="2000" b="1" dirty="0">
                <a:solidFill>
                  <a:srgbClr val="FF0000"/>
                </a:solidFill>
                <a:latin typeface="Arial" panose="020B0604020202020204" pitchFamily="34" charset="0"/>
                <a:cs typeface="Arial" panose="020B0604020202020204" pitchFamily="34" charset="0"/>
              </a:rPr>
              <a:t>(Tableau)</a:t>
            </a:r>
            <a:endParaRPr lang="en-IN" sz="3600" b="1" dirty="0">
              <a:solidFill>
                <a:srgbClr val="FF0000"/>
              </a:solidFill>
              <a:latin typeface="Arial" panose="020B0604020202020204" pitchFamily="34" charset="0"/>
              <a:cs typeface="Arial" panose="020B0604020202020204" pitchFamily="34" charset="0"/>
            </a:endParaRPr>
          </a:p>
        </p:txBody>
      </p:sp>
      <p:pic>
        <p:nvPicPr>
          <p:cNvPr id="6" name="Content Placeholder 5">
            <a:extLst>
              <a:ext uri="{FF2B5EF4-FFF2-40B4-BE49-F238E27FC236}">
                <a16:creationId xmlns:a16="http://schemas.microsoft.com/office/drawing/2014/main" id="{24A264D6-A576-B00C-ACE2-B7279586D9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5151" y="858416"/>
            <a:ext cx="11243387" cy="5784979"/>
          </a:xfrm>
        </p:spPr>
      </p:pic>
    </p:spTree>
    <p:extLst>
      <p:ext uri="{BB962C8B-B14F-4D97-AF65-F5344CB8AC3E}">
        <p14:creationId xmlns:p14="http://schemas.microsoft.com/office/powerpoint/2010/main" val="1103146112"/>
      </p:ext>
    </p:extLst>
  </p:cSld>
  <p:clrMapOvr>
    <a:masterClrMapping/>
  </p:clrMapOvr>
  <mc:AlternateContent xmlns:mc="http://schemas.openxmlformats.org/markup-compatibility/2006" xmlns:p14="http://schemas.microsoft.com/office/powerpoint/2010/main">
    <mc:Choice Requires="p14">
      <p:transition spd="slow" p14:dur="2000" advTm="1569"/>
    </mc:Choice>
    <mc:Fallback xmlns="">
      <p:transition spd="slow" advTm="156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Images - Free Download on Freepik">
            <a:extLst>
              <a:ext uri="{FF2B5EF4-FFF2-40B4-BE49-F238E27FC236}">
                <a16:creationId xmlns:a16="http://schemas.microsoft.com/office/drawing/2014/main" id="{3816EA99-8A2A-023D-CCBE-9F13CEFDBC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6" y="121298"/>
            <a:ext cx="12117354" cy="661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706300"/>
      </p:ext>
    </p:extLst>
  </p:cSld>
  <p:clrMapOvr>
    <a:masterClrMapping/>
  </p:clrMapOvr>
  <mc:AlternateContent xmlns:mc="http://schemas.openxmlformats.org/markup-compatibility/2006" xmlns:p14="http://schemas.microsoft.com/office/powerpoint/2010/main">
    <mc:Choice Requires="p14">
      <p:transition spd="slow" p14:dur="2000" advTm="5165"/>
    </mc:Choice>
    <mc:Fallback xmlns="">
      <p:transition spd="slow" advTm="516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0DD4-8BD1-0613-A45D-A75FE3A0462F}"/>
              </a:ext>
            </a:extLst>
          </p:cNvPr>
          <p:cNvSpPr>
            <a:spLocks noGrp="1"/>
          </p:cNvSpPr>
          <p:nvPr>
            <p:ph type="title"/>
          </p:nvPr>
        </p:nvSpPr>
        <p:spPr/>
        <p:txBody>
          <a:bodyPr>
            <a:normAutofit/>
          </a:bodyPr>
          <a:lstStyle/>
          <a:p>
            <a:pPr algn="ctr"/>
            <a:r>
              <a:rPr lang="en-US" b="1" dirty="0">
                <a:solidFill>
                  <a:srgbClr val="FF0000"/>
                </a:solidFill>
                <a:latin typeface="+mn-lt"/>
              </a:rPr>
              <a:t>Introduction</a:t>
            </a:r>
            <a:endParaRPr lang="en-IN" b="1" dirty="0">
              <a:solidFill>
                <a:srgbClr val="FF0000"/>
              </a:solidFill>
              <a:latin typeface="+mn-lt"/>
            </a:endParaRPr>
          </a:p>
        </p:txBody>
      </p:sp>
      <p:sp>
        <p:nvSpPr>
          <p:cNvPr id="3" name="Content Placeholder 2">
            <a:extLst>
              <a:ext uri="{FF2B5EF4-FFF2-40B4-BE49-F238E27FC236}">
                <a16:creationId xmlns:a16="http://schemas.microsoft.com/office/drawing/2014/main" id="{D7B62E70-BAE8-1DA3-480C-3FB404EE6399}"/>
              </a:ext>
            </a:extLst>
          </p:cNvPr>
          <p:cNvSpPr>
            <a:spLocks noGrp="1"/>
          </p:cNvSpPr>
          <p:nvPr>
            <p:ph idx="1"/>
          </p:nvPr>
        </p:nvSpPr>
        <p:spPr>
          <a:xfrm>
            <a:off x="838200" y="1580528"/>
            <a:ext cx="10515600" cy="4351338"/>
          </a:xfrm>
        </p:spPr>
        <p:txBody>
          <a:bodyPr>
            <a:noAutofit/>
          </a:bodyPr>
          <a:lstStyle/>
          <a:p>
            <a:pPr algn="just">
              <a:buFont typeface="+mj-lt"/>
              <a:buAutoNum type="arabicPeriod"/>
            </a:pPr>
            <a:r>
              <a:rPr lang="en-US" sz="1800" b="1" i="0" dirty="0">
                <a:effectLst/>
                <a:cs typeface="Arial" panose="020B0604020202020204" pitchFamily="34" charset="0"/>
              </a:rPr>
              <a:t>Founding (2008):</a:t>
            </a:r>
            <a:r>
              <a:rPr lang="en-US" sz="1800" b="0" i="0" dirty="0">
                <a:effectLst/>
                <a:cs typeface="Arial" panose="020B0604020202020204" pitchFamily="34" charset="0"/>
              </a:rPr>
              <a:t> Zomato was founded in July 2008 by </a:t>
            </a:r>
            <a:r>
              <a:rPr lang="en-US" sz="1800" b="0" i="0" dirty="0" err="1">
                <a:effectLst/>
                <a:cs typeface="Arial" panose="020B0604020202020204" pitchFamily="34" charset="0"/>
              </a:rPr>
              <a:t>Deepinder</a:t>
            </a:r>
            <a:r>
              <a:rPr lang="en-US" sz="1800" b="0" i="0" dirty="0">
                <a:effectLst/>
                <a:cs typeface="Arial" panose="020B0604020202020204" pitchFamily="34" charset="0"/>
              </a:rPr>
              <a:t> Goyal and Pankaj </a:t>
            </a:r>
            <a:r>
              <a:rPr lang="en-US" sz="1800" b="0" i="0" dirty="0" err="1">
                <a:effectLst/>
                <a:cs typeface="Arial" panose="020B0604020202020204" pitchFamily="34" charset="0"/>
              </a:rPr>
              <a:t>Chaddah</a:t>
            </a:r>
            <a:r>
              <a:rPr lang="en-US" sz="1800" b="0" i="0" dirty="0">
                <a:effectLst/>
                <a:cs typeface="Arial" panose="020B0604020202020204" pitchFamily="34" charset="0"/>
              </a:rPr>
              <a:t> in New Delhi, India, under the name "</a:t>
            </a:r>
            <a:r>
              <a:rPr lang="en-US" sz="1800" b="0" i="0" dirty="0" err="1">
                <a:effectLst/>
                <a:cs typeface="Arial" panose="020B0604020202020204" pitchFamily="34" charset="0"/>
              </a:rPr>
              <a:t>Foodiebay</a:t>
            </a:r>
            <a:r>
              <a:rPr lang="en-US" sz="1800" b="0" i="0" dirty="0">
                <a:effectLst/>
                <a:cs typeface="Arial" panose="020B0604020202020204" pitchFamily="34" charset="0"/>
              </a:rPr>
              <a:t>." It started as an online restaurant discovery platform.</a:t>
            </a:r>
            <a:r>
              <a:rPr lang="en-US" sz="1800" b="0" i="0" dirty="0">
                <a:solidFill>
                  <a:srgbClr val="333333"/>
                </a:solidFill>
                <a:effectLst/>
                <a:cs typeface="Arial" panose="020B0604020202020204" pitchFamily="34" charset="0"/>
              </a:rPr>
              <a:t> Zomato is an Indian food delivery startup restaurant aggregator. It primarily provides concrete information, menus, and user reviews of the restaurants. Along with this, Zomato also has food delivery options from partnered restaurants in the selected cities. All of it started when the founders, </a:t>
            </a:r>
            <a:r>
              <a:rPr lang="en-US" sz="1800" b="0" i="0" dirty="0" err="1">
                <a:solidFill>
                  <a:srgbClr val="333333"/>
                </a:solidFill>
                <a:effectLst/>
                <a:cs typeface="Arial" panose="020B0604020202020204" pitchFamily="34" charset="0"/>
              </a:rPr>
              <a:t>Deepinder</a:t>
            </a:r>
            <a:r>
              <a:rPr lang="en-US" sz="1800" b="0" i="0" dirty="0">
                <a:solidFill>
                  <a:srgbClr val="333333"/>
                </a:solidFill>
                <a:effectLst/>
                <a:cs typeface="Arial" panose="020B0604020202020204" pitchFamily="34" charset="0"/>
              </a:rPr>
              <a:t> Goyal and Pankaj </a:t>
            </a:r>
            <a:r>
              <a:rPr lang="en-US" sz="1800" b="0" i="0" dirty="0" err="1">
                <a:solidFill>
                  <a:srgbClr val="333333"/>
                </a:solidFill>
                <a:effectLst/>
                <a:cs typeface="Arial" panose="020B0604020202020204" pitchFamily="34" charset="0"/>
              </a:rPr>
              <a:t>Chaddah</a:t>
            </a:r>
            <a:r>
              <a:rPr lang="en-US" sz="1800" b="0" i="0" dirty="0">
                <a:solidFill>
                  <a:srgbClr val="333333"/>
                </a:solidFill>
                <a:effectLst/>
                <a:cs typeface="Arial" panose="020B0604020202020204" pitchFamily="34" charset="0"/>
              </a:rPr>
              <a:t> were in their office in New Delhi and they came across so many people who were waiting for a long time just to acquire a flash of the menu card. And in that exact moment, the idea for obtaining a solution was planted in this duo’s minds and that led them to launch</a:t>
            </a:r>
            <a:r>
              <a:rPr lang="en-US" sz="1800" b="1" i="0" dirty="0">
                <a:solidFill>
                  <a:srgbClr val="333333"/>
                </a:solidFill>
                <a:effectLst/>
                <a:cs typeface="Arial" panose="020B0604020202020204" pitchFamily="34" charset="0"/>
              </a:rPr>
              <a:t> Zomato, formerly known as ‘</a:t>
            </a:r>
            <a:r>
              <a:rPr lang="en-US" sz="1800" b="1" i="0" dirty="0" err="1">
                <a:solidFill>
                  <a:srgbClr val="333333"/>
                </a:solidFill>
                <a:effectLst/>
                <a:cs typeface="Arial" panose="020B0604020202020204" pitchFamily="34" charset="0"/>
              </a:rPr>
              <a:t>Foodiebay</a:t>
            </a:r>
            <a:r>
              <a:rPr lang="en-US" sz="1800" b="1" i="0" dirty="0">
                <a:solidFill>
                  <a:srgbClr val="333333"/>
                </a:solidFill>
                <a:effectLst/>
                <a:cs typeface="Arial" panose="020B0604020202020204" pitchFamily="34" charset="0"/>
              </a:rPr>
              <a:t>’.</a:t>
            </a:r>
            <a:endParaRPr lang="en-US" sz="1800" b="0" i="0" dirty="0">
              <a:effectLst/>
              <a:cs typeface="Arial" panose="020B0604020202020204" pitchFamily="34" charset="0"/>
            </a:endParaRPr>
          </a:p>
          <a:p>
            <a:pPr algn="just">
              <a:buFont typeface="+mj-lt"/>
              <a:buAutoNum type="arabicPeriod"/>
            </a:pPr>
            <a:r>
              <a:rPr lang="en-US" sz="1800" b="1" i="0" dirty="0">
                <a:effectLst/>
                <a:cs typeface="Arial" panose="020B0604020202020204" pitchFamily="34" charset="0"/>
              </a:rPr>
              <a:t>Expansion (2010):</a:t>
            </a:r>
            <a:r>
              <a:rPr lang="en-US" sz="1800" b="0" i="0" dirty="0">
                <a:effectLst/>
                <a:cs typeface="Arial" panose="020B0604020202020204" pitchFamily="34" charset="0"/>
              </a:rPr>
              <a:t> The company expanded rapidly, and in 2010, it rebranded to "Zomato." It began to offer more features and started operations in multiple cities across India.</a:t>
            </a:r>
          </a:p>
          <a:p>
            <a:pPr algn="just">
              <a:buFont typeface="+mj-lt"/>
              <a:buAutoNum type="arabicPeriod"/>
            </a:pPr>
            <a:r>
              <a:rPr lang="en-US" sz="1800" b="1" i="0" dirty="0">
                <a:effectLst/>
                <a:cs typeface="Arial" panose="020B0604020202020204" pitchFamily="34" charset="0"/>
              </a:rPr>
              <a:t>Global Expansion (2012-2015):</a:t>
            </a:r>
            <a:r>
              <a:rPr lang="en-US" sz="1800" b="0" i="0" dirty="0">
                <a:effectLst/>
                <a:cs typeface="Arial" panose="020B0604020202020204" pitchFamily="34" charset="0"/>
              </a:rPr>
              <a:t> Zomato's success in India led to international expansion. It entered the global market by acquiring restaurant discovery platforms in various countries, including the UK, UAE, New Zealand, and more.</a:t>
            </a:r>
          </a:p>
          <a:p>
            <a:pPr algn="just">
              <a:buFont typeface="+mj-lt"/>
              <a:buAutoNum type="arabicPeriod"/>
            </a:pPr>
            <a:r>
              <a:rPr lang="en-US" sz="1800" b="1" i="0" dirty="0">
                <a:effectLst/>
                <a:cs typeface="Arial" panose="020B0604020202020204" pitchFamily="34" charset="0"/>
              </a:rPr>
              <a:t>Diverse Services (2014):</a:t>
            </a:r>
            <a:r>
              <a:rPr lang="en-US" sz="1800" b="0" i="0" dirty="0">
                <a:effectLst/>
                <a:cs typeface="Arial" panose="020B0604020202020204" pitchFamily="34" charset="0"/>
              </a:rPr>
              <a:t> Zomato expanded beyond restaurant discovery, adding online ordering and table reservations. This move broadened its services and customer base.</a:t>
            </a:r>
          </a:p>
          <a:p>
            <a:pPr marL="0" indent="0">
              <a:buNone/>
            </a:pPr>
            <a:endParaRPr lang="en-IN" sz="1800" dirty="0">
              <a:cs typeface="Arial" panose="020B0604020202020204" pitchFamily="34" charset="0"/>
            </a:endParaRPr>
          </a:p>
        </p:txBody>
      </p:sp>
    </p:spTree>
    <p:extLst>
      <p:ext uri="{BB962C8B-B14F-4D97-AF65-F5344CB8AC3E}">
        <p14:creationId xmlns:p14="http://schemas.microsoft.com/office/powerpoint/2010/main" val="3917854291"/>
      </p:ext>
    </p:extLst>
  </p:cSld>
  <p:clrMapOvr>
    <a:masterClrMapping/>
  </p:clrMapOvr>
  <mc:AlternateContent xmlns:mc="http://schemas.openxmlformats.org/markup-compatibility/2006" xmlns:p14="http://schemas.microsoft.com/office/powerpoint/2010/main">
    <mc:Choice Requires="p14">
      <p:transition spd="slow" p14:dur="2000" advTm="9249"/>
    </mc:Choice>
    <mc:Fallback xmlns="">
      <p:transition spd="slow" advTm="924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50DD4-8BD1-0613-A45D-A75FE3A0462F}"/>
              </a:ext>
            </a:extLst>
          </p:cNvPr>
          <p:cNvSpPr>
            <a:spLocks noGrp="1"/>
          </p:cNvSpPr>
          <p:nvPr>
            <p:ph type="title"/>
          </p:nvPr>
        </p:nvSpPr>
        <p:spPr/>
        <p:txBody>
          <a:bodyPr>
            <a:normAutofit/>
          </a:bodyPr>
          <a:lstStyle/>
          <a:p>
            <a:pPr algn="ctr"/>
            <a:r>
              <a:rPr lang="en-US" b="1" dirty="0">
                <a:solidFill>
                  <a:srgbClr val="FF0000"/>
                </a:solidFill>
                <a:latin typeface="+mn-lt"/>
              </a:rPr>
              <a:t>Tools</a:t>
            </a:r>
            <a:endParaRPr lang="en-IN" b="1" dirty="0">
              <a:solidFill>
                <a:srgbClr val="FF0000"/>
              </a:solidFill>
              <a:latin typeface="+mn-lt"/>
            </a:endParaRPr>
          </a:p>
        </p:txBody>
      </p:sp>
      <p:sp>
        <p:nvSpPr>
          <p:cNvPr id="3" name="Content Placeholder 2">
            <a:extLst>
              <a:ext uri="{FF2B5EF4-FFF2-40B4-BE49-F238E27FC236}">
                <a16:creationId xmlns:a16="http://schemas.microsoft.com/office/drawing/2014/main" id="{D7B62E70-BAE8-1DA3-480C-3FB404EE6399}"/>
              </a:ext>
            </a:extLst>
          </p:cNvPr>
          <p:cNvSpPr>
            <a:spLocks noGrp="1"/>
          </p:cNvSpPr>
          <p:nvPr>
            <p:ph idx="1"/>
          </p:nvPr>
        </p:nvSpPr>
        <p:spPr/>
        <p:txBody>
          <a:bodyPr>
            <a:normAutofit/>
          </a:bodyPr>
          <a:lstStyle/>
          <a:p>
            <a:pPr marL="0" indent="0" algn="l">
              <a:buNone/>
            </a:pPr>
            <a:r>
              <a:rPr lang="en-US" sz="1800" b="1" i="0" dirty="0">
                <a:effectLst/>
                <a:latin typeface="Arial" panose="020B0604020202020204" pitchFamily="34" charset="0"/>
                <a:cs typeface="Arial" panose="020B0604020202020204" pitchFamily="34" charset="0"/>
              </a:rPr>
              <a:t>Tools I have used to analyze the </a:t>
            </a:r>
            <a:r>
              <a:rPr lang="en-US" sz="1800" b="1" dirty="0">
                <a:latin typeface="Arial" panose="020B0604020202020204" pitchFamily="34" charset="0"/>
                <a:cs typeface="Arial" panose="020B0604020202020204" pitchFamily="34" charset="0"/>
              </a:rPr>
              <a:t>D</a:t>
            </a:r>
            <a:r>
              <a:rPr lang="en-US" sz="1800" b="1" i="0" dirty="0">
                <a:effectLst/>
                <a:latin typeface="Arial" panose="020B0604020202020204" pitchFamily="34" charset="0"/>
                <a:cs typeface="Arial" panose="020B0604020202020204" pitchFamily="34" charset="0"/>
              </a:rPr>
              <a:t>ata -</a:t>
            </a:r>
          </a:p>
          <a:p>
            <a:pPr marL="0" indent="0" algn="just">
              <a:lnSpc>
                <a:spcPct val="100000"/>
              </a:lnSpc>
              <a:buNone/>
            </a:pPr>
            <a:r>
              <a:rPr lang="en-US" sz="2000" b="0" i="0" dirty="0">
                <a:effectLst/>
                <a:cs typeface="Arial" panose="020B0604020202020204" pitchFamily="34" charset="0"/>
              </a:rPr>
              <a:t>The project showcases the use of Excel, SQL, and dashboard tools such as Power BI and Tableau for data analysis and visualization and provides a valuable resource for anyone interested in learning more about these tools and techniques.</a:t>
            </a:r>
          </a:p>
          <a:p>
            <a:pPr marL="0" indent="0" algn="just">
              <a:lnSpc>
                <a:spcPct val="100000"/>
              </a:lnSpc>
              <a:buNone/>
            </a:pPr>
            <a:r>
              <a:rPr lang="en-US" sz="2000" b="0" i="0" dirty="0">
                <a:effectLst/>
                <a:cs typeface="Arial" panose="020B0604020202020204" pitchFamily="34" charset="0"/>
              </a:rPr>
              <a:t>Excel To achieve the objectives of the Zomato Restaurant Data Analysis project, various advanced Excel functions were used, including:</a:t>
            </a:r>
          </a:p>
          <a:p>
            <a:pPr marL="0" indent="0" algn="just">
              <a:lnSpc>
                <a:spcPct val="100000"/>
              </a:lnSpc>
              <a:buNone/>
            </a:pPr>
            <a:r>
              <a:rPr lang="en-US" sz="2000" b="0" i="0" dirty="0">
                <a:effectLst/>
                <a:cs typeface="Arial" panose="020B0604020202020204" pitchFamily="34" charset="0"/>
              </a:rPr>
              <a:t>SUMIFS and COUNTIFS functions to extract and count data based on specific criteria PivotTables and Pivot Charts to summarize and analyze data Conditional formatting to highlight key insights in the data Report connections to link multiple PivotTables and charts to a single slicer, allowing for dynamic filtering of the data VLOOKUP and INDEX-MATCH functions to merge data from different tables DATE and YEAR functions to extract information from date fields.</a:t>
            </a:r>
            <a:endParaRPr lang="en-US" sz="2000" b="1" dirty="0">
              <a:cs typeface="Arial" panose="020B0604020202020204" pitchFamily="34" charset="0"/>
            </a:endParaRPr>
          </a:p>
        </p:txBody>
      </p:sp>
    </p:spTree>
    <p:extLst>
      <p:ext uri="{BB962C8B-B14F-4D97-AF65-F5344CB8AC3E}">
        <p14:creationId xmlns:p14="http://schemas.microsoft.com/office/powerpoint/2010/main" val="1191092086"/>
      </p:ext>
    </p:extLst>
  </p:cSld>
  <p:clrMapOvr>
    <a:masterClrMapping/>
  </p:clrMapOvr>
  <mc:AlternateContent xmlns:mc="http://schemas.openxmlformats.org/markup-compatibility/2006" xmlns:p14="http://schemas.microsoft.com/office/powerpoint/2010/main">
    <mc:Choice Requires="p14">
      <p:transition spd="slow" p14:dur="2000" advTm="1724"/>
    </mc:Choice>
    <mc:Fallback xmlns="">
      <p:transition spd="slow" advTm="172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9A3BE-31C0-8C2F-9406-31D768400332}"/>
              </a:ext>
            </a:extLst>
          </p:cNvPr>
          <p:cNvSpPr>
            <a:spLocks noGrp="1"/>
          </p:cNvSpPr>
          <p:nvPr>
            <p:ph type="title"/>
          </p:nvPr>
        </p:nvSpPr>
        <p:spPr/>
        <p:txBody>
          <a:bodyPr/>
          <a:lstStyle/>
          <a:p>
            <a:pPr algn="ctr"/>
            <a:r>
              <a:rPr lang="en-US" b="1" dirty="0">
                <a:solidFill>
                  <a:srgbClr val="FF0000"/>
                </a:solidFill>
                <a:latin typeface="+mn-lt"/>
              </a:rPr>
              <a:t>Data Challenges &amp; Cleaning</a:t>
            </a:r>
            <a:endParaRPr lang="en-IN" dirty="0"/>
          </a:p>
        </p:txBody>
      </p:sp>
      <p:sp>
        <p:nvSpPr>
          <p:cNvPr id="3" name="Content Placeholder 2">
            <a:extLst>
              <a:ext uri="{FF2B5EF4-FFF2-40B4-BE49-F238E27FC236}">
                <a16:creationId xmlns:a16="http://schemas.microsoft.com/office/drawing/2014/main" id="{4A05E95A-AE6B-E371-5683-13E6F7513396}"/>
              </a:ext>
            </a:extLst>
          </p:cNvPr>
          <p:cNvSpPr>
            <a:spLocks noGrp="1"/>
          </p:cNvSpPr>
          <p:nvPr>
            <p:ph idx="1"/>
          </p:nvPr>
        </p:nvSpPr>
        <p:spPr/>
        <p:txBody>
          <a:bodyPr>
            <a:normAutofit/>
          </a:bodyPr>
          <a:lstStyle/>
          <a:p>
            <a:pPr marL="514350" indent="-514350" algn="just">
              <a:buFont typeface="+mj-lt"/>
              <a:buAutoNum type="arabicPeriod"/>
            </a:pPr>
            <a:r>
              <a:rPr lang="en-IN" sz="2000" i="0" dirty="0">
                <a:effectLst/>
                <a:cs typeface="Arial" panose="020B0604020202020204" pitchFamily="34" charset="0"/>
              </a:rPr>
              <a:t>File Size Limit Exceeded: It showed some error while importing the Zomato dataset.</a:t>
            </a:r>
          </a:p>
          <a:p>
            <a:pPr marL="514350" indent="-514350" algn="just">
              <a:buFont typeface="+mj-lt"/>
              <a:buAutoNum type="arabicPeriod"/>
            </a:pPr>
            <a:r>
              <a:rPr lang="en-IN" sz="2000" dirty="0">
                <a:cs typeface="Arial" panose="020B0604020202020204" pitchFamily="34" charset="0"/>
              </a:rPr>
              <a:t>Rating: The rating was not in proper numerical format, i.e. some ratings had decimal values.</a:t>
            </a:r>
            <a:endParaRPr lang="en-IN" sz="2000" i="0" dirty="0">
              <a:effectLst/>
              <a:cs typeface="Arial" panose="020B0604020202020204" pitchFamily="34" charset="0"/>
            </a:endParaRPr>
          </a:p>
          <a:p>
            <a:pPr marL="514350" indent="-514350" algn="just">
              <a:buFont typeface="+mj-lt"/>
              <a:buAutoNum type="arabicPeriod"/>
            </a:pPr>
            <a:r>
              <a:rPr lang="en-IN" sz="2000" i="0" dirty="0">
                <a:effectLst/>
                <a:cs typeface="Arial" panose="020B0604020202020204" pitchFamily="34" charset="0"/>
              </a:rPr>
              <a:t>Blank rows: It has some blank rows in the cuisines column so I removed them to match all the rows.</a:t>
            </a:r>
          </a:p>
          <a:p>
            <a:pPr marL="514350" indent="-514350" algn="just">
              <a:buFont typeface="+mj-lt"/>
              <a:buAutoNum type="arabicPeriod"/>
            </a:pPr>
            <a:r>
              <a:rPr lang="en-IN" sz="2000" dirty="0">
                <a:cs typeface="Arial" panose="020B0604020202020204" pitchFamily="34" charset="0"/>
              </a:rPr>
              <a:t>Date Format: The date was not in format, to make it I changed “_” to “-” and made it in “</a:t>
            </a:r>
            <a:r>
              <a:rPr lang="en-IN" sz="2000" dirty="0" err="1">
                <a:cs typeface="Arial" panose="020B0604020202020204" pitchFamily="34" charset="0"/>
              </a:rPr>
              <a:t>yyyy</a:t>
            </a:r>
            <a:r>
              <a:rPr lang="en-IN" sz="2000" dirty="0">
                <a:cs typeface="Arial" panose="020B0604020202020204" pitchFamily="34" charset="0"/>
              </a:rPr>
              <a:t>-mm-dd” format.</a:t>
            </a:r>
          </a:p>
          <a:p>
            <a:pPr marL="514350" indent="-514350" algn="just">
              <a:buFont typeface="+mj-lt"/>
              <a:buAutoNum type="arabicPeriod"/>
            </a:pPr>
            <a:r>
              <a:rPr lang="en-IN" sz="2000" dirty="0">
                <a:cs typeface="Arial" panose="020B0604020202020204" pitchFamily="34" charset="0"/>
              </a:rPr>
              <a:t>All the data was not getting imported into the MySQL server for which we deleted unused columns.</a:t>
            </a:r>
          </a:p>
          <a:p>
            <a:pPr marL="514350" indent="-514350" algn="just">
              <a:buFont typeface="+mj-lt"/>
              <a:buAutoNum type="arabicPeriod"/>
            </a:pPr>
            <a:r>
              <a:rPr lang="en-US" sz="2000" b="0" i="0" dirty="0">
                <a:effectLst/>
                <a:cs typeface="Arial" panose="020B0604020202020204" pitchFamily="34" charset="0"/>
              </a:rPr>
              <a:t>For restaurants with names like “Café” the “é” is observed to be replaced with special characters like “ƒ”,” Â”,”©”. I performed multiple replace operations on the column “name” to handle the same.</a:t>
            </a:r>
            <a:endParaRPr lang="en-IN" sz="2000" dirty="0">
              <a:cs typeface="Arial" panose="020B0604020202020204" pitchFamily="34" charset="0"/>
            </a:endParaRPr>
          </a:p>
          <a:p>
            <a:pPr marL="514350" indent="-514350" algn="just">
              <a:buFont typeface="+mj-lt"/>
              <a:buAutoNum type="arabicPeriod"/>
            </a:pPr>
            <a:r>
              <a:rPr lang="en-US" sz="2000" b="0" i="0" dirty="0">
                <a:effectLst/>
                <a:cs typeface="Arial" panose="020B0604020202020204" pitchFamily="34" charset="0"/>
              </a:rPr>
              <a:t>Duplicates were checked for the entire dataset and  null values if any were removed.</a:t>
            </a:r>
            <a:endParaRPr lang="en-IN" sz="2000" dirty="0">
              <a:cs typeface="Arial" panose="020B0604020202020204" pitchFamily="34" charset="0"/>
            </a:endParaRPr>
          </a:p>
        </p:txBody>
      </p:sp>
    </p:spTree>
    <p:extLst>
      <p:ext uri="{BB962C8B-B14F-4D97-AF65-F5344CB8AC3E}">
        <p14:creationId xmlns:p14="http://schemas.microsoft.com/office/powerpoint/2010/main" val="2112678170"/>
      </p:ext>
    </p:extLst>
  </p:cSld>
  <p:clrMapOvr>
    <a:masterClrMapping/>
  </p:clrMapOvr>
  <mc:AlternateContent xmlns:mc="http://schemas.openxmlformats.org/markup-compatibility/2006" xmlns:p14="http://schemas.microsoft.com/office/powerpoint/2010/main">
    <mc:Choice Requires="p14">
      <p:transition spd="slow" p14:dur="2000" advTm="1885"/>
    </mc:Choice>
    <mc:Fallback xmlns="">
      <p:transition spd="slow" advTm="188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3E79DD-BE3E-319B-55CC-4313D5AB2E15}"/>
              </a:ext>
            </a:extLst>
          </p:cNvPr>
          <p:cNvSpPr>
            <a:spLocks noGrp="1"/>
          </p:cNvSpPr>
          <p:nvPr>
            <p:ph type="title"/>
          </p:nvPr>
        </p:nvSpPr>
        <p:spPr>
          <a:xfrm>
            <a:off x="1137034" y="609599"/>
            <a:ext cx="6596455" cy="1322888"/>
          </a:xfrm>
        </p:spPr>
        <p:txBody>
          <a:bodyPr>
            <a:normAutofit/>
          </a:bodyPr>
          <a:lstStyle/>
          <a:p>
            <a:r>
              <a:rPr lang="en-IN" b="1" dirty="0">
                <a:solidFill>
                  <a:srgbClr val="FF0000"/>
                </a:solidFill>
              </a:rPr>
              <a:t>Problems and Analysis</a:t>
            </a:r>
          </a:p>
        </p:txBody>
      </p:sp>
      <p:sp>
        <p:nvSpPr>
          <p:cNvPr id="3" name="Content Placeholder 2">
            <a:extLst>
              <a:ext uri="{FF2B5EF4-FFF2-40B4-BE49-F238E27FC236}">
                <a16:creationId xmlns:a16="http://schemas.microsoft.com/office/drawing/2014/main" id="{1EE6A1C0-CEDB-7E5B-E0B6-5E95550B0693}"/>
              </a:ext>
            </a:extLst>
          </p:cNvPr>
          <p:cNvSpPr>
            <a:spLocks noGrp="1"/>
          </p:cNvSpPr>
          <p:nvPr>
            <p:ph idx="1"/>
          </p:nvPr>
        </p:nvSpPr>
        <p:spPr>
          <a:xfrm>
            <a:off x="1137034" y="1790701"/>
            <a:ext cx="6433805" cy="4311986"/>
          </a:xfrm>
        </p:spPr>
        <p:txBody>
          <a:bodyPr>
            <a:normAutofit/>
          </a:bodyPr>
          <a:lstStyle/>
          <a:p>
            <a:r>
              <a:rPr lang="en-IN" sz="1700" dirty="0"/>
              <a:t>Restaurants ratings: </a:t>
            </a:r>
            <a:r>
              <a:rPr lang="en-US" sz="1700" dirty="0"/>
              <a:t>Since the average rating is relatively low that is 2.9, a focus on quality improvement is crucial. Implementing regular staff training programs, introducing quality control checks, and creating a robust customer feedback system can help address this.</a:t>
            </a:r>
          </a:p>
          <a:p>
            <a:r>
              <a:rPr lang="en-US" sz="1700" dirty="0"/>
              <a:t>Pricing Strategy: With 76% of the restaurants in the $0-$10 price range, introduce premium menu options, exclusive experiences, and upselling techniques to attract higher-spending customers and increase revenue.</a:t>
            </a:r>
          </a:p>
          <a:p>
            <a:r>
              <a:rPr lang="en-US" sz="1700" dirty="0"/>
              <a:t>Cities and cuisines: based on the data, the high concentration of restaurants are in New Delhi(5.5K), the plan is to expand into less crowded cities like Faridabad (0.3K)and Ghaziabad(0.0K), which have fewer restaurants than New Delhi. By adding different types of cuisines, like Chinese and Fast Food, in areas where North Indian food is more common, will draw in more customers. This strategy uses insights about market potential, competition, and what customers like to improve restaurant locations and boost visits.</a:t>
            </a:r>
          </a:p>
          <a:p>
            <a:endParaRPr lang="en-IN" sz="1600" dirty="0"/>
          </a:p>
        </p:txBody>
      </p:sp>
      <p:grpSp>
        <p:nvGrpSpPr>
          <p:cNvPr id="13" name="Group 12">
            <a:extLst>
              <a:ext uri="{FF2B5EF4-FFF2-40B4-BE49-F238E27FC236}">
                <a16:creationId xmlns:a16="http://schemas.microsoft.com/office/drawing/2014/main" id="{9F5454AF-2A9F-8C5F-A274-FE92B60488D6}"/>
              </a:ext>
            </a:extLst>
          </p:cNvPr>
          <p:cNvGrpSpPr/>
          <p:nvPr/>
        </p:nvGrpSpPr>
        <p:grpSpPr>
          <a:xfrm>
            <a:off x="8556219" y="331516"/>
            <a:ext cx="3285489" cy="6194968"/>
            <a:chOff x="8537169" y="321991"/>
            <a:chExt cx="3285489" cy="6194968"/>
          </a:xfrm>
        </p:grpSpPr>
        <p:pic>
          <p:nvPicPr>
            <p:cNvPr id="12" name="Picture 11">
              <a:extLst>
                <a:ext uri="{FF2B5EF4-FFF2-40B4-BE49-F238E27FC236}">
                  <a16:creationId xmlns:a16="http://schemas.microsoft.com/office/drawing/2014/main" id="{46D29668-45B0-1F0C-877D-DBAE6447CA46}"/>
                </a:ext>
              </a:extLst>
            </p:cNvPr>
            <p:cNvPicPr>
              <a:picLocks noChangeAspect="1"/>
            </p:cNvPicPr>
            <p:nvPr/>
          </p:nvPicPr>
          <p:blipFill>
            <a:blip r:embed="rId2"/>
            <a:stretch>
              <a:fillRect/>
            </a:stretch>
          </p:blipFill>
          <p:spPr>
            <a:xfrm>
              <a:off x="8595816" y="5194071"/>
              <a:ext cx="3226842" cy="1322888"/>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497CB4C2-320A-0B87-53A9-34B04501A627}"/>
                </a:ext>
              </a:extLst>
            </p:cNvPr>
            <p:cNvPicPr>
              <a:picLocks noChangeAspect="1"/>
            </p:cNvPicPr>
            <p:nvPr/>
          </p:nvPicPr>
          <p:blipFill>
            <a:blip r:embed="rId3"/>
            <a:stretch>
              <a:fillRect/>
            </a:stretch>
          </p:blipFill>
          <p:spPr>
            <a:xfrm>
              <a:off x="8537169" y="1875495"/>
              <a:ext cx="3226842" cy="11834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Picture 9">
              <a:extLst>
                <a:ext uri="{FF2B5EF4-FFF2-40B4-BE49-F238E27FC236}">
                  <a16:creationId xmlns:a16="http://schemas.microsoft.com/office/drawing/2014/main" id="{7496B3A0-7A4C-B8C2-7DCF-A5673DECD14B}"/>
                </a:ext>
              </a:extLst>
            </p:cNvPr>
            <p:cNvPicPr>
              <a:picLocks noChangeAspect="1"/>
            </p:cNvPicPr>
            <p:nvPr/>
          </p:nvPicPr>
          <p:blipFill>
            <a:blip r:embed="rId4"/>
            <a:stretch>
              <a:fillRect/>
            </a:stretch>
          </p:blipFill>
          <p:spPr>
            <a:xfrm>
              <a:off x="8595815" y="3445221"/>
              <a:ext cx="3226841" cy="1322887"/>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5" name="Picture 4">
              <a:extLst>
                <a:ext uri="{FF2B5EF4-FFF2-40B4-BE49-F238E27FC236}">
                  <a16:creationId xmlns:a16="http://schemas.microsoft.com/office/drawing/2014/main" id="{7F2570FB-95E9-F985-5EF5-2CADD4844BA6}"/>
                </a:ext>
              </a:extLst>
            </p:cNvPr>
            <p:cNvPicPr>
              <a:picLocks noChangeAspect="1"/>
            </p:cNvPicPr>
            <p:nvPr/>
          </p:nvPicPr>
          <p:blipFill>
            <a:blip r:embed="rId5"/>
            <a:stretch>
              <a:fillRect/>
            </a:stretch>
          </p:blipFill>
          <p:spPr>
            <a:xfrm>
              <a:off x="8575065" y="321991"/>
              <a:ext cx="3188946" cy="11834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grpSp>
    </p:spTree>
    <p:extLst>
      <p:ext uri="{BB962C8B-B14F-4D97-AF65-F5344CB8AC3E}">
        <p14:creationId xmlns:p14="http://schemas.microsoft.com/office/powerpoint/2010/main" val="86053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B74BAD7-F0FC-4719-A31F-1ABDB621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EF9047-2BE1-3A2A-33B9-3A08A3DA5823}"/>
              </a:ext>
            </a:extLst>
          </p:cNvPr>
          <p:cNvSpPr>
            <a:spLocks noGrp="1"/>
          </p:cNvSpPr>
          <p:nvPr>
            <p:ph type="title"/>
          </p:nvPr>
        </p:nvSpPr>
        <p:spPr>
          <a:xfrm>
            <a:off x="1137034" y="609599"/>
            <a:ext cx="6596455" cy="1322888"/>
          </a:xfrm>
        </p:spPr>
        <p:txBody>
          <a:bodyPr>
            <a:normAutofit/>
          </a:bodyPr>
          <a:lstStyle/>
          <a:p>
            <a:r>
              <a:rPr lang="en-IN" b="1" dirty="0">
                <a:solidFill>
                  <a:srgbClr val="FF0000"/>
                </a:solidFill>
              </a:rPr>
              <a:t>Problems and Analysis</a:t>
            </a:r>
          </a:p>
        </p:txBody>
      </p:sp>
      <p:pic>
        <p:nvPicPr>
          <p:cNvPr id="10" name="Picture 9">
            <a:extLst>
              <a:ext uri="{FF2B5EF4-FFF2-40B4-BE49-F238E27FC236}">
                <a16:creationId xmlns:a16="http://schemas.microsoft.com/office/drawing/2014/main" id="{428CFE43-06D0-7AD8-558B-CEB394820C0C}"/>
              </a:ext>
            </a:extLst>
          </p:cNvPr>
          <p:cNvPicPr>
            <a:picLocks noChangeAspect="1"/>
          </p:cNvPicPr>
          <p:nvPr/>
        </p:nvPicPr>
        <p:blipFill>
          <a:blip r:embed="rId2"/>
          <a:stretch>
            <a:fillRect/>
          </a:stretch>
        </p:blipFill>
        <p:spPr>
          <a:xfrm>
            <a:off x="9044303" y="400051"/>
            <a:ext cx="2890522" cy="139304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Content Placeholder 2">
            <a:extLst>
              <a:ext uri="{FF2B5EF4-FFF2-40B4-BE49-F238E27FC236}">
                <a16:creationId xmlns:a16="http://schemas.microsoft.com/office/drawing/2014/main" id="{0ADE2CD6-7748-0010-48AB-021525737E25}"/>
              </a:ext>
            </a:extLst>
          </p:cNvPr>
          <p:cNvSpPr>
            <a:spLocks noGrp="1"/>
          </p:cNvSpPr>
          <p:nvPr>
            <p:ph idx="1"/>
          </p:nvPr>
        </p:nvSpPr>
        <p:spPr>
          <a:xfrm>
            <a:off x="1137034" y="1932487"/>
            <a:ext cx="6433805" cy="4515938"/>
          </a:xfrm>
        </p:spPr>
        <p:txBody>
          <a:bodyPr>
            <a:normAutofit lnSpcReduction="10000"/>
          </a:bodyPr>
          <a:lstStyle/>
          <a:p>
            <a:r>
              <a:rPr lang="en-IN" sz="1700" dirty="0"/>
              <a:t>Restaurants based on votes counts: </a:t>
            </a:r>
            <a:r>
              <a:rPr lang="en-US" sz="1700" dirty="0"/>
              <a:t>Examine how highly-voted restaurants like "Toit“(10.9K) and "Truffles“(9.7K) engage their customers successfully. Use their successful strategies in marketing to boost the visibility and reputation of other restaurants.</a:t>
            </a:r>
          </a:p>
          <a:p>
            <a:r>
              <a:rPr lang="en-US" sz="1700" dirty="0"/>
              <a:t>Total restaurants:  To grow the current 9,551 restaurant partners by teaming up with local events and businesses. This will attract more customers and build brand loyalty.</a:t>
            </a:r>
          </a:p>
          <a:p>
            <a:r>
              <a:rPr lang="en-US" sz="1700" dirty="0"/>
              <a:t>Online services: Right now, only 12% of restaurants let customers book tables online and 26% offer online delivery. Expanding these online services can meet the growing demand for convenience and help increase the share of the market.</a:t>
            </a:r>
          </a:p>
          <a:p>
            <a:r>
              <a:rPr lang="en-US" sz="1700" dirty="0"/>
              <a:t>Total Restaurants by Year :The number of restaurants fluctuates from 2010 to 2018.The highest number of restaurants opened was in 2018 (1102), while the lowest was in 2014 (1024).</a:t>
            </a:r>
            <a:r>
              <a:rPr lang="en-US" sz="1200" dirty="0"/>
              <a:t> </a:t>
            </a:r>
            <a:r>
              <a:rPr lang="en-US" sz="1700" dirty="0"/>
              <a:t> Fluctuations in restaurant openings can be caused by economic conditions, shifts in market demand, regulatory changes, competition, seasonal factors, investment trends, and economic cycles and adjust strategies to stabilize and enhance growth</a:t>
            </a:r>
            <a:r>
              <a:rPr lang="en-US" sz="1800" dirty="0"/>
              <a:t>. </a:t>
            </a:r>
            <a:endParaRPr lang="en-US" sz="1700" dirty="0"/>
          </a:p>
          <a:p>
            <a:pPr marL="0" indent="0">
              <a:buNone/>
            </a:pPr>
            <a:endParaRPr lang="en-IN" sz="1700" dirty="0"/>
          </a:p>
        </p:txBody>
      </p:sp>
      <p:pic>
        <p:nvPicPr>
          <p:cNvPr id="5" name="Picture 4">
            <a:extLst>
              <a:ext uri="{FF2B5EF4-FFF2-40B4-BE49-F238E27FC236}">
                <a16:creationId xmlns:a16="http://schemas.microsoft.com/office/drawing/2014/main" id="{A4B03E1E-A6B7-7B5D-08BA-8BA90007184E}"/>
              </a:ext>
            </a:extLst>
          </p:cNvPr>
          <p:cNvPicPr>
            <a:picLocks noChangeAspect="1"/>
          </p:cNvPicPr>
          <p:nvPr/>
        </p:nvPicPr>
        <p:blipFill>
          <a:blip r:embed="rId3"/>
          <a:stretch>
            <a:fillRect/>
          </a:stretch>
        </p:blipFill>
        <p:spPr>
          <a:xfrm>
            <a:off x="9020175" y="2094572"/>
            <a:ext cx="2990850" cy="1183495"/>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2" name="Picture 11">
            <a:extLst>
              <a:ext uri="{FF2B5EF4-FFF2-40B4-BE49-F238E27FC236}">
                <a16:creationId xmlns:a16="http://schemas.microsoft.com/office/drawing/2014/main" id="{5D37F6DA-BB2F-7DE4-7711-668D57533751}"/>
              </a:ext>
            </a:extLst>
          </p:cNvPr>
          <p:cNvPicPr>
            <a:picLocks noChangeAspect="1"/>
          </p:cNvPicPr>
          <p:nvPr/>
        </p:nvPicPr>
        <p:blipFill>
          <a:blip r:embed="rId4"/>
          <a:stretch>
            <a:fillRect/>
          </a:stretch>
        </p:blipFill>
        <p:spPr>
          <a:xfrm>
            <a:off x="8996045" y="5064516"/>
            <a:ext cx="2990850" cy="123150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a:extLst>
              <a:ext uri="{FF2B5EF4-FFF2-40B4-BE49-F238E27FC236}">
                <a16:creationId xmlns:a16="http://schemas.microsoft.com/office/drawing/2014/main" id="{EFDF5AF6-5EB5-A4B6-FBFE-7E08BB78E258}"/>
              </a:ext>
            </a:extLst>
          </p:cNvPr>
          <p:cNvPicPr>
            <a:picLocks noChangeAspect="1"/>
          </p:cNvPicPr>
          <p:nvPr/>
        </p:nvPicPr>
        <p:blipFill>
          <a:blip r:embed="rId5"/>
          <a:stretch>
            <a:fillRect/>
          </a:stretch>
        </p:blipFill>
        <p:spPr>
          <a:xfrm>
            <a:off x="8996045" y="3670301"/>
            <a:ext cx="2990850" cy="1054099"/>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3358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145B-3AB6-1D7A-6413-CEEE9DA0249F}"/>
              </a:ext>
            </a:extLst>
          </p:cNvPr>
          <p:cNvSpPr>
            <a:spLocks noGrp="1"/>
          </p:cNvSpPr>
          <p:nvPr>
            <p:ph type="title"/>
          </p:nvPr>
        </p:nvSpPr>
        <p:spPr/>
        <p:txBody>
          <a:bodyPr/>
          <a:lstStyle/>
          <a:p>
            <a:pPr algn="ctr"/>
            <a:r>
              <a:rPr lang="en-US" b="1" dirty="0">
                <a:solidFill>
                  <a:srgbClr val="FF0000"/>
                </a:solidFill>
                <a:latin typeface="+mn-lt"/>
              </a:rPr>
              <a:t>Conclusion</a:t>
            </a:r>
            <a:endParaRPr lang="en-IN" dirty="0"/>
          </a:p>
        </p:txBody>
      </p:sp>
      <p:sp>
        <p:nvSpPr>
          <p:cNvPr id="3" name="Content Placeholder 2">
            <a:extLst>
              <a:ext uri="{FF2B5EF4-FFF2-40B4-BE49-F238E27FC236}">
                <a16:creationId xmlns:a16="http://schemas.microsoft.com/office/drawing/2014/main" id="{65711A65-0F2D-F82D-1122-19CEE0565931}"/>
              </a:ext>
            </a:extLst>
          </p:cNvPr>
          <p:cNvSpPr>
            <a:spLocks noGrp="1"/>
          </p:cNvSpPr>
          <p:nvPr>
            <p:ph idx="1"/>
          </p:nvPr>
        </p:nvSpPr>
        <p:spPr/>
        <p:txBody>
          <a:bodyPr>
            <a:normAutofit fontScale="92500" lnSpcReduction="20000"/>
          </a:bodyPr>
          <a:lstStyle/>
          <a:p>
            <a:r>
              <a:rPr lang="en-US" b="1" dirty="0"/>
              <a:t>Improve Quality</a:t>
            </a:r>
            <a:r>
              <a:rPr lang="en-US" dirty="0"/>
              <a:t>: Implement staff training, quality control, and customer feedback systems.</a:t>
            </a:r>
          </a:p>
          <a:p>
            <a:r>
              <a:rPr lang="en-US" b="1" dirty="0"/>
              <a:t>Adjust Pricing</a:t>
            </a:r>
            <a:r>
              <a:rPr lang="en-US" dirty="0"/>
              <a:t>: Introduce premium menu options and upselling techniques.</a:t>
            </a:r>
          </a:p>
          <a:p>
            <a:r>
              <a:rPr lang="en-US" b="1" dirty="0"/>
              <a:t>Expand Locations</a:t>
            </a:r>
            <a:r>
              <a:rPr lang="en-US" dirty="0"/>
              <a:t>: Open in less crowded cities like Faridabad and Ghaziabad.</a:t>
            </a:r>
          </a:p>
          <a:p>
            <a:r>
              <a:rPr lang="en-US" b="1" dirty="0"/>
              <a:t>Diversify Cuisines</a:t>
            </a:r>
            <a:r>
              <a:rPr lang="en-US" dirty="0"/>
              <a:t>: Introduce a variety of cuisines like Chinese and Fast Food.</a:t>
            </a:r>
          </a:p>
          <a:p>
            <a:r>
              <a:rPr lang="en-US" b="1" dirty="0"/>
              <a:t>Boost Marketing</a:t>
            </a:r>
            <a:r>
              <a:rPr lang="en-US" dirty="0"/>
              <a:t>: Strengthen social media presence and partner with local events to increase visibility and loyalty.</a:t>
            </a:r>
          </a:p>
          <a:p>
            <a:r>
              <a:rPr lang="en-US" b="1" dirty="0"/>
              <a:t>Data-Driven Decisions</a:t>
            </a:r>
            <a:r>
              <a:rPr lang="en-US" dirty="0"/>
              <a:t>: Continually analyze customer preferences, market trends, and competitive landscape to make informed decisions. Regularly updating the dashboard with new data and insights can help in agile decision-making and strategy adjustments.</a:t>
            </a:r>
          </a:p>
          <a:p>
            <a:endParaRPr lang="en-IN" dirty="0"/>
          </a:p>
        </p:txBody>
      </p:sp>
    </p:spTree>
    <p:extLst>
      <p:ext uri="{BB962C8B-B14F-4D97-AF65-F5344CB8AC3E}">
        <p14:creationId xmlns:p14="http://schemas.microsoft.com/office/powerpoint/2010/main" val="57335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3198"/>
            <a:ext cx="10515600" cy="829193"/>
          </a:xfrm>
        </p:spPr>
        <p:txBody>
          <a:bodyPr/>
          <a:lstStyle/>
          <a:p>
            <a:pPr algn="ctr"/>
            <a:r>
              <a:rPr lang="en-US" sz="3600" b="1" dirty="0">
                <a:solidFill>
                  <a:srgbClr val="FF0000"/>
                </a:solidFill>
                <a:latin typeface="Arial" panose="020B0604020202020204" pitchFamily="34" charset="0"/>
                <a:cs typeface="Arial" panose="020B0604020202020204" pitchFamily="34" charset="0"/>
              </a:rPr>
              <a:t>Dashboard </a:t>
            </a:r>
            <a:r>
              <a:rPr lang="en-US" sz="2000" b="1" dirty="0">
                <a:solidFill>
                  <a:srgbClr val="FF0000"/>
                </a:solidFill>
                <a:latin typeface="Arial" panose="020B0604020202020204" pitchFamily="34" charset="0"/>
                <a:cs typeface="Arial" panose="020B0604020202020204" pitchFamily="34" charset="0"/>
              </a:rPr>
              <a:t>(Excel)</a:t>
            </a:r>
          </a:p>
        </p:txBody>
      </p:sp>
      <p:sp>
        <p:nvSpPr>
          <p:cNvPr id="10" name="Content Placeholder 9">
            <a:extLst>
              <a:ext uri="{FF2B5EF4-FFF2-40B4-BE49-F238E27FC236}">
                <a16:creationId xmlns:a16="http://schemas.microsoft.com/office/drawing/2014/main" id="{04941742-E35D-7018-2E3C-394936414776}"/>
              </a:ext>
            </a:extLst>
          </p:cNvPr>
          <p:cNvSpPr>
            <a:spLocks noGrp="1"/>
          </p:cNvSpPr>
          <p:nvPr>
            <p:ph idx="1"/>
          </p:nvPr>
        </p:nvSpPr>
        <p:spPr/>
        <p:txBody>
          <a:bodyPr/>
          <a:lstStyle/>
          <a:p>
            <a:endParaRPr lang="en-CA"/>
          </a:p>
        </p:txBody>
      </p:sp>
      <p:pic>
        <p:nvPicPr>
          <p:cNvPr id="12" name="Picture 11">
            <a:extLst>
              <a:ext uri="{FF2B5EF4-FFF2-40B4-BE49-F238E27FC236}">
                <a16:creationId xmlns:a16="http://schemas.microsoft.com/office/drawing/2014/main" id="{49AAFED8-67EE-17B3-8884-C4995E9034CC}"/>
              </a:ext>
            </a:extLst>
          </p:cNvPr>
          <p:cNvPicPr>
            <a:picLocks noChangeAspect="1"/>
          </p:cNvPicPr>
          <p:nvPr/>
        </p:nvPicPr>
        <p:blipFill>
          <a:blip r:embed="rId2"/>
          <a:stretch>
            <a:fillRect/>
          </a:stretch>
        </p:blipFill>
        <p:spPr>
          <a:xfrm>
            <a:off x="457200" y="1147665"/>
            <a:ext cx="11241843" cy="5430417"/>
          </a:xfrm>
          <a:prstGeom prst="rect">
            <a:avLst/>
          </a:prstGeom>
        </p:spPr>
      </p:pic>
    </p:spTree>
    <p:extLst>
      <p:ext uri="{BB962C8B-B14F-4D97-AF65-F5344CB8AC3E}">
        <p14:creationId xmlns:p14="http://schemas.microsoft.com/office/powerpoint/2010/main" val="2450616957"/>
      </p:ext>
    </p:extLst>
  </p:cSld>
  <p:clrMapOvr>
    <a:masterClrMapping/>
  </p:clrMapOvr>
  <mc:AlternateContent xmlns:mc="http://schemas.openxmlformats.org/markup-compatibility/2006" xmlns:p14="http://schemas.microsoft.com/office/powerpoint/2010/main">
    <mc:Choice Requires="p14">
      <p:transition spd="slow" p14:dur="2000" advTm="1447"/>
    </mc:Choice>
    <mc:Fallback xmlns="">
      <p:transition spd="slow" advTm="144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647" y="122529"/>
            <a:ext cx="10532706" cy="829193"/>
          </a:xfrm>
        </p:spPr>
        <p:txBody>
          <a:bodyPr/>
          <a:lstStyle/>
          <a:p>
            <a:pPr algn="ctr"/>
            <a:r>
              <a:rPr lang="en-US" sz="3600" b="1" dirty="0">
                <a:solidFill>
                  <a:srgbClr val="FF0000"/>
                </a:solidFill>
                <a:latin typeface="Arial" panose="020B0604020202020204" pitchFamily="34" charset="0"/>
                <a:cs typeface="Arial" panose="020B0604020202020204" pitchFamily="34" charset="0"/>
              </a:rPr>
              <a:t>Dashboard </a:t>
            </a:r>
            <a:r>
              <a:rPr lang="en-US" sz="2000" b="1" dirty="0">
                <a:solidFill>
                  <a:srgbClr val="FF0000"/>
                </a:solidFill>
                <a:latin typeface="Arial" panose="020B0604020202020204" pitchFamily="34" charset="0"/>
                <a:cs typeface="Arial" panose="020B0604020202020204" pitchFamily="34" charset="0"/>
              </a:rPr>
              <a:t>(Power BI)</a:t>
            </a:r>
          </a:p>
        </p:txBody>
      </p:sp>
      <p:pic>
        <p:nvPicPr>
          <p:cNvPr id="8" name="Content Placeholder 7">
            <a:extLst>
              <a:ext uri="{FF2B5EF4-FFF2-40B4-BE49-F238E27FC236}">
                <a16:creationId xmlns:a16="http://schemas.microsoft.com/office/drawing/2014/main" id="{C6874184-B576-EDA3-11F0-78673A7A5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384" y="1119674"/>
            <a:ext cx="10282334" cy="5057290"/>
          </a:xfrm>
        </p:spPr>
      </p:pic>
      <p:pic>
        <p:nvPicPr>
          <p:cNvPr id="4" name="Picture 3">
            <a:extLst>
              <a:ext uri="{FF2B5EF4-FFF2-40B4-BE49-F238E27FC236}">
                <a16:creationId xmlns:a16="http://schemas.microsoft.com/office/drawing/2014/main" id="{CE80880B-7A77-42E1-B60F-348C35356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846" y="1057013"/>
            <a:ext cx="10189770" cy="5119951"/>
          </a:xfrm>
          <a:prstGeom prst="rect">
            <a:avLst/>
          </a:prstGeom>
        </p:spPr>
      </p:pic>
    </p:spTree>
    <p:extLst>
      <p:ext uri="{BB962C8B-B14F-4D97-AF65-F5344CB8AC3E}">
        <p14:creationId xmlns:p14="http://schemas.microsoft.com/office/powerpoint/2010/main" val="3057644210"/>
      </p:ext>
    </p:extLst>
  </p:cSld>
  <p:clrMapOvr>
    <a:masterClrMapping/>
  </p:clrMapOvr>
  <mc:AlternateContent xmlns:mc="http://schemas.openxmlformats.org/markup-compatibility/2006" xmlns:p14="http://schemas.microsoft.com/office/powerpoint/2010/main">
    <mc:Choice Requires="p14">
      <p:transition spd="slow" p14:dur="2000" advTm="1447"/>
    </mc:Choice>
    <mc:Fallback xmlns="">
      <p:transition spd="slow" advTm="1447"/>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1108</TotalTime>
  <Words>1104</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Introduction</vt:lpstr>
      <vt:lpstr>Tools</vt:lpstr>
      <vt:lpstr>Data Challenges &amp; Cleaning</vt:lpstr>
      <vt:lpstr>Problems and Analysis</vt:lpstr>
      <vt:lpstr>Problems and Analysis</vt:lpstr>
      <vt:lpstr>Conclusion</vt:lpstr>
      <vt:lpstr>Dashboard (Excel)</vt:lpstr>
      <vt:lpstr>Dashboard (Power BI)</vt:lpstr>
      <vt:lpstr>Dashboard (Tableau)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 Mahata</dc:creator>
  <cp:lastModifiedBy>Anjali Anjali</cp:lastModifiedBy>
  <cp:revision>20</cp:revision>
  <dcterms:created xsi:type="dcterms:W3CDTF">2023-10-24T07:21:11Z</dcterms:created>
  <dcterms:modified xsi:type="dcterms:W3CDTF">2024-08-08T19:05:26Z</dcterms:modified>
</cp:coreProperties>
</file>