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IbxPBdlmXTTObYuVNc38etP1j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regular.fntdata"/><Relationship Id="rId14" Type="http://schemas.openxmlformats.org/officeDocument/2006/relationships/slide" Target="slides/slide10.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26dec2fe53d_0_1718"/>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26dec2fe53d_0_1718"/>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26dec2fe53d_0_1718"/>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6dec2fe53d_0_1718"/>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g26dec2fe53d_0_1718"/>
          <p:cNvGrpSpPr/>
          <p:nvPr/>
        </p:nvGrpSpPr>
        <p:grpSpPr>
          <a:xfrm>
            <a:off x="340259" y="790"/>
            <a:ext cx="3000409" cy="1392365"/>
            <a:chOff x="255200" y="592"/>
            <a:chExt cx="2250363" cy="1044300"/>
          </a:xfrm>
        </p:grpSpPr>
        <p:sp>
          <p:nvSpPr>
            <p:cNvPr id="15" name="Google Shape;15;g26dec2fe53d_0_1718"/>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26dec2fe53d_0_1718"/>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26dec2fe53d_0_1718"/>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26dec2fe53d_0_1718"/>
          <p:cNvGrpSpPr/>
          <p:nvPr/>
        </p:nvGrpSpPr>
        <p:grpSpPr>
          <a:xfrm>
            <a:off x="1207163" y="790"/>
            <a:ext cx="3000409" cy="1392365"/>
            <a:chOff x="905395" y="592"/>
            <a:chExt cx="2250363" cy="1044300"/>
          </a:xfrm>
        </p:grpSpPr>
        <p:sp>
          <p:nvSpPr>
            <p:cNvPr id="19" name="Google Shape;19;g26dec2fe53d_0_1718"/>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6dec2fe53d_0_1718"/>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6dec2fe53d_0_1718"/>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26dec2fe53d_0_1718"/>
          <p:cNvGrpSpPr/>
          <p:nvPr/>
        </p:nvGrpSpPr>
        <p:grpSpPr>
          <a:xfrm>
            <a:off x="9409957" y="6784"/>
            <a:ext cx="2468376" cy="1002839"/>
            <a:chOff x="6917201" y="0"/>
            <a:chExt cx="2227777" cy="863400"/>
          </a:xfrm>
        </p:grpSpPr>
        <p:sp>
          <p:nvSpPr>
            <p:cNvPr id="23" name="Google Shape;23;g26dec2fe53d_0_171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6dec2fe53d_0_171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6dec2fe53d_0_171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26dec2fe53d_0_1718"/>
          <p:cNvGrpSpPr/>
          <p:nvPr/>
        </p:nvGrpSpPr>
        <p:grpSpPr>
          <a:xfrm>
            <a:off x="8737606" y="5623802"/>
            <a:ext cx="3185498" cy="1234317"/>
            <a:chOff x="6917201" y="0"/>
            <a:chExt cx="2227777" cy="863400"/>
          </a:xfrm>
        </p:grpSpPr>
        <p:sp>
          <p:nvSpPr>
            <p:cNvPr id="27" name="Google Shape;27;g26dec2fe53d_0_1718"/>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6dec2fe53d_0_1718"/>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6dec2fe53d_0_1718"/>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26dec2fe53d_0_1718"/>
          <p:cNvGrpSpPr/>
          <p:nvPr/>
        </p:nvGrpSpPr>
        <p:grpSpPr>
          <a:xfrm>
            <a:off x="265762" y="5407536"/>
            <a:ext cx="3727293" cy="1444382"/>
            <a:chOff x="6917201" y="0"/>
            <a:chExt cx="2227777" cy="863400"/>
          </a:xfrm>
        </p:grpSpPr>
        <p:sp>
          <p:nvSpPr>
            <p:cNvPr id="31" name="Google Shape;31;g26dec2fe53d_0_171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6dec2fe53d_0_171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6dec2fe53d_0_171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g26dec2fe53d_0_1718"/>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5" name="Google Shape;35;g26dec2fe53d_0_1718"/>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26dec2fe53d_0_171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26dec2fe53d_0_1818"/>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g26dec2fe53d_0_1818"/>
          <p:cNvGrpSpPr/>
          <p:nvPr/>
        </p:nvGrpSpPr>
        <p:grpSpPr>
          <a:xfrm>
            <a:off x="7945629" y="5492768"/>
            <a:ext cx="3361269" cy="1365553"/>
            <a:chOff x="6917201" y="0"/>
            <a:chExt cx="2227777" cy="863400"/>
          </a:xfrm>
        </p:grpSpPr>
        <p:sp>
          <p:nvSpPr>
            <p:cNvPr id="112" name="Google Shape;112;g26dec2fe53d_0_181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6dec2fe53d_0_181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6dec2fe53d_0_181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g26dec2fe53d_0_1818"/>
          <p:cNvGrpSpPr/>
          <p:nvPr/>
        </p:nvGrpSpPr>
        <p:grpSpPr>
          <a:xfrm>
            <a:off x="265762" y="3"/>
            <a:ext cx="3727293" cy="1444382"/>
            <a:chOff x="6917201" y="0"/>
            <a:chExt cx="2227777" cy="863400"/>
          </a:xfrm>
        </p:grpSpPr>
        <p:sp>
          <p:nvSpPr>
            <p:cNvPr id="116" name="Google Shape;116;g26dec2fe53d_0_181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6dec2fe53d_0_181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6dec2fe53d_0_181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g26dec2fe53d_0_1818"/>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26dec2fe53d_0_1818"/>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1" name="Google Shape;121;g26dec2fe53d_0_181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26dec2fe53d_0_183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g26dec2fe53d_0_18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6" name="Google Shape;126;g26dec2fe53d_0_18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27" name="Google Shape;127;g26dec2fe53d_0_18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26dec2fe53d_0_18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26dec2fe53d_0_18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26dec2fe53d_0_1746"/>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g26dec2fe53d_0_1746"/>
          <p:cNvGrpSpPr/>
          <p:nvPr/>
        </p:nvGrpSpPr>
        <p:grpSpPr>
          <a:xfrm>
            <a:off x="7458691" y="5281486"/>
            <a:ext cx="3880118" cy="1576482"/>
            <a:chOff x="6917201" y="0"/>
            <a:chExt cx="2227777" cy="863400"/>
          </a:xfrm>
        </p:grpSpPr>
        <p:sp>
          <p:nvSpPr>
            <p:cNvPr id="40" name="Google Shape;40;g26dec2fe53d_0_1746"/>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6dec2fe53d_0_1746"/>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6dec2fe53d_0_1746"/>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g26dec2fe53d_0_1746"/>
          <p:cNvGrpSpPr/>
          <p:nvPr/>
        </p:nvGrpSpPr>
        <p:grpSpPr>
          <a:xfrm>
            <a:off x="265762" y="3"/>
            <a:ext cx="3727293" cy="1444382"/>
            <a:chOff x="6917201" y="0"/>
            <a:chExt cx="2227777" cy="863400"/>
          </a:xfrm>
        </p:grpSpPr>
        <p:sp>
          <p:nvSpPr>
            <p:cNvPr id="44" name="Google Shape;44;g26dec2fe53d_0_1746"/>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26dec2fe53d_0_1746"/>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26dec2fe53d_0_1746"/>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g26dec2fe53d_0_1746"/>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48" name="Google Shape;48;g26dec2fe53d_0_174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26dec2fe53d_0_1758"/>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6dec2fe53d_0_1758"/>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26dec2fe53d_0_175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26dec2fe53d_0_1758"/>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4" name="Google Shape;54;g26dec2fe53d_0_1758"/>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6dec2fe53d_0_175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26dec2fe53d_0_176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26dec2fe53d_0_176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6dec2fe53d_0_176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26dec2fe53d_0_176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1" name="Google Shape;61;g26dec2fe53d_0_1765"/>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2" name="Google Shape;62;g26dec2fe53d_0_1765"/>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3" name="Google Shape;63;g26dec2fe53d_0_176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26dec2fe53d_0_1773"/>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26dec2fe53d_0_1773"/>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26dec2fe53d_0_177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26dec2fe53d_0_1773"/>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9" name="Google Shape;69;g26dec2fe53d_0_177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26dec2fe53d_0_177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6dec2fe53d_0_1779"/>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6dec2fe53d_0_177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6dec2fe53d_0_1779"/>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g26dec2fe53d_0_1779"/>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6" name="Google Shape;76;g26dec2fe53d_0_177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26dec2fe53d_0_1786"/>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6dec2fe53d_0_1786"/>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g26dec2fe53d_0_1786"/>
          <p:cNvGrpSpPr/>
          <p:nvPr/>
        </p:nvGrpSpPr>
        <p:grpSpPr>
          <a:xfrm>
            <a:off x="341189" y="-11"/>
            <a:ext cx="3001758" cy="1391229"/>
            <a:chOff x="3961956" y="4383950"/>
            <a:chExt cx="1160548" cy="548700"/>
          </a:xfrm>
        </p:grpSpPr>
        <p:sp>
          <p:nvSpPr>
            <p:cNvPr id="81" name="Google Shape;81;g26dec2fe53d_0_1786"/>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6dec2fe53d_0_1786"/>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6dec2fe53d_0_1786"/>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g26dec2fe53d_0_178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g26dec2fe53d_0_1786"/>
          <p:cNvGrpSpPr/>
          <p:nvPr/>
        </p:nvGrpSpPr>
        <p:grpSpPr>
          <a:xfrm>
            <a:off x="46579" y="6029501"/>
            <a:ext cx="2124408" cy="822734"/>
            <a:chOff x="6917201" y="0"/>
            <a:chExt cx="2227777" cy="863400"/>
          </a:xfrm>
        </p:grpSpPr>
        <p:sp>
          <p:nvSpPr>
            <p:cNvPr id="86" name="Google Shape;86;g26dec2fe53d_0_1786"/>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6dec2fe53d_0_1786"/>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6dec2fe53d_0_1786"/>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g26dec2fe53d_0_1786"/>
          <p:cNvGrpSpPr/>
          <p:nvPr/>
        </p:nvGrpSpPr>
        <p:grpSpPr>
          <a:xfrm>
            <a:off x="7848470" y="1657"/>
            <a:ext cx="4343273" cy="1681990"/>
            <a:chOff x="6917201" y="0"/>
            <a:chExt cx="2227777" cy="863400"/>
          </a:xfrm>
        </p:grpSpPr>
        <p:sp>
          <p:nvSpPr>
            <p:cNvPr id="90" name="Google Shape;90;g26dec2fe53d_0_1786"/>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26dec2fe53d_0_1786"/>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26dec2fe53d_0_1786"/>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26dec2fe53d_0_1786"/>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4" name="Google Shape;94;g26dec2fe53d_0_178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26dec2fe53d_0_180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26dec2fe53d_0_180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26dec2fe53d_0_180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26dec2fe53d_0_1804"/>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0" name="Google Shape;100;g26dec2fe53d_0_1804"/>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26dec2fe53d_0_1804"/>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26dec2fe53d_0_180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26dec2fe53d_0_1812"/>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26dec2fe53d_0_1812"/>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26dec2fe53d_0_181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26dec2fe53d_0_1812"/>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26dec2fe53d_0_181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26dec2fe53d_0_17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g26dec2fe53d_0_1714"/>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g26dec2fe53d_0_171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35" name="Google Shape;135;p1"/>
          <p:cNvGrpSpPr/>
          <p:nvPr/>
        </p:nvGrpSpPr>
        <p:grpSpPr>
          <a:xfrm>
            <a:off x="3315292" y="0"/>
            <a:ext cx="2436813" cy="6858001"/>
            <a:chOff x="1320800" y="0"/>
            <a:chExt cx="2436813" cy="6858001"/>
          </a:xfrm>
        </p:grpSpPr>
        <p:sp>
          <p:nvSpPr>
            <p:cNvPr id="136" name="Google Shape;136;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37" name="Google Shape;137;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8" name="Google Shape;138;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39" name="Google Shape;139;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40" name="Google Shape;140;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41" name="Google Shape;141;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2" name="Google Shape;142;p1"/>
          <p:cNvSpPr txBox="1"/>
          <p:nvPr>
            <p:ph type="title"/>
          </p:nvPr>
        </p:nvSpPr>
        <p:spPr>
          <a:xfrm>
            <a:off x="269775" y="685800"/>
            <a:ext cx="3462300"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IN" sz="4000">
                <a:solidFill>
                  <a:srgbClr val="FFFFFF"/>
                </a:solidFill>
              </a:rPr>
              <a:t>CREDIT CARD DEFAULT PREDICTION</a:t>
            </a:r>
            <a:endParaRPr b="1" sz="4000">
              <a:solidFill>
                <a:srgbClr val="FFFFFF"/>
              </a:solidFill>
            </a:endParaRPr>
          </a:p>
        </p:txBody>
      </p:sp>
      <p:grpSp>
        <p:nvGrpSpPr>
          <p:cNvPr id="143" name="Google Shape;143;p1"/>
          <p:cNvGrpSpPr/>
          <p:nvPr/>
        </p:nvGrpSpPr>
        <p:grpSpPr>
          <a:xfrm>
            <a:off x="5010150" y="688292"/>
            <a:ext cx="6492875" cy="5100415"/>
            <a:chOff x="0" y="2492"/>
            <a:chExt cx="6492875" cy="5100415"/>
          </a:xfrm>
        </p:grpSpPr>
        <p:cxnSp>
          <p:nvCxnSpPr>
            <p:cNvPr id="144" name="Google Shape;144;p1"/>
            <p:cNvCxnSpPr/>
            <p:nvPr/>
          </p:nvCxnSpPr>
          <p:spPr>
            <a:xfrm>
              <a:off x="0" y="2492"/>
              <a:ext cx="6492875"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45" name="Google Shape;145;p1"/>
            <p:cNvSpPr/>
            <p:nvPr/>
          </p:nvSpPr>
          <p:spPr>
            <a:xfrm>
              <a:off x="0" y="2492"/>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
            <p:cNvSpPr txBox="1"/>
            <p:nvPr/>
          </p:nvSpPr>
          <p:spPr>
            <a:xfrm>
              <a:off x="0" y="2492"/>
              <a:ext cx="6492875" cy="1700138"/>
            </a:xfrm>
            <a:prstGeom prst="rect">
              <a:avLst/>
            </a:prstGeom>
            <a:noFill/>
            <a:ln>
              <a:noFill/>
            </a:ln>
          </p:spPr>
          <p:txBody>
            <a:bodyPr anchorCtr="0" anchor="t" bIns="247650" lIns="247650" spcFirstLastPara="1" rIns="247650" wrap="square" tIns="247650">
              <a:noAutofit/>
            </a:bodyPr>
            <a:lstStyle/>
            <a:p>
              <a:pPr indent="0" lvl="0" marL="0" marR="0" rtl="0" algn="l">
                <a:lnSpc>
                  <a:spcPct val="90000"/>
                </a:lnSpc>
                <a:spcBef>
                  <a:spcPts val="0"/>
                </a:spcBef>
                <a:spcAft>
                  <a:spcPts val="0"/>
                </a:spcAft>
                <a:buClr>
                  <a:schemeClr val="dk1"/>
                </a:buClr>
                <a:buSzPts val="6500"/>
                <a:buFont typeface="Calibri"/>
                <a:buNone/>
              </a:pPr>
              <a:r>
                <a:rPr b="1" i="0" lang="en-IN" sz="6500" u="none" cap="none" strike="noStrike">
                  <a:solidFill>
                    <a:schemeClr val="dk1"/>
                  </a:solidFill>
                  <a:latin typeface="Calibri"/>
                  <a:ea typeface="Calibri"/>
                  <a:cs typeface="Calibri"/>
                  <a:sym typeface="Calibri"/>
                </a:rPr>
                <a:t>Submitted by:</a:t>
              </a:r>
              <a:endParaRPr b="0" i="0" sz="6500" u="none" cap="none" strike="noStrike">
                <a:solidFill>
                  <a:schemeClr val="dk1"/>
                </a:solidFill>
                <a:latin typeface="Calibri"/>
                <a:ea typeface="Calibri"/>
                <a:cs typeface="Calibri"/>
                <a:sym typeface="Calibri"/>
              </a:endParaRPr>
            </a:p>
          </p:txBody>
        </p:sp>
        <p:cxnSp>
          <p:nvCxnSpPr>
            <p:cNvPr id="147" name="Google Shape;147;p1"/>
            <p:cNvCxnSpPr/>
            <p:nvPr/>
          </p:nvCxnSpPr>
          <p:spPr>
            <a:xfrm>
              <a:off x="0" y="1702630"/>
              <a:ext cx="6492875"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148" name="Google Shape;148;p1"/>
            <p:cNvSpPr/>
            <p:nvPr/>
          </p:nvSpPr>
          <p:spPr>
            <a:xfrm>
              <a:off x="0" y="1702630"/>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txBox="1"/>
            <p:nvPr/>
          </p:nvSpPr>
          <p:spPr>
            <a:xfrm>
              <a:off x="0" y="1702630"/>
              <a:ext cx="6492875" cy="1700138"/>
            </a:xfrm>
            <a:prstGeom prst="rect">
              <a:avLst/>
            </a:prstGeom>
            <a:noFill/>
            <a:ln>
              <a:noFill/>
            </a:ln>
          </p:spPr>
          <p:txBody>
            <a:bodyPr anchorCtr="0" anchor="t" bIns="247650" lIns="247650" spcFirstLastPara="1" rIns="247650" wrap="square" tIns="247650">
              <a:noAutofit/>
            </a:bodyPr>
            <a:lstStyle/>
            <a:p>
              <a:pPr indent="0" lvl="0" marL="0" marR="0" rtl="0" algn="l">
                <a:lnSpc>
                  <a:spcPct val="90000"/>
                </a:lnSpc>
                <a:spcBef>
                  <a:spcPts val="0"/>
                </a:spcBef>
                <a:spcAft>
                  <a:spcPts val="0"/>
                </a:spcAft>
                <a:buClr>
                  <a:schemeClr val="dk1"/>
                </a:buClr>
                <a:buSzPts val="6500"/>
                <a:buFont typeface="Calibri"/>
                <a:buNone/>
              </a:pPr>
              <a:r>
                <a:rPr lang="en-IN" sz="6500">
                  <a:solidFill>
                    <a:schemeClr val="dk1"/>
                  </a:solidFill>
                  <a:latin typeface="Calibri"/>
                  <a:ea typeface="Calibri"/>
                  <a:cs typeface="Calibri"/>
                  <a:sym typeface="Calibri"/>
                </a:rPr>
                <a:t>Dnyanesh Yeole</a:t>
              </a:r>
              <a:endParaRPr b="0" i="0" sz="6500" u="none" cap="none" strike="noStrike">
                <a:solidFill>
                  <a:schemeClr val="dk1"/>
                </a:solidFill>
                <a:latin typeface="Calibri"/>
                <a:ea typeface="Calibri"/>
                <a:cs typeface="Calibri"/>
                <a:sym typeface="Calibri"/>
              </a:endParaRPr>
            </a:p>
          </p:txBody>
        </p:sp>
        <p:cxnSp>
          <p:nvCxnSpPr>
            <p:cNvPr id="150" name="Google Shape;150;p1"/>
            <p:cNvCxnSpPr/>
            <p:nvPr/>
          </p:nvCxnSpPr>
          <p:spPr>
            <a:xfrm>
              <a:off x="0" y="3402769"/>
              <a:ext cx="6492875"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151" name="Google Shape;151;p1"/>
            <p:cNvSpPr/>
            <p:nvPr/>
          </p:nvSpPr>
          <p:spPr>
            <a:xfrm>
              <a:off x="0" y="3402769"/>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1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0"/>
          <p:cNvSpPr txBox="1"/>
          <p:nvPr>
            <p:ph type="ctrTitle"/>
          </p:nvPr>
        </p:nvSpPr>
        <p:spPr>
          <a:xfrm>
            <a:off x="5299178" y="1553471"/>
            <a:ext cx="4761900" cy="210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IN" sz="5400">
                <a:solidFill>
                  <a:schemeClr val="dk1"/>
                </a:solidFill>
              </a:rPr>
              <a:t>THANK YOU</a:t>
            </a:r>
            <a:endParaRPr sz="5400">
              <a:solidFill>
                <a:schemeClr val="dk1"/>
              </a:solidFill>
            </a:endParaRPr>
          </a:p>
        </p:txBody>
      </p:sp>
      <p:pic>
        <p:nvPicPr>
          <p:cNvPr descr="Magnifying glass on clear background" id="257" name="Google Shape;257;p10"/>
          <p:cNvPicPr preferRelativeResize="0"/>
          <p:nvPr/>
        </p:nvPicPr>
        <p:blipFill rotWithShape="1">
          <a:blip r:embed="rId3">
            <a:alphaModFix/>
          </a:blip>
          <a:srcRect b="-1" l="40473" r="14194"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258" name="Google Shape;258;p10"/>
          <p:cNvSpPr/>
          <p:nvPr/>
        </p:nvSpPr>
        <p:spPr>
          <a:xfrm>
            <a:off x="5412862" y="3765167"/>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56"/>
                                        </p:tgtEl>
                                        <p:attrNameLst>
                                          <p:attrName>style.visibility</p:attrName>
                                        </p:attrNameLst>
                                      </p:cBhvr>
                                      <p:to>
                                        <p:strVal val="visible"/>
                                      </p:to>
                                    </p:set>
                                    <p:animEffect filter="fade" transition="in">
                                      <p:cBhvr>
                                        <p:cTn dur="7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2"/>
          <p:cNvSpPr txBox="1"/>
          <p:nvPr>
            <p:ph type="ctr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IN" sz="4400">
                <a:solidFill>
                  <a:srgbClr val="FFFFFF"/>
                </a:solidFill>
                <a:latin typeface="Calibri"/>
                <a:ea typeface="Calibri"/>
                <a:cs typeface="Calibri"/>
                <a:sym typeface="Calibri"/>
              </a:rPr>
              <a:t>OVERVIEW</a:t>
            </a:r>
            <a:endParaRPr/>
          </a:p>
        </p:txBody>
      </p:sp>
      <p:sp>
        <p:nvSpPr>
          <p:cNvPr id="159" name="Google Shape;159;p2"/>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0" name="Google Shape;160;p2"/>
          <p:cNvSpPr txBox="1"/>
          <p:nvPr>
            <p:ph idx="1" type="subTitle"/>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47650" lvl="0" marL="285750" rtl="0" algn="l">
              <a:lnSpc>
                <a:spcPct val="90000"/>
              </a:lnSpc>
              <a:spcBef>
                <a:spcPts val="0"/>
              </a:spcBef>
              <a:spcAft>
                <a:spcPts val="0"/>
              </a:spcAft>
              <a:buClr>
                <a:schemeClr val="dk2"/>
              </a:buClr>
              <a:buSzPts val="2700"/>
              <a:buFont typeface="Nunito"/>
              <a:buChar char="•"/>
            </a:pPr>
            <a:r>
              <a:rPr i="0" lang="en-IN" sz="2400" u="none" strike="noStrike">
                <a:solidFill>
                  <a:schemeClr val="dk2"/>
                </a:solidFill>
                <a:latin typeface="Nunito"/>
                <a:ea typeface="Nunito"/>
                <a:cs typeface="Nunito"/>
                <a:sym typeface="Nunito"/>
              </a:rPr>
              <a:t>Banking/Financial Institutes plays a significant role in providing financial service.</a:t>
            </a:r>
            <a:endParaRPr sz="2400">
              <a:solidFill>
                <a:schemeClr val="dk2"/>
              </a:solidFill>
              <a:latin typeface="Nunito"/>
              <a:ea typeface="Nunito"/>
              <a:cs typeface="Nunito"/>
              <a:sym typeface="Nunito"/>
            </a:endParaRPr>
          </a:p>
          <a:p>
            <a:pPr indent="-247650" lvl="0" marL="285750" rtl="0" algn="l">
              <a:lnSpc>
                <a:spcPct val="90000"/>
              </a:lnSpc>
              <a:spcBef>
                <a:spcPts val="1000"/>
              </a:spcBef>
              <a:spcAft>
                <a:spcPts val="0"/>
              </a:spcAft>
              <a:buClr>
                <a:schemeClr val="dk2"/>
              </a:buClr>
              <a:buSzPts val="2700"/>
              <a:buFont typeface="Nunito"/>
              <a:buChar char="•"/>
            </a:pPr>
            <a:r>
              <a:rPr lang="en-IN" sz="2400">
                <a:solidFill>
                  <a:schemeClr val="dk2"/>
                </a:solidFill>
                <a:latin typeface="Nunito"/>
                <a:ea typeface="Nunito"/>
                <a:cs typeface="Nunito"/>
                <a:sym typeface="Nunito"/>
              </a:rPr>
              <a:t>To maintain the integrity,bank/institute must be careful when investing in customers to avoid financial loss.</a:t>
            </a:r>
            <a:endParaRPr sz="2400">
              <a:solidFill>
                <a:schemeClr val="dk2"/>
              </a:solidFill>
              <a:latin typeface="Nunito"/>
              <a:ea typeface="Nunito"/>
              <a:cs typeface="Nunito"/>
              <a:sym typeface="Nunito"/>
            </a:endParaRPr>
          </a:p>
          <a:p>
            <a:pPr indent="-247650" lvl="0" marL="285750" rtl="0" algn="l">
              <a:lnSpc>
                <a:spcPct val="90000"/>
              </a:lnSpc>
              <a:spcBef>
                <a:spcPts val="1000"/>
              </a:spcBef>
              <a:spcAft>
                <a:spcPts val="0"/>
              </a:spcAft>
              <a:buClr>
                <a:schemeClr val="dk2"/>
              </a:buClr>
              <a:buSzPts val="2700"/>
              <a:buFont typeface="Nunito"/>
              <a:buChar char="•"/>
            </a:pPr>
            <a:r>
              <a:rPr i="0" lang="en-IN" sz="2400" u="none" strike="noStrike">
                <a:solidFill>
                  <a:schemeClr val="dk2"/>
                </a:solidFill>
                <a:latin typeface="Nunito"/>
                <a:ea typeface="Nunito"/>
                <a:cs typeface="Nunito"/>
                <a:sym typeface="Nunito"/>
              </a:rPr>
              <a:t>Before </a:t>
            </a:r>
            <a:r>
              <a:rPr lang="en-IN" sz="2400">
                <a:solidFill>
                  <a:schemeClr val="dk2"/>
                </a:solidFill>
                <a:latin typeface="Nunito"/>
                <a:ea typeface="Nunito"/>
                <a:cs typeface="Nunito"/>
                <a:sym typeface="Nunito"/>
              </a:rPr>
              <a:t>giving credit to borrowers,the bank must come to about the potential of customers.</a:t>
            </a:r>
            <a:endParaRPr sz="2400">
              <a:solidFill>
                <a:schemeClr val="dk2"/>
              </a:solidFill>
              <a:latin typeface="Nunito"/>
              <a:ea typeface="Nunito"/>
              <a:cs typeface="Nunito"/>
              <a:sym typeface="Nunito"/>
            </a:endParaRPr>
          </a:p>
          <a:p>
            <a:pPr indent="-247650" lvl="0" marL="285750" rtl="0" algn="l">
              <a:lnSpc>
                <a:spcPct val="90000"/>
              </a:lnSpc>
              <a:spcBef>
                <a:spcPts val="1000"/>
              </a:spcBef>
              <a:spcAft>
                <a:spcPts val="0"/>
              </a:spcAft>
              <a:buClr>
                <a:schemeClr val="dk2"/>
              </a:buClr>
              <a:buSzPts val="2700"/>
              <a:buFont typeface="Nunito"/>
              <a:buChar char="•"/>
            </a:pPr>
            <a:r>
              <a:rPr i="0" lang="en-IN" sz="2400" u="none" strike="noStrike">
                <a:solidFill>
                  <a:schemeClr val="dk2"/>
                </a:solidFill>
                <a:latin typeface="Nunito"/>
                <a:ea typeface="Nunito"/>
                <a:cs typeface="Nunito"/>
                <a:sym typeface="Nunito"/>
              </a:rPr>
              <a:t>The term credit scoring,determines the relation between defaulters and loan characteristics.</a:t>
            </a:r>
            <a:endParaRPr sz="24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3"/>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3"/>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3"/>
          <p:cNvSpPr txBox="1"/>
          <p:nvPr>
            <p:ph type="title"/>
          </p:nvPr>
        </p:nvSpPr>
        <p:spPr>
          <a:xfrm>
            <a:off x="781875" y="1404725"/>
            <a:ext cx="4327200" cy="4056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100"/>
              <a:buFont typeface="Calibri"/>
              <a:buNone/>
            </a:pPr>
            <a:r>
              <a:rPr b="1" lang="en-IN" sz="4100">
                <a:solidFill>
                  <a:srgbClr val="FFFFFF"/>
                </a:solidFill>
              </a:rPr>
              <a:t>        DATA PREPROCESING</a:t>
            </a:r>
            <a:endParaRPr b="1" sz="4100">
              <a:solidFill>
                <a:srgbClr val="FFFFFF"/>
              </a:solidFill>
            </a:endParaRPr>
          </a:p>
        </p:txBody>
      </p:sp>
      <p:sp>
        <p:nvSpPr>
          <p:cNvPr id="168" name="Google Shape;168;p3"/>
          <p:cNvSpPr/>
          <p:nvPr/>
        </p:nvSpPr>
        <p:spPr>
          <a:xfrm rot="-1790987">
            <a:off x="8658789" y="545353"/>
            <a:ext cx="2987779" cy="298777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3"/>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3"/>
          <p:cNvSpPr txBox="1"/>
          <p:nvPr>
            <p:ph idx="1" type="body"/>
          </p:nvPr>
        </p:nvSpPr>
        <p:spPr>
          <a:xfrm>
            <a:off x="5426978" y="1461308"/>
            <a:ext cx="5536500" cy="39354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1000"/>
              </a:spcBef>
              <a:spcAft>
                <a:spcPts val="0"/>
              </a:spcAft>
              <a:buClr>
                <a:schemeClr val="dk1"/>
              </a:buClr>
              <a:buSzPts val="2400"/>
              <a:buFont typeface="Nunito"/>
              <a:buChar char="●"/>
            </a:pPr>
            <a:r>
              <a:rPr lang="en-IN" sz="2400">
                <a:latin typeface="Nunito"/>
                <a:ea typeface="Nunito"/>
                <a:cs typeface="Nunito"/>
                <a:sym typeface="Nunito"/>
              </a:rPr>
              <a:t>ID column was dropped as its unnecessary for our modeling.</a:t>
            </a:r>
            <a:endParaRPr sz="2400">
              <a:latin typeface="Nunito"/>
              <a:ea typeface="Nunito"/>
              <a:cs typeface="Nunito"/>
              <a:sym typeface="Nunito"/>
            </a:endParaRPr>
          </a:p>
          <a:p>
            <a:pPr indent="-266700" lvl="0" marL="228600" rtl="0" algn="l">
              <a:lnSpc>
                <a:spcPct val="90000"/>
              </a:lnSpc>
              <a:spcBef>
                <a:spcPts val="1000"/>
              </a:spcBef>
              <a:spcAft>
                <a:spcPts val="0"/>
              </a:spcAft>
              <a:buClr>
                <a:schemeClr val="dk1"/>
              </a:buClr>
              <a:buSzPts val="2400"/>
              <a:buFont typeface="Nunito"/>
              <a:buChar char="●"/>
            </a:pPr>
            <a:r>
              <a:rPr lang="en-IN" sz="2400">
                <a:latin typeface="Nunito"/>
                <a:ea typeface="Nunito"/>
                <a:cs typeface="Nunito"/>
                <a:sym typeface="Nunito"/>
              </a:rPr>
              <a:t>The attribute name ‘PAY_0’was converted to ‘PAY_1’ and  'default.payment.next.month’ was covertes to ‘def_pay’ for naming convenience.</a:t>
            </a:r>
            <a:endParaRPr sz="2400">
              <a:latin typeface="Nunito"/>
              <a:ea typeface="Nunito"/>
              <a:cs typeface="Nunito"/>
              <a:sym typeface="Nunito"/>
            </a:endParaRPr>
          </a:p>
          <a:p>
            <a:pPr indent="-266700" lvl="0" marL="228600" rtl="0" algn="l">
              <a:lnSpc>
                <a:spcPct val="90000"/>
              </a:lnSpc>
              <a:spcBef>
                <a:spcPts val="1000"/>
              </a:spcBef>
              <a:spcAft>
                <a:spcPts val="0"/>
              </a:spcAft>
              <a:buClr>
                <a:schemeClr val="dk1"/>
              </a:buClr>
              <a:buSzPts val="2400"/>
              <a:buFont typeface="Nunito"/>
              <a:buChar char="●"/>
            </a:pPr>
            <a:r>
              <a:rPr lang="en-IN" sz="2400">
                <a:latin typeface="Nunito"/>
                <a:ea typeface="Nunito"/>
                <a:cs typeface="Nunito"/>
                <a:sym typeface="Nunito"/>
              </a:rPr>
              <a:t>Pay_0:No consumption of credit card=-2,Pay duly(paid on time)=-1,payment delay for one mouth=1, payment delay for two months=2,payment delay for nine months and above=-9.</a:t>
            </a:r>
            <a:endParaRPr sz="24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4"/>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4"/>
          <p:cNvSpPr txBox="1"/>
          <p:nvPr>
            <p:ph type="title"/>
          </p:nvPr>
        </p:nvSpPr>
        <p:spPr>
          <a:xfrm>
            <a:off x="1619825" y="1396650"/>
            <a:ext cx="3489300" cy="406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IN">
                <a:solidFill>
                  <a:srgbClr val="FFFFFF"/>
                </a:solidFill>
              </a:rPr>
              <a:t>INSIGHTS</a:t>
            </a:r>
            <a:endParaRPr b="1">
              <a:solidFill>
                <a:srgbClr val="FFFFFF"/>
              </a:solidFill>
            </a:endParaRPr>
          </a:p>
          <a:p>
            <a:pPr indent="0" lvl="0" marL="0" rtl="0" algn="l">
              <a:lnSpc>
                <a:spcPct val="90000"/>
              </a:lnSpc>
              <a:spcBef>
                <a:spcPts val="0"/>
              </a:spcBef>
              <a:spcAft>
                <a:spcPts val="0"/>
              </a:spcAft>
              <a:buClr>
                <a:srgbClr val="FFFFFF"/>
              </a:buClr>
              <a:buSzPts val="4400"/>
              <a:buFont typeface="Calibri"/>
              <a:buNone/>
            </a:pPr>
            <a:r>
              <a:rPr b="1" lang="en-IN">
                <a:solidFill>
                  <a:srgbClr val="FFFFFF"/>
                </a:solidFill>
              </a:rPr>
              <a:t>FROM</a:t>
            </a:r>
            <a:endParaRPr b="1">
              <a:solidFill>
                <a:srgbClr val="FFFFFF"/>
              </a:solidFill>
            </a:endParaRPr>
          </a:p>
          <a:p>
            <a:pPr indent="0" lvl="0" marL="0" rtl="0" algn="l">
              <a:lnSpc>
                <a:spcPct val="90000"/>
              </a:lnSpc>
              <a:spcBef>
                <a:spcPts val="0"/>
              </a:spcBef>
              <a:spcAft>
                <a:spcPts val="0"/>
              </a:spcAft>
              <a:buClr>
                <a:srgbClr val="FFFFFF"/>
              </a:buClr>
              <a:buSzPts val="4400"/>
              <a:buFont typeface="Calibri"/>
              <a:buNone/>
            </a:pPr>
            <a:r>
              <a:rPr b="1" lang="en-IN">
                <a:solidFill>
                  <a:srgbClr val="FFFFFF"/>
                </a:solidFill>
              </a:rPr>
              <a:t>DATA ANALYSIS</a:t>
            </a:r>
            <a:endParaRPr b="1">
              <a:solidFill>
                <a:srgbClr val="FFFFFF"/>
              </a:solidFill>
            </a:endParaRPr>
          </a:p>
        </p:txBody>
      </p:sp>
      <p:sp>
        <p:nvSpPr>
          <p:cNvPr id="178" name="Google Shape;178;p4"/>
          <p:cNvSpPr/>
          <p:nvPr/>
        </p:nvSpPr>
        <p:spPr>
          <a:xfrm rot="-1790987">
            <a:off x="8873164" y="259128"/>
            <a:ext cx="2987779" cy="298777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9" name="Google Shape;179;p4"/>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4"/>
          <p:cNvSpPr txBox="1"/>
          <p:nvPr>
            <p:ph idx="1" type="body"/>
          </p:nvPr>
        </p:nvSpPr>
        <p:spPr>
          <a:xfrm>
            <a:off x="5426978" y="845608"/>
            <a:ext cx="5536500" cy="3935400"/>
          </a:xfrm>
          <a:prstGeom prst="rect">
            <a:avLst/>
          </a:prstGeom>
          <a:noFill/>
          <a:ln>
            <a:noFill/>
          </a:ln>
        </p:spPr>
        <p:txBody>
          <a:bodyPr anchorCtr="0" anchor="t" bIns="45700" lIns="91425" spcFirstLastPara="1" rIns="91425" wrap="square" tIns="45700">
            <a:noAutofit/>
          </a:bodyPr>
          <a:lstStyle/>
          <a:p>
            <a:pPr indent="-266700" lvl="0" marL="228600" rtl="0" algn="l">
              <a:lnSpc>
                <a:spcPct val="80000"/>
              </a:lnSpc>
              <a:spcBef>
                <a:spcPts val="0"/>
              </a:spcBef>
              <a:spcAft>
                <a:spcPts val="0"/>
              </a:spcAft>
              <a:buSzPts val="2400"/>
              <a:buFont typeface="Nunito"/>
              <a:buChar char="●"/>
            </a:pPr>
            <a:r>
              <a:rPr lang="en-IN" sz="2400">
                <a:latin typeface="Nunito"/>
                <a:ea typeface="Nunito"/>
                <a:cs typeface="Nunito"/>
                <a:sym typeface="Nunito"/>
              </a:rPr>
              <a:t>T</a:t>
            </a:r>
            <a:r>
              <a:rPr lang="en-IN" sz="2400">
                <a:latin typeface="Nunito"/>
                <a:ea typeface="Nunito"/>
                <a:cs typeface="Nunito"/>
                <a:sym typeface="Nunito"/>
              </a:rPr>
              <a:t>here are more women than men in our dataset and, apparently, men have a slightly higher chance of default.</a:t>
            </a:r>
            <a:endParaRPr sz="2400">
              <a:latin typeface="Nunito"/>
              <a:ea typeface="Nunito"/>
              <a:cs typeface="Nunito"/>
              <a:sym typeface="Nunito"/>
            </a:endParaRPr>
          </a:p>
          <a:p>
            <a:pPr indent="-266700" lvl="0" marL="228600" rtl="0" algn="l">
              <a:lnSpc>
                <a:spcPct val="80000"/>
              </a:lnSpc>
              <a:spcBef>
                <a:spcPts val="1600"/>
              </a:spcBef>
              <a:spcAft>
                <a:spcPts val="0"/>
              </a:spcAft>
              <a:buSzPts val="2400"/>
              <a:buFont typeface="Nunito"/>
              <a:buChar char="●"/>
            </a:pPr>
            <a:r>
              <a:rPr lang="en-IN" sz="2400">
                <a:latin typeface="Nunito"/>
                <a:ea typeface="Nunito"/>
                <a:cs typeface="Nunito"/>
                <a:sym typeface="Nunito"/>
              </a:rPr>
              <a:t>The probability of default was higher for men.</a:t>
            </a:r>
            <a:endParaRPr sz="2400">
              <a:latin typeface="Nunito"/>
              <a:ea typeface="Nunito"/>
              <a:cs typeface="Nunito"/>
              <a:sym typeface="Nunito"/>
            </a:endParaRPr>
          </a:p>
          <a:p>
            <a:pPr indent="-266700" lvl="0" marL="228600" rtl="0" algn="l">
              <a:lnSpc>
                <a:spcPct val="80000"/>
              </a:lnSpc>
              <a:spcBef>
                <a:spcPts val="1600"/>
              </a:spcBef>
              <a:spcAft>
                <a:spcPts val="0"/>
              </a:spcAft>
              <a:buSzPts val="2400"/>
              <a:buFont typeface="Nunito"/>
              <a:buChar char="●"/>
            </a:pPr>
            <a:r>
              <a:rPr lang="en-IN" sz="2400">
                <a:latin typeface="Nunito"/>
                <a:ea typeface="Nunito"/>
                <a:cs typeface="Nunito"/>
                <a:sym typeface="Nunito"/>
              </a:rPr>
              <a:t>Most people in our dataset have between 25 and 40 years old. There is also an impression that around that age the chance of default is a little lower.</a:t>
            </a:r>
            <a:endParaRPr sz="2400">
              <a:latin typeface="Nunito"/>
              <a:ea typeface="Nunito"/>
              <a:cs typeface="Nunito"/>
              <a:sym typeface="Nunito"/>
            </a:endParaRPr>
          </a:p>
          <a:p>
            <a:pPr indent="-254000" lvl="0" marL="228600" rtl="0" algn="l">
              <a:lnSpc>
                <a:spcPct val="80000"/>
              </a:lnSpc>
              <a:spcBef>
                <a:spcPts val="1600"/>
              </a:spcBef>
              <a:spcAft>
                <a:spcPts val="0"/>
              </a:spcAft>
              <a:buClr>
                <a:schemeClr val="dk1"/>
              </a:buClr>
              <a:buSzPts val="2400"/>
              <a:buFont typeface="Nunito"/>
              <a:buChar char="●"/>
            </a:pPr>
            <a:r>
              <a:rPr lang="en-IN" sz="2400">
                <a:latin typeface="Nunito"/>
                <a:ea typeface="Nunito"/>
                <a:cs typeface="Nunito"/>
                <a:sym typeface="Nunito"/>
              </a:rPr>
              <a:t>Most customers have 200k or less of credit limit. And it seems that we will find a higher concentration of customers in default on that range.</a:t>
            </a:r>
            <a:r>
              <a:rPr i="0" lang="en-IN" sz="2400">
                <a:latin typeface="Nunito"/>
                <a:ea typeface="Nunito"/>
                <a:cs typeface="Nunito"/>
                <a:sym typeface="Nunito"/>
              </a:rPr>
              <a:t>T</a:t>
            </a:r>
            <a:endParaRPr sz="24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5"/>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5"/>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IN">
                <a:solidFill>
                  <a:srgbClr val="FFFFFF"/>
                </a:solidFill>
              </a:rPr>
              <a:t>INSIGHT FROM DATA ANALYSIS</a:t>
            </a:r>
            <a:endParaRPr b="1">
              <a:solidFill>
                <a:srgbClr val="FFFFFF"/>
              </a:solidFill>
            </a:endParaRPr>
          </a:p>
        </p:txBody>
      </p:sp>
      <p:sp>
        <p:nvSpPr>
          <p:cNvPr id="188" name="Google Shape;188;p5"/>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5"/>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5"/>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5"/>
          <p:cNvSpPr txBox="1"/>
          <p:nvPr>
            <p:ph idx="1" type="body"/>
          </p:nvPr>
        </p:nvSpPr>
        <p:spPr>
          <a:xfrm>
            <a:off x="6096000" y="1233255"/>
            <a:ext cx="5257800" cy="48894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chemeClr val="dk1"/>
              </a:buClr>
              <a:buSzPts val="2400"/>
              <a:buFont typeface="Nunito"/>
              <a:buChar char="●"/>
            </a:pPr>
            <a:r>
              <a:rPr lang="en-IN" sz="2400">
                <a:latin typeface="Nunito"/>
                <a:ea typeface="Nunito"/>
                <a:cs typeface="Nunito"/>
                <a:sym typeface="Nunito"/>
              </a:rPr>
              <a:t>T</a:t>
            </a:r>
            <a:r>
              <a:rPr i="0" lang="en-IN" sz="2400">
                <a:latin typeface="Nunito"/>
                <a:ea typeface="Nunito"/>
                <a:cs typeface="Nunito"/>
                <a:sym typeface="Nunito"/>
              </a:rPr>
              <a:t>hose who have a negative bill statement have a lower chance of default than the rest. What stands out is that there is a little higher chance of default for those who didn't have a bill in the previous months.</a:t>
            </a:r>
            <a:endParaRPr sz="2400">
              <a:latin typeface="Nunito"/>
              <a:ea typeface="Nunito"/>
              <a:cs typeface="Nunito"/>
              <a:sym typeface="Nunito"/>
            </a:endParaRPr>
          </a:p>
          <a:p>
            <a:pPr indent="-215900" lvl="0" marL="228600" rtl="0" algn="l">
              <a:lnSpc>
                <a:spcPct val="90000"/>
              </a:lnSpc>
              <a:spcBef>
                <a:spcPts val="1000"/>
              </a:spcBef>
              <a:spcAft>
                <a:spcPts val="1600"/>
              </a:spcAft>
              <a:buClr>
                <a:schemeClr val="dk1"/>
              </a:buClr>
              <a:buSzPts val="2400"/>
              <a:buFont typeface="Nunito"/>
              <a:buChar char="●"/>
            </a:pPr>
            <a:r>
              <a:rPr i="0" lang="en-IN" sz="2400">
                <a:latin typeface="Nunito"/>
                <a:ea typeface="Nunito"/>
                <a:cs typeface="Nunito"/>
                <a:sym typeface="Nunito"/>
              </a:rPr>
              <a:t>There is a higher default rate among those who paid nothing in previous months and lower rates among those paid over 25k of NT dollars.</a:t>
            </a:r>
            <a:endParaRPr sz="2400">
              <a:latin typeface="Nunito"/>
              <a:ea typeface="Nunito"/>
              <a:cs typeface="Nunito"/>
              <a:sym typeface="Nunito"/>
            </a:endParaRPr>
          </a:p>
        </p:txBody>
      </p:sp>
      <p:sp>
        <p:nvSpPr>
          <p:cNvPr id="192" name="Google Shape;192;p5"/>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5"/>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5"/>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200" name="Google Shape;200;p6"/>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solidFill>
                  <a:schemeClr val="dk1"/>
                </a:solidFill>
              </a:rPr>
              <a:t>RANDOM FOREST MODEL</a:t>
            </a:r>
            <a:endParaRPr b="1" sz="5400">
              <a:solidFill>
                <a:schemeClr val="dk1"/>
              </a:solidFill>
            </a:endParaRPr>
          </a:p>
        </p:txBody>
      </p:sp>
      <p:sp>
        <p:nvSpPr>
          <p:cNvPr id="201" name="Google Shape;201;p6"/>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2" name="Google Shape;202;p6"/>
          <p:cNvGrpSpPr/>
          <p:nvPr/>
        </p:nvGrpSpPr>
        <p:grpSpPr>
          <a:xfrm>
            <a:off x="4648018" y="640822"/>
            <a:ext cx="6900512" cy="5536140"/>
            <a:chOff x="0" y="0"/>
            <a:chExt cx="6900512" cy="5536140"/>
          </a:xfrm>
        </p:grpSpPr>
        <p:cxnSp>
          <p:nvCxnSpPr>
            <p:cNvPr id="203" name="Google Shape;203;p6"/>
            <p:cNvCxnSpPr/>
            <p:nvPr/>
          </p:nvCxnSpPr>
          <p:spPr>
            <a:xfrm>
              <a:off x="0" y="0"/>
              <a:ext cx="6900512"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204" name="Google Shape;204;p6"/>
            <p:cNvSpPr/>
            <p:nvPr/>
          </p:nvSpPr>
          <p:spPr>
            <a:xfrm>
              <a:off x="0" y="0"/>
              <a:ext cx="6900512"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txBox="1"/>
            <p:nvPr/>
          </p:nvSpPr>
          <p:spPr>
            <a:xfrm>
              <a:off x="0" y="0"/>
              <a:ext cx="6900512" cy="276807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rPr i="0" lang="en-IN" sz="2600">
                  <a:solidFill>
                    <a:schemeClr val="dk1"/>
                  </a:solidFill>
                  <a:latin typeface="Nunito"/>
                  <a:ea typeface="Nunito"/>
                  <a:cs typeface="Nunito"/>
                  <a:sym typeface="Nunito"/>
                </a:rPr>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sz="2600">
                <a:solidFill>
                  <a:schemeClr val="dk1"/>
                </a:solidFill>
                <a:latin typeface="Nunito"/>
                <a:ea typeface="Nunito"/>
                <a:cs typeface="Nunito"/>
                <a:sym typeface="Nunito"/>
              </a:endParaRPr>
            </a:p>
          </p:txBody>
        </p:sp>
        <p:cxnSp>
          <p:nvCxnSpPr>
            <p:cNvPr id="206" name="Google Shape;206;p6"/>
            <p:cNvCxnSpPr/>
            <p:nvPr/>
          </p:nvCxnSpPr>
          <p:spPr>
            <a:xfrm>
              <a:off x="0" y="2768070"/>
              <a:ext cx="6900512"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207" name="Google Shape;207;p6"/>
            <p:cNvSpPr/>
            <p:nvPr/>
          </p:nvSpPr>
          <p:spPr>
            <a:xfrm>
              <a:off x="0" y="2768070"/>
              <a:ext cx="6900512"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txBox="1"/>
            <p:nvPr/>
          </p:nvSpPr>
          <p:spPr>
            <a:xfrm>
              <a:off x="0" y="2768070"/>
              <a:ext cx="6900512" cy="276807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rPr i="0" lang="en-IN" sz="2600">
                  <a:solidFill>
                    <a:schemeClr val="dk1"/>
                  </a:solidFill>
                  <a:latin typeface="Nunito"/>
                  <a:ea typeface="Nunito"/>
                  <a:cs typeface="Nunito"/>
                  <a:sym typeface="Nunito"/>
                </a:rPr>
                <a:t>The random forest algorithm is used in a lot of different fields, like banking, the stock market, medicine and e-commerce.</a:t>
              </a:r>
              <a:endParaRPr sz="2600">
                <a:solidFill>
                  <a:schemeClr val="dk1"/>
                </a:solidFill>
                <a:latin typeface="Nunito"/>
                <a:ea typeface="Nunito"/>
                <a:cs typeface="Nunito"/>
                <a:sym typeface="Nuni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7"/>
          <p:cNvSpPr txBox="1"/>
          <p:nvPr>
            <p:ph type="title"/>
          </p:nvPr>
        </p:nvSpPr>
        <p:spPr>
          <a:xfrm>
            <a:off x="376098" y="640823"/>
            <a:ext cx="3677561"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solidFill>
                  <a:schemeClr val="dk1"/>
                </a:solidFill>
              </a:rPr>
              <a:t>INCREASING THE PREDICTIVE POWER</a:t>
            </a:r>
            <a:endParaRPr b="1" sz="5400">
              <a:solidFill>
                <a:schemeClr val="dk1"/>
              </a:solidFill>
            </a:endParaRPr>
          </a:p>
        </p:txBody>
      </p:sp>
      <p:sp>
        <p:nvSpPr>
          <p:cNvPr id="215" name="Google Shape;215;p7"/>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6" name="Google Shape;216;p7"/>
          <p:cNvGrpSpPr/>
          <p:nvPr/>
        </p:nvGrpSpPr>
        <p:grpSpPr>
          <a:xfrm>
            <a:off x="4648018" y="643525"/>
            <a:ext cx="6900512" cy="5530734"/>
            <a:chOff x="0" y="2703"/>
            <a:chExt cx="6900512" cy="5530734"/>
          </a:xfrm>
        </p:grpSpPr>
        <p:cxnSp>
          <p:nvCxnSpPr>
            <p:cNvPr id="217" name="Google Shape;217;p7"/>
            <p:cNvCxnSpPr/>
            <p:nvPr/>
          </p:nvCxnSpPr>
          <p:spPr>
            <a:xfrm>
              <a:off x="0" y="2703"/>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18" name="Google Shape;218;p7"/>
            <p:cNvSpPr/>
            <p:nvPr/>
          </p:nvSpPr>
          <p:spPr>
            <a:xfrm>
              <a:off x="0" y="2703"/>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txBox="1"/>
            <p:nvPr/>
          </p:nvSpPr>
          <p:spPr>
            <a:xfrm>
              <a:off x="0" y="2703"/>
              <a:ext cx="6900512" cy="1843578"/>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lang="en-IN" sz="2000">
                  <a:solidFill>
                    <a:schemeClr val="dk1"/>
                  </a:solidFill>
                  <a:latin typeface="Nunito"/>
                  <a:ea typeface="Nunito"/>
                  <a:cs typeface="Nunito"/>
                  <a:sym typeface="Nunito"/>
                </a:rPr>
                <a:t>Th</a:t>
              </a:r>
              <a:r>
                <a:rPr i="0" lang="en-IN" sz="2000">
                  <a:solidFill>
                    <a:schemeClr val="dk1"/>
                  </a:solidFill>
                  <a:latin typeface="Nunito"/>
                  <a:ea typeface="Nunito"/>
                  <a:cs typeface="Nunito"/>
                  <a:sym typeface="Nunito"/>
                </a:rPr>
                <a:t>ere is the </a:t>
              </a:r>
              <a:r>
                <a:rPr b="1" i="0" lang="en-IN" sz="2000">
                  <a:solidFill>
                    <a:schemeClr val="dk1"/>
                  </a:solidFill>
                  <a:latin typeface="Nunito"/>
                  <a:ea typeface="Nunito"/>
                  <a:cs typeface="Nunito"/>
                  <a:sym typeface="Nunito"/>
                </a:rPr>
                <a:t>n_estimators </a:t>
              </a:r>
              <a:r>
                <a:rPr i="0" lang="en-IN" sz="2000">
                  <a:solidFill>
                    <a:schemeClr val="dk1"/>
                  </a:solidFill>
                  <a:latin typeface="Nunito"/>
                  <a:ea typeface="Nunito"/>
                  <a:cs typeface="Nunito"/>
                  <a:sym typeface="Nunito"/>
                </a:rP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sz="2000">
                <a:solidFill>
                  <a:schemeClr val="dk1"/>
                </a:solidFill>
                <a:latin typeface="Nunito"/>
                <a:ea typeface="Nunito"/>
                <a:cs typeface="Nunito"/>
                <a:sym typeface="Nunito"/>
              </a:endParaRPr>
            </a:p>
          </p:txBody>
        </p:sp>
        <p:cxnSp>
          <p:nvCxnSpPr>
            <p:cNvPr id="220" name="Google Shape;220;p7"/>
            <p:cNvCxnSpPr/>
            <p:nvPr/>
          </p:nvCxnSpPr>
          <p:spPr>
            <a:xfrm>
              <a:off x="0" y="1846281"/>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21" name="Google Shape;221;p7"/>
            <p:cNvSpPr/>
            <p:nvPr/>
          </p:nvSpPr>
          <p:spPr>
            <a:xfrm>
              <a:off x="0" y="1846281"/>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txBox="1"/>
            <p:nvPr/>
          </p:nvSpPr>
          <p:spPr>
            <a:xfrm>
              <a:off x="0" y="1846281"/>
              <a:ext cx="6900512" cy="1843578"/>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1" i="0" lang="en-IN" sz="2000">
                  <a:solidFill>
                    <a:schemeClr val="dk1"/>
                  </a:solidFill>
                  <a:latin typeface="Nunito"/>
                  <a:ea typeface="Nunito"/>
                  <a:cs typeface="Nunito"/>
                  <a:sym typeface="Nunito"/>
                </a:rPr>
                <a:t>max_features,</a:t>
              </a:r>
              <a:r>
                <a:rPr i="0" lang="en-IN" sz="2000">
                  <a:solidFill>
                    <a:schemeClr val="dk1"/>
                  </a:solidFill>
                  <a:latin typeface="Nunito"/>
                  <a:ea typeface="Nunito"/>
                  <a:cs typeface="Nunito"/>
                  <a:sym typeface="Nunito"/>
                </a:rPr>
                <a:t> which is the maximum number of features random forest considers to split a node. Sklearn provides several options, all described in the documentation.</a:t>
              </a:r>
              <a:endParaRPr sz="2000">
                <a:solidFill>
                  <a:schemeClr val="dk1"/>
                </a:solidFill>
                <a:latin typeface="Nunito"/>
                <a:ea typeface="Nunito"/>
                <a:cs typeface="Nunito"/>
                <a:sym typeface="Nunito"/>
              </a:endParaRPr>
            </a:p>
          </p:txBody>
        </p:sp>
        <p:cxnSp>
          <p:nvCxnSpPr>
            <p:cNvPr id="223" name="Google Shape;223;p7"/>
            <p:cNvCxnSpPr/>
            <p:nvPr/>
          </p:nvCxnSpPr>
          <p:spPr>
            <a:xfrm>
              <a:off x="0" y="3689859"/>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24" name="Google Shape;224;p7"/>
            <p:cNvSpPr/>
            <p:nvPr/>
          </p:nvSpPr>
          <p:spPr>
            <a:xfrm>
              <a:off x="0" y="3689859"/>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txBox="1"/>
            <p:nvPr/>
          </p:nvSpPr>
          <p:spPr>
            <a:xfrm>
              <a:off x="0" y="3689859"/>
              <a:ext cx="6900512" cy="1843578"/>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i="0" lang="en-IN" sz="2000">
                  <a:solidFill>
                    <a:schemeClr val="dk1"/>
                  </a:solidFill>
                  <a:latin typeface="Nunito"/>
                  <a:ea typeface="Nunito"/>
                  <a:cs typeface="Nunito"/>
                  <a:sym typeface="Nunito"/>
                </a:rPr>
                <a:t>The last important hyperparameter is </a:t>
              </a:r>
              <a:r>
                <a:rPr b="1" i="0" lang="en-IN" sz="2000">
                  <a:solidFill>
                    <a:schemeClr val="dk1"/>
                  </a:solidFill>
                  <a:latin typeface="Nunito"/>
                  <a:ea typeface="Nunito"/>
                  <a:cs typeface="Nunito"/>
                  <a:sym typeface="Nunito"/>
                </a:rPr>
                <a:t>min_sample_leaf. </a:t>
              </a:r>
              <a:r>
                <a:rPr i="0" lang="en-IN" sz="2000">
                  <a:solidFill>
                    <a:schemeClr val="dk1"/>
                  </a:solidFill>
                  <a:latin typeface="Nunito"/>
                  <a:ea typeface="Nunito"/>
                  <a:cs typeface="Nunito"/>
                  <a:sym typeface="Nunito"/>
                </a:rPr>
                <a:t>This determines the minimum number of leafs required to split an internal node</a:t>
              </a:r>
              <a:endParaRPr sz="2000">
                <a:solidFill>
                  <a:schemeClr val="dk1"/>
                </a:solidFill>
                <a:latin typeface="Nunito"/>
                <a:ea typeface="Nunito"/>
                <a:cs typeface="Nunito"/>
                <a:sym typeface="Nuni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8"/>
          <p:cNvSpPr txBox="1"/>
          <p:nvPr>
            <p:ph type="title"/>
          </p:nvPr>
        </p:nvSpPr>
        <p:spPr>
          <a:xfrm>
            <a:off x="362846" y="640823"/>
            <a:ext cx="3690813"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solidFill>
                  <a:schemeClr val="dk1"/>
                </a:solidFill>
              </a:rPr>
              <a:t>INCREASING THE MODEL’S SPEED</a:t>
            </a:r>
            <a:endParaRPr b="1" sz="5400">
              <a:solidFill>
                <a:schemeClr val="dk1"/>
              </a:solidFill>
            </a:endParaRPr>
          </a:p>
        </p:txBody>
      </p:sp>
      <p:sp>
        <p:nvSpPr>
          <p:cNvPr id="232" name="Google Shape;232;p8"/>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3" name="Google Shape;233;p8"/>
          <p:cNvGrpSpPr/>
          <p:nvPr/>
        </p:nvGrpSpPr>
        <p:grpSpPr>
          <a:xfrm>
            <a:off x="4648018" y="643525"/>
            <a:ext cx="6900512" cy="5530734"/>
            <a:chOff x="0" y="2703"/>
            <a:chExt cx="6900512" cy="5530734"/>
          </a:xfrm>
        </p:grpSpPr>
        <p:cxnSp>
          <p:nvCxnSpPr>
            <p:cNvPr id="234" name="Google Shape;234;p8"/>
            <p:cNvCxnSpPr/>
            <p:nvPr/>
          </p:nvCxnSpPr>
          <p:spPr>
            <a:xfrm>
              <a:off x="0" y="2703"/>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35" name="Google Shape;235;p8"/>
            <p:cNvSpPr/>
            <p:nvPr/>
          </p:nvSpPr>
          <p:spPr>
            <a:xfrm>
              <a:off x="0" y="2703"/>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txBox="1"/>
            <p:nvPr/>
          </p:nvSpPr>
          <p:spPr>
            <a:xfrm>
              <a:off x="0" y="2703"/>
              <a:ext cx="6900512" cy="184357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0" i="0" lang="en-IN" sz="1900">
                  <a:solidFill>
                    <a:schemeClr val="dk1"/>
                  </a:solidFill>
                  <a:latin typeface="Calibri"/>
                  <a:ea typeface="Calibri"/>
                  <a:cs typeface="Calibri"/>
                  <a:sym typeface="Calibri"/>
                </a:rPr>
                <a:t>The </a:t>
              </a:r>
              <a:r>
                <a:rPr b="1" i="0" lang="en-IN" sz="1900">
                  <a:solidFill>
                    <a:schemeClr val="dk1"/>
                  </a:solidFill>
                  <a:latin typeface="Calibri"/>
                  <a:ea typeface="Calibri"/>
                  <a:cs typeface="Calibri"/>
                  <a:sym typeface="Calibri"/>
                </a:rPr>
                <a:t>n_jobs</a:t>
              </a:r>
              <a:r>
                <a:rPr b="0" i="0" lang="en-IN" sz="1900">
                  <a:solidFill>
                    <a:schemeClr val="dk1"/>
                  </a:solidFill>
                  <a:latin typeface="Calibri"/>
                  <a:ea typeface="Calibri"/>
                  <a:cs typeface="Calibri"/>
                  <a:sym typeface="Calibri"/>
                </a:rPr>
                <a:t> hyperparameter tells the engine how many processors it is allowed to use. If it has a value of one, it can only use one processor. A value of “-1” means that there is no limit.</a:t>
              </a:r>
              <a:endParaRPr sz="1900">
                <a:solidFill>
                  <a:schemeClr val="dk1"/>
                </a:solidFill>
                <a:latin typeface="Calibri"/>
                <a:ea typeface="Calibri"/>
                <a:cs typeface="Calibri"/>
                <a:sym typeface="Calibri"/>
              </a:endParaRPr>
            </a:p>
          </p:txBody>
        </p:sp>
        <p:cxnSp>
          <p:nvCxnSpPr>
            <p:cNvPr id="237" name="Google Shape;237;p8"/>
            <p:cNvCxnSpPr/>
            <p:nvPr/>
          </p:nvCxnSpPr>
          <p:spPr>
            <a:xfrm>
              <a:off x="0" y="1846281"/>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38" name="Google Shape;238;p8"/>
            <p:cNvSpPr/>
            <p:nvPr/>
          </p:nvSpPr>
          <p:spPr>
            <a:xfrm>
              <a:off x="0" y="1846281"/>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txBox="1"/>
            <p:nvPr/>
          </p:nvSpPr>
          <p:spPr>
            <a:xfrm>
              <a:off x="0" y="1846281"/>
              <a:ext cx="6900512" cy="184357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0" i="0" lang="en-IN" sz="1900">
                  <a:solidFill>
                    <a:schemeClr val="dk1"/>
                  </a:solidFill>
                  <a:latin typeface="Calibri"/>
                  <a:ea typeface="Calibri"/>
                  <a:cs typeface="Calibri"/>
                  <a:sym typeface="Calibri"/>
                </a:rPr>
                <a:t>The</a:t>
              </a:r>
              <a:r>
                <a:rPr b="1" i="0" lang="en-IN" sz="1900">
                  <a:solidFill>
                    <a:schemeClr val="dk1"/>
                  </a:solidFill>
                  <a:latin typeface="Calibri"/>
                  <a:ea typeface="Calibri"/>
                  <a:cs typeface="Calibri"/>
                  <a:sym typeface="Calibri"/>
                </a:rPr>
                <a:t> random_state </a:t>
              </a:r>
              <a:r>
                <a:rPr b="0" i="0" lang="en-IN" sz="1900">
                  <a:solidFill>
                    <a:schemeClr val="dk1"/>
                  </a:solidFill>
                  <a:latin typeface="Calibri"/>
                  <a:ea typeface="Calibri"/>
                  <a:cs typeface="Calibri"/>
                  <a:sym typeface="Calibri"/>
                </a:rPr>
                <a:t>hyperparameter makes the model’s output replicable. The model will always produce the same results when it has a definite value of random_state and if it has been given the same hyperparameters and the same training data.</a:t>
              </a:r>
              <a:endParaRPr sz="1900">
                <a:solidFill>
                  <a:schemeClr val="dk1"/>
                </a:solidFill>
                <a:latin typeface="Calibri"/>
                <a:ea typeface="Calibri"/>
                <a:cs typeface="Calibri"/>
                <a:sym typeface="Calibri"/>
              </a:endParaRPr>
            </a:p>
          </p:txBody>
        </p:sp>
        <p:cxnSp>
          <p:nvCxnSpPr>
            <p:cNvPr id="240" name="Google Shape;240;p8"/>
            <p:cNvCxnSpPr/>
            <p:nvPr/>
          </p:nvCxnSpPr>
          <p:spPr>
            <a:xfrm>
              <a:off x="0" y="3689859"/>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41" name="Google Shape;241;p8"/>
            <p:cNvSpPr/>
            <p:nvPr/>
          </p:nvSpPr>
          <p:spPr>
            <a:xfrm>
              <a:off x="0" y="3689859"/>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txBox="1"/>
            <p:nvPr/>
          </p:nvSpPr>
          <p:spPr>
            <a:xfrm>
              <a:off x="0" y="3689859"/>
              <a:ext cx="6900512" cy="184357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0" i="0" lang="en-IN" sz="1900">
                  <a:solidFill>
                    <a:schemeClr val="dk1"/>
                  </a:solidFill>
                  <a:latin typeface="Calibri"/>
                  <a:ea typeface="Calibri"/>
                  <a:cs typeface="Calibri"/>
                  <a:sym typeface="Calibri"/>
                </a:rPr>
                <a:t>here is the </a:t>
              </a:r>
              <a:r>
                <a:rPr b="1" i="0" lang="en-IN" sz="1900">
                  <a:solidFill>
                    <a:schemeClr val="dk1"/>
                  </a:solidFill>
                  <a:latin typeface="Calibri"/>
                  <a:ea typeface="Calibri"/>
                  <a:cs typeface="Calibri"/>
                  <a:sym typeface="Calibri"/>
                </a:rPr>
                <a:t>oob_score</a:t>
              </a:r>
              <a:r>
                <a:rPr b="0" i="0" lang="en-IN" sz="1900">
                  <a:solidFill>
                    <a:schemeClr val="dk1"/>
                  </a:solidFill>
                  <a:latin typeface="Calibri"/>
                  <a:ea typeface="Calibri"/>
                  <a:cs typeface="Calibri"/>
                  <a:sym typeface="Calibri"/>
                </a:rPr>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sz="19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9"/>
          <p:cNvSpPr/>
          <p:nvPr/>
        </p:nvSpPr>
        <p:spPr>
          <a:xfrm>
            <a:off x="0" y="0"/>
            <a:ext cx="12192000" cy="2347414"/>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9"/>
          <p:cNvSpPr txBox="1"/>
          <p:nvPr>
            <p:ph type="title"/>
          </p:nvPr>
        </p:nvSpPr>
        <p:spPr>
          <a:xfrm>
            <a:off x="838200" y="401221"/>
            <a:ext cx="10515600" cy="13480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400"/>
              <a:buFont typeface="Calibri"/>
              <a:buNone/>
            </a:pPr>
            <a:r>
              <a:rPr b="1" lang="en-IN" sz="5400">
                <a:solidFill>
                  <a:srgbClr val="FFFFFF"/>
                </a:solidFill>
              </a:rPr>
              <a:t>CONCLUSION</a:t>
            </a:r>
            <a:endParaRPr b="1" sz="5400">
              <a:solidFill>
                <a:srgbClr val="FFFFFF"/>
              </a:solidFill>
            </a:endParaRPr>
          </a:p>
        </p:txBody>
      </p:sp>
      <p:sp>
        <p:nvSpPr>
          <p:cNvPr id="250" name="Google Shape;250;p9"/>
          <p:cNvSpPr txBox="1"/>
          <p:nvPr>
            <p:ph idx="1" type="body"/>
          </p:nvPr>
        </p:nvSpPr>
        <p:spPr>
          <a:xfrm>
            <a:off x="838200" y="2586789"/>
            <a:ext cx="10515600" cy="3590174"/>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2400"/>
              <a:buFont typeface="Nunito"/>
              <a:buChar char="●"/>
            </a:pPr>
            <a:r>
              <a:rPr lang="en-IN" sz="2400">
                <a:latin typeface="Nunito"/>
                <a:ea typeface="Nunito"/>
                <a:cs typeface="Nunito"/>
                <a:sym typeface="Nunito"/>
              </a:rPr>
              <a:t>We investigated the data,checking for data unbalancing,visualizing the features and understanding the relationship between different features.</a:t>
            </a:r>
            <a:endParaRPr sz="2400">
              <a:latin typeface="Nunito"/>
              <a:ea typeface="Nunito"/>
              <a:cs typeface="Nunito"/>
              <a:sym typeface="Nunito"/>
            </a:endParaRPr>
          </a:p>
          <a:p>
            <a:pPr indent="-241300" lvl="0" marL="228600" rtl="0" algn="l">
              <a:lnSpc>
                <a:spcPct val="90000"/>
              </a:lnSpc>
              <a:spcBef>
                <a:spcPts val="1000"/>
              </a:spcBef>
              <a:spcAft>
                <a:spcPts val="0"/>
              </a:spcAft>
              <a:buClr>
                <a:schemeClr val="dk1"/>
              </a:buClr>
              <a:buSzPts val="2400"/>
              <a:buFont typeface="Nunito"/>
              <a:buChar char="●"/>
            </a:pPr>
            <a:r>
              <a:rPr lang="en-IN" sz="2400">
                <a:latin typeface="Nunito"/>
                <a:ea typeface="Nunito"/>
                <a:cs typeface="Nunito"/>
                <a:sym typeface="Nunito"/>
              </a:rPr>
              <a:t>We used train-test split to evaluate the model effectiveness to predict the target value i.e. detecting if a credit card will default next month.</a:t>
            </a:r>
            <a:endParaRPr sz="2400">
              <a:latin typeface="Nunito"/>
              <a:ea typeface="Nunito"/>
              <a:cs typeface="Nunito"/>
              <a:sym typeface="Nunito"/>
            </a:endParaRPr>
          </a:p>
          <a:p>
            <a:pPr indent="-241300" lvl="0" marL="228600" rtl="0" algn="l">
              <a:lnSpc>
                <a:spcPct val="90000"/>
              </a:lnSpc>
              <a:spcBef>
                <a:spcPts val="1000"/>
              </a:spcBef>
              <a:spcAft>
                <a:spcPts val="0"/>
              </a:spcAft>
              <a:buClr>
                <a:schemeClr val="dk1"/>
              </a:buClr>
              <a:buSzPts val="2400"/>
              <a:buFont typeface="Nunito"/>
              <a:buChar char="●"/>
            </a:pPr>
            <a:r>
              <a:rPr lang="en-IN" sz="2400">
                <a:latin typeface="Nunito"/>
                <a:ea typeface="Nunito"/>
                <a:cs typeface="Nunito"/>
                <a:sym typeface="Nunito"/>
              </a:rPr>
              <a:t>We started with ,random forest ,SVM,KNN and decision tree the accuracy all are different.</a:t>
            </a:r>
            <a:endParaRPr sz="2400">
              <a:latin typeface="Nunito"/>
              <a:ea typeface="Nunito"/>
              <a:cs typeface="Nunito"/>
              <a:sym typeface="Nunito"/>
            </a:endParaRPr>
          </a:p>
          <a:p>
            <a:pPr indent="-241300" lvl="0" marL="228600" rtl="0" algn="l">
              <a:lnSpc>
                <a:spcPct val="90000"/>
              </a:lnSpc>
              <a:spcBef>
                <a:spcPts val="1000"/>
              </a:spcBef>
              <a:spcAft>
                <a:spcPts val="0"/>
              </a:spcAft>
              <a:buClr>
                <a:schemeClr val="dk1"/>
              </a:buClr>
              <a:buSzPts val="2400"/>
              <a:buFont typeface="Nunito"/>
              <a:buChar char="●"/>
            </a:pPr>
            <a:r>
              <a:rPr lang="en-IN" sz="2400">
                <a:latin typeface="Nunito"/>
                <a:ea typeface="Nunito"/>
                <a:cs typeface="Nunito"/>
                <a:sym typeface="Nunito"/>
              </a:rPr>
              <a:t>We choose random forest model base on the F1 score which very low the other model.</a:t>
            </a:r>
            <a:endParaRPr sz="2400">
              <a:latin typeface="Nunito"/>
              <a:ea typeface="Nunito"/>
              <a:cs typeface="Nunito"/>
              <a:sym typeface="Nunito"/>
            </a:endParaRPr>
          </a:p>
          <a:p>
            <a:pPr indent="-241300" lvl="0" marL="228600" rtl="0" algn="l">
              <a:lnSpc>
                <a:spcPct val="90000"/>
              </a:lnSpc>
              <a:spcBef>
                <a:spcPts val="1000"/>
              </a:spcBef>
              <a:spcAft>
                <a:spcPts val="1600"/>
              </a:spcAft>
              <a:buClr>
                <a:schemeClr val="dk1"/>
              </a:buClr>
              <a:buSzPts val="2400"/>
              <a:buFont typeface="Nunito"/>
              <a:buChar char="●"/>
            </a:pPr>
            <a:r>
              <a:rPr lang="en-IN" sz="2400">
                <a:latin typeface="Nunito"/>
                <a:ea typeface="Nunito"/>
                <a:cs typeface="Nunito"/>
                <a:sym typeface="Nunito"/>
              </a:rPr>
              <a:t>This would also inform the issuer’s decisions on who to give a credit card toa and what credit limit to provide.</a:t>
            </a:r>
            <a:endParaRPr sz="24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2021-09-09T07:45:17Z</dcterms:created>
  <dc:creator>meet patel</dc:creator>
</cp:coreProperties>
</file>