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94" r:id="rId4"/>
    <p:sldId id="295" r:id="rId5"/>
    <p:sldId id="276" r:id="rId6"/>
    <p:sldId id="280" r:id="rId7"/>
    <p:sldId id="296" r:id="rId8"/>
    <p:sldId id="297" r:id="rId9"/>
    <p:sldId id="298" r:id="rId10"/>
    <p:sldId id="299" r:id="rId11"/>
    <p:sldId id="302" r:id="rId12"/>
    <p:sldId id="300" r:id="rId13"/>
    <p:sldId id="30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1E3B99-37B1-4C05-A150-78FE35306D42}">
          <p14:sldIdLst>
            <p14:sldId id="257"/>
            <p14:sldId id="258"/>
            <p14:sldId id="294"/>
            <p14:sldId id="295"/>
            <p14:sldId id="276"/>
            <p14:sldId id="280"/>
            <p14:sldId id="296"/>
            <p14:sldId id="297"/>
            <p14:sldId id="298"/>
            <p14:sldId id="299"/>
            <p14:sldId id="302"/>
            <p14:sldId id="300"/>
            <p14:sldId id="30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8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741" autoAdjust="0"/>
  </p:normalViewPr>
  <p:slideViewPr>
    <p:cSldViewPr snapToGrid="0">
      <p:cViewPr>
        <p:scale>
          <a:sx n="66" d="100"/>
          <a:sy n="66" d="100"/>
        </p:scale>
        <p:origin x="1330" y="5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F7115-B197-4444-B14B-51C02FC93F5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EA2EB-C721-4D95-81DC-26377D546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21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EA2EB-C721-4D95-81DC-26377D546D6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38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7E6D-3AF5-49E6-9615-0C220CCC9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C8936-A9C8-4F94-8252-718978B8C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FDBB-F039-4C3C-B029-B3B0BB9E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9E4F-45B2-484A-B526-8BE5D7E232FB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CDD37-DA8B-4348-BF9F-72591BF5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1C8D-7D8A-4D23-AC4A-D2BA1128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D1-F201-413F-935B-5719BF31E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C077-0363-4D22-8FAA-59F176B0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CC3C4-5B02-4A25-AA97-DAD71671A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34AD6-AD21-43F6-AC07-6FC4CADE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9E4F-45B2-484A-B526-8BE5D7E232FB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D343-F8A3-467F-9E88-9A9FAA18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BC2AF-10F7-4CB4-A690-E71A9973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D1-F201-413F-935B-5719BF31E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6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5D2F6-F406-4DF1-BFE8-158075256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9C1BD-C388-4102-AE41-480DAF422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7A035-91BF-47C5-9552-2D3F8791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9E4F-45B2-484A-B526-8BE5D7E232FB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ACEDB-D527-4D81-BA5B-25B8A679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0F20-1BF1-4FF7-8431-481C2A75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D1-F201-413F-935B-5719BF31E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18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9274-546F-4B32-85CE-5F15564D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5837C-9F2D-4335-A643-065858D7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1958-A0A8-42BF-BFEC-82B10E4A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9E4F-45B2-484A-B526-8BE5D7E232FB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F7FE1-BA93-4B5C-AC16-21A1C50B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D76B-C577-4577-A398-6DED9DA1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D1-F201-413F-935B-5719BF31E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22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E9CBD-E74A-4F9E-8635-D10CBEC1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A0572-E77F-4955-9836-A67610B93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FDCA5-183C-4010-BFEF-EBE00BA1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9E4F-45B2-484A-B526-8BE5D7E232FB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BF9FC-174E-4806-91FD-B19394EA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5615B-C24B-45DD-8E56-B1B70E86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D1-F201-413F-935B-5719BF31E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11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1EE6-806E-4CA2-8F65-9FB495C9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50D5-724A-4609-BDC4-EBA33C63D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F0FFC-2E61-4B38-AB8E-BBD68C8E4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6E678-0569-4F1D-8FB4-AF985CD7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9E4F-45B2-484A-B526-8BE5D7E232FB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F846E-9A69-4BB6-A535-BC79DB0E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5A926-13BE-418B-B373-294ECBA5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D1-F201-413F-935B-5719BF31E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27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9155-A18D-4783-84DD-0036D0AE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A588A-A6E5-4B53-AC27-6DBC43C0E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D79B1-0B65-46A5-A271-1BBF8671D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D4151-BC0E-446C-9B34-5CCD93C61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382F0-71DF-45E0-A761-DFBB6BD65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A58A2-2FCB-493F-B5B0-E3EA8DBC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9E4F-45B2-484A-B526-8BE5D7E232FB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2C7FE-DBBD-4972-9B39-2C68EEFE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1FA8F-6647-475F-90E2-4245974D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D1-F201-413F-935B-5719BF31E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29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4553-67C9-4AA0-8ECC-27E634FF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49D00-549E-40CF-A6F2-30C4B2D5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9E4F-45B2-484A-B526-8BE5D7E232FB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70408-907E-4E3F-9AC6-0C37114F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C5FD6-4888-4C26-83A9-1EC09B51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D1-F201-413F-935B-5719BF31E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77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2530B-5AE2-4455-A683-DB1D26A7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9E4F-45B2-484A-B526-8BE5D7E232FB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2A7F7-C6C6-4D25-A583-907E8F2E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BC784-6EC5-4DD4-BF58-C9AAEA1D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D1-F201-413F-935B-5719BF31E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8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8FC0-5C44-4D46-9377-968E0015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5ABF-E33F-4777-AA88-7E697CFF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446D6-3015-48E3-9DCB-3256F3F4D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CBEFD-1EB5-48FC-83D4-95CE62AA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9E4F-45B2-484A-B526-8BE5D7E232FB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BBE5A-F274-4DAD-9F10-A592AD1A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C6860-26D6-4D92-8438-590F3A04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D1-F201-413F-935B-5719BF31E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51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8927-FAD4-48F8-B890-F492B755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D18B0-31A5-4822-A2AC-7FA0D1B77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81CEC-5C40-40E5-A36F-F97548EB1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EB307-45F6-4367-AE38-1F98C9C1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9E4F-45B2-484A-B526-8BE5D7E232FB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9DFD9-7B03-4FFC-8DE3-922F3A8B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4CD36-5FC8-48C9-9F0B-5E86576A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F0D1-F201-413F-935B-5719BF31E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63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D8160-1CE6-41D5-A74A-06ED1EBB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40183-40A5-44D5-9FAF-4726D7242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803B-5D1B-456E-B980-0829FAB00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89E4F-45B2-484A-B526-8BE5D7E232FB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26DAA-8975-42E7-B84F-B513700C1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352E1-91A2-4124-8A0E-1A2E23F72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F0D1-F201-413F-935B-5719BF31E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37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jarsct.co.in/Paper4958.pdf" TargetMode="External"/><Relationship Id="rId2" Type="http://schemas.openxmlformats.org/officeDocument/2006/relationships/hyperlink" Target="https://www.ijraset.com/best-journal/development-of-chat-appl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jeat.org/wp-content/uploads/papers/v9i5/E9578069520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1">
            <a:extLst>
              <a:ext uri="{FF2B5EF4-FFF2-40B4-BE49-F238E27FC236}">
                <a16:creationId xmlns:a16="http://schemas.microsoft.com/office/drawing/2014/main" id="{BFA6E795-DEAD-4D0F-A35E-8FA177F094AF}"/>
              </a:ext>
            </a:extLst>
          </p:cNvPr>
          <p:cNvSpPr txBox="1">
            <a:spLocks/>
          </p:cNvSpPr>
          <p:nvPr/>
        </p:nvSpPr>
        <p:spPr>
          <a:xfrm>
            <a:off x="335360" y="6256093"/>
            <a:ext cx="2057400" cy="36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14E78E-0072-4384-A571-9DA0FFFD18C0}" type="datetime3">
              <a:rPr lang="en-US" smtClean="0"/>
              <a:pPr/>
              <a:t>7 March 2024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691D8FB-1024-4128-9726-41B9F10E6CC7}"/>
              </a:ext>
            </a:extLst>
          </p:cNvPr>
          <p:cNvSpPr txBox="1">
            <a:spLocks/>
          </p:cNvSpPr>
          <p:nvPr/>
        </p:nvSpPr>
        <p:spPr>
          <a:xfrm>
            <a:off x="1092812" y="1991998"/>
            <a:ext cx="10106526" cy="2120054"/>
          </a:xfrm>
          <a:prstGeom prst="rect">
            <a:avLst/>
          </a:prstGeom>
        </p:spPr>
        <p:txBody>
          <a:bodyPr vert="horz" lIns="92162" tIns="46076" rIns="92162" bIns="46076" rtlCol="0"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dirty="0">
                <a:solidFill>
                  <a:srgbClr val="0066CC"/>
                </a:solidFill>
                <a:effectLst>
                  <a:outerShdw dist="17962" dir="270000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  PBL  Presentation</a:t>
            </a:r>
            <a:br>
              <a:rPr lang="en-US" sz="2200" dirty="0">
                <a:solidFill>
                  <a:srgbClr val="0066CC"/>
                </a:solidFill>
                <a:effectLst>
                  <a:outerShdw dist="17962" dir="270000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66CC"/>
                </a:solidFill>
                <a:effectLst>
                  <a:outerShdw dist="17962" dir="270000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On</a:t>
            </a:r>
            <a:br>
              <a:rPr lang="en-US" sz="2200" b="1" dirty="0">
                <a:solidFill>
                  <a:srgbClr val="0066CC"/>
                </a:solidFill>
                <a:effectLst>
                  <a:outerShdw dist="17962" dir="270000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solidFill>
                  <a:srgbClr val="0066CC"/>
                </a:solidFill>
                <a:effectLst>
                  <a:outerShdw dist="17962" dir="2700000">
                    <a:srgbClr val="000000"/>
                  </a:outerShdw>
                </a:effectLst>
                <a:latin typeface="Arial Narrow" pitchFamily="34"/>
              </a:rPr>
            </a:br>
            <a:r>
              <a:rPr lang="en-US" sz="3200" b="1" dirty="0" err="1">
                <a:solidFill>
                  <a:srgbClr val="0066CC"/>
                </a:solidFill>
                <a:effectLst>
                  <a:outerShdw dist="17962" dir="2700000">
                    <a:srgbClr val="000000"/>
                  </a:outerShdw>
                </a:effectLst>
                <a:latin typeface="Arial Narrow" pitchFamily="34"/>
              </a:rPr>
              <a:t>AnyChat</a:t>
            </a:r>
            <a:r>
              <a:rPr lang="en-US" sz="3200" b="1" dirty="0">
                <a:solidFill>
                  <a:srgbClr val="0066CC"/>
                </a:solidFill>
                <a:effectLst>
                  <a:outerShdw dist="17962" dir="2700000">
                    <a:srgbClr val="000000"/>
                  </a:outerShdw>
                </a:effectLst>
                <a:latin typeface="Arial Narrow" pitchFamily="34"/>
              </a:rPr>
              <a:t> Application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E48484-D34A-45E5-8D12-2A4501B57E89}"/>
              </a:ext>
            </a:extLst>
          </p:cNvPr>
          <p:cNvSpPr/>
          <p:nvPr/>
        </p:nvSpPr>
        <p:spPr>
          <a:xfrm>
            <a:off x="643460" y="4527934"/>
            <a:ext cx="4624723" cy="136850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0" compatLnSpc="1"/>
          <a:lstStyle/>
          <a:p>
            <a:pPr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WenQuanYi Zen Hei Sharp" pitchFamily="2"/>
                <a:cs typeface="Times New Roman" pitchFamily="18" charset="0"/>
              </a:rPr>
              <a:t>Guided by:</a:t>
            </a:r>
          </a:p>
          <a:p>
            <a:pPr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rgbClr val="009999"/>
                </a:solidFill>
                <a:latin typeface="Arial" pitchFamily="34"/>
                <a:ea typeface="WenQuanYi Zen Hei Sharp" pitchFamily="2"/>
                <a:cs typeface="Lohit Devanagari" pitchFamily="2"/>
              </a:rPr>
              <a:t>Prof. </a:t>
            </a:r>
            <a:r>
              <a:rPr lang="en-US" sz="2400" b="1" dirty="0" err="1">
                <a:solidFill>
                  <a:srgbClr val="009999"/>
                </a:solidFill>
                <a:latin typeface="Arial" pitchFamily="34"/>
                <a:ea typeface="WenQuanYi Zen Hei Sharp" pitchFamily="2"/>
                <a:cs typeface="Lohit Devanagari" pitchFamily="2"/>
              </a:rPr>
              <a:t>Yashanjali</a:t>
            </a:r>
            <a:r>
              <a:rPr lang="en-US" sz="2400" b="1" dirty="0">
                <a:solidFill>
                  <a:srgbClr val="009999"/>
                </a:solidFill>
                <a:latin typeface="Arial" pitchFamily="34"/>
                <a:ea typeface="WenQuanYi Zen Hei Sharp" pitchFamily="2"/>
                <a:cs typeface="Lohit Devanagari" pitchFamily="2"/>
              </a:rPr>
              <a:t> Sisodia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F240FB5-C045-4AC3-9AA6-1688634A3BBB}"/>
              </a:ext>
            </a:extLst>
          </p:cNvPr>
          <p:cNvSpPr/>
          <p:nvPr/>
        </p:nvSpPr>
        <p:spPr>
          <a:xfrm>
            <a:off x="7567277" y="4112052"/>
            <a:ext cx="4624723" cy="25328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0" compatLnSpc="1"/>
          <a:lstStyle/>
          <a:p>
            <a:pPr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WenQuanYi Zen Hei Sharp" pitchFamily="2"/>
                <a:cs typeface="Times New Roman" pitchFamily="18" charset="0"/>
              </a:rPr>
              <a:t>Presented by</a:t>
            </a:r>
          </a:p>
          <a:p>
            <a:pPr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WenQuanYi Zen Hei Sharp" pitchFamily="2"/>
                <a:cs typeface="Times New Roman" pitchFamily="18" charset="0"/>
              </a:rPr>
              <a:t>Name: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  <a:ea typeface="WenQuanYi Zen Hei Sharp" pitchFamily="2"/>
                <a:cs typeface="Times New Roman" pitchFamily="18" charset="0"/>
              </a:rPr>
              <a:t>Avadhut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WenQuanYi Zen Hei Sharp" pitchFamily="2"/>
                <a:cs typeface="Times New Roman" pitchFamily="18" charset="0"/>
              </a:rPr>
              <a:t> Patil </a:t>
            </a:r>
          </a:p>
          <a:p>
            <a:pPr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WenQuanYi Zen Hei Sharp" pitchFamily="2"/>
                <a:cs typeface="Times New Roman" pitchFamily="18" charset="0"/>
              </a:rPr>
              <a:t>           Pallavi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  <a:ea typeface="WenQuanYi Zen Hei Sharp" pitchFamily="2"/>
                <a:cs typeface="Times New Roman" pitchFamily="18" charset="0"/>
              </a:rPr>
              <a:t>Tarate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WenQuanYi Zen Hei Sharp" pitchFamily="2"/>
                <a:cs typeface="Times New Roman" pitchFamily="18" charset="0"/>
              </a:rPr>
              <a:t>		                 	           Dnyaneshwar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  <a:ea typeface="WenQuanYi Zen Hei Sharp" pitchFamily="2"/>
                <a:cs typeface="Times New Roman" pitchFamily="18" charset="0"/>
              </a:rPr>
              <a:t>Tupe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WenQuanYi Zen Hei Sharp" pitchFamily="2"/>
                <a:cs typeface="Times New Roman" pitchFamily="18" charset="0"/>
              </a:rPr>
              <a:t> </a:t>
            </a:r>
          </a:p>
          <a:p>
            <a:pPr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WenQuanYi Zen Hei Sharp" pitchFamily="2"/>
                <a:cs typeface="Times New Roman" pitchFamily="18" charset="0"/>
              </a:rPr>
              <a:t>           Lalit Wani</a:t>
            </a:r>
          </a:p>
          <a:p>
            <a:pPr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WenQuanYi Zen Hei Sharp" pitchFamily="2"/>
                <a:cs typeface="Times New Roman" pitchFamily="18" charset="0"/>
              </a:rPr>
              <a:t>Roll No. : 72,75,76,78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6754A-ECBB-4013-9B6F-CB41275808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35360" y="116632"/>
            <a:ext cx="1514904" cy="15721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8170CE4B-7EBD-4A37-9953-4C18D2804509}"/>
              </a:ext>
            </a:extLst>
          </p:cNvPr>
          <p:cNvSpPr/>
          <p:nvPr/>
        </p:nvSpPr>
        <p:spPr>
          <a:xfrm>
            <a:off x="1092812" y="213128"/>
            <a:ext cx="10106526" cy="132561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1" compatLnSpc="1">
            <a:spAutoFit/>
          </a:bodyPr>
          <a:lstStyle/>
          <a:p>
            <a:pPr algn="ctr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latin typeface="Times New Roman" pitchFamily="18"/>
                <a:ea typeface="Times New Roman" pitchFamily="18"/>
                <a:cs typeface="Times New Roman" pitchFamily="18"/>
              </a:rPr>
              <a:t>AJEENKYA D Y Patil School of Engineering &amp; Technology,</a:t>
            </a:r>
          </a:p>
          <a:p>
            <a:pPr algn="ctr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latin typeface="Times New Roman" pitchFamily="18"/>
                <a:ea typeface="Times New Roman" pitchFamily="18"/>
                <a:cs typeface="Times New Roman" pitchFamily="18"/>
              </a:rPr>
              <a:t>Lohegaon, Pune</a:t>
            </a:r>
          </a:p>
          <a:p>
            <a:pPr algn="ctr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solidFill>
                  <a:srgbClr val="C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Department of Computer Engineering</a:t>
            </a:r>
          </a:p>
          <a:p>
            <a:pPr algn="ctr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solidFill>
                  <a:srgbClr val="C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SE SEM-II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1E028CD-91E6-4998-8B44-E9B5185FF0CD}"/>
              </a:ext>
            </a:extLst>
          </p:cNvPr>
          <p:cNvSpPr txBox="1">
            <a:spLocks/>
          </p:cNvSpPr>
          <p:nvPr/>
        </p:nvSpPr>
        <p:spPr>
          <a:xfrm>
            <a:off x="9840416" y="6256093"/>
            <a:ext cx="2057400" cy="36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1546D6-25D2-4E08-B705-3CDDCADBC19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8D41-3B3D-0213-6A84-DF942D61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336699"/>
                </a:solidFill>
                <a:effectLst>
                  <a:outerShdw dist="17962" dir="270000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843F-3FBA-ED91-009C-C6A45B76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2F060-CF01-4741-8D7E-CDCC2BDE4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2220422"/>
            <a:ext cx="4267200" cy="4444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7011CC-6788-8BCE-CA2A-8B9DE92D3D0F}"/>
              </a:ext>
            </a:extLst>
          </p:cNvPr>
          <p:cNvSpPr txBox="1"/>
          <p:nvPr/>
        </p:nvSpPr>
        <p:spPr>
          <a:xfrm>
            <a:off x="2133600" y="1629734"/>
            <a:ext cx="306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 Up Page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669E9E-E162-08F7-F36B-CF4B6CAB4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01" y="2220422"/>
            <a:ext cx="4465025" cy="44444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557992-472C-F38E-11C9-3CAEFA3F95D3}"/>
              </a:ext>
            </a:extLst>
          </p:cNvPr>
          <p:cNvSpPr txBox="1"/>
          <p:nvPr/>
        </p:nvSpPr>
        <p:spPr>
          <a:xfrm>
            <a:off x="7941162" y="1629734"/>
            <a:ext cx="353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2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8E774-D04E-D28D-5B64-5CA2DD768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9429" y="668337"/>
            <a:ext cx="2491793" cy="8239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Page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C3BDD7-4F4F-7183-B4C8-163D6BBB8A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51" y="1681163"/>
            <a:ext cx="5468950" cy="48974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478D4-52CF-CF34-276C-F265085A2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4682" y="668337"/>
            <a:ext cx="1770927" cy="8239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Page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BD9449-749F-26F2-1282-DB6930C999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93" y="1640504"/>
            <a:ext cx="4627307" cy="4938096"/>
          </a:xfrm>
        </p:spPr>
      </p:pic>
    </p:spTree>
    <p:extLst>
      <p:ext uri="{BB962C8B-B14F-4D97-AF65-F5344CB8AC3E}">
        <p14:creationId xmlns:p14="http://schemas.microsoft.com/office/powerpoint/2010/main" val="332439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3107-9179-3BF8-CB7D-E9B37EEF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336699"/>
                </a:solidFill>
                <a:effectLst>
                  <a:outerShdw dist="17962" dir="270000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BFAE-EC55-B4C2-F98C-F30AC606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 web-based </a:t>
            </a:r>
            <a:r>
              <a:rPr lang="en-US" sz="24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Anychat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has successfully addressed the need for a user-friendly and accessible platform for real-time communication.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connection between multiple users.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User friendly interface.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Security.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 encryption and decryption.</a:t>
            </a:r>
          </a:p>
        </p:txBody>
      </p:sp>
    </p:spTree>
    <p:extLst>
      <p:ext uri="{BB962C8B-B14F-4D97-AF65-F5344CB8AC3E}">
        <p14:creationId xmlns:p14="http://schemas.microsoft.com/office/powerpoint/2010/main" val="425868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DBE1-7C38-68D6-DA62-F6D9B07E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336699"/>
                </a:solidFill>
                <a:effectLst>
                  <a:outerShdw dist="17962" dir="270000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E08C5-45E4-B0E7-C8A9-46BDABE5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https://www.ijraset.com/best-journal/development-of-chat-application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https://ijarsct.co.in/Paper4958.pdf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https://www.ijeat.org/wp-content/uploads/papers/v9i5/E9578069520.pdf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07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B2760132-C8AD-4047-90BC-35662A5BD5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904884" y="1295284"/>
            <a:ext cx="75438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7">
            <a:extLst>
              <a:ext uri="{FF2B5EF4-FFF2-40B4-BE49-F238E27FC236}">
                <a16:creationId xmlns:a16="http://schemas.microsoft.com/office/drawing/2014/main" id="{D9757EF2-0DD0-4AFC-B375-0598B420DB90}"/>
              </a:ext>
            </a:extLst>
          </p:cNvPr>
          <p:cNvSpPr txBox="1">
            <a:spLocks/>
          </p:cNvSpPr>
          <p:nvPr/>
        </p:nvSpPr>
        <p:spPr>
          <a:xfrm>
            <a:off x="479376" y="6356351"/>
            <a:ext cx="2057400" cy="36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077AB8-CF2A-46B9-B2FE-77D7569A530E}" type="datetime3">
              <a:rPr lang="en-US" smtClean="0"/>
              <a:pPr/>
              <a:t>7 March 2024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4442E0-F854-4DA5-BDBD-EFFEB942D286}"/>
              </a:ext>
            </a:extLst>
          </p:cNvPr>
          <p:cNvSpPr txBox="1">
            <a:spLocks/>
          </p:cNvSpPr>
          <p:nvPr/>
        </p:nvSpPr>
        <p:spPr>
          <a:xfrm>
            <a:off x="9455174" y="6325550"/>
            <a:ext cx="2057400" cy="36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1546D6-25D2-4E08-B705-3CDDCADBC19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B4EE-D010-43C8-9192-BCB688DA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solidFill>
                  <a:srgbClr val="0066CC"/>
                </a:solidFill>
                <a:effectLst>
                  <a:outerShdw dist="17962" dir="2700000">
                    <a:srgbClr val="000000"/>
                  </a:outerShdw>
                </a:effectLst>
                <a:latin typeface="Arial Narrow" pitchFamily="34"/>
              </a:rPr>
              <a:t> </a:t>
            </a:r>
            <a:r>
              <a:rPr lang="en-US" sz="4800" b="1" dirty="0">
                <a:solidFill>
                  <a:srgbClr val="336699"/>
                </a:solidFill>
                <a:effectLst>
                  <a:outerShdw dist="17962" dir="270000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DA305-C99A-43FA-809C-796936928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1492"/>
            <a:ext cx="10515600" cy="4551931"/>
          </a:xfrm>
        </p:spPr>
        <p:txBody>
          <a:bodyPr>
            <a:normAutofit/>
          </a:bodyPr>
          <a:lstStyle/>
          <a:p>
            <a:pPr marL="0" indent="0">
              <a:spcBef>
                <a:spcPts val="695"/>
              </a:spcBef>
              <a:buClr>
                <a:srgbClr val="FF9966"/>
              </a:buClr>
              <a:buSzPct val="50000"/>
              <a:buFont typeface="Wingdings" pitchFamily="2" charset="2"/>
              <a:buChar char="v"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695"/>
              </a:spcBef>
              <a:buClr>
                <a:srgbClr val="FF9966"/>
              </a:buClr>
              <a:buSzPct val="50000"/>
              <a:buFont typeface="Wingdings" pitchFamily="2" charset="2"/>
              <a:buChar char="v"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&amp; Objective</a:t>
            </a:r>
          </a:p>
          <a:p>
            <a:pPr marL="0" indent="0">
              <a:spcBef>
                <a:spcPts val="695"/>
              </a:spcBef>
              <a:buClr>
                <a:srgbClr val="FF9966"/>
              </a:buClr>
              <a:buSzPct val="50000"/>
              <a:buFont typeface="Wingdings" pitchFamily="2" charset="2"/>
              <a:buChar char="v"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0" indent="0">
              <a:spcBef>
                <a:spcPts val="695"/>
              </a:spcBef>
              <a:buClr>
                <a:srgbClr val="FF9966"/>
              </a:buClr>
              <a:buSzPct val="50000"/>
              <a:buFont typeface="Wingdings" pitchFamily="2" charset="2"/>
              <a:buChar char="v"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marL="0" indent="0">
              <a:spcBef>
                <a:spcPts val="695"/>
              </a:spcBef>
              <a:buClr>
                <a:srgbClr val="FF9966"/>
              </a:buClr>
              <a:buSzPct val="50000"/>
              <a:buFont typeface="Wingdings" pitchFamily="2" charset="2"/>
              <a:buChar char="v"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</a:p>
          <a:p>
            <a:pPr marL="0" indent="0">
              <a:spcBef>
                <a:spcPts val="695"/>
              </a:spcBef>
              <a:buClr>
                <a:srgbClr val="FF9966"/>
              </a:buClr>
              <a:buSzPct val="50000"/>
              <a:buFont typeface="Wingdings" pitchFamily="2" charset="2"/>
              <a:buChar char="v"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Requirements</a:t>
            </a:r>
          </a:p>
          <a:p>
            <a:pPr marL="0" indent="0">
              <a:spcBef>
                <a:spcPts val="695"/>
              </a:spcBef>
              <a:buClr>
                <a:srgbClr val="FF9966"/>
              </a:buClr>
              <a:buSzPct val="50000"/>
              <a:buFont typeface="Wingdings" pitchFamily="2" charset="2"/>
              <a:buChar char="v"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0" indent="0">
              <a:spcBef>
                <a:spcPts val="695"/>
              </a:spcBef>
              <a:buClr>
                <a:srgbClr val="FF9966"/>
              </a:buClr>
              <a:buSzPct val="50000"/>
              <a:buFont typeface="Wingdings" pitchFamily="2" charset="2"/>
              <a:buChar char="v"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  <a:p>
            <a:pPr marL="0" indent="0">
              <a:spcBef>
                <a:spcPts val="695"/>
              </a:spcBef>
              <a:buClr>
                <a:srgbClr val="FF9966"/>
              </a:buClr>
              <a:buSzPct val="50000"/>
              <a:buFont typeface="Wingdings" pitchFamily="2" charset="2"/>
              <a:buChar char="v"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74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5CC9-4A7A-CA6D-502B-171427D8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336699"/>
                </a:solidFill>
                <a:effectLst>
                  <a:outerShdw dist="17962" dir="270000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B562-78C3-94CA-A8AA-12AD4CC86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60" y="1825625"/>
            <a:ext cx="6041749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AnyChat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also known as a web chat or online chat, is a software application that allows users to communicate with each other in real-time through a web browser. Unlike traditional chat applications that require you to download and install software, web-based chat apps are accessible from any device with an internet connection.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remium Vector | Chat app logo design template. can be used ...">
            <a:extLst>
              <a:ext uri="{FF2B5EF4-FFF2-40B4-BE49-F238E27FC236}">
                <a16:creationId xmlns:a16="http://schemas.microsoft.com/office/drawing/2014/main" id="{39070166-4694-ED73-C360-C2FA85EA5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879" y="1324928"/>
            <a:ext cx="5196361" cy="453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11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BED8-AFA7-7882-4408-7E40EF14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336699"/>
                </a:solidFill>
                <a:effectLst>
                  <a:outerShdw dist="17962" dir="270000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Aim &amp; Objective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7FF31-07C0-FF60-AFB2-0AC42517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3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Objectives of a Web-Based Chat Application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Aim:</a:t>
            </a:r>
            <a:endParaRPr lang="en-US" sz="3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overall aim of a web-based chat application is to </a:t>
            </a:r>
            <a:r>
              <a:rPr lang="en-US" sz="26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facilitate real-time communication between users over the internet through a web browser, without the need to download or install additional software.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US" sz="3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easy and convenient communication:</a:t>
            </a:r>
            <a:r>
              <a:rPr lang="en-US" sz="2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application should be user-friendly and accessible, allowing users to connect and chat with others effortlessly.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messaging:</a:t>
            </a:r>
            <a:r>
              <a:rPr lang="en-US" sz="2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Messages should be sent and received instantly, creating a seamless and dynamic conversation experience.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7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F2E4DB9B-6AD8-4256-94ED-D522F32D827B}"/>
              </a:ext>
            </a:extLst>
          </p:cNvPr>
          <p:cNvSpPr/>
          <p:nvPr/>
        </p:nvSpPr>
        <p:spPr>
          <a:xfrm>
            <a:off x="2362084" y="152284"/>
            <a:ext cx="7772400" cy="6658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0" compatLnSpc="0"/>
          <a:lstStyle/>
          <a:p>
            <a:pPr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E4333874-B67A-402D-8CF4-E88139001E94}"/>
              </a:ext>
            </a:extLst>
          </p:cNvPr>
          <p:cNvSpPr txBox="1">
            <a:spLocks/>
          </p:cNvSpPr>
          <p:nvPr/>
        </p:nvSpPr>
        <p:spPr>
          <a:xfrm>
            <a:off x="296634" y="6366495"/>
            <a:ext cx="2057400" cy="36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44DBA7-D25C-44C6-899B-E816BDB7D4DC}" type="datetime3">
              <a:rPr lang="en-US" smtClean="0"/>
              <a:pPr/>
              <a:t>7 March 2024</a:t>
            </a:fld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5A218E7-3968-40C5-8F63-4D316B10ADCD}"/>
              </a:ext>
            </a:extLst>
          </p:cNvPr>
          <p:cNvSpPr txBox="1">
            <a:spLocks/>
          </p:cNvSpPr>
          <p:nvPr/>
        </p:nvSpPr>
        <p:spPr>
          <a:xfrm>
            <a:off x="1524000" y="-27384"/>
            <a:ext cx="9144000" cy="962026"/>
          </a:xfrm>
          <a:prstGeom prst="rect">
            <a:avLst/>
          </a:prstGeom>
        </p:spPr>
        <p:txBody>
          <a:bodyPr vert="horz" lIns="92162" tIns="46076" rIns="92162" bIns="46076" rtlCol="0"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hangingPunct="0">
              <a:lnSpc>
                <a:spcPct val="7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b="1" dirty="0">
                <a:solidFill>
                  <a:srgbClr val="336699"/>
                </a:solidFill>
                <a:effectLst>
                  <a:outerShdw dist="17962" dir="270000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4516E0D-8874-4F2F-8B03-B89612855E96}"/>
              </a:ext>
            </a:extLst>
          </p:cNvPr>
          <p:cNvSpPr txBox="1"/>
          <p:nvPr/>
        </p:nvSpPr>
        <p:spPr>
          <a:xfrm>
            <a:off x="9768408" y="6356352"/>
            <a:ext cx="2057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algn="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dirty="0">
              <a:solidFill>
                <a:srgbClr val="898989"/>
              </a:solidFill>
              <a:latin typeface="Calibri"/>
              <a:ea typeface=""/>
              <a:cs typeface="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DB8E0C-53DB-458D-BEC9-5294FAEAB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218663"/>
              </p:ext>
            </p:extLst>
          </p:nvPr>
        </p:nvGraphicFramePr>
        <p:xfrm>
          <a:off x="296634" y="762908"/>
          <a:ext cx="11598732" cy="600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30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0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1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37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 and Author’s  Name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Details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84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Research paper on Group chatting Application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Ashutosh Kumar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Atul Singh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Proposal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May 2022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internet has transformed the way we communicate and access information.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project focuses on the development of a web-based chat application.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application allows users to chat with each other in real-time through a web browser.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 Maintenance: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This refers to monitoring, evaluating, and modifying a system after it's been deployed and used by end-users.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72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Development of Chat Application”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 </a:t>
                      </a:r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Abhay </a:t>
                      </a:r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Kasetwar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 Ritik </a:t>
                      </a:r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Gajbhiye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 Gopal </a:t>
                      </a:r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Papewar</a:t>
                      </a:r>
                      <a:endParaRPr lang="en-IN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 Rohan </a:t>
                      </a:r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Nikhare</a:t>
                      </a:r>
                      <a:endParaRPr lang="en-IN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 Priya </a:t>
                      </a:r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Warade</a:t>
                      </a:r>
                      <a:endParaRPr lang="en-IN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Paper Id: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IJRASET42902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Publish Date: 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2022-05-18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ISSN 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2321-9653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Publisher Name: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IJRASET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project builds a chat server using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network concepts.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offers private and public chat functionalities.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Users can share files, photos, and videos.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Security: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Protecting user data, including messages and personal information, is paramount. This requires implementing robust security measures to prevent unauthorized access, data breaches, and malicious activities.</a:t>
                      </a:r>
                    </a:p>
                    <a:p>
                      <a:endParaRPr lang="en-US" sz="16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6687A30B-C9C7-464B-A699-D57536075618}"/>
              </a:ext>
            </a:extLst>
          </p:cNvPr>
          <p:cNvSpPr txBox="1">
            <a:spLocks/>
          </p:cNvSpPr>
          <p:nvPr/>
        </p:nvSpPr>
        <p:spPr>
          <a:xfrm>
            <a:off x="9639300" y="6376638"/>
            <a:ext cx="2057400" cy="36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1546D6-25D2-4E08-B705-3CDDCADBC19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5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F4E804-62C3-4D12-BA70-69E5FFCA7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00458"/>
              </p:ext>
            </p:extLst>
          </p:nvPr>
        </p:nvGraphicFramePr>
        <p:xfrm>
          <a:off x="0" y="-30480"/>
          <a:ext cx="12360067" cy="6644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44780">
                  <a:extLst>
                    <a:ext uri="{9D8B030D-6E8A-4147-A177-3AD203B41FA5}">
                      <a16:colId xmlns:a16="http://schemas.microsoft.com/office/drawing/2014/main" val="1107699933"/>
                    </a:ext>
                  </a:extLst>
                </a:gridCol>
                <a:gridCol w="3814127">
                  <a:extLst>
                    <a:ext uri="{9D8B030D-6E8A-4147-A177-3AD203B41FA5}">
                      <a16:colId xmlns:a16="http://schemas.microsoft.com/office/drawing/2014/main" val="2522347159"/>
                    </a:ext>
                  </a:extLst>
                </a:gridCol>
                <a:gridCol w="1781623">
                  <a:extLst>
                    <a:ext uri="{9D8B030D-6E8A-4147-A177-3AD203B41FA5}">
                      <a16:colId xmlns:a16="http://schemas.microsoft.com/office/drawing/2014/main" val="286616573"/>
                    </a:ext>
                  </a:extLst>
                </a:gridCol>
                <a:gridCol w="3074214">
                  <a:extLst>
                    <a:ext uri="{9D8B030D-6E8A-4147-A177-3AD203B41FA5}">
                      <a16:colId xmlns:a16="http://schemas.microsoft.com/office/drawing/2014/main" val="2370266832"/>
                    </a:ext>
                  </a:extLst>
                </a:gridCol>
                <a:gridCol w="2845323">
                  <a:extLst>
                    <a:ext uri="{9D8B030D-6E8A-4147-A177-3AD203B41FA5}">
                      <a16:colId xmlns:a16="http://schemas.microsoft.com/office/drawing/2014/main" val="1336783722"/>
                    </a:ext>
                  </a:extLst>
                </a:gridCol>
              </a:tblGrid>
              <a:tr h="4918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 and Author’s  Name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Details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521684"/>
                  </a:ext>
                </a:extLst>
              </a:tr>
              <a:tr h="173257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“Real-Time Chat Application”</a:t>
                      </a:r>
                    </a:p>
                    <a:p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Ms. Archana </a:t>
                      </a:r>
                      <a:r>
                        <a:rPr lang="en-US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Nikose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Sakshi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Dosani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 Shreya </a:t>
                      </a:r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Pardhi</a:t>
                      </a:r>
                      <a:b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~Deep </a:t>
                      </a:r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Nikode</a:t>
                      </a:r>
                      <a:endParaRPr lang="en-IN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Research Proposal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April 2023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thesis introduces a real-time chat application built using the MEAN stack (MongoDB, Express.js, Angular, and Node.js).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Communication: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Delivering messages instantly and consistently across a large user base demands efficient server infrastructure and communication protocols. 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703887"/>
                  </a:ext>
                </a:extLst>
              </a:tr>
              <a:tr h="173257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“Multi-User Chat Application”</a:t>
                      </a:r>
                    </a:p>
                    <a:p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Gayathri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C.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Kalieswari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Proposal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May 2020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application allows users to communicate through text messages, both publicly and privately. It even offers file sharing capabilities for additional functionality. 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Sharing resources through other public applications are not much reliable &amp; secure.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There are several restrictions in public applications.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3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Chat Application”</a:t>
                      </a:r>
                    </a:p>
                    <a:p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Mr. Bhosale Chaitanya Vaibhav</a:t>
                      </a:r>
                    </a:p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Mr.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Waghule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Sourabh Rajesh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Proposal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 2022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shows the importance of chat application in day today life and its impact in technological world. This project is to develop a chat system based on Java multi threading and network concept. 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Network Dependence: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The application relies on internet connectivity. How will it function in areas with poor or unreliable internet?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3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54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324-D094-5969-1795-CF8DEBEF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336699"/>
                </a:solidFill>
                <a:effectLst>
                  <a:outerShdw dist="17962" dir="270000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5F6875-042D-0DA3-1F7F-1752B1E8C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05" y="1879600"/>
            <a:ext cx="9218639" cy="4613275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71350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F4DE-9B74-3F65-9D21-12F56171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336699"/>
                </a:solidFill>
                <a:effectLst>
                  <a:outerShdw dist="17962" dir="270000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F4D56E-3DEB-CFD4-039B-35CF70AA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Front-end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HTML, CSS, BOOTSTRAP</a:t>
            </a: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	Back-end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JAVASCRIPT, PHP</a:t>
            </a: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	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	MySQL Database</a:t>
            </a:r>
          </a:p>
        </p:txBody>
      </p:sp>
    </p:spTree>
    <p:extLst>
      <p:ext uri="{BB962C8B-B14F-4D97-AF65-F5344CB8AC3E}">
        <p14:creationId xmlns:p14="http://schemas.microsoft.com/office/powerpoint/2010/main" val="575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6D69-9325-A0FA-B72D-96869F21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336699"/>
                </a:solidFill>
                <a:effectLst>
                  <a:outerShdw dist="17962" dir="270000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Requirements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373BAC3-A29C-54E2-3E8E-381E80321E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29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 Operating System :-</a:t>
            </a:r>
          </a:p>
          <a:p>
            <a:pPr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be able to run on the various operating systems </a:t>
            </a:r>
          </a:p>
          <a:p>
            <a:pPr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like Windows, Linux and MacOS.</a:t>
            </a:r>
          </a:p>
          <a:p>
            <a:pPr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	Text Editor or IDE :-</a:t>
            </a:r>
          </a:p>
          <a:p>
            <a:pPr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will use the VS-Code Integrated Development Environment(IDE) </a:t>
            </a:r>
          </a:p>
          <a:p>
            <a:pPr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writing and editing the code of the project.</a:t>
            </a:r>
          </a:p>
          <a:p>
            <a:pPr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7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699">
        <p14:pan dir="u"/>
      </p:transition>
    </mc:Choice>
    <mc:Fallback xmlns="">
      <p:transition spd="slow" advTm="4699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3812</TotalTime>
  <Words>879</Words>
  <Application>Microsoft Office PowerPoint</Application>
  <PresentationFormat>Widescreen</PresentationFormat>
  <Paragraphs>140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Liberation Serif</vt:lpstr>
      <vt:lpstr>Times New Roman</vt:lpstr>
      <vt:lpstr>Wingdings</vt:lpstr>
      <vt:lpstr>Office Theme</vt:lpstr>
      <vt:lpstr>PowerPoint Presentation</vt:lpstr>
      <vt:lpstr> Contents</vt:lpstr>
      <vt:lpstr>Introduction</vt:lpstr>
      <vt:lpstr>Aim &amp; Objective</vt:lpstr>
      <vt:lpstr>PowerPoint Presentation</vt:lpstr>
      <vt:lpstr>PowerPoint Presentation</vt:lpstr>
      <vt:lpstr>System Architecture</vt:lpstr>
      <vt:lpstr>Techniques Used</vt:lpstr>
      <vt:lpstr>Hardware &amp; Software Requirements</vt:lpstr>
      <vt:lpstr>Results</vt:lpstr>
      <vt:lpstr>PowerPoint Presentation</vt:lpstr>
      <vt:lpstr>Conclusion &amp; 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Utkarsha Dhane</dc:creator>
  <cp:lastModifiedBy>Dnyaneshwar Tupe C-76</cp:lastModifiedBy>
  <cp:revision>41</cp:revision>
  <dcterms:created xsi:type="dcterms:W3CDTF">2022-08-14T04:53:17Z</dcterms:created>
  <dcterms:modified xsi:type="dcterms:W3CDTF">2024-03-07T13:06:33Z</dcterms:modified>
</cp:coreProperties>
</file>