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cxCer8paBL5eT5pHOm50v6+Ox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4b2a4c7f_1_14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4b2a4c7f_1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4b2b74e8_3_6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4b2b74e8_3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b4b2b74e8_3_7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b4b2b74e8_3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b4b2b74e8_3_6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b4b2b74e8_3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b4b2a4c7f_1_14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b4b2a4c7f_1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b4b2a4c7f_1_1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b4b2a4c7f_1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b4b2a4c7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b4b2a4c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b4b2a4c7f_1_14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b4b2a4c7f_1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4b2a4c7f_1_14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4b2a4c7f_1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b4b2a4c7f_1_14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b4b2a4c7f_1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b4b2a4c7f_1_14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b4b2a4c7f_1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b4b2b74e8_3_63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db4b2b74e8_3_63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db4b2b74e8_3_6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b4b2b74e8_3_66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db4b2b74e8_3_66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db4b2b74e8_3_6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b4b2b74e8_3_6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b4b2b74e8_3_6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db4b2b74e8_3_6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db4b2b74e8_3_6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db4b2b74e8_3_67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db4b2b74e8_3_6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b4b2b74e8_3_63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db4b2b74e8_3_6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db4b2b74e8_3_6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db4b2b74e8_3_6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db4b2b74e8_3_6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b4b2b74e8_3_6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db4b2b74e8_3_64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db4b2b74e8_3_64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db4b2b74e8_3_6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db4b2b74e8_3_6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db4b2b74e8_3_6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b4b2b74e8_3_64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db4b2b74e8_3_64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db4b2b74e8_3_6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b4b2b74e8_3_65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db4b2b74e8_3_6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b4b2b74e8_3_65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db4b2b74e8_3_65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db4b2b74e8_3_65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db4b2b74e8_3_65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db4b2b74e8_3_6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b4b2b74e8_3_66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db4b2b74e8_3_6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b4b2b74e8_3_6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db4b2b74e8_3_6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db4b2b74e8_3_6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hyperlink" Target="http://drive.google.com/file/d/1XLHuYPv93MAOky8J3aJphdCKKGN9f6pg/view" TargetMode="External"/><Relationship Id="rId6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2019775" y="12144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56"/>
              <a:buFont typeface="Calibri"/>
              <a:buNone/>
            </a:pPr>
            <a:r>
              <a:rPr lang="fr-FR"/>
              <a:t>Asservissement de vitesse d’un modèle réduit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87" y="129955"/>
            <a:ext cx="2367170" cy="116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0873" y="8"/>
            <a:ext cx="2501127" cy="116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3602038"/>
            <a:ext cx="4121425" cy="325596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679606" y="5694459"/>
            <a:ext cx="231185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Bachar BARIDI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Badr Aldeen AL-KEBSI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Aly HJEIJ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712046" y="-211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Capteur optique LM393 </a:t>
            </a:r>
            <a:endParaRPr/>
          </a:p>
        </p:txBody>
      </p:sp>
      <p:pic>
        <p:nvPicPr>
          <p:cNvPr descr="Infrarouge Capteur de vitesse fendue 4 broches Optique Photoélectrique  Module Arduino LM393 | eBay" id="142" name="Google Shape;14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79" y="1531853"/>
            <a:ext cx="2166399" cy="189714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1186401" y="4770783"/>
            <a:ext cx="553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Vcc </a:t>
            </a:r>
            <a:endParaRPr/>
          </a:p>
        </p:txBody>
      </p:sp>
      <p:cxnSp>
        <p:nvCxnSpPr>
          <p:cNvPr id="144" name="Google Shape;144;p5"/>
          <p:cNvCxnSpPr/>
          <p:nvPr/>
        </p:nvCxnSpPr>
        <p:spPr>
          <a:xfrm>
            <a:off x="1740271" y="4955449"/>
            <a:ext cx="5335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5"/>
          <p:cNvCxnSpPr/>
          <p:nvPr/>
        </p:nvCxnSpPr>
        <p:spPr>
          <a:xfrm>
            <a:off x="1740270" y="5346388"/>
            <a:ext cx="5335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5"/>
          <p:cNvCxnSpPr/>
          <p:nvPr/>
        </p:nvCxnSpPr>
        <p:spPr>
          <a:xfrm>
            <a:off x="1740269" y="5677693"/>
            <a:ext cx="5335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5"/>
          <p:cNvSpPr txBox="1"/>
          <p:nvPr/>
        </p:nvSpPr>
        <p:spPr>
          <a:xfrm>
            <a:off x="1158418" y="5170594"/>
            <a:ext cx="574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294648" y="5170594"/>
            <a:ext cx="574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2273834" y="4801262"/>
            <a:ext cx="490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186401" y="5560668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D0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418858" y="5581063"/>
            <a:ext cx="447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8917" y="3405875"/>
            <a:ext cx="28575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 title="VID_20210422_105946 (online-video-cutter.com)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0399" y="1113975"/>
            <a:ext cx="4455926" cy="49828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b4b2a4c7f_1_14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  <p:pic>
        <p:nvPicPr>
          <p:cNvPr id="160" name="Google Shape;160;gdb4b2a4c7f_1_1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51" y="1097626"/>
            <a:ext cx="8792720" cy="49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b4b2b74e8_3_6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Control PID</a:t>
            </a:r>
            <a:endParaRPr/>
          </a:p>
        </p:txBody>
      </p:sp>
      <p:sp>
        <p:nvSpPr>
          <p:cNvPr id="166" name="Google Shape;166;gdb4b2b74e8_3_6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  <p:pic>
        <p:nvPicPr>
          <p:cNvPr id="167" name="Google Shape;167;gdb4b2b74e8_3_6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951" y="1801700"/>
            <a:ext cx="6379650" cy="25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db4b2b74e8_3_685"/>
          <p:cNvSpPr txBox="1"/>
          <p:nvPr/>
        </p:nvSpPr>
        <p:spPr>
          <a:xfrm>
            <a:off x="1006850" y="2165675"/>
            <a:ext cx="386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-FR"/>
              <a:t>Choix de PID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fr-FR"/>
              <a:t>Valeurs </a:t>
            </a:r>
            <a:r>
              <a:rPr lang="fr-FR"/>
              <a:t>associées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gdb4b2b74e8_3_6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750" y="4891125"/>
            <a:ext cx="27336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b4b2b74e8_3_7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Résultats</a:t>
            </a:r>
            <a:endParaRPr/>
          </a:p>
        </p:txBody>
      </p:sp>
      <p:sp>
        <p:nvSpPr>
          <p:cNvPr id="175" name="Google Shape;175;gdb4b2b74e8_3_700"/>
          <p:cNvSpPr txBox="1"/>
          <p:nvPr>
            <p:ph idx="1" type="body"/>
          </p:nvPr>
        </p:nvSpPr>
        <p:spPr>
          <a:xfrm>
            <a:off x="838200" y="1825625"/>
            <a:ext cx="4572000" cy="31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Dépassement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Temps d’établissement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Temps de montée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db4b2b74e8_3_7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  <p:pic>
        <p:nvPicPr>
          <p:cNvPr id="177" name="Google Shape;177;gdb4b2b74e8_3_7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125" y="1684988"/>
            <a:ext cx="5436775" cy="32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b4b2b74e8_3_6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Code (Langage C)</a:t>
            </a:r>
            <a:endParaRPr/>
          </a:p>
        </p:txBody>
      </p:sp>
      <p:sp>
        <p:nvSpPr>
          <p:cNvPr id="183" name="Google Shape;183;gdb4b2b74e8_3_6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  <p:pic>
        <p:nvPicPr>
          <p:cNvPr id="184" name="Google Shape;184;gdb4b2b74e8_3_6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75" y="1453775"/>
            <a:ext cx="9032775" cy="50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4b2a4c7f_1_14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Difficulté rencontré : signaux parasites</a:t>
            </a:r>
            <a:endParaRPr/>
          </a:p>
        </p:txBody>
      </p:sp>
      <p:sp>
        <p:nvSpPr>
          <p:cNvPr id="190" name="Google Shape;190;gdb4b2a4c7f_1_14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dk1"/>
                </a:solidFill>
              </a:rPr>
              <a:t>Problème : il y avait beaucoup de signaux parasites avec la fonction attachinterrupt ()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3000">
                <a:solidFill>
                  <a:schemeClr val="dk1"/>
                </a:solidFill>
              </a:rPr>
              <a:t>Solution :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1" name="Google Shape;191;gdb4b2a4c7f_1_14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  <p:pic>
        <p:nvPicPr>
          <p:cNvPr id="192" name="Google Shape;192;gdb4b2a4c7f_1_1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425" y="2877300"/>
            <a:ext cx="6056000" cy="28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4b2a4c7f_1_1471"/>
          <p:cNvSpPr txBox="1"/>
          <p:nvPr>
            <p:ph type="title"/>
          </p:nvPr>
        </p:nvSpPr>
        <p:spPr>
          <a:xfrm>
            <a:off x="694950" y="4999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200"/>
              <a:t>Conclusion </a:t>
            </a:r>
            <a:endParaRPr sz="6200"/>
          </a:p>
        </p:txBody>
      </p:sp>
      <p:sp>
        <p:nvSpPr>
          <p:cNvPr id="198" name="Google Shape;198;gdb4b2a4c7f_1_14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fr-FR"/>
              <a:t>Autre difficultés: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-FR"/>
              <a:t>Montage finale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-FR"/>
              <a:t>Batterie/alimentation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  <p:sp>
        <p:nvSpPr>
          <p:cNvPr id="199" name="Google Shape;199;gdb4b2a4c7f_1_1471"/>
          <p:cNvSpPr txBox="1"/>
          <p:nvPr>
            <p:ph idx="12" type="sldNum"/>
          </p:nvPr>
        </p:nvSpPr>
        <p:spPr>
          <a:xfrm>
            <a:off x="8700125" y="63384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4b2a4c7f_1_0"/>
          <p:cNvSpPr txBox="1"/>
          <p:nvPr>
            <p:ph type="ctrTitle"/>
          </p:nvPr>
        </p:nvSpPr>
        <p:spPr>
          <a:xfrm>
            <a:off x="1004750" y="-1312837"/>
            <a:ext cx="9144000" cy="238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Sommaire</a:t>
            </a:r>
            <a:endParaRPr/>
          </a:p>
        </p:txBody>
      </p:sp>
      <p:sp>
        <p:nvSpPr>
          <p:cNvPr id="72" name="Google Shape;72;gdb4b2a4c7f_1_0"/>
          <p:cNvSpPr txBox="1"/>
          <p:nvPr>
            <p:ph idx="1" type="subTitle"/>
          </p:nvPr>
        </p:nvSpPr>
        <p:spPr>
          <a:xfrm>
            <a:off x="519275" y="1325076"/>
            <a:ext cx="9933900" cy="483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❖"/>
            </a:pPr>
            <a:r>
              <a:rPr b="1" lang="fr-FR" sz="3500"/>
              <a:t>Introduction:</a:t>
            </a:r>
            <a:endParaRPr b="1" sz="35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fr-FR" sz="2400"/>
              <a:t>Problématique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fr-FR" sz="2400"/>
              <a:t>Présentation du projet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fr-FR" sz="2400"/>
              <a:t>Diagramme de Gantt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fr-FR" sz="2400"/>
              <a:t>Matériel utilisé</a:t>
            </a:r>
            <a:endParaRPr b="1" sz="24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❖"/>
            </a:pPr>
            <a:r>
              <a:rPr b="1" lang="fr-FR" sz="3500"/>
              <a:t>Procédure</a:t>
            </a:r>
            <a:r>
              <a:rPr b="1" lang="fr-FR" sz="3500"/>
              <a:t>:</a:t>
            </a:r>
            <a:endParaRPr b="1" sz="3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b="1" lang="fr-FR" sz="2500"/>
              <a:t>Commande de </a:t>
            </a:r>
            <a:r>
              <a:rPr b="1" lang="fr-FR" sz="2500"/>
              <a:t>système</a:t>
            </a:r>
            <a:endParaRPr b="1"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b="1" lang="fr-FR" sz="2500"/>
              <a:t>Capteur</a:t>
            </a:r>
            <a:endParaRPr b="1"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b="1" lang="fr-FR" sz="2500"/>
              <a:t>control PID</a:t>
            </a:r>
            <a:endParaRPr b="1" sz="2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❖"/>
            </a:pPr>
            <a:r>
              <a:rPr b="1" lang="fr-FR" sz="3500"/>
              <a:t>Conclusion:</a:t>
            </a:r>
            <a:endParaRPr b="1" sz="3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b="1" lang="fr-FR" sz="2500"/>
              <a:t>Résultats</a:t>
            </a:r>
            <a:endParaRPr b="1"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b="1" lang="fr-FR" sz="2500"/>
              <a:t>Continuation</a:t>
            </a:r>
            <a:endParaRPr b="1"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b="1" lang="fr-FR" sz="2500"/>
              <a:t>Conclusion generale</a:t>
            </a:r>
            <a:endParaRPr b="1" sz="2500"/>
          </a:p>
        </p:txBody>
      </p:sp>
      <p:sp>
        <p:nvSpPr>
          <p:cNvPr id="73" name="Google Shape;73;gdb4b2a4c7f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b4b2a4c7f_1_142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Problématique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b4b2a4c7f_1_1426"/>
          <p:cNvSpPr txBox="1"/>
          <p:nvPr>
            <p:ph idx="1" type="subTitle"/>
          </p:nvPr>
        </p:nvSpPr>
        <p:spPr>
          <a:xfrm>
            <a:off x="1703050" y="3563788"/>
            <a:ext cx="9144000" cy="165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500">
                <a:solidFill>
                  <a:schemeClr val="dk1"/>
                </a:solidFill>
              </a:rPr>
              <a:t>On aimerait avoir un moteur qui tourne à une vitesse consigne et dès que le moteur rencontre un obstacle (exemple une monté) l’ordinateur augmente le courant envoyé à celui-ci pour compenser la perte de vitesse.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80" name="Google Shape;80;gdb4b2a4c7f_1_14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b4b2a4c7f_1_1431"/>
          <p:cNvSpPr txBox="1"/>
          <p:nvPr>
            <p:ph type="ctrTitle"/>
          </p:nvPr>
        </p:nvSpPr>
        <p:spPr>
          <a:xfrm>
            <a:off x="415661" y="8131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Présentation du projet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db4b2a4c7f_1_143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db4b2a4c7f_1_1431"/>
          <p:cNvSpPr txBox="1"/>
          <p:nvPr>
            <p:ph idx="12" type="sldNum"/>
          </p:nvPr>
        </p:nvSpPr>
        <p:spPr>
          <a:xfrm>
            <a:off x="11278685" y="63332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  <p:pic>
        <p:nvPicPr>
          <p:cNvPr id="88" name="Google Shape;88;gdb4b2a4c7f_1_1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63" y="1754090"/>
            <a:ext cx="11857975" cy="445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b4b2a4c7f_1_1420"/>
          <p:cNvSpPr txBox="1"/>
          <p:nvPr>
            <p:ph type="ctrTitle"/>
          </p:nvPr>
        </p:nvSpPr>
        <p:spPr>
          <a:xfrm>
            <a:off x="1524000" y="191238"/>
            <a:ext cx="9144000" cy="238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Diagramme de Gantt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db4b2a4c7f_1_142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gdb4b2a4c7f_1_1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81" y="2100656"/>
            <a:ext cx="11067776" cy="43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db4b2a4c7f_1_14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b4b2a4c7f_1_1454"/>
          <p:cNvSpPr txBox="1"/>
          <p:nvPr>
            <p:ph type="ctrTitle"/>
          </p:nvPr>
        </p:nvSpPr>
        <p:spPr>
          <a:xfrm>
            <a:off x="200799" y="992775"/>
            <a:ext cx="5726100" cy="105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Matériel utilisé</a:t>
            </a:r>
            <a:endParaRPr/>
          </a:p>
        </p:txBody>
      </p:sp>
      <p:sp>
        <p:nvSpPr>
          <p:cNvPr id="102" name="Google Shape;102;gdb4b2a4c7f_1_1454"/>
          <p:cNvSpPr txBox="1"/>
          <p:nvPr>
            <p:ph idx="1" type="subTitle"/>
          </p:nvPr>
        </p:nvSpPr>
        <p:spPr>
          <a:xfrm>
            <a:off x="415600" y="2371975"/>
            <a:ext cx="5511300" cy="371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-Carte arduino Uno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-Écran Lcd 16x2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-Module d'interface série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-Fourche optique lm393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-L293 Driver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gdb4b2a4c7f_1_14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  <p:pic>
        <p:nvPicPr>
          <p:cNvPr id="104" name="Google Shape;104;gdb4b2a4c7f_1_1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256" y="-322300"/>
            <a:ext cx="3474033" cy="347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db4b2a4c7f_1_14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652" y="4794325"/>
            <a:ext cx="2134348" cy="14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db4b2a4c7f_1_14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4302" y="2774550"/>
            <a:ext cx="2134350" cy="21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b4b2a4c7f_1_14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1292" y="2998150"/>
            <a:ext cx="2800332" cy="24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838200" y="543339"/>
            <a:ext cx="10515600" cy="1007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Point de départ = N ∝ U’</a:t>
            </a:r>
            <a:endParaRPr/>
          </a:p>
        </p:txBody>
      </p:sp>
      <p:pic>
        <p:nvPicPr>
          <p:cNvPr descr="https://lh5.googleusercontent.com/l--d6I7gHD7heTiptEDc2pv73Gzp7jCwbCKAqNyGzEGg6mGyNQPvkcCW1TM_noSzORDSwXa-HH0Th9_WKD__SaElnwRcDU4q2UQjZ18OQx9dImC11YG_SnBtd9SbTHvJGtlxUmYP"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508" y="1339850"/>
            <a:ext cx="2743200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6917635" y="377687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6520749" y="41081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657599" y="5606775"/>
            <a:ext cx="18918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α U’</a:t>
            </a:r>
            <a:endParaRPr/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  <p:pic>
        <p:nvPicPr>
          <p:cNvPr id="118" name="Google Shape;1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100" y="1659367"/>
            <a:ext cx="9052899" cy="339013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 txBox="1"/>
          <p:nvPr/>
        </p:nvSpPr>
        <p:spPr>
          <a:xfrm>
            <a:off x="6410480" y="3637825"/>
            <a:ext cx="3112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900"/>
              <a:t>ɑT</a:t>
            </a:r>
            <a:endParaRPr b="1" sz="2900"/>
          </a:p>
        </p:txBody>
      </p:sp>
      <p:sp>
        <p:nvSpPr>
          <p:cNvPr id="120" name="Google Shape;120;p2"/>
          <p:cNvSpPr txBox="1"/>
          <p:nvPr/>
        </p:nvSpPr>
        <p:spPr>
          <a:xfrm>
            <a:off x="5926875" y="3638300"/>
            <a:ext cx="48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/>
              <a:t>0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2160103" y="338622"/>
            <a:ext cx="7205870" cy="469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fr-FR"/>
              <a:t>L293 Driver : pont en H</a:t>
            </a:r>
            <a:endParaRPr/>
          </a:p>
        </p:txBody>
      </p:sp>
      <p:pic>
        <p:nvPicPr>
          <p:cNvPr descr="L293D Motor drivers - 5 pcs - Opencircuit" id="126" name="Google Shape;12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9761" y="223831"/>
            <a:ext cx="28575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500" y="1785394"/>
            <a:ext cx="3261692" cy="473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23174"/>
            <a:ext cx="59055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74" y="1679700"/>
            <a:ext cx="6650400" cy="3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3000"/>
              <a:t>‹#›</a:t>
            </a:fld>
            <a:endParaRPr sz="3000"/>
          </a:p>
        </p:txBody>
      </p:sp>
      <p:pic>
        <p:nvPicPr>
          <p:cNvPr id="136" name="Google Shape;13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875" y="2414200"/>
            <a:ext cx="5101176" cy="202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2021-05-16T09:47:00Z</dcterms:created>
  <dc:creator>Bachar Hadid</dc:creator>
</cp:coreProperties>
</file>