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2" r:id="rId4"/>
    <p:sldId id="283" r:id="rId5"/>
    <p:sldId id="284" r:id="rId6"/>
    <p:sldId id="285" r:id="rId7"/>
    <p:sldId id="286" r:id="rId8"/>
    <p:sldId id="287" r:id="rId9"/>
    <p:sldId id="298" r:id="rId10"/>
    <p:sldId id="288" r:id="rId11"/>
    <p:sldId id="289" r:id="rId12"/>
    <p:sldId id="290" r:id="rId13"/>
    <p:sldId id="291" r:id="rId14"/>
    <p:sldId id="292" r:id="rId15"/>
    <p:sldId id="293" r:id="rId16"/>
    <p:sldId id="294" r:id="rId17"/>
    <p:sldId id="295" r:id="rId18"/>
    <p:sldId id="297" r:id="rId19"/>
    <p:sldId id="307" r:id="rId20"/>
    <p:sldId id="296" r:id="rId21"/>
    <p:sldId id="299" r:id="rId22"/>
    <p:sldId id="300" r:id="rId23"/>
    <p:sldId id="301" r:id="rId24"/>
    <p:sldId id="302" r:id="rId25"/>
    <p:sldId id="303" r:id="rId26"/>
    <p:sldId id="304" r:id="rId27"/>
    <p:sldId id="305"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8000"/>
    <a:srgbClr val="FF0066"/>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68C81-B445-4B6F-98EC-B83CF844BEBB}" type="datetimeFigureOut">
              <a:rPr lang="en-US" smtClean="0"/>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5721C-1FE6-4607-823F-1B0923B0E7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F4BCC5-6C86-4C07-9A93-33A87E05B13E}" type="datetime1">
              <a:rPr lang="en-US" smtClean="0"/>
              <a:pPr/>
              <a:t>8/17/2022</a:t>
            </a:fld>
            <a:endParaRPr lang="en-US"/>
          </a:p>
        </p:txBody>
      </p:sp>
      <p:sp>
        <p:nvSpPr>
          <p:cNvPr id="19" name="Footer Placeholder 18"/>
          <p:cNvSpPr>
            <a:spLocks noGrp="1"/>
          </p:cNvSpPr>
          <p:nvPr>
            <p:ph type="ftr" sz="quarter" idx="11"/>
          </p:nvPr>
        </p:nvSpPr>
        <p:spPr/>
        <p:txBody>
          <a:bodyPr/>
          <a:lstStyle/>
          <a:p>
            <a:r>
              <a:rPr kumimoji="0" lang="en-US" smtClean="0"/>
              <a:t>CSD201 Intro.</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BEB678-7368-4E15-960E-72EC61DF4ABE}" type="datetime1">
              <a:rPr lang="en-US" smtClean="0"/>
              <a:pPr/>
              <a:t>8/17/2022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4E4DA4-E71D-4E63-8D77-5755229BDEC1}" type="datetime1">
              <a:rPr lang="en-US" smtClean="0"/>
              <a:pPr/>
              <a:t>8/17/2022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27035-A2B4-4F8A-B8E7-4BECC8A4CD16}" type="datetime1">
              <a:rPr lang="en-US" smtClean="0"/>
              <a:pPr/>
              <a:t>8/17/2022</a:t>
            </a:fld>
            <a:endParaRPr lang="en-US"/>
          </a:p>
        </p:txBody>
      </p:sp>
      <p:sp>
        <p:nvSpPr>
          <p:cNvPr id="5" name="Footer Placeholder 4"/>
          <p:cNvSpPr>
            <a:spLocks noGrp="1"/>
          </p:cNvSpPr>
          <p:nvPr>
            <p:ph type="ftr" sz="quarter" idx="11"/>
          </p:nvPr>
        </p:nvSpPr>
        <p:spPr/>
        <p:txBody>
          <a:bodyPr/>
          <a:lstStyle>
            <a:lvl1pPr algn="ctr">
              <a:defRPr/>
            </a:lvl1pPr>
          </a:lstStyle>
          <a:p>
            <a:r>
              <a:rPr lang="en-US" smtClean="0"/>
              <a:t>CSD201 Intro.</a:t>
            </a:r>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D01484-A364-4E27-975A-2ADEA1150383}" type="datetime1">
              <a:rPr lang="en-US" smtClean="0"/>
              <a:pPr/>
              <a:t>8/17/2022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943AD9-B4C1-4322-B2B3-CEF2E6734453}" type="datetime1">
              <a:rPr lang="en-US" smtClean="0"/>
              <a:pPr/>
              <a:t>8/17/2022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C7330B-8D76-4D2E-8882-BCCC40014350}" type="datetime1">
              <a:rPr lang="en-US" smtClean="0"/>
              <a:pPr/>
              <a:t>8/17/2022</a:t>
            </a:fld>
            <a:endParaRPr lang="en-US"/>
          </a:p>
        </p:txBody>
      </p:sp>
      <p:sp>
        <p:nvSpPr>
          <p:cNvPr id="8" name="Footer Placeholder 7"/>
          <p:cNvSpPr>
            <a:spLocks noGrp="1"/>
          </p:cNvSpPr>
          <p:nvPr>
            <p:ph type="ftr" sz="quarter" idx="11"/>
          </p:nvPr>
        </p:nvSpPr>
        <p:spPr/>
        <p:txBody>
          <a:bodyPr/>
          <a:lstStyle/>
          <a:p>
            <a:r>
              <a:rPr kumimoji="0" lang="en-US" smtClean="0"/>
              <a:t>CSD201 Intro.</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F37E3F-C08D-4573-95CF-75CE24067B82}" type="datetime1">
              <a:rPr lang="en-US" smtClean="0"/>
              <a:pPr/>
              <a:t>8/17/2022</a:t>
            </a:fld>
            <a:endParaRPr lang="en-US"/>
          </a:p>
        </p:txBody>
      </p:sp>
      <p:sp>
        <p:nvSpPr>
          <p:cNvPr id="4" name="Footer Placeholder 3"/>
          <p:cNvSpPr>
            <a:spLocks noGrp="1"/>
          </p:cNvSpPr>
          <p:nvPr>
            <p:ph type="ftr" sz="quarter" idx="11"/>
          </p:nvPr>
        </p:nvSpPr>
        <p:spPr/>
        <p:txBody>
          <a:bodyPr/>
          <a:lstStyle/>
          <a:p>
            <a:r>
              <a:rPr kumimoji="0" lang="en-US" smtClean="0"/>
              <a:t>CSD201 Intro.</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026CA-1B68-4B4B-A9FC-CD7BFE36C08A}" type="datetime1">
              <a:rPr lang="en-US" smtClean="0"/>
              <a:pPr/>
              <a:t>8/17/2022</a:t>
            </a:fld>
            <a:endParaRPr lang="en-US"/>
          </a:p>
        </p:txBody>
      </p:sp>
      <p:sp>
        <p:nvSpPr>
          <p:cNvPr id="3" name="Footer Placeholder 2"/>
          <p:cNvSpPr>
            <a:spLocks noGrp="1"/>
          </p:cNvSpPr>
          <p:nvPr>
            <p:ph type="ftr" sz="quarter" idx="11"/>
          </p:nvPr>
        </p:nvSpPr>
        <p:spPr/>
        <p:txBody>
          <a:bodyPr/>
          <a:lstStyle/>
          <a:p>
            <a:r>
              <a:rPr kumimoji="0" lang="en-US" smtClean="0"/>
              <a:t>CSD201 Intro.</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F96737-8FDB-425B-AC42-A0C20A45B992}" type="datetime1">
              <a:rPr lang="en-US" smtClean="0"/>
              <a:pPr/>
              <a:t>8/17/2022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467B3-73E1-4D96-BF9A-24653FEA59AE}" type="datetime1">
              <a:rPr lang="en-US" smtClean="0"/>
              <a:pPr/>
              <a:t>8/17/2022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6200"/>
            <a:ext cx="85344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553200"/>
            <a:ext cx="914400" cy="228600"/>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fld id="{70C04D62-E852-4388-994C-8F5058B2C932}" type="datetime1">
              <a:rPr lang="en-US" smtClean="0"/>
              <a:pPr/>
              <a:t>8/17/2022</a:t>
            </a:fld>
            <a:endParaRPr lang="en-US" dirty="0"/>
          </a:p>
        </p:txBody>
      </p:sp>
      <p:sp>
        <p:nvSpPr>
          <p:cNvPr id="22" name="Footer Placeholder 21"/>
          <p:cNvSpPr>
            <a:spLocks noGrp="1"/>
          </p:cNvSpPr>
          <p:nvPr>
            <p:ph type="ftr" sz="quarter" idx="3"/>
          </p:nvPr>
        </p:nvSpPr>
        <p:spPr>
          <a:xfrm>
            <a:off x="2667000" y="6553200"/>
            <a:ext cx="4495800" cy="244475"/>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r>
              <a:rPr lang="en-US" smtClean="0"/>
              <a:t>CSD201 Intro.</a:t>
            </a:r>
            <a:endParaRPr lang="en-US" dirty="0"/>
          </a:p>
        </p:txBody>
      </p:sp>
      <p:sp>
        <p:nvSpPr>
          <p:cNvPr id="18" name="Slide Number Placeholder 17"/>
          <p:cNvSpPr>
            <a:spLocks noGrp="1"/>
          </p:cNvSpPr>
          <p:nvPr>
            <p:ph type="sldNum" sz="quarter" idx="4"/>
          </p:nvPr>
        </p:nvSpPr>
        <p:spPr>
          <a:xfrm>
            <a:off x="8458200" y="6553200"/>
            <a:ext cx="533400" cy="228600"/>
          </a:xfrm>
          <a:prstGeom prst="rect">
            <a:avLst/>
          </a:prstGeom>
        </p:spPr>
        <p:txBody>
          <a:bodyPr vert="horz" lIns="0" tIns="0" rIns="0" bIns="0" anchor="b"/>
          <a:lstStyle>
            <a:lvl1pPr algn="r" eaLnBrk="1" latinLnBrk="0" hangingPunct="1">
              <a:defRPr kumimoji="0" sz="1200">
                <a:solidFill>
                  <a:schemeClr val="bg1"/>
                </a:solidFill>
                <a:latin typeface="Times New Roman" pitchFamily="18" charset="0"/>
                <a:cs typeface="Times New Roman" pitchFamily="18" charset="0"/>
              </a:defRPr>
            </a:lvl1pPr>
          </a:lstStyle>
          <a:p>
            <a:fld id="{042AED99-7FB4-404E-8A97-64753DCE42E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latinLnBrk="0" hangingPunct="1">
        <a:spcBef>
          <a:spcPct val="0"/>
        </a:spcBef>
        <a:buNone/>
        <a:defRPr kumimoji="0" sz="3600" b="1" kern="1200">
          <a:ln>
            <a:noFill/>
          </a:ln>
          <a:solidFill>
            <a:schemeClr val="bg1"/>
          </a:solidFill>
          <a:effectLst/>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400" kern="1200">
          <a:solidFill>
            <a:schemeClr val="bg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ms-hcmuni.fpt.edu.vn/" TargetMode="External"/><Relationship Id="rId2" Type="http://schemas.openxmlformats.org/officeDocument/2006/relationships/hyperlink" Target="http://coltech.vnu.edu.vn/~sonpb/DSA/Data%20Structures%20and%20Algorithms%20in%20Java,%206th%20Edition,%202014.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rPr>
              <a:t>CSD201</a:t>
            </a:r>
            <a:br>
              <a:rPr lang="en-US" dirty="0" smtClean="0">
                <a:solidFill>
                  <a:schemeClr val="tx1"/>
                </a:solidFill>
              </a:rPr>
            </a:br>
            <a:r>
              <a:rPr lang="en-US" dirty="0" smtClean="0">
                <a:solidFill>
                  <a:schemeClr val="tx1"/>
                </a:solidFill>
              </a:rPr>
              <a:t>Data Structures and Algorithms using Java</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accent2">
                    <a:lumMod val="40000"/>
                    <a:lumOff val="60000"/>
                  </a:schemeClr>
                </a:solidFill>
              </a:rPr>
              <a:t>Lecturer: Thân Văn Sử</a:t>
            </a:r>
          </a:p>
          <a:p>
            <a:r>
              <a:rPr lang="en-US" dirty="0" smtClean="0">
                <a:solidFill>
                  <a:schemeClr val="accent2">
                    <a:lumMod val="40000"/>
                    <a:lumOff val="60000"/>
                  </a:schemeClr>
                </a:solidFill>
              </a:rPr>
              <a:t>(sutv@fpt.edu.vn</a:t>
            </a:r>
            <a:r>
              <a:rPr lang="en-US" dirty="0" smtClean="0"/>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Course Requirements</a:t>
            </a:r>
            <a:endParaRPr lang="en-US" dirty="0"/>
          </a:p>
        </p:txBody>
      </p:sp>
      <p:sp>
        <p:nvSpPr>
          <p:cNvPr id="3" name="Content Placeholder 2"/>
          <p:cNvSpPr>
            <a:spLocks noGrp="1"/>
          </p:cNvSpPr>
          <p:nvPr>
            <p:ph idx="1"/>
          </p:nvPr>
        </p:nvSpPr>
        <p:spPr>
          <a:xfrm>
            <a:off x="533400" y="1752600"/>
            <a:ext cx="8229600" cy="4495800"/>
          </a:xfrm>
        </p:spPr>
        <p:txBody>
          <a:bodyPr>
            <a:noAutofit/>
          </a:bodyPr>
          <a:lstStyle/>
          <a:p>
            <a:pPr>
              <a:spcBef>
                <a:spcPct val="40000"/>
              </a:spcBef>
            </a:pPr>
            <a:r>
              <a:rPr lang="en-US" dirty="0" smtClean="0">
                <a:latin typeface="Arial" charset="0"/>
                <a:cs typeface="Arial" charset="0"/>
              </a:rPr>
              <a:t>Following lessons in classrooms</a:t>
            </a:r>
          </a:p>
          <a:p>
            <a:pPr>
              <a:spcBef>
                <a:spcPct val="40000"/>
              </a:spcBef>
            </a:pPr>
            <a:r>
              <a:rPr lang="en-US" dirty="0" smtClean="0">
                <a:latin typeface="Arial" charset="0"/>
                <a:cs typeface="Arial" charset="0"/>
              </a:rPr>
              <a:t>Reading textbooks at home</a:t>
            </a:r>
          </a:p>
          <a:p>
            <a:pPr>
              <a:spcBef>
                <a:spcPct val="40000"/>
              </a:spcBef>
            </a:pPr>
            <a:r>
              <a:rPr lang="en-US" b="1" u="sng" dirty="0" smtClean="0">
                <a:latin typeface="Arial" charset="0"/>
                <a:cs typeface="Arial" charset="0"/>
              </a:rPr>
              <a:t>Completing and submitting workshops /assignments/ quizzes in time</a:t>
            </a:r>
            <a:r>
              <a:rPr lang="en-US" dirty="0" smtClean="0">
                <a:solidFill>
                  <a:srgbClr val="FFC000"/>
                </a:solidFill>
                <a:latin typeface="Arial" charset="0"/>
                <a:cs typeface="Arial" charset="0"/>
              </a:rPr>
              <a:t> </a:t>
            </a:r>
            <a:r>
              <a:rPr lang="en-US" b="1" dirty="0" smtClean="0">
                <a:solidFill>
                  <a:srgbClr val="FFC000"/>
                </a:solidFill>
                <a:latin typeface="Arial" charset="0"/>
                <a:cs typeface="Arial" charset="0"/>
                <a:sym typeface="Wingdings" pitchFamily="2" charset="2"/>
              </a:rPr>
              <a:t> All deadlines are set up suitable. You have enough time to complete them. Please do not issue any requirement about timelines.  </a:t>
            </a:r>
            <a:endParaRPr lang="en-US" b="1" dirty="0" smtClean="0">
              <a:solidFill>
                <a:srgbClr val="FFC000"/>
              </a:solidFill>
              <a:latin typeface="Arial" charset="0"/>
              <a:cs typeface="Arial" charset="0"/>
            </a:endParaRPr>
          </a:p>
          <a:p>
            <a:pPr>
              <a:spcBef>
                <a:spcPct val="40000"/>
              </a:spcBef>
            </a:pPr>
            <a:r>
              <a:rPr lang="en-US" dirty="0" smtClean="0">
                <a:latin typeface="Arial" charset="0"/>
                <a:cs typeface="Arial" charset="0"/>
              </a:rPr>
              <a:t>Discussing actively in your teams and in classrooms</a:t>
            </a:r>
          </a:p>
          <a:p>
            <a:pPr>
              <a:spcBef>
                <a:spcPct val="40000"/>
              </a:spcBef>
            </a:pPr>
            <a:r>
              <a:rPr lang="en-US" dirty="0" smtClean="0">
                <a:latin typeface="Arial" charset="0"/>
                <a:cs typeface="Arial" charset="0"/>
              </a:rPr>
              <a:t>Answer questions of each chapter:</a:t>
            </a:r>
          </a:p>
          <a:p>
            <a:pPr>
              <a:spcBef>
                <a:spcPct val="40000"/>
              </a:spcBef>
              <a:buNone/>
            </a:pPr>
            <a:r>
              <a:rPr lang="en-US" dirty="0" smtClean="0">
                <a:latin typeface="Arial" charset="0"/>
                <a:cs typeface="Arial" charset="0"/>
              </a:rPr>
              <a:t>	- at the end of each slide</a:t>
            </a:r>
            <a:br>
              <a:rPr lang="en-US" dirty="0" smtClean="0">
                <a:latin typeface="Arial" charset="0"/>
                <a:cs typeface="Arial" charset="0"/>
              </a:rPr>
            </a:br>
            <a:r>
              <a:rPr lang="en-US" dirty="0" smtClean="0">
                <a:latin typeface="Arial" charset="0"/>
                <a:cs typeface="Arial" charset="0"/>
              </a:rPr>
              <a:t>- at the end of the course’s syllabus.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Student’s Responsibilities: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600200"/>
            <a:ext cx="8229600" cy="4572000"/>
          </a:xfrm>
        </p:spPr>
        <p:txBody>
          <a:bodyPr>
            <a:noAutofit/>
          </a:bodyPr>
          <a:lstStyle/>
          <a:p>
            <a:pPr marL="342900" indent="-342900" eaLnBrk="0" hangingPunct="0">
              <a:buFontTx/>
              <a:buChar char="•"/>
            </a:pPr>
            <a:r>
              <a:rPr lang="en-US" b="1" dirty="0" smtClean="0">
                <a:latin typeface="Times New Roman" pitchFamily="18" charset="0"/>
                <a:cs typeface="Times New Roman" pitchFamily="18" charset="0"/>
              </a:rPr>
              <a:t>On-going assessment: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Assignments (AS):	20%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Progress tests (PT):	20%</a:t>
            </a:r>
          </a:p>
          <a:p>
            <a:pPr marL="342900" indent="-342900" eaLnBrk="0" hangingPunct="0">
              <a:buFontTx/>
              <a:buChar char="•"/>
            </a:pPr>
            <a:r>
              <a:rPr lang="en-US" b="1" dirty="0" smtClean="0">
                <a:latin typeface="Times New Roman" pitchFamily="18" charset="0"/>
                <a:cs typeface="Times New Roman" pitchFamily="18" charset="0"/>
              </a:rPr>
              <a:t>Practical and Final Exams: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Practical Exam (PE):	30%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Final Exam (FE):	30%</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Total score (TS)</a:t>
            </a:r>
            <a:r>
              <a:rPr lang="en-US" dirty="0" smtClean="0">
                <a:latin typeface="Times New Roman" pitchFamily="18" charset="0"/>
                <a:cs typeface="Times New Roman" pitchFamily="18" charset="0"/>
              </a:rPr>
              <a:t> = 0.2*AS + 0.2*PT + 0.3*PE + 0.3*FE</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Completion Criteria:</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Every on-going assessment (average) component &gt; 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PE &gt; 0 (there is no resit)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FE &gt;= 4 &amp; TS  &gt;= 5 </a:t>
            </a:r>
            <a:endParaRPr lang="en-US" dirty="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Grading Policies: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cxnSp>
        <p:nvCxnSpPr>
          <p:cNvPr id="8" name="Straight Arrow Connector 7"/>
          <p:cNvCxnSpPr/>
          <p:nvPr/>
        </p:nvCxnSpPr>
        <p:spPr>
          <a:xfrm flipH="1">
            <a:off x="5105400" y="3429000"/>
            <a:ext cx="1600200"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524000"/>
            <a:ext cx="8229600" cy="4343400"/>
          </a:xfrm>
        </p:spPr>
        <p:txBody>
          <a:bodyPr>
            <a:noAutofit/>
          </a:bodyPr>
          <a:lstStyle/>
          <a:p>
            <a:pPr>
              <a:buFont typeface="Arial" charset="0"/>
              <a:buNone/>
            </a:pPr>
            <a:r>
              <a:rPr lang="en-US" dirty="0" smtClean="0">
                <a:latin typeface="Times New Roman" pitchFamily="18" charset="0"/>
                <a:cs typeface="Times New Roman" pitchFamily="18" charset="0"/>
              </a:rPr>
              <a:t>Cheating, plagiarism and breach of copyright are serious</a:t>
            </a:r>
          </a:p>
          <a:p>
            <a:pPr>
              <a:buFont typeface="Arial" charset="0"/>
              <a:buNone/>
            </a:pPr>
            <a:r>
              <a:rPr lang="en-US" dirty="0" smtClean="0">
                <a:latin typeface="Times New Roman" pitchFamily="18" charset="0"/>
                <a:cs typeface="Times New Roman" pitchFamily="18" charset="0"/>
              </a:rPr>
              <a:t>offenses under this Policy.</a:t>
            </a:r>
          </a:p>
          <a:p>
            <a:r>
              <a:rPr lang="en-US" b="1" u="sng" dirty="0" smtClean="0">
                <a:latin typeface="Times New Roman" pitchFamily="18" charset="0"/>
                <a:cs typeface="Times New Roman" pitchFamily="18" charset="0"/>
              </a:rPr>
              <a:t>Cheating</a:t>
            </a:r>
            <a:r>
              <a:rPr lang="en-US" dirty="0" smtClean="0">
                <a:latin typeface="Times New Roman" pitchFamily="18" charset="0"/>
                <a:cs typeface="Times New Roman" pitchFamily="18" charset="0"/>
              </a:rPr>
              <a:t>: Cheating during a test or exam is construed as talking, peeking at another student’s paper or any other clandestine method of transmitting information.</a:t>
            </a:r>
          </a:p>
          <a:p>
            <a:r>
              <a:rPr lang="en-US" b="1" u="sng" dirty="0" smtClean="0">
                <a:latin typeface="Times New Roman" pitchFamily="18" charset="0"/>
                <a:cs typeface="Times New Roman" pitchFamily="18" charset="0"/>
              </a:rPr>
              <a:t>Plagiarism</a:t>
            </a:r>
            <a:r>
              <a:rPr lang="en-US" dirty="0" smtClean="0">
                <a:latin typeface="Times New Roman" pitchFamily="18" charset="0"/>
                <a:cs typeface="Times New Roman" pitchFamily="18" charset="0"/>
              </a:rPr>
              <a:t>: Plagiarism is using the work of others without citing it; that is, holding the work of others out as your own work. </a:t>
            </a:r>
          </a:p>
          <a:p>
            <a:r>
              <a:rPr lang="en-US" b="1" u="sng" dirty="0" smtClean="0">
                <a:latin typeface="Times New Roman" pitchFamily="18" charset="0"/>
                <a:cs typeface="Times New Roman" pitchFamily="18" charset="0"/>
              </a:rPr>
              <a:t>Breach of Copyright</a:t>
            </a:r>
            <a:r>
              <a:rPr lang="en-US" dirty="0" smtClean="0">
                <a:latin typeface="Times New Roman" pitchFamily="18" charset="0"/>
                <a:cs typeface="Times New Roman" pitchFamily="18" charset="0"/>
              </a:rPr>
              <a:t>: If you photocopy a textbook without the copyright holder's permission, you violate copyright law.</a:t>
            </a:r>
          </a:p>
        </p:txBody>
      </p:sp>
      <p:sp>
        <p:nvSpPr>
          <p:cNvPr id="4" name="TextBox 3"/>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FPT-University Academic policy</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Read yourself: Sharing</a:t>
            </a:r>
            <a:endParaRPr lang="en-US" dirty="0"/>
          </a:p>
        </p:txBody>
      </p:sp>
      <p:sp>
        <p:nvSpPr>
          <p:cNvPr id="3" name="Content Placeholder 2"/>
          <p:cNvSpPr>
            <a:spLocks noGrp="1"/>
          </p:cNvSpPr>
          <p:nvPr>
            <p:ph idx="1"/>
          </p:nvPr>
        </p:nvSpPr>
        <p:spPr/>
        <p:txBody>
          <a:bodyPr/>
          <a:lstStyle/>
          <a:p>
            <a:pPr marL="609600" indent="-609600">
              <a:buFont typeface="Arial" charset="0"/>
              <a:buAutoNum type="arabicPeriod"/>
            </a:pPr>
            <a:r>
              <a:rPr lang="en-US" dirty="0" smtClean="0"/>
              <a:t>Chúng ta sẽ ở đâu trong bản đồ nghề nghiệp IT sau ba/bốn năm nữa?</a:t>
            </a:r>
          </a:p>
          <a:p>
            <a:pPr marL="609600" indent="-609600">
              <a:buFont typeface="Arial" charset="0"/>
              <a:buAutoNum type="arabicPeriod"/>
            </a:pPr>
            <a:r>
              <a:rPr lang="en-US" dirty="0" smtClean="0"/>
              <a:t>Liệu chúng ta </a:t>
            </a:r>
            <a:r>
              <a:rPr lang="en-US" dirty="0" err="1" smtClean="0"/>
              <a:t>có</a:t>
            </a:r>
            <a:r>
              <a:rPr lang="en-US" dirty="0" smtClean="0"/>
              <a:t> </a:t>
            </a:r>
            <a:r>
              <a:rPr lang="en-US" dirty="0" err="1" smtClean="0"/>
              <a:t>đủ</a:t>
            </a:r>
            <a:r>
              <a:rPr lang="en-US" dirty="0" smtClean="0"/>
              <a:t> </a:t>
            </a:r>
            <a:r>
              <a:rPr lang="en-US" dirty="0" err="1" smtClean="0"/>
              <a:t>sức</a:t>
            </a:r>
            <a:r>
              <a:rPr lang="en-US" dirty="0" smtClean="0"/>
              <a:t> </a:t>
            </a:r>
            <a:r>
              <a:rPr lang="en-US" dirty="0" err="1" smtClean="0"/>
              <a:t>để</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không</a:t>
            </a:r>
            <a:r>
              <a:rPr lang="en-US" dirty="0" smtClean="0"/>
              <a:t>?</a:t>
            </a:r>
          </a:p>
          <a:p>
            <a:pPr marL="609600" indent="-38100">
              <a:buNone/>
            </a:pPr>
            <a:r>
              <a:rPr lang="en-US" b="1" dirty="0" err="1" smtClean="0">
                <a:solidFill>
                  <a:srgbClr val="FFFF00"/>
                </a:solidFill>
              </a:rPr>
              <a:t>Tất</a:t>
            </a:r>
            <a:r>
              <a:rPr lang="en-US" b="1" dirty="0" smtClean="0">
                <a:solidFill>
                  <a:srgbClr val="FFFF00"/>
                </a:solidFill>
              </a:rPr>
              <a:t> </a:t>
            </a:r>
            <a:r>
              <a:rPr lang="en-US" b="1" dirty="0" err="1" smtClean="0">
                <a:solidFill>
                  <a:srgbClr val="FFFF00"/>
                </a:solidFill>
              </a:rPr>
              <a:t>cả</a:t>
            </a:r>
            <a:r>
              <a:rPr lang="en-US" b="1" dirty="0" smtClean="0">
                <a:solidFill>
                  <a:srgbClr val="FFFF00"/>
                </a:solidFill>
              </a:rPr>
              <a:t> </a:t>
            </a:r>
            <a:r>
              <a:rPr lang="en-US" b="1" dirty="0" err="1" smtClean="0">
                <a:solidFill>
                  <a:srgbClr val="FFFF00"/>
                </a:solidFill>
              </a:rPr>
              <a:t>đều</a:t>
            </a:r>
            <a:r>
              <a:rPr lang="en-US" b="1" dirty="0" smtClean="0">
                <a:solidFill>
                  <a:srgbClr val="FFFF00"/>
                </a:solidFill>
              </a:rPr>
              <a:t> </a:t>
            </a:r>
            <a:r>
              <a:rPr lang="en-US" b="1" dirty="0" err="1" smtClean="0">
                <a:solidFill>
                  <a:srgbClr val="FFFF00"/>
                </a:solidFill>
              </a:rPr>
              <a:t>phụ</a:t>
            </a:r>
            <a:r>
              <a:rPr lang="en-US" b="1" dirty="0" smtClean="0">
                <a:solidFill>
                  <a:srgbClr val="FFFF00"/>
                </a:solidFill>
              </a:rPr>
              <a:t> </a:t>
            </a:r>
            <a:r>
              <a:rPr lang="en-US" b="1" dirty="0" err="1" smtClean="0">
                <a:solidFill>
                  <a:srgbClr val="FFFF00"/>
                </a:solidFill>
              </a:rPr>
              <a:t>thuộc</a:t>
            </a:r>
            <a:r>
              <a:rPr lang="en-US" b="1" dirty="0" smtClean="0">
                <a:solidFill>
                  <a:srgbClr val="FFFF00"/>
                </a:solidFill>
              </a:rPr>
              <a:t> </a:t>
            </a:r>
            <a:r>
              <a:rPr lang="en-US" b="1" dirty="0" err="1" smtClean="0">
                <a:solidFill>
                  <a:srgbClr val="FFFF00"/>
                </a:solidFill>
              </a:rPr>
              <a:t>vào</a:t>
            </a:r>
            <a:r>
              <a:rPr lang="en-US" b="1" dirty="0" smtClean="0">
                <a:solidFill>
                  <a:srgbClr val="FFFF00"/>
                </a:solidFill>
              </a:rPr>
              <a:t> </a:t>
            </a:r>
            <a:r>
              <a:rPr lang="en-US" b="1" dirty="0" err="1" smtClean="0">
                <a:solidFill>
                  <a:srgbClr val="FFFF00"/>
                </a:solidFill>
              </a:rPr>
              <a:t>kiến</a:t>
            </a:r>
            <a:r>
              <a:rPr lang="en-US" b="1" dirty="0" smtClean="0">
                <a:solidFill>
                  <a:srgbClr val="FFFF00"/>
                </a:solidFill>
              </a:rPr>
              <a:t> </a:t>
            </a:r>
            <a:r>
              <a:rPr lang="en-US" b="1" dirty="0" err="1" smtClean="0">
                <a:solidFill>
                  <a:srgbClr val="FFFF00"/>
                </a:solidFill>
              </a:rPr>
              <a:t>thức</a:t>
            </a:r>
            <a:r>
              <a:rPr lang="en-US" b="1" dirty="0" smtClean="0">
                <a:solidFill>
                  <a:srgbClr val="FFFF00"/>
                </a:solidFill>
              </a:rPr>
              <a:t> </a:t>
            </a:r>
            <a:r>
              <a:rPr lang="en-US" b="1" dirty="0" err="1" smtClean="0">
                <a:solidFill>
                  <a:srgbClr val="FFFF00"/>
                </a:solidFill>
              </a:rPr>
              <a:t>và</a:t>
            </a:r>
            <a:r>
              <a:rPr lang="en-US" b="1" dirty="0" smtClean="0">
                <a:solidFill>
                  <a:srgbClr val="FFFF00"/>
                </a:solidFill>
              </a:rPr>
              <a:t> </a:t>
            </a:r>
            <a:r>
              <a:rPr lang="en-US" b="1" dirty="0" err="1" smtClean="0">
                <a:solidFill>
                  <a:srgbClr val="FFFF00"/>
                </a:solidFill>
              </a:rPr>
              <a:t>kỹ</a:t>
            </a:r>
            <a:r>
              <a:rPr lang="en-US" b="1" dirty="0" smtClean="0">
                <a:solidFill>
                  <a:srgbClr val="FFFF00"/>
                </a:solidFill>
              </a:rPr>
              <a:t> </a:t>
            </a:r>
            <a:r>
              <a:rPr lang="en-US" b="1" dirty="0" err="1" smtClean="0">
                <a:solidFill>
                  <a:srgbClr val="FFFF00"/>
                </a:solidFill>
              </a:rPr>
              <a:t>năng</a:t>
            </a:r>
            <a:r>
              <a:rPr lang="en-US" b="1" dirty="0" smtClean="0">
                <a:solidFill>
                  <a:srgbClr val="FFFF00"/>
                </a:solidFill>
              </a:rPr>
              <a:t> code </a:t>
            </a:r>
            <a:r>
              <a:rPr lang="en-US" b="1" dirty="0" err="1" smtClean="0">
                <a:solidFill>
                  <a:srgbClr val="FFFF00"/>
                </a:solidFill>
              </a:rPr>
              <a:t>của</a:t>
            </a:r>
            <a:r>
              <a:rPr lang="en-US" b="1" dirty="0" smtClean="0">
                <a:solidFill>
                  <a:srgbClr val="FFFF00"/>
                </a:solidFill>
              </a:rPr>
              <a:t> </a:t>
            </a:r>
            <a:r>
              <a:rPr lang="en-US" b="1" dirty="0" err="1" smtClean="0">
                <a:solidFill>
                  <a:srgbClr val="FFFF00"/>
                </a:solidFill>
              </a:rPr>
              <a:t>chúng</a:t>
            </a:r>
            <a:r>
              <a:rPr lang="en-US" b="1" dirty="0" smtClean="0">
                <a:solidFill>
                  <a:srgbClr val="FFFF00"/>
                </a:solidFill>
              </a:rPr>
              <a:t> </a:t>
            </a:r>
            <a:r>
              <a:rPr lang="en-US" b="1" dirty="0" err="1" smtClean="0">
                <a:solidFill>
                  <a:srgbClr val="FFFF00"/>
                </a:solidFill>
              </a:rPr>
              <a:t>ta</a:t>
            </a:r>
            <a:r>
              <a:rPr lang="en-US" b="1" dirty="0" smtClean="0">
                <a:solidFill>
                  <a:srgbClr val="FFFF00"/>
                </a:solidFill>
              </a:rPr>
              <a:t> </a:t>
            </a:r>
            <a:r>
              <a:rPr lang="en-US" b="1" dirty="0" err="1" smtClean="0">
                <a:solidFill>
                  <a:srgbClr val="FFFF00"/>
                </a:solidFill>
              </a:rPr>
              <a:t>thế</a:t>
            </a:r>
            <a:r>
              <a:rPr lang="en-US" b="1" dirty="0" smtClean="0">
                <a:solidFill>
                  <a:srgbClr val="FFFF00"/>
                </a:solidFill>
              </a:rPr>
              <a:t> </a:t>
            </a:r>
            <a:r>
              <a:rPr lang="en-US" b="1" dirty="0" err="1" smtClean="0">
                <a:solidFill>
                  <a:srgbClr val="FFFF00"/>
                </a:solidFill>
              </a:rPr>
              <a:t>nào</a:t>
            </a:r>
            <a:r>
              <a:rPr lang="en-US" b="1" dirty="0" smtClean="0">
                <a:solidFill>
                  <a:srgbClr val="FFFF00"/>
                </a:solidFill>
              </a:rPr>
              <a:t>? </a:t>
            </a:r>
          </a:p>
          <a:p>
            <a:pPr marL="609600" indent="-609600">
              <a:buNone/>
            </a:pPr>
            <a:r>
              <a:rPr lang="en-US" b="1" dirty="0" err="1" smtClean="0"/>
              <a:t>Những</a:t>
            </a:r>
            <a:r>
              <a:rPr lang="en-US" b="1" dirty="0" smtClean="0"/>
              <a:t> </a:t>
            </a:r>
            <a:r>
              <a:rPr lang="en-US" b="1" dirty="0" err="1" smtClean="0"/>
              <a:t>yêu</a:t>
            </a:r>
            <a:r>
              <a:rPr lang="en-US" b="1" dirty="0" smtClean="0"/>
              <a:t> </a:t>
            </a:r>
            <a:r>
              <a:rPr lang="en-US" b="1" dirty="0" err="1" smtClean="0"/>
              <a:t>cầu</a:t>
            </a:r>
            <a:r>
              <a:rPr lang="en-US" b="1" dirty="0" smtClean="0"/>
              <a:t> </a:t>
            </a:r>
            <a:r>
              <a:rPr lang="en-US" b="1" dirty="0" err="1" smtClean="0"/>
              <a:t>để</a:t>
            </a:r>
            <a:r>
              <a:rPr lang="en-US" b="1" dirty="0" smtClean="0"/>
              <a:t> </a:t>
            </a:r>
            <a:r>
              <a:rPr lang="en-US" b="1" dirty="0" err="1" smtClean="0"/>
              <a:t>ra</a:t>
            </a:r>
            <a:r>
              <a:rPr lang="en-US" b="1" dirty="0" smtClean="0"/>
              <a:t> </a:t>
            </a:r>
            <a:r>
              <a:rPr lang="en-US" b="1" dirty="0" err="1" smtClean="0"/>
              <a:t>trường</a:t>
            </a:r>
            <a:r>
              <a:rPr lang="en-US" b="1" dirty="0" smtClean="0"/>
              <a:t> </a:t>
            </a:r>
            <a:r>
              <a:rPr lang="en-US" b="1" dirty="0" err="1" smtClean="0"/>
              <a:t>và</a:t>
            </a:r>
            <a:r>
              <a:rPr lang="en-US" b="1" dirty="0" smtClean="0"/>
              <a:t> </a:t>
            </a:r>
            <a:r>
              <a:rPr lang="en-US" b="1" dirty="0" err="1" smtClean="0"/>
              <a:t>đi</a:t>
            </a:r>
            <a:r>
              <a:rPr lang="en-US" b="1" dirty="0" smtClean="0"/>
              <a:t> </a:t>
            </a:r>
            <a:r>
              <a:rPr lang="en-US" b="1" dirty="0" err="1" smtClean="0"/>
              <a:t>làm</a:t>
            </a:r>
            <a:r>
              <a:rPr lang="en-US" b="1" dirty="0" smtClean="0"/>
              <a:t>:</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dữ</a:t>
            </a:r>
            <a:r>
              <a:rPr lang="en-US" dirty="0" smtClean="0"/>
              <a:t> </a:t>
            </a:r>
            <a:r>
              <a:rPr lang="en-US" dirty="0" err="1" smtClean="0"/>
              <a:t>liệu</a:t>
            </a:r>
            <a:endParaRPr lang="en-US" dirty="0" smtClean="0">
              <a:sym typeface="Wingdings" pitchFamily="2" charset="2"/>
            </a:endParaRPr>
          </a:p>
          <a:p>
            <a:pPr marL="609600" indent="-609600">
              <a:buFontTx/>
              <a:buChar char="-"/>
            </a:pPr>
            <a:r>
              <a:rPr lang="en-US" dirty="0" err="1" smtClean="0">
                <a:sym typeface="Wingdings" pitchFamily="2" charset="2"/>
              </a:rPr>
              <a:t>Năng</a:t>
            </a:r>
            <a:r>
              <a:rPr lang="en-US" dirty="0" smtClean="0">
                <a:sym typeface="Wingdings" pitchFamily="2" charset="2"/>
              </a:rPr>
              <a:t> </a:t>
            </a:r>
            <a:r>
              <a:rPr lang="en-US" dirty="0" err="1" smtClean="0">
                <a:sym typeface="Wingdings" pitchFamily="2" charset="2"/>
              </a:rPr>
              <a:t>lực</a:t>
            </a:r>
            <a:r>
              <a:rPr lang="en-US" dirty="0" smtClean="0">
                <a:sym typeface="Wingdings" pitchFamily="2" charset="2"/>
              </a:rPr>
              <a:t> </a:t>
            </a:r>
            <a:r>
              <a:rPr lang="en-US" dirty="0" err="1" smtClean="0">
                <a:sym typeface="Wingdings" pitchFamily="2" charset="2"/>
              </a:rPr>
              <a:t>chọn</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giải</a:t>
            </a:r>
            <a:r>
              <a:rPr lang="en-US" dirty="0" smtClean="0">
                <a:sym typeface="Wingdings" pitchFamily="2" charset="2"/>
              </a:rPr>
              <a:t> </a:t>
            </a:r>
            <a:r>
              <a:rPr lang="en-US" dirty="0" err="1" smtClean="0">
                <a:sym typeface="Wingdings" pitchFamily="2" charset="2"/>
              </a:rPr>
              <a:t>thuật</a:t>
            </a:r>
            <a:r>
              <a:rPr lang="en-US" dirty="0" smtClean="0">
                <a:sym typeface="Wingdings" pitchFamily="2" charset="2"/>
              </a:rPr>
              <a:t> </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giải</a:t>
            </a:r>
            <a:r>
              <a:rPr lang="en-US" dirty="0" smtClean="0"/>
              <a:t> </a:t>
            </a:r>
            <a:r>
              <a:rPr lang="en-US" dirty="0" err="1" smtClean="0"/>
              <a:t>thuật</a:t>
            </a:r>
            <a:r>
              <a:rPr lang="en-US" dirty="0" smtClean="0"/>
              <a:t> </a:t>
            </a:r>
            <a:r>
              <a:rPr lang="en-US" dirty="0" smtClean="0">
                <a:sym typeface="Wingdings" pitchFamily="2" charset="2"/>
              </a:rPr>
              <a:t> </a:t>
            </a:r>
            <a:r>
              <a:rPr lang="en-US" dirty="0" err="1" smtClean="0">
                <a:sym typeface="Wingdings" pitchFamily="2" charset="2"/>
              </a:rPr>
              <a:t>Kỹ</a:t>
            </a:r>
            <a:r>
              <a:rPr lang="en-US" dirty="0" smtClean="0">
                <a:sym typeface="Wingdings" pitchFamily="2" charset="2"/>
              </a:rPr>
              <a:t> </a:t>
            </a:r>
            <a:r>
              <a:rPr lang="en-US" dirty="0" err="1" smtClean="0">
                <a:sym typeface="Wingdings" pitchFamily="2" charset="2"/>
              </a:rPr>
              <a:t>năng</a:t>
            </a:r>
            <a:r>
              <a:rPr lang="en-US" dirty="0" smtClean="0">
                <a:sym typeface="Wingdings" pitchFamily="2" charset="2"/>
              </a:rPr>
              <a:t> code </a:t>
            </a:r>
          </a:p>
          <a:p>
            <a:pPr marL="609600" indent="-609600">
              <a:buNone/>
            </a:pPr>
            <a:r>
              <a:rPr lang="en-US" dirty="0" smtClean="0">
                <a:sym typeface="Wingdings" pitchFamily="2" charset="2"/>
              </a:rPr>
              <a:t> </a:t>
            </a:r>
            <a:r>
              <a:rPr lang="en-US" b="1" i="1" dirty="0" err="1" smtClean="0">
                <a:sym typeface="Wingdings" pitchFamily="2" charset="2"/>
              </a:rPr>
              <a:t>Môn</a:t>
            </a:r>
            <a:r>
              <a:rPr lang="en-US" b="1" i="1" dirty="0" smtClean="0">
                <a:sym typeface="Wingdings" pitchFamily="2" charset="2"/>
              </a:rPr>
              <a:t> </a:t>
            </a:r>
            <a:r>
              <a:rPr lang="en-US" b="1" i="1" dirty="0" err="1" smtClean="0">
                <a:sym typeface="Wingdings" pitchFamily="2" charset="2"/>
              </a:rPr>
              <a:t>học</a:t>
            </a:r>
            <a:r>
              <a:rPr lang="en-US" b="1" i="1" dirty="0" smtClean="0">
                <a:sym typeface="Wingdings" pitchFamily="2" charset="2"/>
              </a:rPr>
              <a:t> </a:t>
            </a:r>
            <a:r>
              <a:rPr lang="en-US" b="1" i="1" dirty="0" err="1" smtClean="0">
                <a:sym typeface="Wingdings" pitchFamily="2" charset="2"/>
              </a:rPr>
              <a:t>này</a:t>
            </a:r>
            <a:r>
              <a:rPr lang="en-US" b="1" i="1" dirty="0" smtClean="0">
                <a:sym typeface="Wingdings" pitchFamily="2" charset="2"/>
              </a:rPr>
              <a:t> </a:t>
            </a:r>
            <a:r>
              <a:rPr lang="en-US" b="1" i="1" dirty="0" err="1" smtClean="0">
                <a:sym typeface="Wingdings" pitchFamily="2" charset="2"/>
              </a:rPr>
              <a:t>giúp</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bạn</a:t>
            </a:r>
            <a:r>
              <a:rPr lang="en-US" b="1" i="1" dirty="0" smtClean="0">
                <a:sym typeface="Wingdings" pitchFamily="2" charset="2"/>
              </a:rPr>
              <a:t> </a:t>
            </a:r>
            <a:r>
              <a:rPr lang="en-US" b="1" i="1" dirty="0" err="1" smtClean="0">
                <a:sym typeface="Wingdings" pitchFamily="2" charset="2"/>
              </a:rPr>
              <a:t>cải</a:t>
            </a:r>
            <a:r>
              <a:rPr lang="en-US" b="1" i="1" dirty="0" smtClean="0">
                <a:sym typeface="Wingdings" pitchFamily="2" charset="2"/>
              </a:rPr>
              <a:t> </a:t>
            </a:r>
            <a:r>
              <a:rPr lang="en-US" b="1" i="1" dirty="0" err="1" smtClean="0">
                <a:sym typeface="Wingdings" pitchFamily="2" charset="2"/>
              </a:rPr>
              <a:t>thiện</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năng</a:t>
            </a:r>
            <a:r>
              <a:rPr lang="en-US" b="1" i="1" dirty="0" smtClean="0">
                <a:sym typeface="Wingdings" pitchFamily="2" charset="2"/>
              </a:rPr>
              <a:t> </a:t>
            </a:r>
            <a:r>
              <a:rPr lang="en-US" b="1" i="1" dirty="0" err="1" smtClean="0">
                <a:sym typeface="Wingdings" pitchFamily="2" charset="2"/>
              </a:rPr>
              <a:t>lực</a:t>
            </a:r>
            <a:r>
              <a:rPr lang="en-US" b="1" i="1" dirty="0" smtClean="0">
                <a:sym typeface="Wingdings" pitchFamily="2" charset="2"/>
              </a:rPr>
              <a:t> </a:t>
            </a:r>
            <a:r>
              <a:rPr lang="en-US" b="1" i="1" dirty="0" err="1" smtClean="0">
                <a:sym typeface="Wingdings" pitchFamily="2" charset="2"/>
              </a:rPr>
              <a:t>này</a:t>
            </a:r>
            <a:endParaRPr lang="en-US" b="1" i="1" dirty="0" smtClean="0"/>
          </a:p>
          <a:p>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Tâm</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tình</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yourself</a:t>
            </a:r>
            <a:endParaRPr lang="en-US" dirty="0"/>
          </a:p>
        </p:txBody>
      </p:sp>
      <p:sp>
        <p:nvSpPr>
          <p:cNvPr id="3" name="Content Placeholder 2"/>
          <p:cNvSpPr>
            <a:spLocks noGrp="1"/>
          </p:cNvSpPr>
          <p:nvPr>
            <p:ph idx="1"/>
          </p:nvPr>
        </p:nvSpPr>
        <p:spPr/>
        <p:txBody>
          <a:bodyPr/>
          <a:lstStyle/>
          <a:p>
            <a:pPr marL="609600" indent="-609600">
              <a:lnSpc>
                <a:spcPct val="90000"/>
              </a:lnSpc>
            </a:pPr>
            <a:r>
              <a:rPr lang="en-US" b="1" i="1" dirty="0" err="1" smtClean="0">
                <a:solidFill>
                  <a:srgbClr val="FFFF00"/>
                </a:solidFill>
                <a:latin typeface="Times New Roman" pitchFamily="18" charset="0"/>
                <a:cs typeface="Times New Roman" pitchFamily="18" charset="0"/>
              </a:rPr>
              <a:t>Các</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bài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tập</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có</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hướng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dẫn</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đầy</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đủ</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bảo</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đảm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ai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cũng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làm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đượ</a:t>
            </a:r>
            <a:r>
              <a:rPr lang="en-US" i="1" dirty="0" err="1" smtClean="0">
                <a:latin typeface="Times New Roman" pitchFamily="18" charset="0"/>
                <a:cs typeface="Times New Roman" pitchFamily="18" charset="0"/>
              </a:rPr>
              <a:t>c</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Không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cần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lấy</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bài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khóa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trước</a:t>
            </a:r>
            <a:r>
              <a:rPr lang="en-US" b="1" dirty="0" smtClean="0">
                <a:latin typeface="Times New Roman" pitchFamily="18" charset="0"/>
                <a:cs typeface="Times New Roman" pitchFamily="18" charset="0"/>
                <a:sym typeface="Wingdings" pitchFamily="2" charset="2"/>
              </a:rPr>
              <a:t> hay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ăn</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Có</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cố</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gắng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sẽ</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giỏi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hơn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và</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thành</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công</a:t>
            </a:r>
            <a:r>
              <a:rPr lang="en-US" b="1" dirty="0" smtClean="0">
                <a:latin typeface="Times New Roman" pitchFamily="18" charset="0"/>
                <a:cs typeface="Times New Roman" pitchFamily="18" charset="0"/>
                <a:sym typeface="Wingdings" pitchFamily="2" charset="2"/>
              </a:rPr>
              <a:t>.</a:t>
            </a:r>
            <a:endParaRPr lang="en-US" b="1" dirty="0" smtClean="0">
              <a:latin typeface="Times New Roman" pitchFamily="18" charset="0"/>
              <a:cs typeface="Times New Roman" pitchFamily="18" charset="0"/>
            </a:endParaRPr>
          </a:p>
          <a:p>
            <a:pPr marL="609600" indent="-609600">
              <a:lnSpc>
                <a:spcPct val="90000"/>
              </a:lnSpc>
            </a:pPr>
            <a:r>
              <a:rPr lang="en-US" dirty="0" err="1" smtClean="0">
                <a:solidFill>
                  <a:srgbClr val="FFFF00"/>
                </a:solidFill>
                <a:latin typeface="Times New Roman" pitchFamily="18" charset="0"/>
                <a:cs typeface="Times New Roman" pitchFamily="18" charset="0"/>
              </a:rPr>
              <a:t>Điều</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chúng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ta</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không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mong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đợi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Bị</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phát</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hiện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gian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dối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đánh</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giá</a:t>
            </a:r>
            <a:r>
              <a:rPr lang="en-US" dirty="0" smtClean="0">
                <a:solidFill>
                  <a:srgbClr val="FFFF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indent="0">
              <a:lnSpc>
                <a:spcPct val="90000"/>
              </a:lnSpc>
              <a:buNone/>
            </a:pPr>
            <a:endParaRPr lang="en-US" b="1" dirty="0" smtClean="0">
              <a:latin typeface="Times New Roman" pitchFamily="18" charset="0"/>
              <a:cs typeface="Times New Roman" pitchFamily="18" charset="0"/>
            </a:endParaRPr>
          </a:p>
          <a:p>
            <a:pPr indent="0">
              <a:lnSpc>
                <a:spcPct val="90000"/>
              </a:lnSpc>
              <a:buNone/>
            </a:pPr>
            <a:r>
              <a:rPr lang="en-US" b="1" dirty="0" err="1" smtClean="0">
                <a:solidFill>
                  <a:srgbClr val="FFFF00"/>
                </a:solidFill>
                <a:latin typeface="Times New Roman" pitchFamily="18" charset="0"/>
                <a:cs typeface="Times New Roman" pitchFamily="18" charset="0"/>
              </a:rPr>
              <a:t>Rất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mong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mọi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sinh</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viên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đều</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hứa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sẽ</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tự</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giác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trung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thực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có</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sống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với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niềm</a:t>
            </a:r>
            <a:r>
              <a:rPr lang="en-US" b="1" dirty="0" smtClean="0">
                <a:solidFill>
                  <a:srgbClr val="FFFF00"/>
                </a:solidFill>
                <a:latin typeface="Times New Roman" pitchFamily="18" charset="0"/>
                <a:cs typeface="Times New Roman" pitchFamily="18" charset="0"/>
              </a:rPr>
              <a:t> tin </a:t>
            </a:r>
            <a:r>
              <a:rPr lang="en-US" b="1" dirty="0" err="1" smtClean="0">
                <a:solidFill>
                  <a:srgbClr val="FFFF00"/>
                </a:solidFill>
                <a:latin typeface="Times New Roman" pitchFamily="18" charset="0"/>
                <a:cs typeface="Times New Roman" pitchFamily="18" charset="0"/>
              </a:rPr>
              <a:t>là</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xã</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hội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này</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còn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tốt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đẹp</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cùng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nhau</a:t>
            </a:r>
            <a:r>
              <a:rPr lang="en-US" b="1"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cố</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gắng</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nhé</a:t>
            </a:r>
            <a:r>
              <a:rPr lang="en-US" b="1" dirty="0" smtClean="0">
                <a:solidFill>
                  <a:srgbClr val="FFFF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Quy</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định</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cần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tuân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thủ</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Review on Algorithm’s Complexity</a:t>
            </a:r>
            <a:endParaRPr lang="en-US" dirty="0"/>
          </a:p>
        </p:txBody>
      </p:sp>
      <p:sp>
        <p:nvSpPr>
          <p:cNvPr id="3" name="Content Placeholder 2"/>
          <p:cNvSpPr>
            <a:spLocks noGrp="1"/>
          </p:cNvSpPr>
          <p:nvPr>
            <p:ph idx="1"/>
          </p:nvPr>
        </p:nvSpPr>
        <p:spPr>
          <a:xfrm>
            <a:off x="533400" y="1600200"/>
            <a:ext cx="8229600" cy="4724400"/>
          </a:xfrm>
        </p:spPr>
        <p:txBody>
          <a:bodyPr>
            <a:normAutofit lnSpcReduction="10000"/>
          </a:bodyPr>
          <a:lstStyle/>
          <a:p>
            <a:pPr marL="231775" indent="-231775">
              <a:lnSpc>
                <a:spcPct val="90000"/>
              </a:lnSpc>
            </a:pPr>
            <a:r>
              <a:rPr lang="en-US" sz="2800" dirty="0" smtClean="0"/>
              <a:t>What is a problem? </a:t>
            </a:r>
          </a:p>
          <a:p>
            <a:pPr marL="231775" indent="-231775">
              <a:lnSpc>
                <a:spcPct val="90000"/>
              </a:lnSpc>
              <a:buNone/>
            </a:pPr>
            <a:r>
              <a:rPr lang="en-US" dirty="0" smtClean="0"/>
              <a:t>             A situation in which something is hidden.</a:t>
            </a:r>
          </a:p>
          <a:p>
            <a:pPr marL="231775" indent="-231775">
              <a:lnSpc>
                <a:spcPct val="90000"/>
              </a:lnSpc>
            </a:pPr>
            <a:r>
              <a:rPr lang="en-US" sz="2800" dirty="0" smtClean="0"/>
              <a:t>What is algorithm?</a:t>
            </a:r>
          </a:p>
          <a:p>
            <a:pPr marL="609600" indent="-609600">
              <a:lnSpc>
                <a:spcPct val="90000"/>
              </a:lnSpc>
              <a:buFont typeface="Arial" charset="0"/>
              <a:buNone/>
            </a:pPr>
            <a:r>
              <a:rPr lang="en-US" sz="2800" dirty="0" smtClean="0"/>
              <a:t>	</a:t>
            </a:r>
            <a:r>
              <a:rPr lang="en-US" dirty="0" smtClean="0"/>
              <a:t>A set of operations for finding down result of a problem – Hidden data is found.</a:t>
            </a:r>
          </a:p>
          <a:p>
            <a:pPr marL="609600" indent="-609600">
              <a:lnSpc>
                <a:spcPct val="90000"/>
              </a:lnSpc>
            </a:pPr>
            <a:r>
              <a:rPr lang="en-US" sz="2800" dirty="0" smtClean="0"/>
              <a:t>Expectations  on an algorithm:</a:t>
            </a:r>
          </a:p>
          <a:p>
            <a:pPr marL="1009650" lvl="1" indent="-609600">
              <a:lnSpc>
                <a:spcPct val="90000"/>
              </a:lnSpc>
            </a:pPr>
            <a:r>
              <a:rPr lang="en-US" dirty="0" smtClean="0"/>
              <a:t>Space (memory): small, </a:t>
            </a:r>
          </a:p>
          <a:p>
            <a:pPr marL="1009650" lvl="1" indent="-609600">
              <a:lnSpc>
                <a:spcPct val="90000"/>
              </a:lnSpc>
            </a:pPr>
            <a:r>
              <a:rPr lang="en-US" dirty="0" smtClean="0"/>
              <a:t>Time consuming: short</a:t>
            </a:r>
          </a:p>
          <a:p>
            <a:pPr marL="1009650" lvl="1" indent="-609600">
              <a:lnSpc>
                <a:spcPct val="90000"/>
              </a:lnSpc>
            </a:pPr>
            <a:r>
              <a:rPr lang="en-US" dirty="0" smtClean="0"/>
              <a:t>Former computers had small size memories and low-speed CPUs </a:t>
            </a:r>
            <a:r>
              <a:rPr lang="en-US" dirty="0" smtClean="0">
                <a:sym typeface="Wingdings" pitchFamily="2" charset="2"/>
              </a:rPr>
              <a:t> 2 factors must be considered carefully.</a:t>
            </a:r>
          </a:p>
          <a:p>
            <a:pPr marL="1009650" lvl="1" indent="-609600">
              <a:lnSpc>
                <a:spcPct val="90000"/>
              </a:lnSpc>
            </a:pPr>
            <a:r>
              <a:rPr lang="en-US" dirty="0" smtClean="0">
                <a:sym typeface="Wingdings" pitchFamily="2" charset="2"/>
              </a:rPr>
              <a:t>Nowadays computers have large size me</a:t>
            </a:r>
            <a:r>
              <a:rPr lang="en-US" dirty="0" smtClean="0"/>
              <a:t>mories and ultra-speed CPUs</a:t>
            </a:r>
            <a:r>
              <a:rPr lang="en-US" dirty="0" smtClean="0">
                <a:sym typeface="Wingdings" pitchFamily="2" charset="2"/>
              </a:rPr>
              <a:t> Time performance is the main factor.</a:t>
            </a:r>
          </a:p>
          <a:p>
            <a:pPr marL="1009650" lvl="1" indent="-609600">
              <a:lnSpc>
                <a:spcPct val="90000"/>
              </a:lnSpc>
            </a:pPr>
            <a:endParaRPr lang="en-US"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Problem and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3" name="Content Placeholder 2"/>
          <p:cNvSpPr>
            <a:spLocks noGrp="1"/>
          </p:cNvSpPr>
          <p:nvPr>
            <p:ph idx="1"/>
          </p:nvPr>
        </p:nvSpPr>
        <p:spPr>
          <a:xfrm>
            <a:off x="304800" y="1600200"/>
            <a:ext cx="8458200" cy="4724400"/>
          </a:xfrm>
        </p:spPr>
        <p:txBody>
          <a:bodyPr>
            <a:normAutofit fontScale="92500"/>
          </a:bodyPr>
          <a:lstStyle/>
          <a:p>
            <a:pPr marL="231775" indent="-231775">
              <a:lnSpc>
                <a:spcPct val="90000"/>
              </a:lnSpc>
            </a:pPr>
            <a:r>
              <a:rPr lang="en-US" b="1" dirty="0" smtClean="0"/>
              <a:t>One problem </a:t>
            </a:r>
            <a:r>
              <a:rPr lang="en-US" b="1" dirty="0" smtClean="0"/>
              <a:t>can </a:t>
            </a:r>
            <a:r>
              <a:rPr lang="en-US" b="1" dirty="0" smtClean="0"/>
              <a:t>be solved using </a:t>
            </a:r>
            <a:r>
              <a:rPr lang="en-US" b="1" dirty="0" smtClean="0"/>
              <a:t>one of some </a:t>
            </a:r>
            <a:r>
              <a:rPr lang="en-US" b="1" dirty="0" smtClean="0"/>
              <a:t>different algorithms </a:t>
            </a:r>
            <a:r>
              <a:rPr lang="en-US" dirty="0" smtClean="0">
                <a:sym typeface="Wingdings" pitchFamily="2" charset="2"/>
              </a:rPr>
              <a:t> The most appropriate (fastest) algorithm should be chosen.</a:t>
            </a:r>
          </a:p>
          <a:p>
            <a:pPr marL="231775" indent="-231775">
              <a:lnSpc>
                <a:spcPct val="90000"/>
              </a:lnSpc>
            </a:pPr>
            <a:endParaRPr lang="en-US" dirty="0" smtClean="0"/>
          </a:p>
          <a:p>
            <a:pPr marL="231775" indent="-231775">
              <a:lnSpc>
                <a:spcPct val="90000"/>
              </a:lnSpc>
            </a:pPr>
            <a:r>
              <a:rPr lang="en-US" b="1" dirty="0" smtClean="0">
                <a:solidFill>
                  <a:srgbClr val="FFC000"/>
                </a:solidFill>
              </a:rPr>
              <a:t>How to evaluate time cost of an algorithm?</a:t>
            </a:r>
          </a:p>
          <a:p>
            <a:pPr marL="573088" lvl="1" indent="-231775">
              <a:lnSpc>
                <a:spcPct val="90000"/>
              </a:lnSpc>
              <a:buFontTx/>
              <a:buChar char="-"/>
            </a:pPr>
            <a:r>
              <a:rPr lang="en-US" b="1" dirty="0" smtClean="0"/>
              <a:t>Time cost can be estimated using </a:t>
            </a:r>
            <a:r>
              <a:rPr lang="en-US" b="1" dirty="0" smtClean="0">
                <a:solidFill>
                  <a:srgbClr val="FFFF00"/>
                </a:solidFill>
              </a:rPr>
              <a:t>complexity </a:t>
            </a:r>
            <a:r>
              <a:rPr lang="en-US" b="1" dirty="0" smtClean="0">
                <a:solidFill>
                  <a:srgbClr val="FFFF00"/>
                </a:solidFill>
              </a:rPr>
              <a:t>of an </a:t>
            </a:r>
            <a:r>
              <a:rPr lang="en-US" b="1" dirty="0" smtClean="0">
                <a:solidFill>
                  <a:srgbClr val="FFFF00"/>
                </a:solidFill>
              </a:rPr>
              <a:t>algorithm</a:t>
            </a:r>
          </a:p>
          <a:p>
            <a:pPr marL="573088" lvl="1" indent="-231775">
              <a:lnSpc>
                <a:spcPct val="90000"/>
              </a:lnSpc>
              <a:buFontTx/>
              <a:buChar char="-"/>
            </a:pPr>
            <a:r>
              <a:rPr lang="en-US" b="1" dirty="0" smtClean="0">
                <a:solidFill>
                  <a:srgbClr val="FFFF00"/>
                </a:solidFill>
              </a:rPr>
              <a:t>Complexity  = </a:t>
            </a:r>
            <a:r>
              <a:rPr lang="en-US" b="1" dirty="0" smtClean="0">
                <a:solidFill>
                  <a:srgbClr val="FFFF00"/>
                </a:solidFill>
              </a:rPr>
              <a:t>number </a:t>
            </a:r>
            <a:r>
              <a:rPr lang="en-US" b="1" dirty="0" smtClean="0">
                <a:solidFill>
                  <a:srgbClr val="FFFF00"/>
                </a:solidFill>
              </a:rPr>
              <a:t>of basic operations which must be performed </a:t>
            </a:r>
            <a:r>
              <a:rPr lang="en-US" b="1" dirty="0" smtClean="0">
                <a:sym typeface="Wingdings" pitchFamily="2" charset="2"/>
              </a:rPr>
              <a:t> It is </a:t>
            </a:r>
            <a:r>
              <a:rPr lang="en-US" b="1" dirty="0" smtClean="0"/>
              <a:t>a non-decreasing function of number of input (time function). </a:t>
            </a:r>
          </a:p>
          <a:p>
            <a:pPr marL="573088" lvl="1" indent="-231775">
              <a:lnSpc>
                <a:spcPct val="90000"/>
              </a:lnSpc>
              <a:buNone/>
            </a:pPr>
            <a:r>
              <a:rPr lang="en-US" b="1" dirty="0" smtClean="0"/>
              <a:t>- </a:t>
            </a:r>
            <a:r>
              <a:rPr lang="en-US" b="1" dirty="0" smtClean="0"/>
              <a:t> A basic operation is </a:t>
            </a:r>
            <a:r>
              <a:rPr lang="en-US" b="1" dirty="0" smtClean="0"/>
              <a:t>c</a:t>
            </a:r>
            <a:r>
              <a:rPr lang="en-US" b="1" dirty="0" smtClean="0"/>
              <a:t>onsidered as an execution unit.  It can be a comparison, an assignment, a basic </a:t>
            </a:r>
            <a:r>
              <a:rPr lang="en-US" b="1" dirty="0" smtClean="0"/>
              <a:t>math </a:t>
            </a:r>
            <a:r>
              <a:rPr lang="en-US" b="1" dirty="0" smtClean="0"/>
              <a:t>operations (+ </a:t>
            </a:r>
            <a:r>
              <a:rPr lang="en-US" b="1" dirty="0" smtClean="0"/>
              <a:t>- * </a:t>
            </a:r>
            <a:r>
              <a:rPr lang="en-US" b="1" dirty="0" smtClean="0"/>
              <a:t>/)</a:t>
            </a:r>
            <a:endParaRPr lang="en-US" b="1" dirty="0" smtClean="0"/>
          </a:p>
          <a:p>
            <a:pPr marL="573088" lvl="1" indent="-231775">
              <a:lnSpc>
                <a:spcPct val="90000"/>
              </a:lnSpc>
              <a:buFontTx/>
              <a:buChar char="-"/>
            </a:pPr>
            <a:r>
              <a:rPr lang="en-US" b="1" dirty="0" smtClean="0">
                <a:solidFill>
                  <a:srgbClr val="FFFF00"/>
                </a:solidFill>
              </a:rPr>
              <a:t>Each basic operation is evaluated as an execution unit</a:t>
            </a:r>
            <a:r>
              <a:rPr lang="en-US" b="1" dirty="0" smtClean="0">
                <a:solidFill>
                  <a:srgbClr val="FFFF00"/>
                </a:solidFill>
              </a:rPr>
              <a:t>.</a:t>
            </a:r>
            <a:endParaRPr lang="en-US" b="1" dirty="0" smtClean="0">
              <a:solidFill>
                <a:srgbClr val="FFFF00"/>
              </a:solidFill>
            </a:endParaRPr>
          </a:p>
          <a:p>
            <a:pPr marL="406400" lvl="1" indent="-6350">
              <a:lnSpc>
                <a:spcPct val="90000"/>
              </a:lnSpc>
              <a:buFontTx/>
              <a:buChar char="-"/>
            </a:pPr>
            <a:endParaRPr lang="en-US" sz="2000"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Finding Complexities in codes</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473200"/>
          <a:ext cx="8229600" cy="4851400"/>
        </p:xfrm>
        <a:graphic>
          <a:graphicData uri="http://schemas.openxmlformats.org/drawingml/2006/table">
            <a:tbl>
              <a:tblPr firstRow="1" bandRow="1">
                <a:tableStyleId>{5C22544A-7EE6-4342-B048-85BDC9FD1C3A}</a:tableStyleId>
              </a:tblPr>
              <a:tblGrid>
                <a:gridCol w="2895600"/>
                <a:gridCol w="2133600"/>
                <a:gridCol w="3200400"/>
              </a:tblGrid>
              <a:tr h="370840">
                <a:tc>
                  <a:txBody>
                    <a:bodyPr/>
                    <a:lstStyle/>
                    <a:p>
                      <a:r>
                        <a:rPr lang="en-US" dirty="0" smtClean="0">
                          <a:latin typeface="Times New Roman" pitchFamily="18" charset="0"/>
                          <a:cs typeface="Times New Roman" pitchFamily="18" charset="0"/>
                        </a:rPr>
                        <a:t>Code, integer n &gt; 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Basic </a:t>
                      </a:r>
                      <a:r>
                        <a:rPr lang="en-US" dirty="0" smtClean="0">
                          <a:latin typeface="Times New Roman" pitchFamily="18" charset="0"/>
                          <a:cs typeface="Times New Roman" pitchFamily="18" charset="0"/>
                        </a:rPr>
                        <a:t>operation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Complexity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S=0;</a:t>
                      </a:r>
                    </a:p>
                    <a:p>
                      <a:r>
                        <a:rPr lang="en-US" dirty="0" smtClean="0">
                          <a:latin typeface="Times New Roman" pitchFamily="18" charset="0"/>
                          <a:cs typeface="Times New Roman" pitchFamily="18" charset="0"/>
                        </a:rPr>
                        <a:t>for (i=0; i&lt;n; i++) S+=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S +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a:t>
                      </a:r>
                    </a:p>
                    <a:p>
                      <a:r>
                        <a:rPr lang="en-US" baseline="0" dirty="0" smtClean="0">
                          <a:latin typeface="Times New Roman" pitchFamily="18" charset="0"/>
                          <a:cs typeface="Times New Roman" pitchFamily="18" charset="0"/>
                        </a:rPr>
                        <a:t>n adding must be performed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j*=2) </a:t>
                      </a: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 (floor(log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)+ 1)</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times</a:t>
                      </a:r>
                    </a:p>
                    <a:p>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S += i*j;</a:t>
                      </a: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S </a:t>
                      </a:r>
                      <a:r>
                        <a:rPr lang="en-US" dirty="0" smtClean="0">
                          <a:latin typeface="Times New Roman" pitchFamily="18" charset="0"/>
                          <a:cs typeface="Times New Roman" pitchFamily="18" charset="0"/>
                        </a:rPr>
                        <a:t>+=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itchFamily="18" charset="0"/>
                          <a:cs typeface="Times New Roman" pitchFamily="18" charset="0"/>
                        </a:rPr>
                        <a:t>T(n</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 n* (ceil(n/5 ))</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ceil(n/5) times.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for (k=1; k&lt;=n; k*=2)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baseline="0"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 yourself</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worst, the best and the average cases.</a:t>
            </a:r>
            <a:endParaRPr lang="en-US" sz="2600" b="1" dirty="0">
              <a:solidFill>
                <a:srgbClr val="FFC00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447800"/>
            <a:ext cx="8229600" cy="2133600"/>
          </a:xfrm>
        </p:spPr>
        <p:txBody>
          <a:bodyPr>
            <a:normAutofit/>
          </a:bodyPr>
          <a:lstStyle/>
          <a:p>
            <a:r>
              <a:rPr lang="en-US" dirty="0" smtClean="0">
                <a:latin typeface="Times New Roman" pitchFamily="18" charset="0"/>
                <a:cs typeface="Times New Roman" pitchFamily="18" charset="0"/>
              </a:rPr>
              <a:t>In practice, time function of an algorithm depends on input properties. Consider the comparison x==a[i] in a searching algorithm on an array:</a:t>
            </a:r>
          </a:p>
        </p:txBody>
      </p:sp>
      <p:graphicFrame>
        <p:nvGraphicFramePr>
          <p:cNvPr id="8" name="Table 7"/>
          <p:cNvGraphicFramePr>
            <a:graphicFrameLocks noGrp="1"/>
          </p:cNvGraphicFramePr>
          <p:nvPr/>
        </p:nvGraphicFramePr>
        <p:xfrm>
          <a:off x="3733800" y="245872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20</a:t>
                      </a:r>
                      <a:endParaRPr lang="en-US" dirty="0"/>
                    </a:p>
                  </a:txBody>
                  <a:tcPr/>
                </a:tc>
              </a:tr>
            </a:tbl>
          </a:graphicData>
        </a:graphic>
      </p:graphicFrame>
      <p:graphicFrame>
        <p:nvGraphicFramePr>
          <p:cNvPr id="9" name="Table 8"/>
          <p:cNvGraphicFramePr>
            <a:graphicFrameLocks noGrp="1"/>
          </p:cNvGraphicFramePr>
          <p:nvPr/>
        </p:nvGraphicFramePr>
        <p:xfrm>
          <a:off x="914400" y="3352800"/>
          <a:ext cx="7848600" cy="2966720"/>
        </p:xfrm>
        <a:graphic>
          <a:graphicData uri="http://schemas.openxmlformats.org/drawingml/2006/table">
            <a:tbl>
              <a:tblPr firstRow="1" bandRow="1">
                <a:tableStyleId>{5C22544A-7EE6-4342-B048-85BDC9FD1C3A}</a:tableStyleId>
              </a:tblPr>
              <a:tblGrid>
                <a:gridCol w="2739606"/>
                <a:gridCol w="1702998"/>
                <a:gridCol w="1808493"/>
                <a:gridCol w="1597503"/>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c>
                  <a:txBody>
                    <a:bodyPr/>
                    <a:lstStyle/>
                    <a:p>
                      <a:r>
                        <a:rPr lang="en-US" dirty="0" smtClean="0"/>
                        <a:t>Evaluation</a:t>
                      </a:r>
                      <a:endParaRPr lang="en-US" dirty="0"/>
                    </a:p>
                  </a:txBody>
                  <a:tcPr/>
                </a:tc>
                <a:tc>
                  <a:txBody>
                    <a:bodyPr/>
                    <a:lstStyle/>
                    <a:p>
                      <a:r>
                        <a:rPr lang="en-US" dirty="0" smtClean="0"/>
                        <a:t>Complexity</a:t>
                      </a:r>
                      <a:endParaRPr lang="en-US" dirty="0"/>
                    </a:p>
                  </a:txBody>
                  <a:tcPr/>
                </a:tc>
              </a:tr>
              <a:tr h="370840">
                <a:tc>
                  <a:txBody>
                    <a:bodyPr/>
                    <a:lstStyle/>
                    <a:p>
                      <a:pPr algn="r"/>
                      <a:r>
                        <a:rPr lang="en-US" dirty="0" smtClean="0"/>
                        <a:t>5</a:t>
                      </a:r>
                      <a:endParaRPr lang="en-US" dirty="0"/>
                    </a:p>
                  </a:txBody>
                  <a:tcPr/>
                </a:tc>
                <a:tc>
                  <a:txBody>
                    <a:bodyPr/>
                    <a:lstStyle/>
                    <a:p>
                      <a:pPr algn="r"/>
                      <a:r>
                        <a:rPr lang="en-US" dirty="0" smtClean="0"/>
                        <a:t>1</a:t>
                      </a:r>
                      <a:endParaRPr lang="en-US" dirty="0"/>
                    </a:p>
                  </a:txBody>
                  <a:tcPr/>
                </a:tc>
                <a:tc>
                  <a:txBody>
                    <a:bodyPr/>
                    <a:lstStyle/>
                    <a:p>
                      <a:r>
                        <a:rPr lang="en-US" b="1" dirty="0" smtClean="0"/>
                        <a:t>The best case</a:t>
                      </a:r>
                      <a:endParaRPr lang="en-US" b="1" dirty="0"/>
                    </a:p>
                  </a:txBody>
                  <a:tcPr/>
                </a:tc>
                <a:tc>
                  <a:txBody>
                    <a:bodyPr/>
                    <a:lstStyle/>
                    <a:p>
                      <a:r>
                        <a:rPr lang="en-US" dirty="0" smtClean="0"/>
                        <a:t>t(n) = 0*n + 1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c>
                  <a:txBody>
                    <a:bodyPr/>
                    <a:lstStyle/>
                    <a:p>
                      <a:endParaRPr lang="en-US" dirty="0"/>
                    </a:p>
                  </a:txBody>
                  <a:tcPr/>
                </a:tc>
                <a:tc>
                  <a:txBody>
                    <a:bodyPr/>
                    <a:lstStyle/>
                    <a:p>
                      <a:r>
                        <a:rPr lang="en-US" dirty="0" smtClean="0"/>
                        <a:t>t(n) = 0*n + 2</a:t>
                      </a:r>
                      <a:endParaRPr lang="en-US" dirty="0"/>
                    </a:p>
                  </a:txBody>
                  <a:tcPr/>
                </a:tc>
              </a:tr>
              <a:tr h="370840">
                <a:tc>
                  <a:txBody>
                    <a:bodyPr/>
                    <a:lstStyle/>
                    <a:p>
                      <a:pPr algn="r"/>
                      <a:r>
                        <a:rPr lang="en-US" dirty="0" smtClean="0"/>
                        <a:t>1</a:t>
                      </a:r>
                      <a:endParaRPr lang="en-US" dirty="0"/>
                    </a:p>
                  </a:txBody>
                  <a:tcPr/>
                </a:tc>
                <a:tc>
                  <a:txBody>
                    <a:bodyPr/>
                    <a:lstStyle/>
                    <a:p>
                      <a:pPr algn="r"/>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20 </a:t>
                      </a:r>
                      <a:r>
                        <a:rPr lang="en-US" dirty="0" smtClean="0"/>
                        <a:t>or a </a:t>
                      </a:r>
                      <a:r>
                        <a:rPr lang="en-US" dirty="0" smtClean="0"/>
                        <a:t>non-existed </a:t>
                      </a:r>
                      <a:r>
                        <a:rPr lang="en-US" dirty="0" smtClean="0"/>
                        <a:t>value</a:t>
                      </a:r>
                      <a:endParaRPr lang="en-US" dirty="0"/>
                    </a:p>
                  </a:txBody>
                  <a:tcPr/>
                </a:tc>
                <a:tc>
                  <a:txBody>
                    <a:bodyPr/>
                    <a:lstStyle/>
                    <a:p>
                      <a:pPr algn="r"/>
                      <a:r>
                        <a:rPr lang="en-US" dirty="0" smtClean="0"/>
                        <a:t>n</a:t>
                      </a:r>
                      <a:endParaRPr lang="en-US" dirty="0"/>
                    </a:p>
                  </a:txBody>
                  <a:tcPr/>
                </a:tc>
                <a:tc>
                  <a:txBody>
                    <a:bodyPr/>
                    <a:lstStyle/>
                    <a:p>
                      <a:r>
                        <a:rPr lang="en-US" b="1" dirty="0" smtClean="0"/>
                        <a:t>The worst case</a:t>
                      </a:r>
                      <a:endParaRPr lang="en-US" b="1" dirty="0"/>
                    </a:p>
                  </a:txBody>
                  <a:tcPr/>
                </a:tc>
                <a:tc>
                  <a:txBody>
                    <a:bodyPr/>
                    <a:lstStyle/>
                    <a:p>
                      <a:r>
                        <a:rPr lang="en-US" b="1" dirty="0" smtClean="0"/>
                        <a:t>t(n) = n</a:t>
                      </a:r>
                      <a:endParaRPr lang="en-US" b="1"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Avg.</a:t>
                      </a:r>
                      <a:endParaRPr lang="en-US" dirty="0"/>
                    </a:p>
                  </a:txBody>
                  <a:tcPr/>
                </a:tc>
                <a:tc>
                  <a:txBody>
                    <a:bodyPr/>
                    <a:lstStyle/>
                    <a:p>
                      <a:pPr algn="r"/>
                      <a:r>
                        <a:rPr lang="en-US" dirty="0" smtClean="0"/>
                        <a:t>(n+1)/2</a:t>
                      </a:r>
                      <a:endParaRPr lang="en-US" dirty="0"/>
                    </a:p>
                  </a:txBody>
                  <a:tcPr/>
                </a:tc>
                <a:tc>
                  <a:txBody>
                    <a:bodyPr/>
                    <a:lstStyle/>
                    <a:p>
                      <a:r>
                        <a:rPr lang="en-US" b="1" dirty="0" smtClean="0"/>
                        <a:t>Average case</a:t>
                      </a:r>
                      <a:endParaRPr lang="en-US" b="1" dirty="0"/>
                    </a:p>
                  </a:txBody>
                  <a:tcPr/>
                </a:tc>
                <a:tc>
                  <a:txBody>
                    <a:bodyPr/>
                    <a:lstStyle/>
                    <a:p>
                      <a:r>
                        <a:rPr lang="en-US" b="1" dirty="0" smtClean="0"/>
                        <a:t>t(n) = (n+1)/2</a:t>
                      </a:r>
                      <a:endParaRPr lang="en-US" b="1" dirty="0"/>
                    </a:p>
                  </a:txBody>
                  <a:tcPr/>
                </a:tc>
              </a:tr>
            </a:tbl>
          </a:graphicData>
        </a:graphic>
      </p:graphicFrame>
      <p:sp>
        <p:nvSpPr>
          <p:cNvPr id="10" name="Rectangle 9"/>
          <p:cNvSpPr/>
          <p:nvPr/>
        </p:nvSpPr>
        <p:spPr>
          <a:xfrm>
            <a:off x="304800" y="27432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itchFamily="18" charset="0"/>
                <a:cs typeface="Times New Roman" pitchFamily="18" charset="0"/>
              </a:rPr>
              <a:t>for ( i=0; i&lt;n; i++)</a:t>
            </a:r>
          </a:p>
          <a:p>
            <a:pPr>
              <a:buNone/>
            </a:pPr>
            <a:r>
              <a:rPr lang="en-US" dirty="0" smtClean="0">
                <a:latin typeface="Times New Roman" pitchFamily="18" charset="0"/>
                <a:cs typeface="Times New Roman" pitchFamily="18" charset="0"/>
              </a:rPr>
              <a:t>       if (x==a[i]) return i;</a:t>
            </a:r>
          </a:p>
          <a:p>
            <a:pPr>
              <a:buNone/>
            </a:pPr>
            <a:r>
              <a:rPr lang="en-US" dirty="0" smtClean="0">
                <a:latin typeface="Times New Roman" pitchFamily="18" charset="0"/>
                <a:cs typeface="Times New Roman" pitchFamily="18" charset="0"/>
              </a:rPr>
              <a:t>return -1; </a:t>
            </a:r>
            <a:endParaRPr lang="en-US" dirty="0"/>
          </a:p>
        </p:txBody>
      </p:sp>
      <p:sp>
        <p:nvSpPr>
          <p:cNvPr id="11" name="Rectangle 10"/>
          <p:cNvSpPr/>
          <p:nvPr/>
        </p:nvSpPr>
        <p:spPr>
          <a:xfrm>
            <a:off x="304800" y="3886200"/>
            <a:ext cx="2819400" cy="838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worst case is usually concerned.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6" name="TextBox 5"/>
          <p:cNvSpPr txBox="1"/>
          <p:nvPr/>
        </p:nvSpPr>
        <p:spPr>
          <a:xfrm>
            <a:off x="457200" y="838200"/>
            <a:ext cx="8534400" cy="954107"/>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average case of linear searching in a sorted array having the result of failure.</a:t>
            </a:r>
            <a:endParaRPr lang="en-US" sz="2600" b="1" dirty="0">
              <a:solidFill>
                <a:srgbClr val="FFC000"/>
              </a:solidFill>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3733800" y="215900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9</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9" name="Table 8"/>
          <p:cNvGraphicFramePr>
            <a:graphicFrameLocks noGrp="1"/>
          </p:cNvGraphicFramePr>
          <p:nvPr/>
        </p:nvGraphicFramePr>
        <p:xfrm>
          <a:off x="4091795" y="3129280"/>
          <a:ext cx="4442605" cy="2966720"/>
        </p:xfrm>
        <a:graphic>
          <a:graphicData uri="http://schemas.openxmlformats.org/drawingml/2006/table">
            <a:tbl>
              <a:tblPr firstRow="1" bandRow="1">
                <a:tableStyleId>{5C22544A-7EE6-4342-B048-85BDC9FD1C3A}</a:tableStyleId>
              </a:tblPr>
              <a:tblGrid>
                <a:gridCol w="1470804"/>
                <a:gridCol w="2971801"/>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r>
              <a:tr h="370840">
                <a:tc>
                  <a:txBody>
                    <a:bodyPr/>
                    <a:lstStyle/>
                    <a:p>
                      <a:pPr algn="r"/>
                      <a:r>
                        <a:rPr lang="en-US" dirty="0" smtClean="0"/>
                        <a:t>0</a:t>
                      </a:r>
                      <a:endParaRPr lang="en-US" dirty="0"/>
                    </a:p>
                  </a:txBody>
                  <a:tcPr/>
                </a:tc>
                <a:tc>
                  <a:txBody>
                    <a:bodyPr/>
                    <a:lstStyle/>
                    <a:p>
                      <a:pPr algn="r"/>
                      <a:r>
                        <a:rPr lang="en-US" dirty="0" smtClean="0"/>
                        <a:t>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r>
              <a:tr h="370840">
                <a:tc>
                  <a:txBody>
                    <a:bodyPr/>
                    <a:lstStyle/>
                    <a:p>
                      <a:pPr algn="r"/>
                      <a:r>
                        <a:rPr lang="en-US" dirty="0" smtClean="0"/>
                        <a:t>4</a:t>
                      </a:r>
                      <a:endParaRPr lang="en-US" dirty="0"/>
                    </a:p>
                  </a:txBody>
                  <a:tcPr/>
                </a:tc>
                <a:tc>
                  <a:txBody>
                    <a:bodyPr/>
                    <a:lstStyle/>
                    <a:p>
                      <a:pPr algn="r"/>
                      <a:r>
                        <a:rPr lang="en-US" dirty="0" smtClean="0"/>
                        <a:t>3</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n</a:t>
                      </a:r>
                      <a:endParaRPr lang="en-US"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r>
              <a:tr h="370840">
                <a:tc>
                  <a:txBody>
                    <a:bodyPr/>
                    <a:lstStyle/>
                    <a:p>
                      <a:pPr algn="r"/>
                      <a:r>
                        <a:rPr lang="en-US" dirty="0" smtClean="0"/>
                        <a:t>Average</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((n+1)*(n/2))/n = (n+1)/2</a:t>
                      </a:r>
                      <a:endParaRPr lang="en-US" dirty="0"/>
                    </a:p>
                  </a:txBody>
                  <a:tcPr/>
                </a:tc>
              </a:tr>
            </a:tbl>
          </a:graphicData>
        </a:graphic>
      </p:graphicFrame>
      <p:sp>
        <p:nvSpPr>
          <p:cNvPr id="10" name="Rectangle 9"/>
          <p:cNvSpPr/>
          <p:nvPr/>
        </p:nvSpPr>
        <p:spPr>
          <a:xfrm>
            <a:off x="381000" y="2133600"/>
            <a:ext cx="3124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a:t>
            </a:r>
          </a:p>
          <a:p>
            <a:r>
              <a:rPr lang="en-US" dirty="0" smtClean="0">
                <a:latin typeface="Times New Roman" pitchFamily="18" charset="0"/>
                <a:cs typeface="Times New Roman" pitchFamily="18" charset="0"/>
              </a:rPr>
              <a:t>While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]&lt;x)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&amp;&amp; x==a[i]) return i;</a:t>
            </a:r>
          </a:p>
          <a:p>
            <a:pPr>
              <a:buNone/>
            </a:pPr>
            <a:r>
              <a:rPr lang="en-US" dirty="0" smtClean="0">
                <a:latin typeface="Times New Roman" pitchFamily="18" charset="0"/>
                <a:cs typeface="Times New Roman" pitchFamily="18" charset="0"/>
              </a:rPr>
              <a:t>return -1; </a:t>
            </a:r>
            <a:endParaRPr lang="en-US" dirty="0"/>
          </a:p>
        </p:txBody>
      </p:sp>
      <p:sp>
        <p:nvSpPr>
          <p:cNvPr id="14" name="Rectangle 13"/>
          <p:cNvSpPr/>
          <p:nvPr/>
        </p:nvSpPr>
        <p:spPr>
          <a:xfrm>
            <a:off x="381000" y="3352800"/>
            <a:ext cx="3124200" cy="2819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C000"/>
                </a:solidFill>
                <a:latin typeface="Times New Roman" pitchFamily="18" charset="0"/>
                <a:cs typeface="Times New Roman" pitchFamily="18" charset="0"/>
              </a:rPr>
              <a:t>This algorithm will terminate as soon as </a:t>
            </a:r>
          </a:p>
          <a:p>
            <a:r>
              <a:rPr lang="en-US" sz="2400" dirty="0" smtClean="0">
                <a:solidFill>
                  <a:srgbClr val="FFC000"/>
                </a:solidFill>
                <a:latin typeface="Times New Roman" pitchFamily="18" charset="0"/>
                <a:cs typeface="Times New Roman" pitchFamily="18" charset="0"/>
              </a:rPr>
              <a:t>a[</a:t>
            </a:r>
            <a:r>
              <a:rPr lang="en-US" sz="2400" dirty="0" err="1" smtClean="0">
                <a:solidFill>
                  <a:srgbClr val="FFC000"/>
                </a:solidFill>
                <a:latin typeface="Times New Roman" pitchFamily="18" charset="0"/>
                <a:cs typeface="Times New Roman" pitchFamily="18" charset="0"/>
              </a:rPr>
              <a:t>i</a:t>
            </a:r>
            <a:r>
              <a:rPr lang="en-US" sz="2400" dirty="0" smtClean="0">
                <a:solidFill>
                  <a:srgbClr val="FFC000"/>
                </a:solidFill>
                <a:latin typeface="Times New Roman" pitchFamily="18" charset="0"/>
                <a:cs typeface="Times New Roman" pitchFamily="18" charset="0"/>
              </a:rPr>
              <a:t>] &gt;= x</a:t>
            </a:r>
          </a:p>
          <a:p>
            <a:r>
              <a:rPr lang="en-US" sz="2400" dirty="0" smtClean="0">
                <a:solidFill>
                  <a:srgbClr val="FFC000"/>
                </a:solidFill>
                <a:latin typeface="Times New Roman" pitchFamily="18" charset="0"/>
                <a:cs typeface="Times New Roman" pitchFamily="18" charset="0"/>
                <a:sym typeface="Wingdings" pitchFamily="2" charset="2"/>
              </a:rPr>
              <a:t> </a:t>
            </a:r>
            <a:r>
              <a:rPr lang="en-US" sz="2400" b="1" dirty="0" smtClean="0">
                <a:solidFill>
                  <a:srgbClr val="FFC000"/>
                </a:solidFill>
                <a:latin typeface="Times New Roman" pitchFamily="18" charset="0"/>
                <a:cs typeface="Times New Roman" pitchFamily="18" charset="0"/>
                <a:sym typeface="Wingdings" pitchFamily="2" charset="2"/>
              </a:rPr>
              <a:t>The average complexity of search operation is </a:t>
            </a:r>
            <a:r>
              <a:rPr lang="en-US" sz="2400" b="1" dirty="0" smtClean="0">
                <a:solidFill>
                  <a:srgbClr val="FFC000"/>
                </a:solidFill>
                <a:latin typeface="Times New Roman" pitchFamily="18" charset="0"/>
                <a:cs typeface="Times New Roman" pitchFamily="18" charset="0"/>
                <a:sym typeface="Wingdings" pitchFamily="2" charset="2"/>
              </a:rPr>
              <a:t>a linear function.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None/>
            </a:pPr>
            <a:r>
              <a:rPr lang="en-US" sz="3200" dirty="0" smtClean="0">
                <a:latin typeface="Times New Roman" pitchFamily="18" charset="0"/>
                <a:cs typeface="Times New Roman" pitchFamily="18" charset="0"/>
              </a:rPr>
              <a:t>1- Course Introduction</a:t>
            </a:r>
          </a:p>
          <a:p>
            <a:pPr>
              <a:buNone/>
            </a:pPr>
            <a:r>
              <a:rPr lang="en-US" sz="3200" dirty="0" smtClean="0">
                <a:latin typeface="Times New Roman" pitchFamily="18" charset="0"/>
                <a:cs typeface="Times New Roman" pitchFamily="18" charset="0"/>
              </a:rPr>
              <a:t>2- Contents and Learning outcomes</a:t>
            </a:r>
          </a:p>
          <a:p>
            <a:pPr>
              <a:buNone/>
            </a:pPr>
            <a:r>
              <a:rPr lang="en-US" sz="3200" dirty="0" smtClean="0">
                <a:latin typeface="Times New Roman" pitchFamily="18" charset="0"/>
                <a:cs typeface="Times New Roman" pitchFamily="18" charset="0"/>
              </a:rPr>
              <a:t>3- Course Requirements</a:t>
            </a:r>
          </a:p>
          <a:p>
            <a:pPr>
              <a:buNone/>
            </a:pPr>
            <a:r>
              <a:rPr lang="en-US" sz="3200" dirty="0" smtClean="0">
                <a:latin typeface="Times New Roman" pitchFamily="18" charset="0"/>
                <a:cs typeface="Times New Roman" pitchFamily="18" charset="0"/>
              </a:rPr>
              <a:t>4- Read yourself: Sharing</a:t>
            </a:r>
          </a:p>
          <a:p>
            <a:pPr>
              <a:buNone/>
            </a:pPr>
            <a:r>
              <a:rPr lang="en-US" sz="3200" dirty="0" smtClean="0">
                <a:latin typeface="Times New Roman" pitchFamily="18" charset="0"/>
                <a:cs typeface="Times New Roman" pitchFamily="18" charset="0"/>
              </a:rPr>
              <a:t>5- Review on algorithm’s complexity</a:t>
            </a:r>
          </a:p>
          <a:p>
            <a:pPr>
              <a:buNone/>
            </a:pPr>
            <a:r>
              <a:rPr lang="en-US" sz="3200" dirty="0" smtClean="0">
                <a:latin typeface="Times New Roman" pitchFamily="18" charset="0"/>
                <a:cs typeface="Times New Roman" pitchFamily="18" charset="0"/>
              </a:rPr>
              <a:t>6- Evaluating complexity of a given algorithm</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6" name="TextBox 5"/>
          <p:cNvSpPr txBox="1"/>
          <p:nvPr/>
        </p:nvSpPr>
        <p:spPr>
          <a:xfrm>
            <a:off x="457200" y="838200"/>
            <a:ext cx="3200400" cy="2616101"/>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Time functions: Upper and lower bounds </a:t>
            </a:r>
          </a:p>
          <a:p>
            <a:r>
              <a:rPr lang="en-US" sz="2000" b="1" dirty="0" smtClean="0">
                <a:solidFill>
                  <a:srgbClr val="FFFF00"/>
                </a:solidFill>
                <a:latin typeface="Times New Roman" pitchFamily="18" charset="0"/>
                <a:cs typeface="Times New Roman" pitchFamily="18" charset="0"/>
              </a:rPr>
              <a:t>- Upper bound and lower bound should be chosen in the nearest functions of T(n)</a:t>
            </a:r>
            <a:endParaRPr lang="en-US" sz="2000" b="1" dirty="0">
              <a:solidFill>
                <a:srgbClr val="FFFF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3688080"/>
          <a:ext cx="8001000" cy="2865120"/>
        </p:xfrm>
        <a:graphic>
          <a:graphicData uri="http://schemas.openxmlformats.org/drawingml/2006/table">
            <a:tbl>
              <a:tblPr firstRow="1" bandRow="1">
                <a:tableStyleId>{5C22544A-7EE6-4342-B048-85BDC9FD1C3A}</a:tableStyleId>
              </a:tblPr>
              <a:tblGrid>
                <a:gridCol w="2815167"/>
                <a:gridCol w="2394786"/>
                <a:gridCol w="2791047"/>
              </a:tblGrid>
              <a:tr h="370840">
                <a:tc>
                  <a:txBody>
                    <a:bodyPr/>
                    <a:lstStyle/>
                    <a:p>
                      <a:r>
                        <a:rPr lang="en-US" dirty="0" smtClean="0">
                          <a:latin typeface="Times New Roman" pitchFamily="18" charset="0"/>
                          <a:cs typeface="Times New Roman" pitchFamily="18" charset="0"/>
                        </a:rPr>
                        <a:t>Time</a:t>
                      </a:r>
                      <a:r>
                        <a:rPr lang="en-US" baseline="0" dirty="0" smtClean="0">
                          <a:latin typeface="Times New Roman" pitchFamily="18" charset="0"/>
                          <a:cs typeface="Times New Roman" pitchFamily="18" charset="0"/>
                        </a:rPr>
                        <a:t> function, T(n), in the worst 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n&gt;2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n&gt;2</a:t>
                      </a:r>
                      <a:endParaRPr lang="en-US" dirty="0">
                        <a:latin typeface="Times New Roman" pitchFamily="18" charset="0"/>
                        <a:cs typeface="Times New Roman" pitchFamily="18" charset="0"/>
                      </a:endParaRPr>
                    </a:p>
                  </a:txBody>
                  <a:tcPr/>
                </a:tc>
              </a:tr>
            </a:tbl>
          </a:graphicData>
        </a:graphic>
      </p:graphicFrame>
      <p:grpSp>
        <p:nvGrpSpPr>
          <p:cNvPr id="37" name="Group 36"/>
          <p:cNvGrpSpPr/>
          <p:nvPr/>
        </p:nvGrpSpPr>
        <p:grpSpPr>
          <a:xfrm>
            <a:off x="3962400" y="678458"/>
            <a:ext cx="4953000" cy="2826742"/>
            <a:chOff x="3962400" y="678458"/>
            <a:chExt cx="4953000" cy="2826742"/>
          </a:xfrm>
        </p:grpSpPr>
        <p:cxnSp>
          <p:nvCxnSpPr>
            <p:cNvPr id="7" name="Straight Arrow Connector 6"/>
            <p:cNvCxnSpPr/>
            <p:nvPr/>
          </p:nvCxnSpPr>
          <p:spPr>
            <a:xfrm rot="5400000" flipH="1" flipV="1">
              <a:off x="3162301" y="2086570"/>
              <a:ext cx="2819400" cy="31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3496270"/>
              <a:ext cx="4343400" cy="89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239000" y="2133600"/>
              <a:ext cx="1507785" cy="369332"/>
            </a:xfrm>
            <a:prstGeom prst="rect">
              <a:avLst/>
            </a:prstGeom>
            <a:ln>
              <a:noFill/>
            </a:ln>
          </p:spPr>
          <p:txBody>
            <a:bodyPr wrap="none">
              <a:spAutoFit/>
            </a:bodyPr>
            <a:lstStyle/>
            <a:p>
              <a:r>
                <a:rPr lang="en-US" b="1" dirty="0" smtClean="0">
                  <a:solidFill>
                    <a:schemeClr val="bg2">
                      <a:lumMod val="75000"/>
                    </a:schemeClr>
                  </a:solidFill>
                  <a:latin typeface="Times New Roman" pitchFamily="18" charset="0"/>
                  <a:cs typeface="Times New Roman" pitchFamily="18" charset="0"/>
                </a:rPr>
                <a:t>Lower bound</a:t>
              </a:r>
              <a:endParaRPr lang="en-US" b="1" dirty="0">
                <a:solidFill>
                  <a:schemeClr val="bg2">
                    <a:lumMod val="75000"/>
                  </a:schemeClr>
                </a:solidFill>
              </a:endParaRPr>
            </a:p>
          </p:txBody>
        </p:sp>
        <p:sp>
          <p:nvSpPr>
            <p:cNvPr id="29" name="Rectangle 28"/>
            <p:cNvSpPr/>
            <p:nvPr/>
          </p:nvSpPr>
          <p:spPr>
            <a:xfrm>
              <a:off x="5257800" y="1143000"/>
              <a:ext cx="1396536" cy="369332"/>
            </a:xfrm>
            <a:prstGeom prst="rect">
              <a:avLst/>
            </a:prstGeom>
            <a:ln>
              <a:noFill/>
            </a:ln>
          </p:spPr>
          <p:txBody>
            <a:bodyPr wrap="none">
              <a:spAutoFit/>
            </a:bodyPr>
            <a:lstStyle/>
            <a:p>
              <a:r>
                <a:rPr lang="en-US" dirty="0" smtClean="0">
                  <a:solidFill>
                    <a:schemeClr val="bg1"/>
                  </a:solidFill>
                  <a:latin typeface="Times New Roman" pitchFamily="18" charset="0"/>
                  <a:cs typeface="Times New Roman" pitchFamily="18" charset="0"/>
                </a:rPr>
                <a:t>Upper bound</a:t>
              </a:r>
              <a:endParaRPr lang="en-US" dirty="0">
                <a:solidFill>
                  <a:schemeClr val="bg1"/>
                </a:solidFill>
              </a:endParaRPr>
            </a:p>
          </p:txBody>
        </p:sp>
        <p:sp>
          <p:nvSpPr>
            <p:cNvPr id="30" name="Freeform 29"/>
            <p:cNvSpPr/>
            <p:nvPr/>
          </p:nvSpPr>
          <p:spPr>
            <a:xfrm>
              <a:off x="4876800" y="1143000"/>
              <a:ext cx="3276600" cy="1676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1" name="Freeform 30"/>
            <p:cNvSpPr/>
            <p:nvPr/>
          </p:nvSpPr>
          <p:spPr>
            <a:xfrm>
              <a:off x="5029200" y="914400"/>
              <a:ext cx="1981200" cy="2057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2" name="Freeform 31"/>
            <p:cNvSpPr/>
            <p:nvPr/>
          </p:nvSpPr>
          <p:spPr>
            <a:xfrm>
              <a:off x="4953000" y="1600200"/>
              <a:ext cx="3429000" cy="10668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3" name="Oval 32"/>
            <p:cNvSpPr/>
            <p:nvPr/>
          </p:nvSpPr>
          <p:spPr>
            <a:xfrm>
              <a:off x="5638800" y="2667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172200" y="2438400"/>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962400" y="1676400"/>
              <a:ext cx="762000" cy="338554"/>
            </a:xfrm>
            <a:prstGeom prst="rect">
              <a:avLst/>
            </a:prstGeom>
            <a:noFill/>
          </p:spPr>
          <p:txBody>
            <a:bodyPr wrap="square" rtlCol="0">
              <a:spAutoFit/>
            </a:bodyPr>
            <a:lstStyle/>
            <a:p>
              <a:r>
                <a:rPr lang="en-US" sz="1600" b="1" dirty="0" smtClean="0">
                  <a:solidFill>
                    <a:schemeClr val="bg1"/>
                  </a:solidFill>
                </a:rPr>
                <a:t>time</a:t>
              </a:r>
              <a:endParaRPr lang="en-US" sz="1600" b="1" dirty="0">
                <a:solidFill>
                  <a:schemeClr val="bg1"/>
                </a:solidFill>
              </a:endParaRPr>
            </a:p>
          </p:txBody>
        </p:sp>
        <p:sp>
          <p:nvSpPr>
            <p:cNvPr id="36" name="TextBox 35"/>
            <p:cNvSpPr txBox="1"/>
            <p:nvPr/>
          </p:nvSpPr>
          <p:spPr>
            <a:xfrm>
              <a:off x="8305800" y="3166646"/>
              <a:ext cx="381000" cy="338554"/>
            </a:xfrm>
            <a:prstGeom prst="rect">
              <a:avLst/>
            </a:prstGeom>
            <a:noFill/>
          </p:spPr>
          <p:txBody>
            <a:bodyPr wrap="square" rtlCol="0">
              <a:spAutoFit/>
            </a:bodyPr>
            <a:lstStyle/>
            <a:p>
              <a:r>
                <a:rPr lang="en-US" sz="1600" b="1" dirty="0" smtClean="0">
                  <a:solidFill>
                    <a:schemeClr val="bg1"/>
                  </a:solidFill>
                </a:rPr>
                <a:t>n</a:t>
              </a:r>
              <a:endParaRPr lang="en-US" sz="1600" b="1" dirty="0">
                <a:solidFill>
                  <a:schemeClr val="bg1"/>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Notations: Big O, Big Omega , Big Theta </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228600" y="3505200"/>
          <a:ext cx="8686800" cy="2254250"/>
        </p:xfrm>
        <a:graphic>
          <a:graphicData uri="http://schemas.openxmlformats.org/drawingml/2006/table">
            <a:tbl>
              <a:tblPr firstRow="1" bandRow="1">
                <a:tableStyleId>{5C22544A-7EE6-4342-B048-85BDC9FD1C3A}</a:tableStyleId>
              </a:tblPr>
              <a:tblGrid>
                <a:gridCol w="2053244"/>
                <a:gridCol w="2685011"/>
                <a:gridCol w="2763982"/>
                <a:gridCol w="1184563"/>
              </a:tblGrid>
              <a:tr h="362268">
                <a:tc>
                  <a:txBody>
                    <a:bodyPr/>
                    <a:lstStyle/>
                    <a:p>
                      <a:r>
                        <a:rPr lang="en-US" baseline="0" dirty="0" smtClean="0">
                          <a:latin typeface="Times New Roman" pitchFamily="18" charset="0"/>
                          <a:cs typeface="Times New Roman" pitchFamily="18" charset="0"/>
                        </a:rPr>
                        <a:t>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bounds and 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bounds and </a:t>
                      </a:r>
                      <a:r>
                        <a:rPr lang="el-GR" dirty="0" smtClean="0">
                          <a:latin typeface="Times New Roman" pitchFamily="18" charset="0"/>
                          <a:cs typeface="Times New Roman" pitchFamily="18" charset="0"/>
                        </a:rPr>
                        <a:t>Ω</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3n,  4n, 15n,… </a:t>
                      </a:r>
                      <a:r>
                        <a:rPr lang="en-US" dirty="0" smtClean="0">
                          <a:latin typeface="Times New Roman" pitchFamily="18" charset="0"/>
                          <a:cs typeface="Times New Roman" pitchFamily="18" charset="0"/>
                          <a:sym typeface="Wingdings" pitchFamily="2" charset="2"/>
                        </a:rPr>
                        <a:t> 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0" dirty="0" smtClean="0">
                          <a:latin typeface="Times New Roman" pitchFamily="18" charset="0"/>
                          <a:cs typeface="Times New Roman" pitchFamily="18" charset="0"/>
                        </a:rPr>
                        <a:t> n, 0.5n,… </a:t>
                      </a:r>
                      <a:r>
                        <a:rPr lang="en-US" baseline="0" dirty="0" smtClean="0">
                          <a:latin typeface="Times New Roman" pitchFamily="18" charset="0"/>
                          <a:cs typeface="Times New Roman" pitchFamily="18" charset="0"/>
                          <a:sym typeface="Wingdings" pitchFamily="2" charset="2"/>
                        </a:rPr>
                        <a:t>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 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2.5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 O(n</a:t>
                      </a:r>
                      <a:r>
                        <a:rPr lang="en-US" baseline="30000" dirty="0" smtClean="0">
                          <a:latin typeface="Times New Roman" pitchFamily="18" charset="0"/>
                          <a:cs typeface="Times New Roman" pitchFamily="18" charset="0"/>
                          <a:sym typeface="Wingdings" pitchFamily="2" charset="2"/>
                        </a:rPr>
                        <a:t>2</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0.5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0.2n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41021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O(nlogn)</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(nlogn)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Ɵ(nlogn)</a:t>
                      </a:r>
                      <a:endParaRPr lang="en-US" dirty="0">
                        <a:latin typeface="Times New Roman" pitchFamily="18" charset="0"/>
                        <a:cs typeface="Times New Roman" pitchFamily="18" charset="0"/>
                      </a:endParaRPr>
                    </a:p>
                  </a:txBody>
                  <a:tcPr/>
                </a:tc>
              </a:tr>
              <a:tr h="38100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p>
                  </a:txBody>
                  <a:tcPr/>
                </a:tc>
              </a:tr>
              <a:tr h="362268">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
        <p:nvSpPr>
          <p:cNvPr id="30" name="TextBox 29"/>
          <p:cNvSpPr txBox="1"/>
          <p:nvPr/>
        </p:nvSpPr>
        <p:spPr>
          <a:xfrm>
            <a:off x="533400" y="1447800"/>
            <a:ext cx="8382000" cy="2185214"/>
          </a:xfrm>
          <a:prstGeom prst="rect">
            <a:avLst/>
          </a:prstGeom>
          <a:noFill/>
        </p:spPr>
        <p:txBody>
          <a:bodyPr wrap="square" rtlCol="0">
            <a:spAutoFit/>
          </a:bodyPr>
          <a:lstStyle/>
          <a:p>
            <a:pPr>
              <a:buFontTx/>
              <a:buChar char="-"/>
            </a:pPr>
            <a:r>
              <a:rPr lang="en-US" sz="2400" dirty="0" smtClean="0">
                <a:solidFill>
                  <a:srgbClr val="FFFF00"/>
                </a:solidFill>
              </a:rPr>
              <a:t>Upper bound: T(n) is O(g</a:t>
            </a:r>
            <a:r>
              <a:rPr lang="en-US" sz="2400" baseline="-25000" dirty="0" smtClean="0">
                <a:solidFill>
                  <a:srgbClr val="FFFF00"/>
                </a:solidFill>
              </a:rPr>
              <a:t>1</a:t>
            </a:r>
            <a:r>
              <a:rPr lang="en-US" sz="2400" dirty="0" smtClean="0">
                <a:solidFill>
                  <a:srgbClr val="FFFF00"/>
                </a:solidFill>
              </a:rPr>
              <a:t>(n)) if there are the constant C and n</a:t>
            </a:r>
            <a:r>
              <a:rPr lang="en-US" sz="2400" baseline="-25000" dirty="0" smtClean="0">
                <a:solidFill>
                  <a:srgbClr val="FFFF00"/>
                </a:solidFill>
              </a:rPr>
              <a:t>o</a:t>
            </a:r>
            <a:r>
              <a:rPr lang="en-US" sz="2400" dirty="0" smtClean="0">
                <a:solidFill>
                  <a:srgbClr val="FFFF00"/>
                </a:solidFill>
              </a:rPr>
              <a:t> such that </a:t>
            </a:r>
            <a:r>
              <a:rPr lang="en-US" sz="2400" dirty="0" smtClean="0">
                <a:solidFill>
                  <a:srgbClr val="FFFF00"/>
                </a:solidFill>
              </a:rPr>
              <a:t>	</a:t>
            </a:r>
            <a:r>
              <a:rPr lang="en-US" sz="2400" dirty="0" smtClean="0">
                <a:solidFill>
                  <a:srgbClr val="FFFF00"/>
                </a:solidFill>
              </a:rPr>
              <a:t>|T(n)| &lt;= Cg(n) whenever  n&gt;= n</a:t>
            </a:r>
            <a:r>
              <a:rPr lang="en-US" sz="2400" baseline="-25000" dirty="0" smtClean="0">
                <a:solidFill>
                  <a:srgbClr val="FFFF00"/>
                </a:solidFill>
              </a:rPr>
              <a:t>0</a:t>
            </a:r>
            <a:endParaRPr lang="en-US" sz="2400" baseline="-25000" dirty="0" smtClean="0">
              <a:solidFill>
                <a:srgbClr val="FFFF00"/>
              </a:solidFill>
            </a:endParaRPr>
          </a:p>
          <a:p>
            <a:pPr>
              <a:buFontTx/>
              <a:buChar char="-"/>
            </a:pPr>
            <a:r>
              <a:rPr lang="en-US" sz="2400" dirty="0" smtClean="0">
                <a:solidFill>
                  <a:srgbClr val="FFFF00"/>
                </a:solidFill>
              </a:rPr>
              <a:t> Lower </a:t>
            </a:r>
            <a:r>
              <a:rPr lang="en-US" sz="2400" dirty="0" smtClean="0">
                <a:solidFill>
                  <a:srgbClr val="FFFF00"/>
                </a:solidFill>
              </a:rPr>
              <a:t>bound</a:t>
            </a:r>
            <a:r>
              <a:rPr lang="en-US" sz="2400" dirty="0" smtClean="0">
                <a:solidFill>
                  <a:srgbClr val="FFFF00"/>
                </a:solidFill>
              </a:rPr>
              <a:t>: T(n) is </a:t>
            </a:r>
            <a:r>
              <a:rPr lang="el-GR" sz="2400" dirty="0" smtClean="0">
                <a:solidFill>
                  <a:srgbClr val="FFFF00"/>
                </a:solidFill>
              </a:rPr>
              <a:t>Ω</a:t>
            </a:r>
            <a:r>
              <a:rPr lang="en-US" sz="2400" dirty="0" smtClean="0">
                <a:solidFill>
                  <a:srgbClr val="FFFF00"/>
                </a:solidFill>
              </a:rPr>
              <a:t>(g</a:t>
            </a:r>
            <a:r>
              <a:rPr lang="en-US" sz="2400" baseline="-25000" dirty="0" smtClean="0">
                <a:solidFill>
                  <a:srgbClr val="FFFF00"/>
                </a:solidFill>
              </a:rPr>
              <a:t>2</a:t>
            </a:r>
            <a:r>
              <a:rPr lang="en-US" sz="2400" dirty="0" smtClean="0">
                <a:solidFill>
                  <a:srgbClr val="FFFF00"/>
                </a:solidFill>
              </a:rPr>
              <a:t>(n)) </a:t>
            </a:r>
            <a:r>
              <a:rPr lang="en-US" sz="2400" dirty="0" smtClean="0">
                <a:solidFill>
                  <a:srgbClr val="FFFF00"/>
                </a:solidFill>
              </a:rPr>
              <a:t>if there are the </a:t>
            </a:r>
            <a:r>
              <a:rPr lang="en-US" sz="2400" dirty="0" smtClean="0">
                <a:solidFill>
                  <a:srgbClr val="FFFF00"/>
                </a:solidFill>
              </a:rPr>
              <a:t>constant </a:t>
            </a:r>
            <a:r>
              <a:rPr lang="en-US" sz="2400" dirty="0" smtClean="0">
                <a:solidFill>
                  <a:srgbClr val="FFFF00"/>
                </a:solidFill>
              </a:rPr>
              <a:t>C and n</a:t>
            </a:r>
            <a:r>
              <a:rPr lang="en-US" sz="2400" baseline="-25000" dirty="0" smtClean="0">
                <a:solidFill>
                  <a:srgbClr val="FFFF00"/>
                </a:solidFill>
              </a:rPr>
              <a:t>o</a:t>
            </a:r>
            <a:r>
              <a:rPr lang="en-US" sz="2400" dirty="0" smtClean="0">
                <a:solidFill>
                  <a:srgbClr val="FFFF00"/>
                </a:solidFill>
              </a:rPr>
              <a:t> such that 	|T(n)| </a:t>
            </a:r>
            <a:r>
              <a:rPr lang="en-US" sz="2400" dirty="0" smtClean="0">
                <a:solidFill>
                  <a:srgbClr val="FFFF00"/>
                </a:solidFill>
              </a:rPr>
              <a:t>&gt;= </a:t>
            </a:r>
            <a:r>
              <a:rPr lang="en-US" sz="2400" dirty="0" smtClean="0">
                <a:solidFill>
                  <a:srgbClr val="FFFF00"/>
                </a:solidFill>
              </a:rPr>
              <a:t>Cg(n) whenever  n&gt;= n</a:t>
            </a:r>
            <a:r>
              <a:rPr lang="en-US" sz="2400" baseline="-25000" dirty="0" smtClean="0">
                <a:solidFill>
                  <a:srgbClr val="FFFF00"/>
                </a:solidFill>
              </a:rPr>
              <a:t>0</a:t>
            </a:r>
          </a:p>
          <a:p>
            <a:pPr>
              <a:buFontTx/>
              <a:buChar char="-"/>
            </a:pPr>
            <a:r>
              <a:rPr lang="en-US" sz="2400" dirty="0" smtClean="0">
                <a:solidFill>
                  <a:srgbClr val="FFFF00"/>
                </a:solidFill>
              </a:rPr>
              <a:t> </a:t>
            </a:r>
            <a:r>
              <a:rPr lang="en-US" sz="2400" dirty="0" smtClean="0">
                <a:solidFill>
                  <a:srgbClr val="FFFF00"/>
                </a:solidFill>
              </a:rPr>
              <a:t>If g</a:t>
            </a:r>
            <a:r>
              <a:rPr lang="en-US" sz="2400" baseline="-25000" dirty="0" smtClean="0">
                <a:solidFill>
                  <a:srgbClr val="FFFF00"/>
                </a:solidFill>
              </a:rPr>
              <a:t>1</a:t>
            </a:r>
            <a:r>
              <a:rPr lang="en-US" sz="2400" dirty="0" smtClean="0">
                <a:solidFill>
                  <a:srgbClr val="FFFF00"/>
                </a:solidFill>
              </a:rPr>
              <a:t>(n</a:t>
            </a:r>
            <a:r>
              <a:rPr lang="en-US" sz="2400" dirty="0" smtClean="0">
                <a:solidFill>
                  <a:srgbClr val="FFFF00"/>
                </a:solidFill>
              </a:rPr>
              <a:t>) and g</a:t>
            </a:r>
            <a:r>
              <a:rPr lang="en-US" sz="2400" baseline="-25000" dirty="0" smtClean="0">
                <a:solidFill>
                  <a:srgbClr val="FFFF00"/>
                </a:solidFill>
              </a:rPr>
              <a:t>2</a:t>
            </a:r>
            <a:r>
              <a:rPr lang="en-US" sz="2400" dirty="0" smtClean="0">
                <a:solidFill>
                  <a:srgbClr val="FFFF00"/>
                </a:solidFill>
              </a:rPr>
              <a:t>(n)s </a:t>
            </a:r>
            <a:r>
              <a:rPr lang="en-US" sz="2400" dirty="0" smtClean="0">
                <a:solidFill>
                  <a:srgbClr val="FFFF00"/>
                </a:solidFill>
              </a:rPr>
              <a:t>are </a:t>
            </a:r>
            <a:r>
              <a:rPr lang="en-US" sz="2400" dirty="0" smtClean="0">
                <a:solidFill>
                  <a:srgbClr val="FFFF00"/>
                </a:solidFill>
              </a:rPr>
              <a:t>the same function, T(n) is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(n)</a:t>
            </a:r>
            <a:r>
              <a:rPr lang="en-US" sz="2400" dirty="0" smtClean="0">
                <a:solidFill>
                  <a:srgbClr val="FFFF00"/>
                </a:solidFill>
                <a:latin typeface="Times New Roman" pitchFamily="18" charset="0"/>
                <a:cs typeface="Times New Roman" pitchFamily="18" charset="0"/>
              </a:rPr>
              <a:t>.</a:t>
            </a:r>
            <a:endParaRPr lang="en-US" sz="2400" baseline="-25000" dirty="0" smtClean="0">
              <a:solidFill>
                <a:srgbClr val="FFFF00"/>
              </a:solidFill>
            </a:endParaRPr>
          </a:p>
          <a:p>
            <a:endParaRPr lang="en-US" sz="2400" baseline="-25000" dirty="0">
              <a:solidFill>
                <a:srgbClr val="FFFF00"/>
              </a:solidFill>
            </a:endParaRPr>
          </a:p>
        </p:txBody>
      </p:sp>
      <p:sp>
        <p:nvSpPr>
          <p:cNvPr id="9" name="Rectangle 8"/>
          <p:cNvSpPr/>
          <p:nvPr/>
        </p:nvSpPr>
        <p:spPr>
          <a:xfrm>
            <a:off x="1295400" y="5867400"/>
            <a:ext cx="7010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C</a:t>
            </a:r>
            <a:r>
              <a:rPr lang="en-US" sz="2800" dirty="0" smtClean="0"/>
              <a:t>g(n) </a:t>
            </a:r>
            <a:r>
              <a:rPr lang="en-US" sz="2800" dirty="0" smtClean="0">
                <a:sym typeface="Wingdings" pitchFamily="2" charset="2"/>
              </a:rPr>
              <a:t> O(g(n))  Constant is omitted.</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one in some algorithms: </a:t>
            </a:r>
            <a:endParaRPr lang="en-US" sz="2600" b="1" dirty="0">
              <a:solidFill>
                <a:srgbClr val="FFC000"/>
              </a:solidFill>
              <a:latin typeface="Times New Roman" pitchFamily="18" charset="0"/>
              <a:cs typeface="Times New Roman" pitchFamily="18" charset="0"/>
            </a:endParaRPr>
          </a:p>
        </p:txBody>
      </p:sp>
      <p:pic>
        <p:nvPicPr>
          <p:cNvPr id="7" name="Picture 5"/>
          <p:cNvPicPr>
            <a:picLocks noChangeAspect="1" noChangeArrowheads="1"/>
          </p:cNvPicPr>
          <p:nvPr/>
        </p:nvPicPr>
        <p:blipFill>
          <a:blip r:embed="rId2" cstate="print"/>
          <a:srcRect/>
          <a:stretch>
            <a:fillRect/>
          </a:stretch>
        </p:blipFill>
        <p:spPr bwMode="auto">
          <a:xfrm>
            <a:off x="4495800" y="1447800"/>
            <a:ext cx="4457700" cy="4927730"/>
          </a:xfrm>
          <a:prstGeom prst="rect">
            <a:avLst/>
          </a:prstGeom>
          <a:noFill/>
          <a:ln w="9525">
            <a:noFill/>
            <a:miter lim="800000"/>
            <a:headEnd/>
            <a:tailEnd/>
          </a:ln>
        </p:spPr>
      </p:pic>
      <p:sp>
        <p:nvSpPr>
          <p:cNvPr id="9" name="Rectangle 8"/>
          <p:cNvSpPr/>
          <p:nvPr/>
        </p:nvSpPr>
        <p:spPr>
          <a:xfrm>
            <a:off x="304800" y="3657600"/>
            <a:ext cx="3810000" cy="2743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rgbClr val="FFFF00"/>
                </a:solidFill>
              </a:rPr>
              <a:t>Situation</a:t>
            </a:r>
            <a:r>
              <a:rPr lang="en-US" sz="2400" dirty="0" smtClean="0">
                <a:solidFill>
                  <a:srgbClr val="FFFF00"/>
                </a:solidFill>
              </a:rPr>
              <a:t>: </a:t>
            </a:r>
          </a:p>
          <a:p>
            <a:r>
              <a:rPr lang="en-US" sz="2400" dirty="0" smtClean="0">
                <a:solidFill>
                  <a:srgbClr val="FFFF00"/>
                </a:solidFill>
              </a:rPr>
              <a:t>Two algorithms, named as A1 and A2, can be used to solve a problem, which of them will be chosen?</a:t>
            </a:r>
          </a:p>
          <a:p>
            <a:pPr>
              <a:buFontTx/>
              <a:buChar char="-"/>
            </a:pPr>
            <a:r>
              <a:rPr lang="en-US" sz="2400" dirty="0" smtClean="0">
                <a:solidFill>
                  <a:srgbClr val="FFFF00"/>
                </a:solidFill>
              </a:rPr>
              <a:t> A1 should be chosen if O(t1(n)) &lt; O(t2(n)) </a:t>
            </a:r>
            <a:endParaRPr lang="en-US" sz="2400" dirty="0">
              <a:solidFill>
                <a:srgbClr val="FFFF00"/>
              </a:solidFill>
            </a:endParaRPr>
          </a:p>
        </p:txBody>
      </p:sp>
      <p:sp>
        <p:nvSpPr>
          <p:cNvPr id="8" name="Rectangle 7"/>
          <p:cNvSpPr/>
          <p:nvPr/>
        </p:nvSpPr>
        <p:spPr>
          <a:xfrm>
            <a:off x="304800" y="1676400"/>
            <a:ext cx="3810000" cy="1905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FF00"/>
                </a:solidFill>
              </a:rPr>
              <a:t>F</a:t>
            </a:r>
            <a:r>
              <a:rPr lang="en-US" sz="2400" dirty="0" smtClean="0">
                <a:solidFill>
                  <a:srgbClr val="FFFF00"/>
                </a:solidFill>
              </a:rPr>
              <a:t>unctions which </a:t>
            </a:r>
            <a:r>
              <a:rPr lang="en-US" sz="2400" dirty="0" smtClean="0">
                <a:solidFill>
                  <a:srgbClr val="FFFF00"/>
                </a:solidFill>
              </a:rPr>
              <a:t>are used in O, </a:t>
            </a:r>
            <a:r>
              <a:rPr lang="el-GR" sz="2400" dirty="0" smtClean="0">
                <a:solidFill>
                  <a:srgbClr val="FFFF00"/>
                </a:solidFill>
              </a:rPr>
              <a:t>Ω</a:t>
            </a:r>
            <a:r>
              <a:rPr lang="en-US" sz="2400" dirty="0" smtClean="0">
                <a:solidFill>
                  <a:srgbClr val="FFFF00"/>
                </a:solidFill>
              </a:rPr>
              <a:t>, and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 are common functions. They are already known their growth. </a:t>
            </a: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How to measure time needed to run an algorithm?</a:t>
            </a:r>
            <a:endParaRPr lang="en-US" sz="2600" b="1" dirty="0">
              <a:solidFill>
                <a:srgbClr val="FFC000"/>
              </a:solidFill>
              <a:latin typeface="Times New Roman" pitchFamily="18" charset="0"/>
              <a:cs typeface="Times New Roman" pitchFamily="18" charset="0"/>
            </a:endParaRPr>
          </a:p>
        </p:txBody>
      </p:sp>
      <p:grpSp>
        <p:nvGrpSpPr>
          <p:cNvPr id="11" name="Group 10"/>
          <p:cNvGrpSpPr/>
          <p:nvPr/>
        </p:nvGrpSpPr>
        <p:grpSpPr>
          <a:xfrm>
            <a:off x="152400" y="1524000"/>
            <a:ext cx="8915400" cy="4837113"/>
            <a:chOff x="152400" y="1206500"/>
            <a:chExt cx="8915400" cy="4837113"/>
          </a:xfrm>
        </p:grpSpPr>
        <p:pic>
          <p:nvPicPr>
            <p:cNvPr id="12" name="Picture 4"/>
            <p:cNvPicPr>
              <a:picLocks noChangeAspect="1" noChangeArrowheads="1"/>
            </p:cNvPicPr>
            <p:nvPr/>
          </p:nvPicPr>
          <p:blipFill>
            <a:blip r:embed="rId2" cstate="print"/>
            <a:srcRect/>
            <a:stretch>
              <a:fillRect/>
            </a:stretch>
          </p:blipFill>
          <p:spPr bwMode="auto">
            <a:xfrm>
              <a:off x="152400" y="1206500"/>
              <a:ext cx="8915400" cy="4837113"/>
            </a:xfrm>
            <a:prstGeom prst="rect">
              <a:avLst/>
            </a:prstGeom>
            <a:noFill/>
            <a:ln w="9525">
              <a:noFill/>
              <a:miter lim="800000"/>
              <a:headEnd/>
              <a:tailEnd/>
            </a:ln>
          </p:spPr>
        </p:pic>
        <p:sp>
          <p:nvSpPr>
            <p:cNvPr id="13" name="Rectangle 12"/>
            <p:cNvSpPr/>
            <p:nvPr/>
          </p:nvSpPr>
          <p:spPr>
            <a:xfrm>
              <a:off x="990600" y="38862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3400" y="1828800"/>
              <a:ext cx="5486400" cy="1828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90600" y="44958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990600" y="4191000"/>
              <a:ext cx="4572000" cy="304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6248400" y="2590800"/>
            <a:ext cx="2438400" cy="646331"/>
          </a:xfrm>
          <a:prstGeom prst="rect">
            <a:avLst/>
          </a:prstGeom>
          <a:noFill/>
          <a:ln>
            <a:solidFill>
              <a:srgbClr val="0000CC"/>
            </a:solidFill>
          </a:ln>
        </p:spPr>
        <p:txBody>
          <a:bodyPr wrap="square" rtlCol="0">
            <a:spAutoFit/>
          </a:bodyPr>
          <a:lstStyle/>
          <a:p>
            <a:r>
              <a:rPr lang="en-US" dirty="0" smtClean="0">
                <a:solidFill>
                  <a:srgbClr val="0000CC"/>
                </a:solidFill>
              </a:rPr>
              <a:t>Put the algorithm into a method.</a:t>
            </a:r>
            <a:endParaRPr lang="en-US" dirty="0">
              <a:solidFill>
                <a:srgbClr val="0000CC"/>
              </a:solidFill>
            </a:endParaRPr>
          </a:p>
        </p:txBody>
      </p:sp>
      <p:sp>
        <p:nvSpPr>
          <p:cNvPr id="18" name="TextBox 17"/>
          <p:cNvSpPr txBox="1"/>
          <p:nvPr/>
        </p:nvSpPr>
        <p:spPr>
          <a:xfrm>
            <a:off x="6248400" y="3276600"/>
            <a:ext cx="2438400" cy="1754326"/>
          </a:xfrm>
          <a:prstGeom prst="rect">
            <a:avLst/>
          </a:prstGeom>
          <a:noFill/>
          <a:ln>
            <a:solidFill>
              <a:srgbClr val="0000CC"/>
            </a:solidFill>
          </a:ln>
        </p:spPr>
        <p:txBody>
          <a:bodyPr wrap="square" rtlCol="0">
            <a:spAutoFit/>
          </a:bodyPr>
          <a:lstStyle/>
          <a:p>
            <a:r>
              <a:rPr lang="en-US" dirty="0" smtClean="0">
                <a:solidFill>
                  <a:srgbClr val="0000CC"/>
                </a:solidFill>
              </a:rPr>
              <a:t>Put the algorithm call between 2 calls to system for accessing system time. You can use:</a:t>
            </a:r>
          </a:p>
          <a:p>
            <a:r>
              <a:rPr lang="en-US" dirty="0" err="1" smtClean="0">
                <a:solidFill>
                  <a:srgbClr val="0000CC"/>
                </a:solidFill>
              </a:rPr>
              <a:t>System.nanoTime</a:t>
            </a:r>
            <a:r>
              <a:rPr lang="en-US" dirty="0" smtClean="0">
                <a:solidFill>
                  <a:srgbClr val="0000CC"/>
                </a:solidFill>
              </a:rPr>
              <a:t>();</a:t>
            </a:r>
            <a:endParaRPr lang="en-US" dirty="0">
              <a:solidFill>
                <a:srgbClr val="0000CC"/>
              </a:solidFill>
            </a:endParaRPr>
          </a:p>
        </p:txBody>
      </p:sp>
      <p:cxnSp>
        <p:nvCxnSpPr>
          <p:cNvPr id="20" name="Straight Arrow Connector 19"/>
          <p:cNvCxnSpPr>
            <a:stCxn id="17" idx="1"/>
          </p:cNvCxnSpPr>
          <p:nvPr/>
        </p:nvCxnSpPr>
        <p:spPr>
          <a:xfrm flipH="1">
            <a:off x="5791200" y="2913966"/>
            <a:ext cx="457200" cy="5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1"/>
            <a:endCxn id="13" idx="3"/>
          </p:cNvCxnSpPr>
          <p:nvPr/>
        </p:nvCxnSpPr>
        <p:spPr>
          <a:xfrm flipH="1">
            <a:off x="5562600" y="4153763"/>
            <a:ext cx="685800" cy="202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1"/>
            <a:endCxn id="15" idx="3"/>
          </p:cNvCxnSpPr>
          <p:nvPr/>
        </p:nvCxnSpPr>
        <p:spPr>
          <a:xfrm flipH="1">
            <a:off x="5562600" y="4153763"/>
            <a:ext cx="685800" cy="811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lnSpc>
                <a:spcPct val="90000"/>
              </a:lnSpc>
            </a:pPr>
            <a:r>
              <a:rPr lang="en-US" dirty="0" smtClean="0"/>
              <a:t>Given n is a large positive integer and following time functions, what is it’s big </a:t>
            </a:r>
            <a:r>
              <a:rPr lang="en-US" dirty="0" smtClean="0"/>
              <a:t>O using the </a:t>
            </a:r>
            <a:r>
              <a:rPr lang="en-US" dirty="0" smtClean="0"/>
              <a:t>n</a:t>
            </a:r>
            <a:r>
              <a:rPr lang="en-US" dirty="0" smtClean="0"/>
              <a:t>eatest  function?</a:t>
            </a:r>
            <a:endParaRPr lang="en-US" dirty="0" smtClean="0"/>
          </a:p>
          <a:p>
            <a:pPr marL="609600" indent="-609600">
              <a:lnSpc>
                <a:spcPct val="90000"/>
              </a:lnSpc>
            </a:pPr>
            <a:r>
              <a:rPr lang="en-US" dirty="0" smtClean="0"/>
              <a:t>T(n) = n</a:t>
            </a:r>
            <a:r>
              <a:rPr lang="en-US" baseline="30000" dirty="0" smtClean="0"/>
              <a:t>3</a:t>
            </a:r>
            <a:r>
              <a:rPr lang="en-US" dirty="0" smtClean="0"/>
              <a:t> + 6n</a:t>
            </a:r>
            <a:r>
              <a:rPr lang="en-US" baseline="30000" dirty="0" smtClean="0"/>
              <a:t>2</a:t>
            </a:r>
            <a:r>
              <a:rPr lang="en-US" dirty="0" smtClean="0"/>
              <a:t> +7 &lt; n</a:t>
            </a:r>
            <a:r>
              <a:rPr lang="en-US" baseline="30000" dirty="0" smtClean="0"/>
              <a:t>3</a:t>
            </a:r>
            <a:r>
              <a:rPr lang="en-US" dirty="0" smtClean="0"/>
              <a:t> + 6n</a:t>
            </a:r>
            <a:r>
              <a:rPr lang="en-US" baseline="30000" dirty="0" smtClean="0"/>
              <a:t>3</a:t>
            </a:r>
            <a:r>
              <a:rPr lang="en-US" dirty="0" smtClean="0"/>
              <a:t> + 7n</a:t>
            </a:r>
            <a:r>
              <a:rPr lang="en-US" baseline="30000" dirty="0" smtClean="0"/>
              <a:t>3</a:t>
            </a:r>
            <a:r>
              <a:rPr lang="en-US" dirty="0" smtClean="0"/>
              <a:t> &lt;= 14n</a:t>
            </a:r>
            <a:r>
              <a:rPr lang="en-US" baseline="30000" dirty="0" smtClean="0"/>
              <a:t>3</a:t>
            </a:r>
            <a:r>
              <a:rPr lang="en-US" dirty="0" smtClean="0"/>
              <a:t> </a:t>
            </a:r>
            <a:r>
              <a:rPr lang="en-US" dirty="0" smtClean="0">
                <a:sym typeface="Wingdings" pitchFamily="2" charset="2"/>
              </a:rPr>
              <a:t> O(n</a:t>
            </a:r>
            <a:r>
              <a:rPr lang="en-US" baseline="30000" dirty="0" smtClean="0">
                <a:sym typeface="Wingdings" pitchFamily="2" charset="2"/>
              </a:rPr>
              <a:t>3</a:t>
            </a:r>
            <a:r>
              <a:rPr lang="en-US" dirty="0" smtClean="0">
                <a:sym typeface="Wingdings" pitchFamily="2" charset="2"/>
              </a:rPr>
              <a:t>)</a:t>
            </a:r>
          </a:p>
          <a:p>
            <a:pPr marL="609600" indent="-609600">
              <a:lnSpc>
                <a:spcPct val="90000"/>
              </a:lnSpc>
            </a:pPr>
            <a:r>
              <a:rPr lang="en-US" dirty="0" smtClean="0"/>
              <a:t>T(n) = n</a:t>
            </a:r>
            <a:r>
              <a:rPr lang="en-US" baseline="30000" dirty="0" smtClean="0"/>
              <a:t>3</a:t>
            </a:r>
            <a:r>
              <a:rPr lang="en-US" dirty="0" smtClean="0"/>
              <a:t>/8 + 6n</a:t>
            </a:r>
            <a:r>
              <a:rPr lang="en-US" baseline="30000" dirty="0" smtClean="0"/>
              <a:t>2</a:t>
            </a:r>
            <a:r>
              <a:rPr lang="en-US" dirty="0" smtClean="0"/>
              <a:t> +7</a:t>
            </a:r>
            <a:endParaRPr lang="en-US" dirty="0" smtClean="0">
              <a:sym typeface="Wingdings" pitchFamily="2" charset="2"/>
            </a:endParaRPr>
          </a:p>
          <a:p>
            <a:pPr marL="609600" indent="-609600">
              <a:lnSpc>
                <a:spcPct val="90000"/>
              </a:lnSpc>
            </a:pPr>
            <a:r>
              <a:rPr lang="en-US" dirty="0" smtClean="0"/>
              <a:t>T(n) = n + log(n)</a:t>
            </a:r>
            <a:endParaRPr lang="en-US" dirty="0" smtClean="0">
              <a:sym typeface="Wingdings" pitchFamily="2" charset="2"/>
            </a:endParaRPr>
          </a:p>
          <a:p>
            <a:pPr marL="609600" indent="-609600">
              <a:lnSpc>
                <a:spcPct val="90000"/>
              </a:lnSpc>
            </a:pPr>
            <a:r>
              <a:rPr lang="en-US" dirty="0" smtClean="0">
                <a:sym typeface="Wingdings" pitchFamily="2" charset="2"/>
              </a:rPr>
              <a:t>T(n) = log(n) + 100</a:t>
            </a:r>
          </a:p>
          <a:p>
            <a:pPr marL="609600" indent="-609600">
              <a:lnSpc>
                <a:spcPct val="90000"/>
              </a:lnSpc>
            </a:pPr>
            <a:r>
              <a:rPr lang="en-US" dirty="0" smtClean="0">
                <a:sym typeface="Wingdings" pitchFamily="2" charset="2"/>
              </a:rPr>
              <a:t>T(n) = 2n + log(n) + </a:t>
            </a:r>
            <a:r>
              <a:rPr lang="en-US" dirty="0" smtClean="0">
                <a:sym typeface="Wingdings" pitchFamily="2" charset="2"/>
              </a:rPr>
              <a:t>10000 </a:t>
            </a:r>
            <a:r>
              <a:rPr lang="en-US" dirty="0" smtClean="0">
                <a:sym typeface="Wingdings" pitchFamily="2" charset="2"/>
              </a:rPr>
              <a:t> O(?)</a:t>
            </a:r>
          </a:p>
          <a:p>
            <a:pPr marL="609600" indent="-609600">
              <a:lnSpc>
                <a:spcPct val="90000"/>
              </a:lnSpc>
              <a:buNone/>
            </a:pPr>
            <a:endParaRPr lang="en-US" dirty="0" smtClean="0">
              <a:sym typeface="Wingdings" pitchFamily="2" charset="2"/>
            </a:endParaRPr>
          </a:p>
          <a:p>
            <a:pPr marL="609600" indent="-609600">
              <a:lnSpc>
                <a:spcPct val="90000"/>
              </a:lnSpc>
            </a:pPr>
            <a:r>
              <a:rPr lang="en-US" dirty="0" smtClean="0">
                <a:sym typeface="Wingdings" pitchFamily="2" charset="2"/>
              </a:rPr>
              <a:t>You know two algorithms which can solve a problem:</a:t>
            </a:r>
          </a:p>
          <a:p>
            <a:pPr marL="609600" indent="-609600">
              <a:lnSpc>
                <a:spcPct val="90000"/>
              </a:lnSpc>
              <a:buFont typeface="Arial" charset="0"/>
              <a:buNone/>
            </a:pPr>
            <a:r>
              <a:rPr lang="en-US" dirty="0" smtClean="0">
                <a:sym typeface="Wingdings" pitchFamily="2" charset="2"/>
              </a:rPr>
              <a:t>          A1: T1(n) = 8n</a:t>
            </a:r>
            <a:r>
              <a:rPr lang="en-US" baseline="30000" dirty="0" smtClean="0">
                <a:sym typeface="Wingdings" pitchFamily="2" charset="2"/>
              </a:rPr>
              <a:t>2</a:t>
            </a:r>
            <a:r>
              <a:rPr lang="en-US" dirty="0" smtClean="0">
                <a:sym typeface="Wingdings" pitchFamily="2" charset="2"/>
              </a:rPr>
              <a:t> – 2n -7 &lt;= 8n</a:t>
            </a:r>
            <a:r>
              <a:rPr lang="en-US" baseline="30000" dirty="0" smtClean="0">
                <a:sym typeface="Wingdings" pitchFamily="2" charset="2"/>
              </a:rPr>
              <a:t>2</a:t>
            </a:r>
            <a:r>
              <a:rPr lang="en-US" dirty="0" smtClean="0">
                <a:sym typeface="Wingdings" pitchFamily="2" charset="2"/>
              </a:rPr>
              <a:t> + 2n</a:t>
            </a:r>
            <a:r>
              <a:rPr lang="en-US" baseline="30000" dirty="0" smtClean="0">
                <a:sym typeface="Wingdings" pitchFamily="2" charset="2"/>
              </a:rPr>
              <a:t>2</a:t>
            </a:r>
            <a:r>
              <a:rPr lang="en-US" dirty="0" smtClean="0">
                <a:sym typeface="Wingdings" pitchFamily="2" charset="2"/>
              </a:rPr>
              <a:t> + 7n</a:t>
            </a:r>
            <a:r>
              <a:rPr lang="en-US" baseline="30000" dirty="0" smtClean="0">
                <a:sym typeface="Wingdings" pitchFamily="2" charset="2"/>
              </a:rPr>
              <a:t>2</a:t>
            </a:r>
            <a:r>
              <a:rPr lang="en-US" dirty="0" smtClean="0">
                <a:sym typeface="Wingdings" pitchFamily="2" charset="2"/>
              </a:rPr>
              <a:t> &lt;= 17n</a:t>
            </a:r>
            <a:r>
              <a:rPr lang="en-US" baseline="30000" dirty="0" smtClean="0">
                <a:sym typeface="Wingdings" pitchFamily="2" charset="2"/>
              </a:rPr>
              <a:t>2</a:t>
            </a:r>
            <a:r>
              <a:rPr lang="en-US" dirty="0" smtClean="0">
                <a:sym typeface="Wingdings" pitchFamily="2" charset="2"/>
              </a:rPr>
              <a:t> -&gt; O(n</a:t>
            </a:r>
            <a:r>
              <a:rPr lang="en-US" baseline="30000" dirty="0" smtClean="0">
                <a:sym typeface="Wingdings" pitchFamily="2" charset="2"/>
              </a:rPr>
              <a:t>2</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A2: T2(n) = 8nlog(n) + 8 &lt;= 8nlogn + 8nlogn &lt;= 16nlogn -&gt; O(</a:t>
            </a:r>
            <a:r>
              <a:rPr lang="en-US" dirty="0" err="1" smtClean="0">
                <a:sym typeface="Wingdings" pitchFamily="2" charset="2"/>
              </a:rPr>
              <a:t>nlogn</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Which of them should be </a:t>
            </a:r>
            <a:r>
              <a:rPr lang="en-US" dirty="0" smtClean="0">
                <a:sym typeface="Wingdings" pitchFamily="2" charset="2"/>
              </a:rPr>
              <a:t>chosen, use the neatest function?</a:t>
            </a:r>
            <a:endParaRPr lang="en-US" dirty="0" smtClean="0">
              <a:sym typeface="Wingdings" pitchFamily="2" charset="2"/>
            </a:endParaRP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2362200"/>
          </a:xfrm>
        </p:spPr>
        <p:txBody>
          <a:bodyPr>
            <a:normAutofit/>
          </a:bodyPr>
          <a:lstStyle/>
          <a:p>
            <a:pPr marL="609600" indent="-609600">
              <a:lnSpc>
                <a:spcPct val="90000"/>
              </a:lnSpc>
            </a:pPr>
            <a:r>
              <a:rPr lang="en-US" dirty="0" smtClean="0">
                <a:sym typeface="Wingdings" pitchFamily="2" charset="2"/>
              </a:rPr>
              <a:t>Pseudo code or real code of an algorithm includes:</a:t>
            </a:r>
          </a:p>
          <a:p>
            <a:pPr marL="975360" lvl="1" indent="-609600">
              <a:lnSpc>
                <a:spcPct val="90000"/>
              </a:lnSpc>
            </a:pPr>
            <a:r>
              <a:rPr lang="en-US" dirty="0" smtClean="0">
                <a:sym typeface="Wingdings" pitchFamily="2" charset="2"/>
              </a:rPr>
              <a:t>Basic instructions – Simple statements  O(1)</a:t>
            </a:r>
          </a:p>
          <a:p>
            <a:pPr marL="975360" lvl="1" indent="-609600">
              <a:lnSpc>
                <a:spcPct val="90000"/>
              </a:lnSpc>
            </a:pPr>
            <a:r>
              <a:rPr lang="en-US" dirty="0" smtClean="0">
                <a:sym typeface="Wingdings" pitchFamily="2" charset="2"/>
              </a:rPr>
              <a:t>Loop statements   Many simple statements are performed  Loop/count variables are considered. </a:t>
            </a:r>
          </a:p>
          <a:p>
            <a:pPr marL="609600" indent="-609600">
              <a:lnSpc>
                <a:spcPct val="90000"/>
              </a:lnSpc>
            </a:pPr>
            <a:r>
              <a:rPr lang="en-US" dirty="0" smtClean="0">
                <a:sym typeface="Wingdings" pitchFamily="2" charset="2"/>
              </a:rPr>
              <a:t>Loop statements are usually main factors which affect on algorithm’s complexity. </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graphicFrame>
        <p:nvGraphicFramePr>
          <p:cNvPr id="6" name="Table 5"/>
          <p:cNvGraphicFramePr>
            <a:graphicFrameLocks noGrp="1"/>
          </p:cNvGraphicFramePr>
          <p:nvPr/>
        </p:nvGraphicFramePr>
        <p:xfrm>
          <a:off x="609600" y="4297680"/>
          <a:ext cx="8001000" cy="210312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Arial Unicode MS" pitchFamily="34" charset="-128"/>
                          <a:ea typeface="Arial Unicode MS" pitchFamily="34" charset="-128"/>
                          <a:cs typeface="Arial Unicode MS" pitchFamily="34" charset="-128"/>
                        </a:rPr>
                        <a:t>S=0;</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S+=</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if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]%2==0)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=1;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+=3)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+=5)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txBody>
                  <a:tcPr/>
                </a:tc>
                <a:tc>
                  <a:txBody>
                    <a:bodyPr/>
                    <a:lstStyle/>
                    <a:p>
                      <a:r>
                        <a:rPr lang="en-US" dirty="0" smtClean="0"/>
                        <a:t>O(1)</a:t>
                      </a:r>
                    </a:p>
                    <a:p>
                      <a:r>
                        <a:rPr lang="en-US" dirty="0" smtClean="0"/>
                        <a:t>O(n)</a:t>
                      </a:r>
                    </a:p>
                    <a:p>
                      <a:r>
                        <a:rPr lang="en-US" dirty="0" smtClean="0"/>
                        <a:t>O(n)</a:t>
                      </a:r>
                    </a:p>
                    <a:p>
                      <a:r>
                        <a:rPr lang="en-US" dirty="0" smtClean="0"/>
                        <a:t>O(</a:t>
                      </a:r>
                      <a:r>
                        <a:rPr lang="en-US" dirty="0" err="1" smtClean="0"/>
                        <a:t>logn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O(n/3) </a:t>
                      </a:r>
                      <a:r>
                        <a:rPr lang="en-US" smtClean="0">
                          <a:sym typeface="Wingdings" pitchFamily="2" charset="2"/>
                        </a:rPr>
                        <a:t> O(n)</a:t>
                      </a:r>
                      <a:endParaRPr lang="en-US" dirty="0" smtClean="0"/>
                    </a:p>
                    <a:p>
                      <a:r>
                        <a:rPr lang="en-US" dirty="0" smtClean="0"/>
                        <a:t>O(n)</a:t>
                      </a:r>
                      <a:endParaRPr lang="en-US" dirty="0"/>
                    </a:p>
                  </a:txBody>
                  <a:tcPr/>
                </a:tc>
              </a:tr>
            </a:tbl>
          </a:graphicData>
        </a:graphic>
      </p:graphicFrame>
      <p:sp>
        <p:nvSpPr>
          <p:cNvPr id="7" name="TextBox 6"/>
          <p:cNvSpPr txBox="1"/>
          <p:nvPr/>
        </p:nvSpPr>
        <p:spPr>
          <a:xfrm>
            <a:off x="304800" y="1076980"/>
            <a:ext cx="4267200" cy="461665"/>
          </a:xfrm>
          <a:prstGeom prst="rect">
            <a:avLst/>
          </a:prstGeom>
          <a:noFill/>
        </p:spPr>
        <p:txBody>
          <a:bodyPr wrap="square" rtlCol="0">
            <a:spAutoFit/>
          </a:bodyPr>
          <a:lstStyle/>
          <a:p>
            <a:r>
              <a:rPr lang="en-US" sz="2400" b="1" dirty="0" smtClean="0">
                <a:solidFill>
                  <a:srgbClr val="FFC000"/>
                </a:solidFill>
              </a:rPr>
              <a:t>Considering statements</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bao</a:t>
            </a:r>
            <a:r>
              <a:rPr lang="en-US" b="1" dirty="0" smtClean="0"/>
              <a:t> </a:t>
            </a:r>
            <a:r>
              <a:rPr lang="en-US" b="1" dirty="0" err="1" smtClean="0"/>
              <a:t>gồm</a:t>
            </a:r>
            <a:r>
              <a:rPr lang="en-US" b="1" dirty="0" smtClean="0"/>
              <a:t> 2 </a:t>
            </a:r>
            <a:r>
              <a:rPr lang="en-US" b="1" dirty="0" err="1" smtClean="0"/>
              <a:t>bước</a:t>
            </a:r>
            <a:r>
              <a:rPr lang="en-US" b="1" dirty="0" smtClean="0"/>
              <a:t> </a:t>
            </a:r>
            <a:r>
              <a:rPr lang="en-US" b="1" dirty="0" err="1" smtClean="0"/>
              <a:t>rời</a:t>
            </a:r>
            <a:r>
              <a:rPr lang="en-US" b="1" dirty="0" smtClean="0"/>
              <a:t> </a:t>
            </a:r>
            <a:r>
              <a:rPr lang="en-US" b="1" dirty="0" err="1" smtClean="0"/>
              <a:t>nhau</a:t>
            </a:r>
            <a:r>
              <a:rPr lang="en-US" b="1" dirty="0" smtClean="0"/>
              <a:t> </a:t>
            </a:r>
            <a:r>
              <a:rPr lang="en-US" b="1" dirty="0" err="1" smtClean="0"/>
              <a:t>tuần</a:t>
            </a:r>
            <a:r>
              <a:rPr lang="en-US" b="1" dirty="0" smtClean="0"/>
              <a:t> </a:t>
            </a:r>
            <a:r>
              <a:rPr lang="en-US" b="1" dirty="0" err="1" smtClean="0"/>
              <a:t>tự</a:t>
            </a:r>
            <a:r>
              <a:rPr lang="en-US" b="1" dirty="0" smtClean="0"/>
              <a:t>, </a:t>
            </a:r>
            <a:r>
              <a:rPr lang="en-US" b="1" dirty="0" err="1" smtClean="0"/>
              <a:t>bước</a:t>
            </a:r>
            <a:r>
              <a:rPr lang="en-US" b="1" dirty="0" smtClean="0"/>
              <a:t> 1 </a:t>
            </a:r>
            <a:r>
              <a:rPr lang="en-US" b="1" dirty="0" err="1" smtClean="0"/>
              <a:t>có</a:t>
            </a:r>
            <a:r>
              <a:rPr lang="en-US" b="1" dirty="0" smtClean="0"/>
              <a:t> O(f(n), </a:t>
            </a:r>
            <a:r>
              <a:rPr lang="en-US" b="1" dirty="0" err="1" smtClean="0"/>
              <a:t>bước</a:t>
            </a:r>
            <a:r>
              <a:rPr lang="en-US" b="1" dirty="0" smtClean="0"/>
              <a:t> 2 </a:t>
            </a:r>
            <a:r>
              <a:rPr lang="en-US" b="1" dirty="0" err="1" smtClean="0"/>
              <a:t>có</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O(max(f(n),g(n))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graphicFrame>
        <p:nvGraphicFramePr>
          <p:cNvPr id="6" name="Table 5"/>
          <p:cNvGraphicFramePr>
            <a:graphicFrameLocks noGrp="1"/>
          </p:cNvGraphicFramePr>
          <p:nvPr/>
        </p:nvGraphicFramePr>
        <p:xfrm>
          <a:off x="609600" y="3124200"/>
          <a:ext cx="8001000" cy="2194560"/>
        </p:xfrm>
        <a:graphic>
          <a:graphicData uri="http://schemas.openxmlformats.org/drawingml/2006/table">
            <a:tbl>
              <a:tblPr firstRow="1" bandRow="1">
                <a:tableStyleId>{5C22544A-7EE6-4342-B048-85BDC9FD1C3A}</a:tableStyleId>
              </a:tblPr>
              <a:tblGrid>
                <a:gridCol w="6324600"/>
                <a:gridCol w="16764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accept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S=0;</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=0;i&lt;</a:t>
                      </a:r>
                      <a:r>
                        <a:rPr lang="en-US" dirty="0" err="1" smtClean="0">
                          <a:latin typeface="Courier New" pitchFamily="49" charset="0"/>
                          <a:cs typeface="Courier New" pitchFamily="49" charset="0"/>
                        </a:rPr>
                        <a:t>n;i</a:t>
                      </a:r>
                      <a:r>
                        <a:rPr lang="en-US" dirty="0" smtClean="0">
                          <a:latin typeface="Courier New" pitchFamily="49" charset="0"/>
                          <a:cs typeface="Courier New" pitchFamily="49" charset="0"/>
                        </a:rPr>
                        <a:t>++) S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Output S;</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n,1, n, n, 1 ) = O(n)</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O(n)</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Adding Principle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cần</a:t>
            </a:r>
            <a:r>
              <a:rPr lang="en-US" b="1" dirty="0" smtClean="0"/>
              <a:t> </a:t>
            </a:r>
            <a:r>
              <a:rPr lang="en-US" b="1" dirty="0" err="1" smtClean="0"/>
              <a:t>lặp</a:t>
            </a:r>
            <a:r>
              <a:rPr lang="en-US" b="1" dirty="0" smtClean="0"/>
              <a:t> </a:t>
            </a:r>
            <a:r>
              <a:rPr lang="en-US" b="1" dirty="0" err="1" smtClean="0"/>
              <a:t>nhiều</a:t>
            </a:r>
            <a:r>
              <a:rPr lang="en-US" b="1" dirty="0" smtClean="0"/>
              <a:t> </a:t>
            </a:r>
            <a:r>
              <a:rPr lang="en-US" b="1" dirty="0" err="1" smtClean="0"/>
              <a:t>lần</a:t>
            </a:r>
            <a:r>
              <a:rPr lang="en-US" b="1" dirty="0" smtClean="0"/>
              <a:t> </a:t>
            </a:r>
            <a:r>
              <a:rPr lang="en-US" b="1" dirty="0" err="1" smtClean="0"/>
              <a:t>với</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O(f(n)), </a:t>
            </a:r>
            <a:r>
              <a:rPr lang="en-US" b="1" dirty="0" err="1" smtClean="0"/>
              <a:t>mỗi</a:t>
            </a:r>
            <a:r>
              <a:rPr lang="en-US" b="1" dirty="0" smtClean="0"/>
              <a:t> </a:t>
            </a:r>
            <a:r>
              <a:rPr lang="en-US" b="1" dirty="0" err="1" smtClean="0"/>
              <a:t>bước</a:t>
            </a:r>
            <a:r>
              <a:rPr lang="en-US" b="1" dirty="0" smtClean="0"/>
              <a:t> </a:t>
            </a:r>
            <a:r>
              <a:rPr lang="en-US" b="1" dirty="0" err="1" smtClean="0"/>
              <a:t>lặp</a:t>
            </a:r>
            <a:r>
              <a:rPr lang="en-US" b="1" dirty="0" smtClean="0"/>
              <a:t> </a:t>
            </a:r>
            <a:r>
              <a:rPr lang="en-US" b="1" dirty="0" err="1" smtClean="0"/>
              <a:t>lại</a:t>
            </a:r>
            <a:r>
              <a:rPr lang="en-US" b="1" dirty="0" smtClean="0"/>
              <a:t> </a:t>
            </a:r>
            <a:r>
              <a:rPr lang="en-US" b="1" dirty="0" err="1" smtClean="0"/>
              <a:t>có</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graphicFrame>
        <p:nvGraphicFramePr>
          <p:cNvPr id="6" name="Table 5"/>
          <p:cNvGraphicFramePr>
            <a:graphicFrameLocks noGrp="1"/>
          </p:cNvGraphicFramePr>
          <p:nvPr/>
        </p:nvGraphicFramePr>
        <p:xfrm>
          <a:off x="609600" y="3124200"/>
          <a:ext cx="8001000" cy="246888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K=0</a:t>
                      </a:r>
                    </a:p>
                    <a:p>
                      <a:r>
                        <a:rPr lang="en-US" b="1" dirty="0" smtClean="0">
                          <a:solidFill>
                            <a:schemeClr val="tx1"/>
                          </a:solidFill>
                          <a:latin typeface="Courier New" pitchFamily="49" charset="0"/>
                          <a:cs typeface="Courier New" pitchFamily="49" charset="0"/>
                        </a:rPr>
                        <a:t>for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=0;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&lt;n;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a:t>
                      </a:r>
                    </a:p>
                    <a:p>
                      <a:r>
                        <a:rPr lang="en-US" b="1" dirty="0" smtClean="0">
                          <a:solidFill>
                            <a:schemeClr val="tx1"/>
                          </a:solidFill>
                          <a:latin typeface="Courier New" pitchFamily="49" charset="0"/>
                          <a:cs typeface="Courier New" pitchFamily="49" charset="0"/>
                        </a:rPr>
                        <a:t>   for (j=1;</a:t>
                      </a:r>
                      <a:r>
                        <a:rPr lang="en-US" b="1" baseline="0" dirty="0" smtClean="0">
                          <a:solidFill>
                            <a:schemeClr val="tx1"/>
                          </a:solidFill>
                          <a:latin typeface="Courier New" pitchFamily="49" charset="0"/>
                          <a:cs typeface="Courier New" pitchFamily="49" charset="0"/>
                        </a:rPr>
                        <a:t> j&lt;=n; j*=2)  K+= </a:t>
                      </a:r>
                      <a:r>
                        <a:rPr lang="en-US" b="1" baseline="0" dirty="0" err="1" smtClean="0">
                          <a:solidFill>
                            <a:schemeClr val="tx1"/>
                          </a:solidFill>
                          <a:latin typeface="Courier New" pitchFamily="49" charset="0"/>
                          <a:cs typeface="Courier New" pitchFamily="49" charset="0"/>
                        </a:rPr>
                        <a:t>i+j</a:t>
                      </a:r>
                      <a:r>
                        <a:rPr lang="en-US" b="1" baseline="0" dirty="0" smtClean="0">
                          <a:solidFill>
                            <a:schemeClr val="tx1"/>
                          </a:solidFill>
                          <a:latin typeface="Courier New" pitchFamily="49" charset="0"/>
                          <a:cs typeface="Courier New" pitchFamily="49" charset="0"/>
                        </a:rPr>
                        <a:t>;</a:t>
                      </a:r>
                    </a:p>
                    <a:p>
                      <a:r>
                        <a:rPr lang="en-US" b="1" baseline="0" dirty="0" smtClean="0">
                          <a:solidFill>
                            <a:schemeClr val="tx1"/>
                          </a:solidFill>
                          <a:latin typeface="Courier New" pitchFamily="49" charset="0"/>
                          <a:cs typeface="Courier New" pitchFamily="49" charset="0"/>
                        </a:rPr>
                        <a:t>}</a:t>
                      </a:r>
                    </a:p>
                    <a:p>
                      <a:r>
                        <a:rPr lang="en-US" baseline="0" dirty="0" smtClean="0">
                          <a:latin typeface="Courier New" pitchFamily="49" charset="0"/>
                          <a:cs typeface="Courier New" pitchFamily="49" charset="0"/>
                        </a:rPr>
                        <a:t>Output K;</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O(1)</a:t>
                      </a:r>
                    </a:p>
                    <a:p>
                      <a:r>
                        <a:rPr lang="en-US" b="1" dirty="0" smtClean="0">
                          <a:latin typeface="Courier New" pitchFamily="49" charset="0"/>
                          <a:cs typeface="Courier New" pitchFamily="49" charset="0"/>
                        </a:rPr>
                        <a:t>O(n) {</a:t>
                      </a:r>
                    </a:p>
                    <a:p>
                      <a:r>
                        <a:rPr lang="en-US" b="1" dirty="0" smtClean="0">
                          <a:latin typeface="Courier New" pitchFamily="49" charset="0"/>
                          <a:cs typeface="Courier New" pitchFamily="49" charset="0"/>
                        </a:rPr>
                        <a:t>   O(</a:t>
                      </a:r>
                      <a:r>
                        <a:rPr lang="en-US" b="1" dirty="0" err="1" smtClean="0">
                          <a:latin typeface="Courier New" pitchFamily="49" charset="0"/>
                          <a:cs typeface="Courier New" pitchFamily="49" charset="0"/>
                        </a:rPr>
                        <a:t>logn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(max( 1, </a:t>
                      </a:r>
                      <a:r>
                        <a:rPr lang="en-US" b="1" baseline="0" dirty="0" err="1" smtClean="0">
                          <a:latin typeface="Arial Unicode MS" pitchFamily="34" charset="-128"/>
                          <a:ea typeface="Arial Unicode MS" pitchFamily="34" charset="-128"/>
                          <a:cs typeface="Arial Unicode MS" pitchFamily="34" charset="-128"/>
                        </a:rPr>
                        <a:t>nlogn</a:t>
                      </a:r>
                      <a:r>
                        <a:rPr lang="en-US" b="1" baseline="0" dirty="0" smtClean="0">
                          <a:latin typeface="Arial Unicode MS" pitchFamily="34" charset="-128"/>
                          <a:ea typeface="Arial Unicode MS" pitchFamily="34" charset="-128"/>
                          <a:cs typeface="Arial Unicode MS" pitchFamily="34" charset="-128"/>
                        </a:rPr>
                        <a:t>, 1, n) </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a:t>
                      </a:r>
                      <a:r>
                        <a:rPr lang="en-US" b="1" dirty="0" err="1" smtClean="0"/>
                        <a:t>nlogn</a:t>
                      </a:r>
                      <a:r>
                        <a:rPr lang="en-US" b="1" dirty="0" smtClean="0"/>
                        <a:t>)</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Multiply Principle </a:t>
            </a:r>
            <a:endParaRPr lang="en-US" sz="2400" b="1" dirty="0">
              <a:solidFill>
                <a:srgbClr val="FFC000"/>
              </a:solidFill>
            </a:endParaRPr>
          </a:p>
        </p:txBody>
      </p:sp>
      <p:cxnSp>
        <p:nvCxnSpPr>
          <p:cNvPr id="9" name="Straight Arrow Connector 8"/>
          <p:cNvCxnSpPr/>
          <p:nvPr/>
        </p:nvCxnSpPr>
        <p:spPr>
          <a:xfrm flipH="1">
            <a:off x="3733800" y="2438400"/>
            <a:ext cx="1752600" cy="1447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534400" cy="667512"/>
          </a:xfrm>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lnSpcReduction="10000"/>
          </a:bodyPr>
          <a:lstStyle/>
          <a:p>
            <a:r>
              <a:rPr lang="en-US" dirty="0" smtClean="0"/>
              <a:t>A program is a sequence of instructions that can be executed by a computer. The term can refer to the original source code or to the executable (machine language) version(MS Computer Dictionary).</a:t>
            </a:r>
          </a:p>
          <a:p>
            <a:r>
              <a:rPr lang="en-US" dirty="0" smtClean="0"/>
              <a:t>The term usually implies a self-contained entity.</a:t>
            </a:r>
            <a:endParaRPr lang="en-US" dirty="0"/>
          </a:p>
        </p:txBody>
      </p:sp>
      <p:sp>
        <p:nvSpPr>
          <p:cNvPr id="4" name="TextBox 3"/>
          <p:cNvSpPr txBox="1"/>
          <p:nvPr/>
        </p:nvSpPr>
        <p:spPr>
          <a:xfrm>
            <a:off x="457200" y="838200"/>
            <a:ext cx="5943600" cy="492443"/>
          </a:xfrm>
          <a:prstGeom prst="rect">
            <a:avLst/>
          </a:prstGeom>
          <a:noFill/>
        </p:spPr>
        <p:txBody>
          <a:bodyPr wrap="square" rtlCol="0">
            <a:spAutoFit/>
          </a:bodyPr>
          <a:lstStyle/>
          <a:p>
            <a:r>
              <a:rPr lang="en-US" sz="2600" b="1" dirty="0" smtClean="0">
                <a:solidFill>
                  <a:srgbClr val="FFC000"/>
                </a:solidFill>
              </a:rPr>
              <a:t>What is a computer program?</a:t>
            </a:r>
            <a:endParaRPr lang="en-US" sz="2600" b="1" dirty="0">
              <a:solidFill>
                <a:srgbClr val="FFC000"/>
              </a:solidFill>
            </a:endParaRPr>
          </a:p>
        </p:txBody>
      </p:sp>
      <p:sp>
        <p:nvSpPr>
          <p:cNvPr id="5" name="Oval 4"/>
          <p:cNvSpPr/>
          <p:nvPr/>
        </p:nvSpPr>
        <p:spPr>
          <a:xfrm>
            <a:off x="3352800" y="37338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114800"/>
            <a:ext cx="1752600" cy="369332"/>
          </a:xfrm>
          <a:prstGeom prst="rect">
            <a:avLst/>
          </a:prstGeom>
          <a:solidFill>
            <a:schemeClr val="accent5">
              <a:lumMod val="50000"/>
            </a:schemeClr>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4583668"/>
            <a:ext cx="1752600" cy="1477328"/>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endParaRPr lang="en-US" b="1" dirty="0">
              <a:solidFill>
                <a:schemeClr val="bg1"/>
              </a:solidFill>
            </a:endParaRP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a:bodyPr>
          <a:lstStyle/>
          <a:p>
            <a:r>
              <a:rPr lang="en-US" dirty="0" smtClean="0"/>
              <a:t>Small-scale </a:t>
            </a:r>
            <a:r>
              <a:rPr lang="en-US" dirty="0" smtClean="0"/>
              <a:t>programs: Input data size is </a:t>
            </a:r>
            <a:r>
              <a:rPr lang="en-US" dirty="0" smtClean="0"/>
              <a:t>small.</a:t>
            </a:r>
          </a:p>
          <a:p>
            <a:r>
              <a:rPr lang="en-US" dirty="0" smtClean="0"/>
              <a:t>Large-scale </a:t>
            </a:r>
            <a:r>
              <a:rPr lang="en-US" dirty="0" smtClean="0"/>
              <a:t>programs</a:t>
            </a:r>
            <a:r>
              <a:rPr lang="en-US" dirty="0" smtClean="0"/>
              <a:t>: Input data size is small</a:t>
            </a:r>
            <a:r>
              <a:rPr lang="en-US" dirty="0" smtClean="0"/>
              <a:t>.</a:t>
            </a:r>
          </a:p>
          <a:p>
            <a:pPr lvl="1"/>
            <a:r>
              <a:rPr lang="en-US" dirty="0" smtClean="0"/>
              <a:t>In </a:t>
            </a:r>
            <a:r>
              <a:rPr lang="en-US" dirty="0" smtClean="0"/>
              <a:t>a large-scale program, if data are well organized, program performance is improved. </a:t>
            </a:r>
            <a:endParaRPr lang="en-US" dirty="0"/>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Classifying computer programs based on input</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grpSp>
        <p:nvGrpSpPr>
          <p:cNvPr id="17" name="Group 16"/>
          <p:cNvGrpSpPr/>
          <p:nvPr/>
        </p:nvGrpSpPr>
        <p:grpSpPr>
          <a:xfrm>
            <a:off x="838200" y="3657600"/>
            <a:ext cx="7391400" cy="2667000"/>
            <a:chOff x="1143000" y="3810000"/>
            <a:chExt cx="7391400" cy="2667000"/>
          </a:xfrm>
        </p:grpSpPr>
        <p:sp>
          <p:nvSpPr>
            <p:cNvPr id="5" name="Oval 4"/>
            <p:cNvSpPr/>
            <p:nvPr/>
          </p:nvSpPr>
          <p:spPr>
            <a:xfrm>
              <a:off x="3352800" y="38100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583668"/>
              <a:ext cx="1752600" cy="369332"/>
            </a:xfrm>
            <a:prstGeom prst="rect">
              <a:avLst/>
            </a:prstGeom>
            <a:solidFill>
              <a:srgbClr val="008000"/>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5096470"/>
              <a:ext cx="1752600" cy="923330"/>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4114800"/>
              <a:ext cx="1752600" cy="369332"/>
            </a:xfrm>
            <a:prstGeom prst="rect">
              <a:avLst/>
            </a:prstGeom>
            <a:noFill/>
            <a:ln>
              <a:noFill/>
            </a:ln>
          </p:spPr>
          <p:txBody>
            <a:bodyPr wrap="square" rtlCol="0">
              <a:spAutoFit/>
            </a:bodyPr>
            <a:lstStyle/>
            <a:p>
              <a:r>
                <a:rPr lang="en-US" b="1" dirty="0" smtClean="0">
                  <a:solidFill>
                    <a:srgbClr val="FFFF00"/>
                  </a:solidFill>
                </a:rPr>
                <a:t>Program</a:t>
              </a:r>
              <a:endParaRPr lang="en-US" b="1" dirty="0">
                <a:solidFill>
                  <a:srgbClr val="FFFF00"/>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990600"/>
          </a:xfrm>
        </p:spPr>
        <p:txBody>
          <a:bodyPr>
            <a:normAutofit/>
          </a:bodyPr>
          <a:lstStyle/>
          <a:p>
            <a:r>
              <a:rPr lang="en-US" dirty="0" smtClean="0"/>
              <a:t>We need to catch knowledge in this subject, Data structures and Algorithms.</a:t>
            </a:r>
          </a:p>
        </p:txBody>
      </p:sp>
      <p:sp>
        <p:nvSpPr>
          <p:cNvPr id="4" name="TextBox 3"/>
          <p:cNvSpPr txBox="1"/>
          <p:nvPr/>
        </p:nvSpPr>
        <p:spPr>
          <a:xfrm>
            <a:off x="457200" y="838200"/>
            <a:ext cx="7696200" cy="892552"/>
          </a:xfrm>
          <a:prstGeom prst="rect">
            <a:avLst/>
          </a:prstGeom>
          <a:noFill/>
        </p:spPr>
        <p:txBody>
          <a:bodyPr wrap="square" rtlCol="0">
            <a:spAutoFit/>
          </a:bodyPr>
          <a:lstStyle/>
          <a:p>
            <a:r>
              <a:rPr lang="en-US" sz="2600" b="1" dirty="0" smtClean="0">
                <a:solidFill>
                  <a:srgbClr val="FFC000"/>
                </a:solidFill>
              </a:rPr>
              <a:t>How can we choose a proper way to store program data?</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
        <p:nvSpPr>
          <p:cNvPr id="14" name="Content Placeholder 2"/>
          <p:cNvSpPr txBox="1">
            <a:spLocks/>
          </p:cNvSpPr>
          <p:nvPr/>
        </p:nvSpPr>
        <p:spPr>
          <a:xfrm>
            <a:off x="443552" y="4038600"/>
            <a:ext cx="8229600" cy="2133600"/>
          </a:xfrm>
          <a:prstGeom prst="rect">
            <a:avLst/>
          </a:prstGeom>
        </p:spPr>
        <p:txBody>
          <a:bodyPr vert="horz">
            <a:normAutofit fontScale="92500" lnSpcReduction="10000"/>
          </a:bodyPr>
          <a:lstStyle/>
          <a:p>
            <a:pPr marL="274320" lvl="0" indent="-274320">
              <a:spcBef>
                <a:spcPct val="20000"/>
              </a:spcBef>
              <a:buClr>
                <a:schemeClr val="accent3"/>
              </a:buClr>
              <a:buSzPct val="95000"/>
              <a:buFont typeface="Wingdings 2"/>
              <a:buChar char=""/>
            </a:pPr>
            <a:r>
              <a:rPr lang="en-US" sz="2400" dirty="0" smtClean="0">
                <a:solidFill>
                  <a:schemeClr val="bg1"/>
                </a:solidFill>
              </a:rPr>
              <a:t>A data structure is a organizational scheme, such as a record or array, that can be applied to data to facilitate interpreting the data or performing operations on it (MS Computer Dictionary).</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 data structure defines a way to store  and access data .</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Based on a specific data structure, appropriate</a:t>
            </a:r>
            <a:r>
              <a:rPr kumimoji="0" lang="en-US" sz="2400" b="0" i="0" u="none" strike="noStrike" kern="1200" cap="none" spc="0" normalizeH="0" noProof="0" dirty="0" smtClean="0">
                <a:ln>
                  <a:noFill/>
                </a:ln>
                <a:solidFill>
                  <a:schemeClr val="bg1"/>
                </a:solidFill>
                <a:effectLst/>
                <a:uLnTx/>
                <a:uFillTx/>
                <a:latin typeface="+mn-lt"/>
                <a:ea typeface="+mn-ea"/>
                <a:cs typeface="+mn-cs"/>
              </a:rPr>
              <a:t> algorithms can be performed.</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 </a:t>
            </a:r>
          </a:p>
        </p:txBody>
      </p:sp>
      <p:sp>
        <p:nvSpPr>
          <p:cNvPr id="17" name="TextBox 16"/>
          <p:cNvSpPr txBox="1"/>
          <p:nvPr/>
        </p:nvSpPr>
        <p:spPr>
          <a:xfrm>
            <a:off x="457200" y="3317557"/>
            <a:ext cx="7696200" cy="492443"/>
          </a:xfrm>
          <a:prstGeom prst="rect">
            <a:avLst/>
          </a:prstGeom>
          <a:noFill/>
        </p:spPr>
        <p:txBody>
          <a:bodyPr wrap="square" rtlCol="0">
            <a:spAutoFit/>
          </a:bodyPr>
          <a:lstStyle/>
          <a:p>
            <a:r>
              <a:rPr lang="en-US" sz="2600" b="1" dirty="0" smtClean="0">
                <a:solidFill>
                  <a:srgbClr val="FFC000"/>
                </a:solidFill>
              </a:rPr>
              <a:t>What are data structures?</a:t>
            </a:r>
            <a:endParaRPr lang="en-US" sz="2600" b="1"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a:bodyPr>
          <a:lstStyle/>
          <a:p>
            <a:pPr>
              <a:lnSpc>
                <a:spcPct val="90000"/>
              </a:lnSpc>
              <a:buNone/>
            </a:pPr>
            <a:r>
              <a:rPr lang="en-US" b="1" u="sng" dirty="0" smtClean="0">
                <a:latin typeface="Times New Roman" pitchFamily="18" charset="0"/>
                <a:cs typeface="Times New Roman" pitchFamily="18" charset="0"/>
              </a:rPr>
              <a:t>Theory:</a:t>
            </a:r>
          </a:p>
          <a:p>
            <a:pPr>
              <a:lnSpc>
                <a:spcPct val="90000"/>
              </a:lnSpc>
            </a:pPr>
            <a:r>
              <a:rPr lang="en-US" dirty="0" smtClean="0">
                <a:latin typeface="Times New Roman" pitchFamily="18" charset="0"/>
                <a:cs typeface="Times New Roman" pitchFamily="18" charset="0"/>
              </a:rPr>
              <a:t>This course introduces the fundamental concepts of data structures and the algorithms that proceed from them. Topics include the basics of algorithmic analysis, fundamental data structures (including linked lists, stacks, queues, trees, graphs, hash tables). In this course, recursive algorithm, sorting and data compressing are introduced also.</a:t>
            </a:r>
          </a:p>
          <a:p>
            <a:pPr>
              <a:lnSpc>
                <a:spcPct val="90000"/>
              </a:lnSpc>
              <a:buNone/>
            </a:pPr>
            <a:r>
              <a:rPr lang="en-US" b="1" u="sng" dirty="0" smtClean="0">
                <a:latin typeface="Times New Roman" pitchFamily="18" charset="0"/>
                <a:cs typeface="Times New Roman" pitchFamily="18" charset="0"/>
              </a:rPr>
              <a:t>Practice:</a:t>
            </a:r>
            <a:r>
              <a:rPr lang="en-US" dirty="0" smtClean="0">
                <a:latin typeface="Times New Roman" pitchFamily="18" charset="0"/>
                <a:cs typeface="Times New Roman" pitchFamily="18" charset="0"/>
              </a:rPr>
              <a:t> </a:t>
            </a:r>
          </a:p>
          <a:p>
            <a:pPr>
              <a:lnSpc>
                <a:spcPct val="90000"/>
              </a:lnSpc>
            </a:pPr>
            <a:r>
              <a:rPr lang="en-US" dirty="0" smtClean="0">
                <a:latin typeface="Times New Roman" pitchFamily="18" charset="0"/>
                <a:cs typeface="Times New Roman" pitchFamily="18" charset="0"/>
              </a:rPr>
              <a:t>You will be helped to implement some basic structures and to use pre-defined data structure classes in Java libraries.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What are introduced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fontScale="85000" lnSpcReduction="10000"/>
          </a:bodyPr>
          <a:lstStyle/>
          <a:p>
            <a:pPr>
              <a:lnSpc>
                <a:spcPct val="80000"/>
              </a:lnSpc>
            </a:pPr>
            <a:r>
              <a:rPr lang="en-US" dirty="0" smtClean="0">
                <a:latin typeface="Times New Roman" pitchFamily="18" charset="0"/>
                <a:cs typeface="Times New Roman" pitchFamily="18" charset="0"/>
              </a:rPr>
              <a:t>Main books/resources:</a:t>
            </a:r>
          </a:p>
          <a:p>
            <a:pPr lvl="1">
              <a:lnSpc>
                <a:spcPct val="80000"/>
              </a:lnSpc>
            </a:pPr>
            <a:r>
              <a:rPr lang="en-US" dirty="0" smtClean="0">
                <a:latin typeface="Times New Roman" pitchFamily="18" charset="0"/>
                <a:cs typeface="Times New Roman" pitchFamily="18" charset="0"/>
              </a:rPr>
              <a:t>1) Michael T. Goodrich, Roberto Tamassia, Michael H. Goldwasser: Data Structures and Algorithms in Java, 6th Edition, 2014 (eBook)</a:t>
            </a:r>
          </a:p>
          <a:p>
            <a:pPr lvl="1">
              <a:lnSpc>
                <a:spcPct val="80000"/>
              </a:lnSpc>
            </a:pPr>
            <a:r>
              <a:rPr lang="en-US" dirty="0" smtClean="0">
                <a:latin typeface="Times New Roman" pitchFamily="18" charset="0"/>
                <a:cs typeface="Times New Roman" pitchFamily="18" charset="0"/>
              </a:rPr>
              <a:t>2) Link to the book: </a:t>
            </a:r>
            <a:r>
              <a:rPr lang="en-US" dirty="0" smtClean="0">
                <a:latin typeface="Times New Roman" pitchFamily="18" charset="0"/>
                <a:cs typeface="Times New Roman" pitchFamily="18" charset="0"/>
                <a:hlinkClick r:id="rId2"/>
              </a:rPr>
              <a:t>http://coltech.vnu.edu.vn/~sonpb/DSA/Data%20Structures%20and%20Algorithms%20in%20Java,%206th%20Edition,%202014.pdf</a:t>
            </a:r>
            <a:endParaRPr lang="en-US" dirty="0" smtClean="0">
              <a:latin typeface="Times New Roman" pitchFamily="18" charset="0"/>
              <a:cs typeface="Times New Roman" pitchFamily="18" charset="0"/>
            </a:endParaRPr>
          </a:p>
          <a:p>
            <a:pPr lvl="1">
              <a:lnSpc>
                <a:spcPct val="80000"/>
              </a:lnSpc>
              <a:buNone/>
            </a:pPr>
            <a:endParaRPr lang="en-US" dirty="0" smtClean="0">
              <a:latin typeface="Times New Roman" pitchFamily="18" charset="0"/>
              <a:cs typeface="Times New Roman" pitchFamily="18" charset="0"/>
            </a:endParaRPr>
          </a:p>
          <a:p>
            <a:pPr>
              <a:lnSpc>
                <a:spcPct val="80000"/>
              </a:lnSpc>
            </a:pPr>
            <a:r>
              <a:rPr lang="en-US" dirty="0" smtClean="0">
                <a:latin typeface="Times New Roman" pitchFamily="18" charset="0"/>
                <a:cs typeface="Times New Roman" pitchFamily="18" charset="0"/>
              </a:rPr>
              <a:t>FU CMS at </a:t>
            </a:r>
            <a:r>
              <a:rPr lang="en-US" dirty="0" smtClean="0">
                <a:latin typeface="Times New Roman" pitchFamily="18" charset="0"/>
                <a:cs typeface="Times New Roman" pitchFamily="18" charset="0"/>
                <a:hlinkClick r:id="rId3"/>
              </a:rPr>
              <a:t>https://lms-hcmuni.fpt.edu.vn/</a:t>
            </a: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Page: CSD201-SuTV</a:t>
            </a:r>
          </a:p>
          <a:p>
            <a:pPr lvl="2">
              <a:lnSpc>
                <a:spcPct val="80000"/>
              </a:lnSpc>
            </a:pPr>
            <a:r>
              <a:rPr lang="en-US" dirty="0" smtClean="0">
                <a:latin typeface="Times New Roman" pitchFamily="18" charset="0"/>
                <a:cs typeface="Times New Roman" pitchFamily="18" charset="0"/>
              </a:rPr>
              <a:t>Downloading slides, e-book, exercises.</a:t>
            </a:r>
          </a:p>
          <a:p>
            <a:pPr lvl="2">
              <a:lnSpc>
                <a:spcPct val="80000"/>
              </a:lnSpc>
            </a:pPr>
            <a:r>
              <a:rPr lang="en-US" dirty="0" smtClean="0">
                <a:latin typeface="Times New Roman" pitchFamily="18" charset="0"/>
                <a:cs typeface="Times New Roman" pitchFamily="18" charset="0"/>
              </a:rPr>
              <a:t>Taking quizzes and assignments</a:t>
            </a:r>
          </a:p>
          <a:p>
            <a:pPr lvl="2">
              <a:lnSpc>
                <a:spcPct val="80000"/>
              </a:lnSpc>
              <a:buNone/>
            </a:pPr>
            <a:endParaRPr lang="en-US" dirty="0" smtClean="0">
              <a:latin typeface="Times New Roman" pitchFamily="18" charset="0"/>
              <a:cs typeface="Times New Roman" pitchFamily="18" charset="0"/>
            </a:endParaRPr>
          </a:p>
          <a:p>
            <a:pPr>
              <a:lnSpc>
                <a:spcPct val="80000"/>
              </a:lnSpc>
            </a:pPr>
            <a:r>
              <a:rPr lang="en-US" b="1" dirty="0" smtClean="0">
                <a:latin typeface="Times New Roman" pitchFamily="18" charset="0"/>
                <a:cs typeface="Times New Roman" pitchFamily="18" charset="0"/>
              </a:rPr>
              <a:t>Software Tools</a:t>
            </a:r>
            <a:r>
              <a:rPr lang="en-US" dirty="0" smtClean="0">
                <a:latin typeface="Times New Roman" pitchFamily="18" charset="0"/>
                <a:cs typeface="Times New Roman" pitchFamily="18" charset="0"/>
              </a:rPr>
              <a:t>: Java programming tools using the JDK from 1.7 version </a:t>
            </a:r>
          </a:p>
          <a:p>
            <a:pPr lvl="2">
              <a:lnSpc>
                <a:spcPct val="80000"/>
              </a:lnSpc>
            </a:pPr>
            <a:endParaRPr lang="en-US" dirty="0" smtClean="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Resources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pic>
        <p:nvPicPr>
          <p:cNvPr id="1026" name="Picture 2"/>
          <p:cNvPicPr>
            <a:picLocks noChangeAspect="1" noChangeArrowheads="1"/>
          </p:cNvPicPr>
          <p:nvPr/>
        </p:nvPicPr>
        <p:blipFill>
          <a:blip r:embed="rId4" cstate="print"/>
          <a:srcRect/>
          <a:stretch>
            <a:fillRect/>
          </a:stretch>
        </p:blipFill>
        <p:spPr bwMode="auto">
          <a:xfrm>
            <a:off x="5692588" y="3657600"/>
            <a:ext cx="3092824" cy="428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304800" y="1295400"/>
            <a:ext cx="8458200" cy="4876800"/>
          </a:xfrm>
        </p:spPr>
        <p:txBody>
          <a:bodyPr>
            <a:noAutofit/>
          </a:bodyPr>
          <a:lstStyle/>
          <a:p>
            <a:pPr>
              <a:buNone/>
            </a:pPr>
            <a:r>
              <a:rPr lang="en-US" b="1" u="sng" dirty="0" smtClean="0">
                <a:latin typeface="Times New Roman" pitchFamily="18" charset="0"/>
                <a:cs typeface="Times New Roman" pitchFamily="18" charset="0"/>
              </a:rPr>
              <a:t>Knowledge</a:t>
            </a:r>
          </a:p>
          <a:p>
            <a:r>
              <a:rPr lang="en-US" dirty="0" smtClean="0">
                <a:latin typeface="Times New Roman" pitchFamily="18" charset="0"/>
                <a:cs typeface="Times New Roman" pitchFamily="18" charset="0"/>
              </a:rPr>
              <a:t>The connection between data structures and their algorithms, including an analysis of algorithms' complexity</a:t>
            </a:r>
          </a:p>
          <a:p>
            <a:pPr>
              <a:buNone/>
            </a:pPr>
            <a:r>
              <a:rPr lang="en-US" b="1" u="sng" dirty="0" smtClean="0">
                <a:latin typeface="Times New Roman" pitchFamily="18" charset="0"/>
                <a:cs typeface="Times New Roman" pitchFamily="18" charset="0"/>
              </a:rPr>
              <a:t>Skills</a:t>
            </a:r>
          </a:p>
          <a:p>
            <a:r>
              <a:rPr lang="en-US" dirty="0" smtClean="0">
                <a:latin typeface="Times New Roman" pitchFamily="18" charset="0"/>
                <a:cs typeface="Times New Roman" pitchFamily="18" charset="0"/>
              </a:rPr>
              <a:t>Using Java OOP</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Defining basic </a:t>
            </a:r>
            <a:r>
              <a:rPr lang="en-US" dirty="0" smtClean="0">
                <a:latin typeface="Times New Roman" pitchFamily="18" charset="0"/>
                <a:cs typeface="Times New Roman" pitchFamily="18" charset="0"/>
              </a:rPr>
              <a:t>data structures using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Implementing basic operations on data structures including Add/ Search/ Removal/ Traversals/ Sort</a:t>
            </a:r>
          </a:p>
          <a:p>
            <a:pPr>
              <a:buNone/>
            </a:pPr>
            <a:r>
              <a:rPr lang="en-US" dirty="0" smtClean="0">
                <a:solidFill>
                  <a:srgbClr val="FFC000"/>
                </a:solidFill>
                <a:latin typeface="Times New Roman" pitchFamily="18" charset="0"/>
                <a:cs typeface="Times New Roman" pitchFamily="18" charset="0"/>
                <a:sym typeface="Wingdings" pitchFamily="2" charset="2"/>
              </a:rPr>
              <a:t> </a:t>
            </a:r>
            <a:r>
              <a:rPr lang="en-US" dirty="0" smtClean="0">
                <a:solidFill>
                  <a:srgbClr val="FFC000"/>
                </a:solidFill>
                <a:latin typeface="Times New Roman" pitchFamily="18" charset="0"/>
                <a:cs typeface="Times New Roman" pitchFamily="18" charset="0"/>
                <a:sym typeface="Wingdings" pitchFamily="2" charset="2"/>
              </a:rPr>
              <a:t>From problem description, you can decide what data structure must be used to store related data and why you choose this </a:t>
            </a:r>
            <a:r>
              <a:rPr lang="en-US" dirty="0" smtClean="0">
                <a:solidFill>
                  <a:srgbClr val="FFC000"/>
                </a:solidFill>
                <a:latin typeface="Times New Roman" pitchFamily="18" charset="0"/>
                <a:cs typeface="Times New Roman" pitchFamily="18" charset="0"/>
                <a:sym typeface="Wingdings" pitchFamily="2" charset="2"/>
              </a:rPr>
              <a:t>structure</a:t>
            </a:r>
            <a:r>
              <a:rPr lang="en-US" dirty="0" smtClean="0">
                <a:solidFill>
                  <a:srgbClr val="FFC000"/>
                </a:solidFill>
                <a:latin typeface="Times New Roman" pitchFamily="18" charset="0"/>
                <a:cs typeface="Times New Roman" pitchFamily="18" charset="0"/>
                <a:sym typeface="Wingdings" pitchFamily="2" charset="2"/>
              </a:rPr>
              <a:t>.</a:t>
            </a:r>
            <a:endParaRPr lang="en-US" dirty="0" smtClean="0">
              <a:solidFill>
                <a:srgbClr val="FFC000"/>
              </a:solidFill>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Objectives: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Course Contents and Learning Outcomes</a:t>
            </a:r>
            <a:endParaRPr lang="en-US" dirty="0"/>
          </a:p>
        </p:txBody>
      </p:sp>
      <p:graphicFrame>
        <p:nvGraphicFramePr>
          <p:cNvPr id="6" name="Content Placeholder 5"/>
          <p:cNvGraphicFramePr>
            <a:graphicFrameLocks noGrp="1"/>
          </p:cNvGraphicFramePr>
          <p:nvPr>
            <p:ph idx="1"/>
          </p:nvPr>
        </p:nvGraphicFramePr>
        <p:xfrm>
          <a:off x="457200" y="1066800"/>
          <a:ext cx="8229600" cy="5197475"/>
        </p:xfrm>
        <a:graphic>
          <a:graphicData uri="http://schemas.openxmlformats.org/drawingml/2006/table">
            <a:tbl>
              <a:tblPr firstRow="1" bandRow="1">
                <a:tableStyleId>{5C22544A-7EE6-4342-B048-85BDC9FD1C3A}</a:tableStyleId>
              </a:tblPr>
              <a:tblGrid>
                <a:gridCol w="685800"/>
                <a:gridCol w="1524000"/>
                <a:gridCol w="6019800"/>
              </a:tblGrid>
              <a:tr h="508000">
                <a:tc>
                  <a:txBody>
                    <a:bodyPr/>
                    <a:lstStyle/>
                    <a:p>
                      <a:pPr algn="ctr"/>
                      <a:r>
                        <a:rPr lang="en-US" sz="1800" dirty="0" smtClean="0"/>
                        <a:t>No.</a:t>
                      </a:r>
                      <a:endParaRPr lang="en-US" sz="1800" dirty="0"/>
                    </a:p>
                  </a:txBody>
                  <a:tcPr/>
                </a:tc>
                <a:tc>
                  <a:txBody>
                    <a:bodyPr/>
                    <a:lstStyle/>
                    <a:p>
                      <a:r>
                        <a:rPr lang="en-US" sz="1800" dirty="0" smtClean="0"/>
                        <a:t>Topic</a:t>
                      </a:r>
                      <a:endParaRPr lang="en-US" sz="1800" dirty="0"/>
                    </a:p>
                  </a:txBody>
                  <a:tcPr/>
                </a:tc>
                <a:tc>
                  <a:txBody>
                    <a:bodyPr/>
                    <a:lstStyle/>
                    <a:p>
                      <a:r>
                        <a:rPr lang="en-US" sz="1800" dirty="0" smtClean="0"/>
                        <a:t>Learning outcome</a:t>
                      </a:r>
                      <a:endParaRPr lang="en-US" sz="1800" dirty="0"/>
                    </a:p>
                  </a:txBody>
                  <a:tcPr/>
                </a:tc>
              </a:tr>
              <a:tr h="508000">
                <a:tc>
                  <a:txBody>
                    <a:bodyPr/>
                    <a:lstStyle/>
                    <a:p>
                      <a:pPr algn="ctr" fontAlgn="ctr"/>
                      <a:r>
                        <a:rPr lang="en-US" sz="1800" b="0" i="0" u="none" strike="noStrike" dirty="0" smtClean="0">
                          <a:latin typeface="Arial"/>
                        </a:rPr>
                        <a:t>1</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Linked Lists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LO1</a:t>
                      </a:r>
                      <a:r>
                        <a:rPr lang="en-US" sz="1800" b="0" i="0" u="none" strike="noStrike" dirty="0" smtClean="0">
                          <a:latin typeface="Arial"/>
                        </a:rPr>
                        <a:t>:  </a:t>
                      </a:r>
                      <a:r>
                        <a:rPr lang="en-US" sz="1800" b="0" i="0" u="none" strike="noStrike" dirty="0">
                          <a:latin typeface="Arial"/>
                        </a:rPr>
                        <a:t>Describe the list data structure and its’ different way of implementations. Implement the singly linked list. </a:t>
                      </a:r>
                    </a:p>
                  </a:txBody>
                  <a:tcPr marL="9525" marR="9525" marT="9525" marB="0" anchor="ctr"/>
                </a:tc>
              </a:tr>
              <a:tr h="508000">
                <a:tc>
                  <a:txBody>
                    <a:bodyPr/>
                    <a:lstStyle/>
                    <a:p>
                      <a:pPr algn="ctr" fontAlgn="ctr"/>
                      <a:r>
                        <a:rPr lang="en-US" sz="1800" b="0" i="0" u="none" strike="noStrike" dirty="0" smtClean="0">
                          <a:latin typeface="Arial"/>
                        </a:rPr>
                        <a:t>2</a:t>
                      </a:r>
                      <a:endParaRPr lang="en-US" sz="1800" b="0" i="0" u="none" strike="noStrike" dirty="0">
                        <a:latin typeface="Arial"/>
                      </a:endParaRPr>
                    </a:p>
                  </a:txBody>
                  <a:tcPr marL="9525" marR="9525" marT="9525" marB="0" anchor="ctr"/>
                </a:tc>
                <a:tc>
                  <a:txBody>
                    <a:bodyPr/>
                    <a:lstStyle/>
                    <a:p>
                      <a:pPr marL="109538" indent="-109538" algn="l" fontAlgn="ctr"/>
                      <a:r>
                        <a:rPr lang="en-US" sz="1800" b="1" i="0" u="none" strike="noStrike" dirty="0" smtClean="0">
                          <a:latin typeface="Arial"/>
                        </a:rPr>
                        <a:t> Stacks</a:t>
                      </a:r>
                      <a:r>
                        <a:rPr lang="en-US" sz="1800" b="1" i="0" u="none" strike="noStrike" baseline="0" dirty="0" smtClean="0">
                          <a:latin typeface="Arial"/>
                        </a:rPr>
                        <a:t> and Queues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LO2</a:t>
                      </a:r>
                      <a:r>
                        <a:rPr lang="en-US" sz="1800" b="0" i="0" u="none" strike="noStrike" dirty="0" smtClean="0">
                          <a:latin typeface="Arial"/>
                        </a:rPr>
                        <a:t>:  </a:t>
                      </a:r>
                      <a:r>
                        <a:rPr lang="en-US" sz="1800" b="0" i="0" u="none" strike="noStrike" dirty="0">
                          <a:latin typeface="Arial"/>
                        </a:rPr>
                        <a:t>Define stack and queue. Describe basic operations and the use of these structures.</a:t>
                      </a:r>
                    </a:p>
                  </a:txBody>
                  <a:tcPr marL="9525" marR="9525" marT="9525" marB="0" anchor="ctr"/>
                </a:tc>
              </a:tr>
              <a:tr h="508000">
                <a:tc>
                  <a:txBody>
                    <a:bodyPr/>
                    <a:lstStyle/>
                    <a:p>
                      <a:pPr algn="ctr" fontAlgn="ctr"/>
                      <a:r>
                        <a:rPr lang="en-US" sz="1800" b="0" i="0" u="none" strike="noStrike" dirty="0" smtClean="0">
                          <a:latin typeface="Arial"/>
                        </a:rPr>
                        <a:t>3</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Recursions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LO3</a:t>
                      </a:r>
                      <a:r>
                        <a:rPr lang="en-US" sz="1800" b="0" i="0" u="none" strike="noStrike" dirty="0" smtClean="0">
                          <a:latin typeface="Arial"/>
                        </a:rPr>
                        <a:t>:  </a:t>
                      </a:r>
                      <a:r>
                        <a:rPr lang="en-US" sz="1800" b="0" i="0" u="none" strike="noStrike" dirty="0">
                          <a:latin typeface="Arial"/>
                        </a:rPr>
                        <a:t>Describe about recursive definitions, algorithms, functions  and their implementation and use.</a:t>
                      </a:r>
                    </a:p>
                  </a:txBody>
                  <a:tcPr marL="9525" marR="9525" marT="9525" marB="0" anchor="ctr"/>
                </a:tc>
              </a:tr>
              <a:tr h="508000">
                <a:tc>
                  <a:txBody>
                    <a:bodyPr/>
                    <a:lstStyle/>
                    <a:p>
                      <a:pPr algn="ctr" fontAlgn="ctr"/>
                      <a:r>
                        <a:rPr lang="en-US" sz="1800" b="0" i="0" u="none" strike="noStrike" dirty="0" smtClean="0">
                          <a:latin typeface="Arial"/>
                        </a:rPr>
                        <a:t>4</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Trees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LO4</a:t>
                      </a:r>
                      <a:r>
                        <a:rPr lang="en-US" sz="1800" b="0" i="0" u="none" strike="noStrike" dirty="0" smtClean="0">
                          <a:latin typeface="Arial"/>
                        </a:rPr>
                        <a:t>:  </a:t>
                      </a:r>
                      <a:r>
                        <a:rPr lang="en-US" sz="1800" b="0" i="0" u="none" strike="noStrike" dirty="0">
                          <a:latin typeface="Arial"/>
                        </a:rPr>
                        <a:t>Explain about general tree, Binary Tree and Binary Search Tree (BST). Implement BST with basic operations.</a:t>
                      </a:r>
                    </a:p>
                  </a:txBody>
                  <a:tcPr marL="9525" marR="9525" marT="9525" marB="0" anchor="ctr"/>
                </a:tc>
              </a:tr>
              <a:tr h="508000">
                <a:tc>
                  <a:txBody>
                    <a:bodyPr/>
                    <a:lstStyle/>
                    <a:p>
                      <a:pPr algn="ctr" fontAlgn="ctr"/>
                      <a:r>
                        <a:rPr lang="en-US" sz="1800" b="0" i="0" u="none" strike="noStrike" dirty="0" smtClean="0">
                          <a:latin typeface="Arial"/>
                        </a:rPr>
                        <a:t>5</a:t>
                      </a:r>
                      <a:endParaRPr lang="en-US" sz="1800" b="0" i="0" u="none" strike="noStrike" dirty="0">
                        <a:latin typeface="Arial"/>
                      </a:endParaRPr>
                    </a:p>
                  </a:txBody>
                  <a:tcPr marL="9525" marR="9525" marT="9525" marB="0" anchor="ctr"/>
                </a:tc>
                <a:tc>
                  <a:txBody>
                    <a:bodyPr/>
                    <a:lstStyle/>
                    <a:p>
                      <a:pPr algn="l" fontAlgn="ctr"/>
                      <a:r>
                        <a:rPr lang="en-US" sz="1800" b="1" i="0" u="none" strike="noStrike" baseline="0" dirty="0" smtClean="0">
                          <a:latin typeface="Arial"/>
                        </a:rPr>
                        <a:t> Graphs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LO5</a:t>
                      </a:r>
                      <a:r>
                        <a:rPr lang="en-US" sz="1800" b="0" i="0" u="none" strike="noStrike" dirty="0" smtClean="0">
                          <a:latin typeface="Arial"/>
                        </a:rPr>
                        <a:t>:  Discuss </a:t>
                      </a:r>
                      <a:r>
                        <a:rPr lang="en-US" sz="1800" b="0" i="0" u="none" strike="noStrike" dirty="0">
                          <a:latin typeface="Arial"/>
                        </a:rPr>
                        <a:t>about graphs and their  application. Implement a graph with some basic operations.</a:t>
                      </a:r>
                    </a:p>
                  </a:txBody>
                  <a:tcPr marL="9525" marR="9525" marT="9525" marB="0" anchor="ctr"/>
                </a:tc>
              </a:tr>
              <a:tr h="508000">
                <a:tc>
                  <a:txBody>
                    <a:bodyPr/>
                    <a:lstStyle/>
                    <a:p>
                      <a:pPr algn="ctr" fontAlgn="ctr"/>
                      <a:r>
                        <a:rPr lang="en-US" sz="1800" b="0" i="0" u="none" strike="noStrike" dirty="0" smtClean="0">
                          <a:latin typeface="Arial"/>
                        </a:rPr>
                        <a:t>6</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Sorting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LO6</a:t>
                      </a:r>
                      <a:r>
                        <a:rPr lang="en-US" sz="1800" b="0" i="0" u="none" strike="noStrike" dirty="0" smtClean="0">
                          <a:latin typeface="Arial"/>
                        </a:rPr>
                        <a:t>: </a:t>
                      </a:r>
                      <a:r>
                        <a:rPr lang="en-US" sz="1800" b="0" i="0" u="none" strike="noStrike" dirty="0">
                          <a:latin typeface="Arial"/>
                        </a:rPr>
                        <a:t>Explain the operation and performance of some basic and advanced sorting </a:t>
                      </a:r>
                      <a:r>
                        <a:rPr lang="en-US" sz="1800" b="0" i="0" u="none" strike="noStrike" dirty="0" smtClean="0">
                          <a:latin typeface="Arial"/>
                        </a:rPr>
                        <a:t>algorithms</a:t>
                      </a:r>
                      <a:endParaRPr lang="en-US" sz="1800" b="0" i="0" u="none" strike="noStrike" dirty="0">
                        <a:latin typeface="Arial"/>
                      </a:endParaRPr>
                    </a:p>
                  </a:txBody>
                  <a:tcPr marL="9525" marR="9525" marT="9525" marB="0" anchor="ctr"/>
                </a:tc>
              </a:tr>
              <a:tr h="508000">
                <a:tc>
                  <a:txBody>
                    <a:bodyPr/>
                    <a:lstStyle/>
                    <a:p>
                      <a:pPr algn="ctr" fontAlgn="ctr"/>
                      <a:r>
                        <a:rPr lang="en-US" sz="1800" b="0" i="0" u="none" strike="noStrike" dirty="0" smtClean="0">
                          <a:latin typeface="Arial"/>
                        </a:rPr>
                        <a:t>7</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Hashing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LO7</a:t>
                      </a:r>
                      <a:r>
                        <a:rPr lang="en-US" sz="1800" b="0" i="0" u="none" strike="noStrike" dirty="0" smtClean="0">
                          <a:latin typeface="Arial"/>
                        </a:rPr>
                        <a:t>: </a:t>
                      </a:r>
                      <a:r>
                        <a:rPr lang="en-US" sz="1800" b="0" i="0" u="none" strike="noStrike" dirty="0">
                          <a:latin typeface="Arial"/>
                        </a:rPr>
                        <a:t>Explain about hashing and  application. </a:t>
                      </a:r>
                    </a:p>
                  </a:txBody>
                  <a:tcPr marL="9525" marR="9525" marT="9525" marB="0" anchor="ctr"/>
                </a:tc>
              </a:tr>
              <a:tr h="508000">
                <a:tc>
                  <a:txBody>
                    <a:bodyPr/>
                    <a:lstStyle/>
                    <a:p>
                      <a:pPr algn="ctr" fontAlgn="ctr"/>
                      <a:r>
                        <a:rPr lang="en-US" sz="1800" b="0" i="0" u="none" strike="noStrike" dirty="0" smtClean="0">
                          <a:latin typeface="Arial"/>
                        </a:rPr>
                        <a:t>8</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Text</a:t>
                      </a:r>
                      <a:r>
                        <a:rPr lang="en-US" sz="1800" b="1" i="0" u="none" strike="noStrike" baseline="0" dirty="0" smtClean="0">
                          <a:latin typeface="Arial"/>
                        </a:rPr>
                        <a:t> Processing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LO8</a:t>
                      </a:r>
                      <a:r>
                        <a:rPr lang="en-US" sz="1800" b="0" i="0" u="none" strike="noStrike" dirty="0" smtClean="0">
                          <a:latin typeface="Arial"/>
                        </a:rPr>
                        <a:t>: </a:t>
                      </a:r>
                      <a:r>
                        <a:rPr lang="en-US" sz="1800" b="0" i="0" u="none" strike="noStrike" dirty="0">
                          <a:latin typeface="Arial"/>
                        </a:rPr>
                        <a:t>Describe the Text Processing problem and its’ application. Explain the Huffman, LZW and Run-length encoding Algorithms.</a:t>
                      </a:r>
                    </a:p>
                  </a:txBody>
                  <a:tcPr marL="9525" marR="9525" marT="9525" marB="0" anchor="ctr"/>
                </a:tc>
              </a:tr>
            </a:tbl>
          </a:graphicData>
        </a:graphic>
      </p:graphicFrame>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545</TotalTime>
  <Words>2702</Words>
  <Application>Microsoft Office PowerPoint</Application>
  <PresentationFormat>On-screen Show (4:3)</PresentationFormat>
  <Paragraphs>481</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CSD201 Data Structures and Algorithms using Java</vt:lpstr>
      <vt:lpstr>Agenda</vt:lpstr>
      <vt:lpstr>1- Course Introduction</vt:lpstr>
      <vt:lpstr>Course Introduction</vt:lpstr>
      <vt:lpstr>Course Introduction</vt:lpstr>
      <vt:lpstr>Course Introduction</vt:lpstr>
      <vt:lpstr>Course Introduction</vt:lpstr>
      <vt:lpstr>Course Introduction</vt:lpstr>
      <vt:lpstr>2- Course Contents and Learning Outcomes</vt:lpstr>
      <vt:lpstr>3- Course Requirements</vt:lpstr>
      <vt:lpstr>Course Requirements</vt:lpstr>
      <vt:lpstr>Course Requirements</vt:lpstr>
      <vt:lpstr>4- Read yourself: Sharing</vt:lpstr>
      <vt:lpstr>Read yourself</vt:lpstr>
      <vt:lpstr>5- 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Exercises</vt:lpstr>
      <vt:lpstr>6- Evaluating complexity of a given algorithm</vt:lpstr>
      <vt:lpstr>6- Evaluating complexity of a given algorithm</vt:lpstr>
      <vt:lpstr>6- Evaluating complexity of a given algorithm</vt:lpstr>
      <vt:lpstr>Questions and Answers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Azure</cp:lastModifiedBy>
  <cp:revision>54</cp:revision>
  <dcterms:created xsi:type="dcterms:W3CDTF">2021-11-26T02:00:25Z</dcterms:created>
  <dcterms:modified xsi:type="dcterms:W3CDTF">2022-08-17T03:56:05Z</dcterms:modified>
</cp:coreProperties>
</file>