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8" r:id="rId10"/>
    <p:sldId id="265" r:id="rId11"/>
    <p:sldId id="299" r:id="rId12"/>
    <p:sldId id="266" r:id="rId13"/>
    <p:sldId id="300" r:id="rId14"/>
    <p:sldId id="301" r:id="rId15"/>
    <p:sldId id="302" r:id="rId16"/>
    <p:sldId id="267" r:id="rId17"/>
    <p:sldId id="268" r:id="rId18"/>
    <p:sldId id="269" r:id="rId19"/>
    <p:sldId id="270" r:id="rId20"/>
    <p:sldId id="271" r:id="rId21"/>
    <p:sldId id="272" r:id="rId22"/>
    <p:sldId id="303" r:id="rId23"/>
    <p:sldId id="307" r:id="rId24"/>
    <p:sldId id="304" r:id="rId25"/>
    <p:sldId id="308" r:id="rId26"/>
    <p:sldId id="345" r:id="rId27"/>
    <p:sldId id="309" r:id="rId28"/>
    <p:sldId id="341" r:id="rId29"/>
    <p:sldId id="310" r:id="rId30"/>
    <p:sldId id="311" r:id="rId31"/>
    <p:sldId id="312" r:id="rId32"/>
    <p:sldId id="316" r:id="rId33"/>
    <p:sldId id="317" r:id="rId34"/>
    <p:sldId id="318" r:id="rId35"/>
    <p:sldId id="342" r:id="rId36"/>
    <p:sldId id="313" r:id="rId37"/>
    <p:sldId id="343" r:id="rId38"/>
    <p:sldId id="346" r:id="rId39"/>
    <p:sldId id="347" r:id="rId40"/>
    <p:sldId id="348" r:id="rId41"/>
    <p:sldId id="349" r:id="rId42"/>
    <p:sldId id="350" r:id="rId43"/>
    <p:sldId id="314" r:id="rId44"/>
    <p:sldId id="320" r:id="rId45"/>
    <p:sldId id="339" r:id="rId46"/>
    <p:sldId id="321" r:id="rId47"/>
    <p:sldId id="322" r:id="rId48"/>
    <p:sldId id="330" r:id="rId49"/>
    <p:sldId id="331" r:id="rId50"/>
    <p:sldId id="332" r:id="rId51"/>
    <p:sldId id="323" r:id="rId52"/>
    <p:sldId id="333" r:id="rId53"/>
    <p:sldId id="334" r:id="rId54"/>
    <p:sldId id="335" r:id="rId55"/>
    <p:sldId id="336" r:id="rId56"/>
    <p:sldId id="324" r:id="rId57"/>
    <p:sldId id="337" r:id="rId58"/>
    <p:sldId id="338" r:id="rId59"/>
    <p:sldId id="290" r:id="rId60"/>
    <p:sldId id="291" r:id="rId61"/>
    <p:sldId id="305" r:id="rId62"/>
    <p:sldId id="293" r:id="rId63"/>
    <p:sldId id="294" r:id="rId64"/>
    <p:sldId id="295" r:id="rId65"/>
    <p:sldId id="296" r:id="rId66"/>
    <p:sldId id="29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FF0066"/>
    <a:srgbClr val="FF99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42" autoAdjust="0"/>
  </p:normalViewPr>
  <p:slideViewPr>
    <p:cSldViewPr>
      <p:cViewPr varScale="1">
        <p:scale>
          <a:sx n="52" d="100"/>
          <a:sy n="52" d="100"/>
        </p:scale>
        <p:origin x="17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E681-E562-4B71-8774-FBA064E61050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C134-8128-423C-A784-5100D3BD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53D4-1005-425D-A316-AEBFC456F23D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62400" y="6553200"/>
            <a:ext cx="2209800" cy="24447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Linked Lists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B25F-5CEF-4641-9F25-499BE333544E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3EB7-24E3-41E0-B28C-AF8930FB770D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08E0-34D5-4EFA-9A64-84D1DF660335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553200"/>
            <a:ext cx="2819400" cy="244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EC9-A0C6-4458-8D10-12D8D8B8F824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1AD1-8F65-4329-BEEA-844D2035C320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8023-A4EE-4076-857C-E451FFF86521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D1C-7032-4FE5-8224-54D064BE240F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39B-28D6-4B60-8ABF-165555AA8596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4D9-A9BE-498A-ABC0-3AFFB3A020D9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F5D-1CB3-439B-9183-85B438D5AE87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7ADBD38-79DB-4DFD-B308-03D133320915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Linked Lists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Slot 2&amp;3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Linked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Deadline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</a:t>
            </a:r>
          </a:p>
          <a:p>
            <a:r>
              <a:rPr lang="en-US" dirty="0"/>
              <a:t>14, 16, 18/5/2022</a:t>
            </a:r>
          </a:p>
          <a:p>
            <a:r>
              <a:rPr lang="en-US" dirty="0"/>
              <a:t>XEM TRONG LMS NHÉ</a:t>
            </a:r>
          </a:p>
          <a:p>
            <a:r>
              <a:rPr lang="en-US" dirty="0"/>
              <a:t>ĐỪNG ĐỂ TRỄ</a:t>
            </a:r>
          </a:p>
          <a:p>
            <a:r>
              <a:rPr lang="en-US" dirty="0"/>
              <a:t>ĐÂY LÀ CHƯƠNG THI PRACTICAL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4: Linked Lists (LLs)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CC00"/>
                </a:solidFill>
              </a:rPr>
              <a:t>Linked list</a:t>
            </a:r>
            <a:r>
              <a:rPr lang="en-US" dirty="0"/>
              <a:t>: A group of nodes, each node contains its data and links to others. Links form a linear path to access elements.</a:t>
            </a:r>
          </a:p>
          <a:p>
            <a:r>
              <a:rPr lang="en-US" dirty="0"/>
              <a:t>A link describes a previous-next relation  between two elements.</a:t>
            </a:r>
          </a:p>
          <a:p>
            <a:r>
              <a:rPr lang="en-US" dirty="0"/>
              <a:t>Linked list is the simplest linked data structure.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81000" y="2514600"/>
            <a:ext cx="8458200" cy="3505201"/>
            <a:chOff x="381000" y="2514600"/>
            <a:chExt cx="8458200" cy="3505201"/>
          </a:xfrm>
        </p:grpSpPr>
        <p:sp>
          <p:nvSpPr>
            <p:cNvPr id="4" name="Rectangle 3"/>
            <p:cNvSpPr/>
            <p:nvPr/>
          </p:nvSpPr>
          <p:spPr>
            <a:xfrm>
              <a:off x="17526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1000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94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800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2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862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28194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200400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6400" y="251460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432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36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819400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124200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</a:p>
          </p:txBody>
        </p:sp>
        <p:cxnSp>
          <p:nvCxnSpPr>
            <p:cNvPr id="26" name="Straight Arrow Connector 25"/>
            <p:cNvCxnSpPr>
              <a:stCxn id="7" idx="3"/>
            </p:cNvCxnSpPr>
            <p:nvPr/>
          </p:nvCxnSpPr>
          <p:spPr>
            <a:xfrm flipV="1">
              <a:off x="23622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4290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958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5626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7526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1000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800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862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862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400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530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530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600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198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700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6400" y="3730824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32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00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68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436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" y="4035623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" y="4340423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</a:p>
          </p:txBody>
        </p:sp>
        <p:cxnSp>
          <p:nvCxnSpPr>
            <p:cNvPr id="47" name="Straight Arrow Connector 46"/>
            <p:cNvCxnSpPr>
              <a:stCxn id="31" idx="3"/>
            </p:cNvCxnSpPr>
            <p:nvPr/>
          </p:nvCxnSpPr>
          <p:spPr>
            <a:xfrm flipV="1">
              <a:off x="23622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4290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4958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626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1" idx="2"/>
            </p:cNvCxnSpPr>
            <p:nvPr/>
          </p:nvCxnSpPr>
          <p:spPr>
            <a:xfrm rot="5400000" flipH="1" flipV="1">
              <a:off x="1903512" y="4799112"/>
              <a:ext cx="307777" cy="1588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057400" y="4953000"/>
              <a:ext cx="4267200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39" idx="2"/>
            </p:cNvCxnSpPr>
            <p:nvPr/>
          </p:nvCxnSpPr>
          <p:spPr>
            <a:xfrm rot="5400000" flipH="1" flipV="1">
              <a:off x="6170712" y="4799112"/>
              <a:ext cx="307777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858000" y="2819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Singly Linked list (SLL)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8000" y="3886200"/>
              <a:ext cx="198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Circularly  Singly Linked list (CSLL)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33600" y="556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Item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71800" y="54102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data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71800" y="57912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Item next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67400" y="5410200"/>
              <a:ext cx="12954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Item head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7400" y="5715001"/>
              <a:ext cx="1295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Item tail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53000" y="556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List</a:t>
              </a:r>
            </a:p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Linked list</a:t>
            </a:r>
            <a:r>
              <a:rPr lang="en-US" dirty="0"/>
              <a:t>: A group of nodes, each node contains its data and links to others. Links form a linear path to access elements.</a:t>
            </a:r>
          </a:p>
          <a:p>
            <a:r>
              <a:rPr lang="en-US" dirty="0"/>
              <a:t>A link describes a previous-next relation  between two elements.</a:t>
            </a:r>
          </a:p>
          <a:p>
            <a:r>
              <a:rPr lang="en-US" dirty="0"/>
              <a:t>Linked list is the simplest linked data structure.</a:t>
            </a:r>
          </a:p>
          <a:p>
            <a:r>
              <a:rPr lang="en-US" dirty="0"/>
              <a:t>Linear accessing path may form a circle.  It means that the ending element links to the beginning.</a:t>
            </a:r>
          </a:p>
          <a:p>
            <a:r>
              <a:rPr lang="en-US" b="1" dirty="0">
                <a:solidFill>
                  <a:srgbClr val="FFFF00"/>
                </a:solidFill>
              </a:rPr>
              <a:t>Common used linked lists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Singly linked lists (</a:t>
            </a:r>
            <a:r>
              <a:rPr lang="en-US" b="1" dirty="0">
                <a:solidFill>
                  <a:srgbClr val="FFFF00"/>
                </a:solidFill>
              </a:rPr>
              <a:t>SLL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Circular linked lists (</a:t>
            </a:r>
            <a:r>
              <a:rPr lang="en-US" b="1" dirty="0">
                <a:solidFill>
                  <a:srgbClr val="FFFF00"/>
                </a:solidFill>
              </a:rPr>
              <a:t>CSLL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Doubly linked lists (</a:t>
            </a:r>
            <a:r>
              <a:rPr lang="en-US" b="1" dirty="0">
                <a:solidFill>
                  <a:srgbClr val="FFFF00"/>
                </a:solidFill>
              </a:rPr>
              <a:t>DLL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Circular doubly linked lists (</a:t>
            </a:r>
            <a:r>
              <a:rPr lang="en-US" b="1" dirty="0">
                <a:solidFill>
                  <a:srgbClr val="FFFF00"/>
                </a:solidFill>
              </a:rPr>
              <a:t>CDLL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LLs: Common used LLs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grpSp>
        <p:nvGrpSpPr>
          <p:cNvPr id="219" name="Group 218"/>
          <p:cNvGrpSpPr/>
          <p:nvPr/>
        </p:nvGrpSpPr>
        <p:grpSpPr>
          <a:xfrm>
            <a:off x="304800" y="1062235"/>
            <a:ext cx="8610600" cy="5262365"/>
            <a:chOff x="457200" y="1062235"/>
            <a:chExt cx="8610600" cy="5262365"/>
          </a:xfrm>
        </p:grpSpPr>
        <p:sp>
          <p:nvSpPr>
            <p:cNvPr id="91" name="Rectangle 90"/>
            <p:cNvSpPr/>
            <p:nvPr/>
          </p:nvSpPr>
          <p:spPr>
            <a:xfrm>
              <a:off x="18288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obj1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288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956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obj2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8956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9624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obj3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624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0292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obj4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292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960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obj5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0960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52600" y="1062236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8194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862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530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0198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7200" y="13670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7200" y="16718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</a:p>
          </p:txBody>
        </p:sp>
        <p:cxnSp>
          <p:nvCxnSpPr>
            <p:cNvPr id="110" name="Straight Arrow Connector 109"/>
            <p:cNvCxnSpPr>
              <a:stCxn id="92" idx="3"/>
            </p:cNvCxnSpPr>
            <p:nvPr/>
          </p:nvCxnSpPr>
          <p:spPr>
            <a:xfrm flipV="1">
              <a:off x="24384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35052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45720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56388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8288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288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956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obj2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8956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9624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obj3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624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292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obj4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292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960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obj5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0960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7200" y="22052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57200" y="25100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</a:p>
          </p:txBody>
        </p:sp>
        <p:cxnSp>
          <p:nvCxnSpPr>
            <p:cNvPr id="131" name="Straight Arrow Connector 130"/>
            <p:cNvCxnSpPr>
              <a:stCxn id="115" idx="3"/>
            </p:cNvCxnSpPr>
            <p:nvPr/>
          </p:nvCxnSpPr>
          <p:spPr>
            <a:xfrm flipV="1">
              <a:off x="24384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35052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45720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56388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15" idx="2"/>
            </p:cNvCxnSpPr>
            <p:nvPr/>
          </p:nvCxnSpPr>
          <p:spPr>
            <a:xfrm rot="5400000" flipH="1" flipV="1">
              <a:off x="1979712" y="2968724"/>
              <a:ext cx="307777" cy="1588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133600" y="3122612"/>
              <a:ext cx="4267200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23" idx="2"/>
            </p:cNvCxnSpPr>
            <p:nvPr/>
          </p:nvCxnSpPr>
          <p:spPr>
            <a:xfrm rot="5400000" flipH="1" flipV="1">
              <a:off x="6246912" y="2968724"/>
              <a:ext cx="307777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6858000" y="153681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SLL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858000" y="229012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CSLL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20000" y="130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Item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696200" y="16764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Object data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696200" y="20574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848600" y="5712023"/>
              <a:ext cx="10668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head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848600" y="60198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tail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848600" y="5331023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List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88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88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8956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956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9624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obj3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9624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0292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obj4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0292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0960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obj5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0960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52600" y="3508177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8194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862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9530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0198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57200" y="3812976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7200" y="4117776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</a:p>
          </p:txBody>
        </p:sp>
        <p:cxnSp>
          <p:nvCxnSpPr>
            <p:cNvPr id="164" name="Straight Arrow Connector 163"/>
            <p:cNvCxnSpPr>
              <a:stCxn id="148" idx="3"/>
            </p:cNvCxnSpPr>
            <p:nvPr/>
          </p:nvCxnSpPr>
          <p:spPr>
            <a:xfrm flipV="1">
              <a:off x="24384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35052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45720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56388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6781800" y="405324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DLL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288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8956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624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0292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0960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10800000">
              <a:off x="4572000" y="4574977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10800000">
              <a:off x="3505200" y="4573387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rot="10800000">
              <a:off x="2438400" y="4574976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rot="10800000">
              <a:off x="5638800" y="4574976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18288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obj1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8288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8956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obj2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8956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9624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obj3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624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0292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obj4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292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0960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obj5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0960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57200" y="4870647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57200" y="5175447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</a:p>
          </p:txBody>
        </p:sp>
        <p:cxnSp>
          <p:nvCxnSpPr>
            <p:cNvPr id="195" name="Straight Arrow Connector 194"/>
            <p:cNvCxnSpPr>
              <a:stCxn id="179" idx="3"/>
            </p:cNvCxnSpPr>
            <p:nvPr/>
          </p:nvCxnSpPr>
          <p:spPr>
            <a:xfrm flipV="1">
              <a:off x="24384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35052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V="1">
              <a:off x="45720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56388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18288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8956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9624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0292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0960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rot="5400000" flipH="1" flipV="1">
              <a:off x="1751906" y="5862736"/>
              <a:ext cx="307777" cy="1588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905000" y="6018212"/>
              <a:ext cx="4724400" cy="1588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 flipH="1" flipV="1">
              <a:off x="6363096" y="5751116"/>
              <a:ext cx="532607" cy="1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rot="10800000">
              <a:off x="4572001" y="5635623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rot="10800000">
              <a:off x="3505201" y="5634033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rot="10800000">
              <a:off x="2438401" y="5635622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rot="10800000">
              <a:off x="5638801" y="5635622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endCxn id="199" idx="2"/>
            </p:cNvCxnSpPr>
            <p:nvPr/>
          </p:nvCxnSpPr>
          <p:spPr>
            <a:xfrm rot="5400000" flipH="1" flipV="1">
              <a:off x="2019300" y="5827712"/>
              <a:ext cx="2286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rot="10800000">
              <a:off x="2133600" y="5942012"/>
              <a:ext cx="41148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rot="16200000" flipV="1">
              <a:off x="6134101" y="5827711"/>
              <a:ext cx="228600" cy="2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6781800" y="5040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CDLL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620000" y="3657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Item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696200" y="41148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Object data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7696200" y="44958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7696200" y="47244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previous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LLs…: Representing Item/List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Representing an item(element)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C000"/>
                </a:solidFill>
              </a:rPr>
              <a:t>Representing a linked list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67200"/>
            <a:ext cx="8229600" cy="2057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list can be managed using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reference to the beginning item only but we should use both references to the head and the tail of the list. The reference to the tail helps the add-last operation a new item to the end of a list with the best performance (O(1)). If not, </a:t>
            </a:r>
            <a:r>
              <a:rPr lang="en-US" sz="2000" b="1" dirty="0">
                <a:solidFill>
                  <a:srgbClr val="FFFF00"/>
                </a:solidFill>
              </a:rPr>
              <a:t>when we want to add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new item to the end of a list, we  need to move from the beginning to the end of the list (O(n)).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7386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Item in SLL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14400" y="2209800"/>
            <a:ext cx="7467600" cy="1828800"/>
            <a:chOff x="685800" y="2362200"/>
            <a:chExt cx="7467600" cy="1828800"/>
          </a:xfrm>
        </p:grpSpPr>
        <p:sp>
          <p:nvSpPr>
            <p:cNvPr id="8" name="Rectangle 7"/>
            <p:cNvSpPr/>
            <p:nvPr/>
          </p:nvSpPr>
          <p:spPr>
            <a:xfrm>
              <a:off x="685800" y="2971800"/>
              <a:ext cx="2133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Object data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3352800"/>
              <a:ext cx="21336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8400" y="2971800"/>
              <a:ext cx="1905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head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48400" y="3352800"/>
              <a:ext cx="1905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tail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48400" y="2433935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Linked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2362200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Item in DLL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2960132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Object 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2800" y="3341132"/>
              <a:ext cx="2286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2800" y="3733800"/>
              <a:ext cx="2286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previous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LLs…: Comparing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219200" cy="129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SLL and DLL: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3835400"/>
            <a:ext cx="7391400" cy="431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Circular (CLL) </a:t>
            </a:r>
            <a:r>
              <a:rPr lang="en-US" sz="2400" b="1" dirty="0">
                <a:solidFill>
                  <a:srgbClr val="FFC000"/>
                </a:solidFill>
              </a:rPr>
              <a:t> and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Non - circular LL (LL)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828800" y="1066800"/>
          <a:ext cx="69342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SLL, only one reference is added to each item</a:t>
                      </a:r>
                    </a:p>
                    <a:p>
                      <a:r>
                        <a:rPr lang="en-US" dirty="0"/>
                        <a:t>In DLL, two references are added to each item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 Memory cost of DLL is greater than SLL.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SLL</a:t>
                      </a:r>
                      <a:r>
                        <a:rPr lang="en-US" baseline="0" dirty="0"/>
                        <a:t> has only one path (one accessing direction)</a:t>
                      </a:r>
                    </a:p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Ex: for (t=head; t!=null; t= t.next)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DLL has two paths </a:t>
                      </a:r>
                      <a:r>
                        <a:rPr lang="en-US" baseline="0" dirty="0">
                          <a:sym typeface="Wingdings" pitchFamily="2" charset="2"/>
                        </a:rPr>
                        <a:t> DLL is more flexible than SLL.</a:t>
                      </a:r>
                    </a:p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Ex: for (t=head; t!=null; t= t.next)</a:t>
                      </a:r>
                    </a:p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Ex: for (t=tail; t!=null; t= t.previous)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14400" y="4368800"/>
          <a:ext cx="79248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Identifying</a:t>
                      </a:r>
                      <a:r>
                        <a:rPr lang="en-US" baseline="0" dirty="0"/>
                        <a:t> the last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LL, the last</a:t>
                      </a:r>
                      <a:r>
                        <a:rPr lang="en-US" baseline="0" dirty="0"/>
                        <a:t> item of a path has the reference is NULL</a:t>
                      </a:r>
                    </a:p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Ex: for (t=head; t!=null; t= t.next)</a:t>
                      </a:r>
                    </a:p>
                    <a:p>
                      <a:r>
                        <a:rPr lang="en-US" baseline="0" dirty="0"/>
                        <a:t>In CLL, the </a:t>
                      </a:r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item of a path has the reference is the path’s beginning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Ex: for (t=head; t.next!=head; t= t.next)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 CLL cause more complex when it is implemented.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LLs…: 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3480"/>
            <a:ext cx="8686800" cy="4922520"/>
          </a:xfrm>
        </p:spPr>
        <p:txBody>
          <a:bodyPr>
            <a:noAutofit/>
          </a:bodyPr>
          <a:lstStyle/>
          <a:p>
            <a:r>
              <a:rPr lang="en-US" sz="2000" b="1" dirty="0"/>
              <a:t>Operations on DLL and CLL:</a:t>
            </a:r>
          </a:p>
          <a:p>
            <a:pPr lvl="1"/>
            <a:r>
              <a:rPr lang="en-US" sz="2000" b="1" dirty="0"/>
              <a:t>They are similar to operations on SLL</a:t>
            </a:r>
          </a:p>
          <a:p>
            <a:pPr lvl="1"/>
            <a:r>
              <a:rPr lang="en-US" sz="2000" b="1" dirty="0"/>
              <a:t>Pay attentions:</a:t>
            </a:r>
          </a:p>
          <a:p>
            <a:pPr lvl="2"/>
            <a:r>
              <a:rPr lang="en-US" sz="1800" b="1" dirty="0"/>
              <a:t>Update the reference previous in DLL</a:t>
            </a:r>
          </a:p>
          <a:p>
            <a:pPr lvl="2"/>
            <a:r>
              <a:rPr lang="en-US" sz="1800" b="1" dirty="0"/>
              <a:t>In CLLs, the tail item links to the head item.</a:t>
            </a:r>
          </a:p>
          <a:p>
            <a:r>
              <a:rPr lang="en-US" dirty="0"/>
              <a:t>So, only basic operations on SLL are introduced including</a:t>
            </a:r>
            <a:r>
              <a:rPr lang="en-US" sz="2000" b="1" dirty="0"/>
              <a:t>: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Add the data x to the beginning / the end of  a SLL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Add data x to the position after the reference ref of a SLL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Searching the first existence of  the data x in a SLL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Remove the first existence of  the data x in a SLL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Traversing items in a list (this operation will be introduced in the assignment) 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Sorting a SLL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Reversing a SLL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SLL Operations: 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7912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Add the data x to the beginning of a SLL</a:t>
            </a:r>
          </a:p>
          <a:p>
            <a:pPr>
              <a:buNone/>
            </a:pPr>
            <a:r>
              <a:rPr lang="en-US" b="1" dirty="0"/>
              <a:t>Item p = new Item(x);</a:t>
            </a:r>
          </a:p>
          <a:p>
            <a:pPr>
              <a:buNone/>
            </a:pPr>
            <a:r>
              <a:rPr lang="en-US" b="1" dirty="0"/>
              <a:t>if (head==null) head=tail = p;</a:t>
            </a:r>
          </a:p>
          <a:p>
            <a:pPr>
              <a:buNone/>
            </a:pPr>
            <a:r>
              <a:rPr lang="en-US" b="1" dirty="0"/>
              <a:t>else {</a:t>
            </a:r>
          </a:p>
          <a:p>
            <a:pPr>
              <a:buNone/>
            </a:pPr>
            <a:r>
              <a:rPr lang="en-US" b="1" dirty="0"/>
              <a:t>        p.next = head;</a:t>
            </a:r>
          </a:p>
          <a:p>
            <a:pPr>
              <a:buNone/>
            </a:pPr>
            <a:r>
              <a:rPr lang="en-US" b="1" dirty="0"/>
              <a:t>        head = p;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90600" y="1459468"/>
            <a:ext cx="7543800" cy="4560332"/>
            <a:chOff x="457200" y="1154668"/>
            <a:chExt cx="7543800" cy="4560332"/>
          </a:xfrm>
        </p:grpSpPr>
        <p:grpSp>
          <p:nvGrpSpPr>
            <p:cNvPr id="55" name="Group 54"/>
            <p:cNvGrpSpPr/>
            <p:nvPr/>
          </p:nvGrpSpPr>
          <p:grpSpPr>
            <a:xfrm>
              <a:off x="457200" y="1154668"/>
              <a:ext cx="7543800" cy="4560332"/>
              <a:chOff x="457200" y="1154668"/>
              <a:chExt cx="7543800" cy="4560332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6019800" y="2286000"/>
                <a:ext cx="19812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head: null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 700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019800" y="2590800"/>
                <a:ext cx="19812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tail: null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 700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219200" y="3810000"/>
                <a:ext cx="1066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19200" y="4191000"/>
                <a:ext cx="10668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null</a:t>
                </a:r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</a:t>
                </a:r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819400" y="38100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obj1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819400" y="4191000"/>
                <a:ext cx="8382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191000" y="3810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obj2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191000" y="41910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638800" y="38100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obj3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638800" y="4191000"/>
                <a:ext cx="8382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010400" y="3810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obj4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010400" y="41910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null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895600" y="44958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343400" y="4495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791200" y="4495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7239000" y="4495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</a:p>
            </p:txBody>
          </p:sp>
          <p:cxnSp>
            <p:nvCxnSpPr>
              <p:cNvPr id="121" name="Straight Arrow Connector 120"/>
              <p:cNvCxnSpPr>
                <a:stCxn id="107" idx="3"/>
                <a:endCxn id="109" idx="1"/>
              </p:cNvCxnSpPr>
              <p:nvPr/>
            </p:nvCxnSpPr>
            <p:spPr>
              <a:xfrm>
                <a:off x="22860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09" idx="3"/>
                <a:endCxn id="111" idx="1"/>
              </p:cNvCxnSpPr>
              <p:nvPr/>
            </p:nvCxnSpPr>
            <p:spPr>
              <a:xfrm>
                <a:off x="36576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11" idx="3"/>
                <a:endCxn id="113" idx="1"/>
              </p:cNvCxnSpPr>
              <p:nvPr/>
            </p:nvCxnSpPr>
            <p:spPr>
              <a:xfrm>
                <a:off x="51054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13" idx="3"/>
                <a:endCxn id="115" idx="1"/>
              </p:cNvCxnSpPr>
              <p:nvPr/>
            </p:nvCxnSpPr>
            <p:spPr>
              <a:xfrm>
                <a:off x="64770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57200" y="4964668"/>
                <a:ext cx="2133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head: 10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00  700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57200" y="5345668"/>
                <a:ext cx="2133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tail: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600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295400" y="44196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p = 700</a:t>
                </a:r>
              </a:p>
            </p:txBody>
          </p:sp>
          <p:cxnSp>
            <p:nvCxnSpPr>
              <p:cNvPr id="133" name="Straight Arrow Connector 132"/>
              <p:cNvCxnSpPr/>
              <p:nvPr/>
            </p:nvCxnSpPr>
            <p:spPr>
              <a:xfrm>
                <a:off x="3581400" y="1752600"/>
                <a:ext cx="2438400" cy="533400"/>
              </a:xfrm>
              <a:prstGeom prst="straightConnector1">
                <a:avLst/>
              </a:prstGeom>
              <a:ln w="38100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828800" y="2514600"/>
                <a:ext cx="152400" cy="1676400"/>
              </a:xfrm>
              <a:prstGeom prst="straightConnector1">
                <a:avLst/>
              </a:prstGeom>
              <a:ln w="38100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2667000" y="2514600"/>
                <a:ext cx="16002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Complexity: O(1)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19800" y="1154668"/>
                <a:ext cx="1066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019800" y="1535668"/>
                <a:ext cx="10668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null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96000" y="17642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p = 700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 flipH="1">
              <a:off x="685800" y="2743200"/>
              <a:ext cx="533400" cy="2209800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SLL Operations: Adding…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9530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>
                <a:solidFill>
                  <a:srgbClr val="FFFF00"/>
                </a:solidFill>
              </a:rPr>
              <a:t>Add the data x to the end of a SLL</a:t>
            </a:r>
          </a:p>
          <a:p>
            <a:pPr>
              <a:buNone/>
            </a:pPr>
            <a:r>
              <a:rPr lang="en-US" sz="2600" b="1" dirty="0"/>
              <a:t>Item p = new Item(x);</a:t>
            </a:r>
          </a:p>
          <a:p>
            <a:pPr>
              <a:buNone/>
            </a:pPr>
            <a:r>
              <a:rPr lang="en-US" sz="2600" b="1" dirty="0"/>
              <a:t>if (head==null) head=tail = p;</a:t>
            </a:r>
          </a:p>
          <a:p>
            <a:pPr>
              <a:buNone/>
            </a:pPr>
            <a:r>
              <a:rPr lang="en-US" sz="2600" b="1" dirty="0"/>
              <a:t>else {</a:t>
            </a:r>
          </a:p>
          <a:p>
            <a:pPr>
              <a:buNone/>
            </a:pPr>
            <a:r>
              <a:rPr lang="en-US" sz="2600" b="1" dirty="0"/>
              <a:t>        tail.next = p;</a:t>
            </a:r>
          </a:p>
          <a:p>
            <a:pPr>
              <a:buNone/>
            </a:pPr>
            <a:r>
              <a:rPr lang="en-US" sz="2600" b="1" dirty="0"/>
              <a:t>        tail = p;</a:t>
            </a:r>
          </a:p>
          <a:p>
            <a:pPr>
              <a:buNone/>
            </a:pPr>
            <a:r>
              <a:rPr lang="en-US" sz="2600" b="1" dirty="0"/>
              <a:t>}</a:t>
            </a:r>
            <a:endParaRPr lang="en-US" sz="26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38200" y="1524000"/>
            <a:ext cx="7848600" cy="4560332"/>
            <a:chOff x="1905000" y="1154668"/>
            <a:chExt cx="7848600" cy="4560332"/>
          </a:xfrm>
        </p:grpSpPr>
        <p:sp>
          <p:nvSpPr>
            <p:cNvPr id="38" name="TextBox 37"/>
            <p:cNvSpPr txBox="1"/>
            <p:nvPr/>
          </p:nvSpPr>
          <p:spPr>
            <a:xfrm>
              <a:off x="7620000" y="2286000"/>
              <a:ext cx="19812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null 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20000" y="2590800"/>
              <a:ext cx="19812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null 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86800" y="3810000"/>
              <a:ext cx="1066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86800" y="4191000"/>
              <a:ext cx="1066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19400" y="38100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191000"/>
              <a:ext cx="8382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91000" y="38100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1000" y="41910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800" y="38100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8800" y="4191000"/>
              <a:ext cx="8382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38100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obj4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0400" y="41910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3200" y="4495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910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26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104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cxnSp>
          <p:nvCxnSpPr>
            <p:cNvPr id="54" name="Straight Arrow Connector 53"/>
            <p:cNvCxnSpPr>
              <a:stCxn id="49" idx="3"/>
              <a:endCxn id="41" idx="1"/>
            </p:cNvCxnSpPr>
            <p:nvPr/>
          </p:nvCxnSpPr>
          <p:spPr>
            <a:xfrm>
              <a:off x="81534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3" idx="3"/>
              <a:endCxn id="45" idx="1"/>
            </p:cNvCxnSpPr>
            <p:nvPr/>
          </p:nvCxnSpPr>
          <p:spPr>
            <a:xfrm>
              <a:off x="36576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5" idx="3"/>
              <a:endCxn id="47" idx="1"/>
            </p:cNvCxnSpPr>
            <p:nvPr/>
          </p:nvCxnSpPr>
          <p:spPr>
            <a:xfrm>
              <a:off x="51054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3"/>
              <a:endCxn id="49" idx="1"/>
            </p:cNvCxnSpPr>
            <p:nvPr/>
          </p:nvCxnSpPr>
          <p:spPr>
            <a:xfrm>
              <a:off x="64770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05000" y="4964668"/>
              <a:ext cx="213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10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05000" y="5345668"/>
              <a:ext cx="213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600  700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763000" y="4419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 = 700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572000" y="1611868"/>
              <a:ext cx="2895600" cy="838200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124200" y="2362200"/>
              <a:ext cx="3810000" cy="1764268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648200" y="2221468"/>
              <a:ext cx="1600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Complexity: O(1)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20000" y="1154668"/>
              <a:ext cx="1066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0" y="1535668"/>
              <a:ext cx="1066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96200" y="1764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 = 700</a:t>
              </a:r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 flipH="1">
            <a:off x="1219200" y="3048000"/>
            <a:ext cx="76200" cy="2286000"/>
          </a:xfrm>
          <a:prstGeom prst="straightConnector1">
            <a:avLst/>
          </a:prstGeom>
          <a:ln w="38100"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SLL Operations: Adding…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2098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Add the data x to the position after the reference ref of a SLL</a:t>
            </a:r>
          </a:p>
          <a:p>
            <a:pPr>
              <a:buNone/>
            </a:pPr>
            <a:r>
              <a:rPr lang="en-US" sz="3800" b="1" dirty="0"/>
              <a:t>if (ref==tail) Add x to the end of the list;</a:t>
            </a:r>
          </a:p>
          <a:p>
            <a:pPr>
              <a:buNone/>
            </a:pPr>
            <a:r>
              <a:rPr lang="en-US" sz="3800" b="1" dirty="0"/>
              <a:t>else {</a:t>
            </a:r>
          </a:p>
          <a:p>
            <a:pPr>
              <a:buNone/>
            </a:pPr>
            <a:r>
              <a:rPr lang="en-US" sz="3800" b="1" dirty="0"/>
              <a:t>        Item p = new Item(x);</a:t>
            </a:r>
          </a:p>
          <a:p>
            <a:pPr>
              <a:buNone/>
            </a:pPr>
            <a:r>
              <a:rPr lang="en-US" sz="3800" b="1" dirty="0"/>
              <a:t>        p.next = ref.next;</a:t>
            </a:r>
          </a:p>
          <a:p>
            <a:pPr>
              <a:buNone/>
            </a:pPr>
            <a:r>
              <a:rPr lang="en-US" sz="3800" b="1" dirty="0"/>
              <a:t>        ref.next = p;</a:t>
            </a:r>
          </a:p>
          <a:p>
            <a:pPr>
              <a:buNone/>
            </a:pPr>
            <a:r>
              <a:rPr lang="en-US" sz="3800" b="1" dirty="0"/>
              <a:t>}</a:t>
            </a:r>
            <a:endParaRPr lang="en-US" sz="3800" dirty="0"/>
          </a:p>
        </p:txBody>
      </p:sp>
      <p:sp>
        <p:nvSpPr>
          <p:cNvPr id="140" name="Rectangle 139"/>
          <p:cNvSpPr/>
          <p:nvPr/>
        </p:nvSpPr>
        <p:spPr>
          <a:xfrm>
            <a:off x="3886200" y="19812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Complexity: O(1)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209800" y="2362200"/>
            <a:ext cx="6019800" cy="3538954"/>
            <a:chOff x="2209800" y="2362200"/>
            <a:chExt cx="6019800" cy="3538954"/>
          </a:xfrm>
        </p:grpSpPr>
        <p:sp>
          <p:nvSpPr>
            <p:cNvPr id="106" name="Rectangle 105"/>
            <p:cNvSpPr/>
            <p:nvPr/>
          </p:nvSpPr>
          <p:spPr>
            <a:xfrm>
              <a:off x="5943600" y="49530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943600" y="53340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  </a:t>
              </a:r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146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146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9624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obj2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9624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0200" y="35814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obj3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410200" y="39624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 </a:t>
              </a:r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239000" y="3581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obj4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39000" y="3962400"/>
              <a:ext cx="9906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43200" y="4267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91000" y="4267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33999" y="4267200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ref= 400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62800" y="4267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cxnSp>
          <p:nvCxnSpPr>
            <p:cNvPr id="122" name="Straight Arrow Connector 121"/>
            <p:cNvCxnSpPr>
              <a:stCxn id="109" idx="3"/>
              <a:endCxn id="111" idx="1"/>
            </p:cNvCxnSpPr>
            <p:nvPr/>
          </p:nvCxnSpPr>
          <p:spPr>
            <a:xfrm>
              <a:off x="34290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1" idx="3"/>
              <a:endCxn id="113" idx="1"/>
            </p:cNvCxnSpPr>
            <p:nvPr/>
          </p:nvCxnSpPr>
          <p:spPr>
            <a:xfrm>
              <a:off x="48768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3" idx="3"/>
              <a:endCxn id="115" idx="1"/>
            </p:cNvCxnSpPr>
            <p:nvPr/>
          </p:nvCxnSpPr>
          <p:spPr>
            <a:xfrm>
              <a:off x="6553200" y="4114800"/>
              <a:ext cx="6858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209800" y="4797623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09800" y="5102423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600</a:t>
              </a:r>
              <a:endPara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172200" y="55626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 = 700</a:t>
              </a: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43200" y="2362200"/>
              <a:ext cx="4343400" cy="2286000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286000" y="2514600"/>
              <a:ext cx="3962400" cy="1981200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086600" y="4267200"/>
              <a:ext cx="152400" cy="12192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286500" y="4267200"/>
              <a:ext cx="38100" cy="6096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SLL Operations: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22098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Search the first existence of data x in the SLL</a:t>
            </a:r>
          </a:p>
          <a:p>
            <a:pPr>
              <a:buNone/>
            </a:pPr>
            <a:r>
              <a:rPr lang="en-US" b="1" dirty="0"/>
              <a:t>If (head==null) return null;</a:t>
            </a:r>
          </a:p>
          <a:p>
            <a:pPr>
              <a:buNone/>
            </a:pPr>
            <a:r>
              <a:rPr lang="en-US" b="1" dirty="0"/>
              <a:t>for (Item t = head; t!=null; t = t.next) </a:t>
            </a:r>
          </a:p>
          <a:p>
            <a:pPr>
              <a:buNone/>
            </a:pPr>
            <a:r>
              <a:rPr lang="en-US" b="1" dirty="0"/>
              <a:t>    if (t.data==x) return t;</a:t>
            </a:r>
          </a:p>
          <a:p>
            <a:pPr>
              <a:buNone/>
            </a:pPr>
            <a:r>
              <a:rPr lang="en-US" b="1" dirty="0"/>
              <a:t>return null;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62000" y="1295400"/>
            <a:ext cx="8305800" cy="4191000"/>
            <a:chOff x="762000" y="1295400"/>
            <a:chExt cx="8305800" cy="4191000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416623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10400" y="4797623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67000" y="4416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67000" y="4797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33800" y="4416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733800" y="4797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00600" y="4416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00600" y="4797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867400" y="4416623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867400" y="4797623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908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576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244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912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cxnSp>
          <p:nvCxnSpPr>
            <p:cNvPr id="121" name="Straight Arrow Connector 120"/>
            <p:cNvCxnSpPr>
              <a:endCxn id="107" idx="1"/>
            </p:cNvCxnSpPr>
            <p:nvPr/>
          </p:nvCxnSpPr>
          <p:spPr>
            <a:xfrm>
              <a:off x="6553200" y="4873823"/>
              <a:ext cx="457200" cy="3810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11" idx="1"/>
            </p:cNvCxnSpPr>
            <p:nvPr/>
          </p:nvCxnSpPr>
          <p:spPr>
            <a:xfrm>
              <a:off x="3276600" y="4911923"/>
              <a:ext cx="4572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13" idx="1"/>
            </p:cNvCxnSpPr>
            <p:nvPr/>
          </p:nvCxnSpPr>
          <p:spPr>
            <a:xfrm>
              <a:off x="4343400" y="4911923"/>
              <a:ext cx="4572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15" idx="1"/>
            </p:cNvCxnSpPr>
            <p:nvPr/>
          </p:nvCxnSpPr>
          <p:spPr>
            <a:xfrm>
              <a:off x="5410200" y="4911923"/>
              <a:ext cx="4572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62000" y="4492823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2000" y="4888468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700</a:t>
              </a:r>
              <a:endPara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934200" y="514784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91200" y="1295400"/>
              <a:ext cx="3276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Linear search </a:t>
              </a:r>
              <a:r>
                <a:rPr lang="en-US" sz="2400" dirty="0">
                  <a:solidFill>
                    <a:schemeClr val="bg1"/>
                  </a:solidFill>
                  <a:sym typeface="Wingdings" pitchFamily="2" charset="2"/>
                </a:rPr>
                <a:t> </a:t>
              </a:r>
              <a:r>
                <a:rPr lang="en-US" sz="2400" dirty="0">
                  <a:solidFill>
                    <a:schemeClr val="bg1"/>
                  </a:solidFill>
                </a:rPr>
                <a:t>O(n)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90799" y="3581400"/>
              <a:ext cx="1031875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x= 8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90800" y="3886200"/>
              <a:ext cx="4953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t= 1000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800  400  600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>
              <a:off x="3733800" y="2743200"/>
              <a:ext cx="1447800" cy="22860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477000" y="1981200"/>
              <a:ext cx="2438400" cy="1295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Search x in an array:</a:t>
              </a:r>
            </a:p>
            <a:p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for (i=0; i&lt;n; i++)</a:t>
              </a:r>
            </a:p>
            <a:p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   if (a[i]==x) return i;</a:t>
              </a:r>
            </a:p>
            <a:p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return -1;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029200" y="2438400"/>
              <a:ext cx="1295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CC00"/>
                </a:solidFill>
                <a:latin typeface="Arial"/>
              </a:rPr>
              <a:t>LO1:  Describe the list data structure and its’ different way of implementations. Implement the singly linked list.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LO1.7  Explain why the Java code library provides the ArrayList and LinkedList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SLL Operations: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181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Remove the first existence of data x in the SLL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If (head==null) return null;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= null, </a:t>
            </a:r>
            <a:r>
              <a:rPr lang="en-US" sz="1600" b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= head;</a:t>
            </a:r>
          </a:p>
          <a:p>
            <a:pPr>
              <a:buNone/>
            </a:pPr>
            <a:r>
              <a:rPr lang="en-US" sz="16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Determine the reference which can be removed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!=null &amp;&amp;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pDel.data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!=x) {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pDel.next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If removed data existed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!= null) {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if 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==head) {</a:t>
            </a: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remove head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If (head==tail) head=tail= null; </a:t>
            </a:r>
            <a:r>
              <a:rPr lang="en-US" sz="16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list has only one node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else head =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head.next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;          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Else if 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==tail) {</a:t>
            </a:r>
            <a:r>
              <a:rPr lang="en-US" sz="16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remove tail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pAfter.next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= null;   tail=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}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else 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pAfter.next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pDel.next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305800" y="27432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305800" y="31242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9624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9624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0292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0292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960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0960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62800" y="2743200"/>
            <a:ext cx="685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700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862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530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96000" y="2438400"/>
            <a:ext cx="609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62800" y="2438400"/>
            <a:ext cx="685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</p:txBody>
      </p:sp>
      <p:cxnSp>
        <p:nvCxnSpPr>
          <p:cNvPr id="121" name="Straight Arrow Connector 120"/>
          <p:cNvCxnSpPr>
            <a:stCxn id="115" idx="3"/>
            <a:endCxn id="107" idx="1"/>
          </p:cNvCxnSpPr>
          <p:nvPr/>
        </p:nvCxnSpPr>
        <p:spPr>
          <a:xfrm>
            <a:off x="78486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1" idx="1"/>
          </p:cNvCxnSpPr>
          <p:nvPr/>
        </p:nvCxnSpPr>
        <p:spPr>
          <a:xfrm>
            <a:off x="45720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3" idx="1"/>
          </p:cNvCxnSpPr>
          <p:nvPr/>
        </p:nvCxnSpPr>
        <p:spPr>
          <a:xfrm>
            <a:off x="56388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5" idx="1"/>
          </p:cNvCxnSpPr>
          <p:nvPr/>
        </p:nvCxnSpPr>
        <p:spPr>
          <a:xfrm>
            <a:off x="67056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19800" y="4116965"/>
            <a:ext cx="1295400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head: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00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0" y="4419599"/>
            <a:ext cx="1295400" cy="3355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tail: </a:t>
            </a:r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700</a:t>
            </a:r>
            <a:endParaRPr lang="en-US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229600" y="2359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057400" y="2590800"/>
            <a:ext cx="16002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Linear search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1447800"/>
            <a:ext cx="76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x= 8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1981200"/>
            <a:ext cx="3657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1000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800  400  600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5800" y="1752600"/>
            <a:ext cx="3657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null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1000  800  400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3319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700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657600" y="2133600"/>
            <a:ext cx="1143000" cy="457200"/>
          </a:xfrm>
          <a:prstGeom prst="straightConnector1">
            <a:avLst/>
          </a:prstGeom>
          <a:ln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sp>
        <p:nvSpPr>
          <p:cNvPr id="42" name="Freeform 41"/>
          <p:cNvSpPr/>
          <p:nvPr/>
        </p:nvSpPr>
        <p:spPr>
          <a:xfrm>
            <a:off x="6670343" y="3480179"/>
            <a:ext cx="1651379" cy="466299"/>
          </a:xfrm>
          <a:custGeom>
            <a:avLst/>
            <a:gdLst>
              <a:gd name="connsiteX0" fmla="*/ 0 w 1651379"/>
              <a:gd name="connsiteY0" fmla="*/ 13648 h 466299"/>
              <a:gd name="connsiteX1" fmla="*/ 818866 w 1651379"/>
              <a:gd name="connsiteY1" fmla="*/ 464024 h 466299"/>
              <a:gd name="connsiteX2" fmla="*/ 1651379 w 1651379"/>
              <a:gd name="connsiteY2" fmla="*/ 0 h 466299"/>
              <a:gd name="connsiteX3" fmla="*/ 1651379 w 1651379"/>
              <a:gd name="connsiteY3" fmla="*/ 0 h 46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379" h="466299">
                <a:moveTo>
                  <a:pt x="0" y="13648"/>
                </a:moveTo>
                <a:cubicBezTo>
                  <a:pt x="271818" y="239973"/>
                  <a:pt x="543636" y="466299"/>
                  <a:pt x="818866" y="464024"/>
                </a:cubicBezTo>
                <a:cubicBezTo>
                  <a:pt x="1094096" y="461749"/>
                  <a:pt x="1651379" y="0"/>
                  <a:pt x="1651379" y="0"/>
                </a:cubicBezTo>
                <a:lnTo>
                  <a:pt x="1651379" y="0"/>
                </a:lnTo>
              </a:path>
            </a:pathLst>
          </a:custGeom>
          <a:ln>
            <a:solidFill>
              <a:srgbClr val="FFFF99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590800" y="3581400"/>
            <a:ext cx="3657600" cy="1371600"/>
          </a:xfrm>
          <a:prstGeom prst="straightConnector1">
            <a:avLst/>
          </a:prstGeom>
          <a:ln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SLL Operations: 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3810000"/>
          </a:xfrm>
        </p:spPr>
        <p:txBody>
          <a:bodyPr>
            <a:normAutofit/>
          </a:bodyPr>
          <a:lstStyle/>
          <a:p>
            <a:r>
              <a:rPr lang="en-US" b="1" dirty="0"/>
              <a:t>List traversal</a:t>
            </a:r>
            <a:r>
              <a:rPr lang="en-US" i="1" dirty="0"/>
              <a:t> </a:t>
            </a:r>
            <a:r>
              <a:rPr lang="en-US" dirty="0"/>
              <a:t>is the process of visiting each node in the list exactly one time </a:t>
            </a:r>
            <a:r>
              <a:rPr lang="en-US" dirty="0">
                <a:sym typeface="Wingdings" pitchFamily="2" charset="2"/>
              </a:rPr>
              <a:t> O(number of nodes)</a:t>
            </a:r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Sample code:</a:t>
            </a:r>
          </a:p>
          <a:p>
            <a:pPr>
              <a:buNone/>
            </a:pPr>
            <a:r>
              <a:rPr lang="en-US" sz="2400" b="1" dirty="0">
                <a:solidFill>
                  <a:srgbClr val="FFFF00"/>
                </a:solidFill>
              </a:rPr>
              <a:t>       for (t = head; t!=null;  t= </a:t>
            </a:r>
            <a:r>
              <a:rPr lang="en-US" sz="2400" b="1" dirty="0" err="1">
                <a:solidFill>
                  <a:srgbClr val="FFFF00"/>
                </a:solidFill>
              </a:rPr>
              <a:t>t.next</a:t>
            </a:r>
            <a:r>
              <a:rPr lang="en-US" sz="2400" b="1" dirty="0">
                <a:solidFill>
                  <a:srgbClr val="FFFF00"/>
                </a:solidFill>
              </a:rPr>
              <a:t>){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             Process t;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       }</a:t>
            </a:r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/>
              <a:t>We </a:t>
            </a:r>
            <a:r>
              <a:rPr lang="en-US" b="1" dirty="0"/>
              <a:t>can implement a list traversal in an object, called as </a:t>
            </a:r>
            <a:r>
              <a:rPr lang="en-US" b="1" dirty="0" err="1"/>
              <a:t>Iterator</a:t>
            </a:r>
            <a:r>
              <a:rPr lang="en-US" b="1" dirty="0"/>
              <a:t>. This technique will be introduced in the assignment.</a:t>
            </a:r>
            <a:endParaRPr lang="en-US" sz="1800" b="1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SLL Operations: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12954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Sorting is not a main operation on a LL.</a:t>
            </a:r>
          </a:p>
          <a:p>
            <a:r>
              <a:rPr lang="en-US" b="1" dirty="0"/>
              <a:t>We can modify a simple sort algorithm on an array to sort a LL.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Sample code: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41624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8200" y="2743200"/>
            <a:ext cx="39814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SLL Operations: Reversing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914400"/>
            <a:ext cx="7620000" cy="914400"/>
            <a:chOff x="609600" y="3581400"/>
            <a:chExt cx="7620000" cy="914400"/>
          </a:xfrm>
        </p:grpSpPr>
        <p:sp>
          <p:nvSpPr>
            <p:cNvPr id="11" name="Rectangle 10"/>
            <p:cNvSpPr/>
            <p:nvPr/>
          </p:nvSpPr>
          <p:spPr>
            <a:xfrm>
              <a:off x="25146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35814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39624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39000" y="3581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39000" y="3962400"/>
              <a:ext cx="9906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43200" y="415724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1000" y="415724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3999" y="4157246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67600" y="415724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cxnSp>
          <p:nvCxnSpPr>
            <p:cNvPr id="23" name="Straight Arrow Connector 22"/>
            <p:cNvCxnSpPr>
              <a:stCxn id="12" idx="3"/>
              <a:endCxn id="14" idx="1"/>
            </p:cNvCxnSpPr>
            <p:nvPr/>
          </p:nvCxnSpPr>
          <p:spPr>
            <a:xfrm>
              <a:off x="34290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48768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3"/>
              <a:endCxn id="18" idx="1"/>
            </p:cNvCxnSpPr>
            <p:nvPr/>
          </p:nvCxnSpPr>
          <p:spPr>
            <a:xfrm>
              <a:off x="6553200" y="4114800"/>
              <a:ext cx="6858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9600" y="35814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3886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600</a:t>
              </a:r>
              <a:endPara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43200" y="2023646"/>
            <a:ext cx="5715000" cy="948154"/>
            <a:chOff x="2514600" y="3581400"/>
            <a:chExt cx="5715000" cy="948154"/>
          </a:xfrm>
        </p:grpSpPr>
        <p:sp>
          <p:nvSpPr>
            <p:cNvPr id="52" name="Rectangle 51"/>
            <p:cNvSpPr/>
            <p:nvPr/>
          </p:nvSpPr>
          <p:spPr>
            <a:xfrm>
              <a:off x="25146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146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 </a:t>
              </a:r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24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624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10200" y="35814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10200" y="39624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39000" y="3581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39000" y="3962400"/>
              <a:ext cx="9906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43200" y="4191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1000" y="4191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33999" y="4191000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67600" y="4191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cxnSp>
          <p:nvCxnSpPr>
            <p:cNvPr id="67" name="Straight Arrow Connector 66"/>
            <p:cNvCxnSpPr>
              <a:stCxn id="55" idx="3"/>
              <a:endCxn id="57" idx="1"/>
            </p:cNvCxnSpPr>
            <p:nvPr/>
          </p:nvCxnSpPr>
          <p:spPr>
            <a:xfrm>
              <a:off x="48768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7" idx="3"/>
              <a:endCxn id="61" idx="1"/>
            </p:cNvCxnSpPr>
            <p:nvPr/>
          </p:nvCxnSpPr>
          <p:spPr>
            <a:xfrm>
              <a:off x="6553200" y="4114800"/>
              <a:ext cx="6858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8956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14800" y="176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954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after=null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2743200" y="2895600"/>
            <a:ext cx="5715000" cy="1283732"/>
            <a:chOff x="2743200" y="3212068"/>
            <a:chExt cx="5715000" cy="1283732"/>
          </a:xfrm>
        </p:grpSpPr>
        <p:grpSp>
          <p:nvGrpSpPr>
            <p:cNvPr id="74" name="Group 73"/>
            <p:cNvGrpSpPr/>
            <p:nvPr/>
          </p:nvGrpSpPr>
          <p:grpSpPr>
            <a:xfrm>
              <a:off x="2743200" y="3547646"/>
              <a:ext cx="5715000" cy="948154"/>
              <a:chOff x="2514600" y="3581400"/>
              <a:chExt cx="5715000" cy="94815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5146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obj1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5146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624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obj2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9624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410200" y="3581400"/>
                <a:ext cx="1143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410200" y="3962400"/>
                <a:ext cx="11430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35814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obj4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239000" y="3962400"/>
                <a:ext cx="9906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null 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432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1910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333999" y="4191000"/>
                <a:ext cx="121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4676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</a:p>
            </p:txBody>
          </p:sp>
          <p:cxnSp>
            <p:nvCxnSpPr>
              <p:cNvPr id="87" name="Straight Arrow Connector 86"/>
              <p:cNvCxnSpPr>
                <a:stCxn id="76" idx="3"/>
                <a:endCxn id="78" idx="1"/>
              </p:cNvCxnSpPr>
              <p:nvPr/>
            </p:nvCxnSpPr>
            <p:spPr>
              <a:xfrm>
                <a:off x="34290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80" idx="3"/>
                <a:endCxn id="82" idx="1"/>
              </p:cNvCxnSpPr>
              <p:nvPr/>
            </p:nvCxnSpPr>
            <p:spPr>
              <a:xfrm>
                <a:off x="6553200" y="4114800"/>
                <a:ext cx="6858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4495800" y="3276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15000" y="3288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before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3212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after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43200" y="4114800"/>
            <a:ext cx="5715000" cy="1283732"/>
            <a:chOff x="2743200" y="3212068"/>
            <a:chExt cx="5715000" cy="1283732"/>
          </a:xfrm>
        </p:grpSpPr>
        <p:grpSp>
          <p:nvGrpSpPr>
            <p:cNvPr id="113" name="Group 73"/>
            <p:cNvGrpSpPr/>
            <p:nvPr/>
          </p:nvGrpSpPr>
          <p:grpSpPr>
            <a:xfrm>
              <a:off x="2743200" y="3547646"/>
              <a:ext cx="5715000" cy="948154"/>
              <a:chOff x="2514600" y="3581400"/>
              <a:chExt cx="5715000" cy="94815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25146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obj1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5146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9624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obj2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9624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410200" y="3581400"/>
                <a:ext cx="1143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obj3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410200" y="3962400"/>
                <a:ext cx="11430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239000" y="35814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obj4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239000" y="3962400"/>
                <a:ext cx="9906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null 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432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1910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33999" y="4191000"/>
                <a:ext cx="121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4676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</a:p>
            </p:txBody>
          </p:sp>
          <p:cxnSp>
            <p:nvCxnSpPr>
              <p:cNvPr id="129" name="Straight Arrow Connector 128"/>
              <p:cNvCxnSpPr>
                <a:stCxn id="118" idx="3"/>
                <a:endCxn id="120" idx="1"/>
              </p:cNvCxnSpPr>
              <p:nvPr/>
            </p:nvCxnSpPr>
            <p:spPr>
              <a:xfrm>
                <a:off x="34290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22" idx="1"/>
                <a:endCxn id="120" idx="3"/>
              </p:cNvCxnSpPr>
              <p:nvPr/>
            </p:nvCxnSpPr>
            <p:spPr>
              <a:xfrm flipH="1">
                <a:off x="48768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6019800" y="3276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67600" y="3288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before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5800" y="3212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after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743200" y="5257800"/>
            <a:ext cx="6400800" cy="1295400"/>
            <a:chOff x="2743200" y="3200400"/>
            <a:chExt cx="6400800" cy="1295400"/>
          </a:xfrm>
        </p:grpSpPr>
        <p:grpSp>
          <p:nvGrpSpPr>
            <p:cNvPr id="134" name="Group 73"/>
            <p:cNvGrpSpPr/>
            <p:nvPr/>
          </p:nvGrpSpPr>
          <p:grpSpPr>
            <a:xfrm>
              <a:off x="2743200" y="3547646"/>
              <a:ext cx="5715000" cy="948154"/>
              <a:chOff x="2514600" y="3581400"/>
              <a:chExt cx="5715000" cy="94815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5146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obj1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146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9624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obj2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9624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410200" y="3581400"/>
                <a:ext cx="1143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obj3</a:t>
                </a: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410200" y="3962400"/>
                <a:ext cx="11430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239000" y="35814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obj4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239000" y="3962400"/>
                <a:ext cx="9906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7432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1910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333999" y="4191000"/>
                <a:ext cx="121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4676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</a:p>
            </p:txBody>
          </p:sp>
          <p:cxnSp>
            <p:nvCxnSpPr>
              <p:cNvPr id="150" name="Straight Arrow Connector 149"/>
              <p:cNvCxnSpPr>
                <a:stCxn id="139" idx="3"/>
                <a:endCxn id="141" idx="1"/>
              </p:cNvCxnSpPr>
              <p:nvPr/>
            </p:nvCxnSpPr>
            <p:spPr>
              <a:xfrm>
                <a:off x="34290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43" idx="1"/>
                <a:endCxn id="141" idx="3"/>
              </p:cNvCxnSpPr>
              <p:nvPr/>
            </p:nvCxnSpPr>
            <p:spPr>
              <a:xfrm flipH="1">
                <a:off x="48768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7467600" y="32649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305800" y="3276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before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943600" y="32004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after</a:t>
              </a:r>
            </a:p>
          </p:txBody>
        </p:sp>
      </p:grpSp>
      <p:cxnSp>
        <p:nvCxnSpPr>
          <p:cNvPr id="152" name="Straight Arrow Connector 151"/>
          <p:cNvCxnSpPr>
            <a:stCxn id="145" idx="1"/>
            <a:endCxn id="143" idx="3"/>
          </p:cNvCxnSpPr>
          <p:nvPr/>
        </p:nvCxnSpPr>
        <p:spPr>
          <a:xfrm flipH="1">
            <a:off x="6781800" y="6138446"/>
            <a:ext cx="6858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8200" y="5650468"/>
            <a:ext cx="152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head: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00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38200" y="5955268"/>
            <a:ext cx="152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tail: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1000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LLs…: Operations-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2514600"/>
          </a:xfrm>
        </p:spPr>
        <p:txBody>
          <a:bodyPr>
            <a:noAutofit/>
          </a:bodyPr>
          <a:lstStyle/>
          <a:p>
            <a:r>
              <a:rPr lang="en-US" sz="1800" b="1" u="sng" dirty="0"/>
              <a:t>Complexities</a:t>
            </a:r>
            <a:r>
              <a:rPr lang="en-US" sz="1800" dirty="0"/>
              <a:t>: Linked list s and Arrays</a:t>
            </a:r>
          </a:p>
          <a:p>
            <a:pPr lvl="1"/>
            <a:r>
              <a:rPr lang="en-US" sz="1800" dirty="0"/>
              <a:t>In LLs, Add and remove operations are more  efficient.</a:t>
            </a:r>
          </a:p>
          <a:p>
            <a:pPr lvl="1"/>
            <a:r>
              <a:rPr lang="en-US" sz="1800" dirty="0"/>
              <a:t>Search and sort operations are not improved because linear search is still used.</a:t>
            </a:r>
          </a:p>
          <a:p>
            <a:r>
              <a:rPr lang="en-US" sz="1800" b="1" u="sng" dirty="0"/>
              <a:t>How to improve?</a:t>
            </a:r>
          </a:p>
          <a:p>
            <a:pPr lvl="1"/>
            <a:r>
              <a:rPr lang="en-US" sz="1800" dirty="0"/>
              <a:t>Sorted LL can improve search operations but  add operations decrease their performance to maintain order of elements.   </a:t>
            </a:r>
          </a:p>
          <a:p>
            <a:pPr lvl="1"/>
            <a:r>
              <a:rPr lang="en-US" sz="1800" dirty="0"/>
              <a:t>Given sorted list: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3  5  7  9  11  13  15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Add 10 to the list:  t   t   t   t  t. Add 10 after the reference t.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800" dirty="0"/>
          </a:p>
          <a:p>
            <a:pPr lv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611880"/>
          <a:ext cx="83058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L-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L-lists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new element to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O(1)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Add to the</a:t>
                      </a:r>
                      <a:r>
                        <a:rPr lang="en-US" baseline="0" dirty="0">
                          <a:solidFill>
                            <a:srgbClr val="FF0066"/>
                          </a:solidFill>
                        </a:rPr>
                        <a:t> right position </a:t>
                      </a:r>
                      <a:r>
                        <a:rPr lang="en-US" baseline="0" dirty="0">
                          <a:solidFill>
                            <a:srgbClr val="FF0066"/>
                          </a:solidFill>
                          <a:sym typeface="Wingdings" pitchFamily="2" charset="2"/>
                        </a:rPr>
                        <a:t> Average cost: </a:t>
                      </a:r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new element to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new element to a specific position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FF0066"/>
                          </a:solidFill>
                          <a:sym typeface="Wingdings" pitchFamily="2" charset="2"/>
                        </a:rPr>
                        <a:t>Average cost: </a:t>
                      </a:r>
                      <a:r>
                        <a:rPr lang="en-US" b="1" dirty="0">
                          <a:solidFill>
                            <a:srgbClr val="FF0066"/>
                          </a:solidFill>
                        </a:rPr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an element at a specific 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O(n</a:t>
                      </a:r>
                      <a:r>
                        <a:rPr lang="en-US" baseline="30000" dirty="0">
                          <a:solidFill>
                            <a:srgbClr val="FF0066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The list was 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64008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Break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C000"/>
                </a:solidFill>
              </a:rPr>
              <a:t>Objectives:</a:t>
            </a:r>
            <a:endParaRPr lang="en-US" sz="3200" b="1" u="sng" dirty="0">
              <a:solidFill>
                <a:schemeClr val="bg1"/>
              </a:solidFill>
            </a:endParaRPr>
          </a:p>
          <a:p>
            <a:pPr marL="571500" indent="-571500"/>
            <a:r>
              <a:rPr lang="en-US" sz="3200" b="1" dirty="0">
                <a:solidFill>
                  <a:schemeClr val="bg1"/>
                </a:solidFill>
              </a:rPr>
              <a:t>(1) Implementing basic operations on a singly linked list.</a:t>
            </a:r>
          </a:p>
          <a:p>
            <a:pPr marL="571500" indent="-571500"/>
            <a:r>
              <a:rPr lang="en-US" sz="3200" b="1" dirty="0">
                <a:solidFill>
                  <a:schemeClr val="bg1"/>
                </a:solidFill>
              </a:rPr>
              <a:t>(2) Reading/ writing data from/to a text file</a:t>
            </a:r>
          </a:p>
          <a:p>
            <a:pPr marL="571500" indent="-571500"/>
            <a:r>
              <a:rPr lang="en-US" sz="3200" b="1" dirty="0">
                <a:solidFill>
                  <a:schemeClr val="bg1"/>
                </a:solidFill>
              </a:rPr>
              <a:t>(3) Differentiating the </a:t>
            </a:r>
            <a:r>
              <a:rPr lang="en-US" sz="3200" b="1" dirty="0" err="1">
                <a:solidFill>
                  <a:schemeClr val="bg1"/>
                </a:solidFill>
              </a:rPr>
              <a:t>RandomAccessFile</a:t>
            </a:r>
            <a:r>
              <a:rPr lang="en-US" sz="3200" b="1" dirty="0">
                <a:solidFill>
                  <a:schemeClr val="bg1"/>
                </a:solidFill>
              </a:rPr>
              <a:t> and </a:t>
            </a:r>
            <a:r>
              <a:rPr lang="en-US" sz="3200" b="1" dirty="0" err="1">
                <a:solidFill>
                  <a:schemeClr val="bg1"/>
                </a:solidFill>
              </a:rPr>
              <a:t>BufferedReader</a:t>
            </a:r>
            <a:r>
              <a:rPr lang="en-US" sz="3200" b="1" dirty="0">
                <a:solidFill>
                  <a:schemeClr val="bg1"/>
                </a:solidFill>
              </a:rPr>
              <a:t> classes.</a:t>
            </a:r>
          </a:p>
          <a:p>
            <a:pPr marL="571500" indent="-571500"/>
            <a:r>
              <a:rPr lang="en-US" sz="3200" b="1" dirty="0">
                <a:solidFill>
                  <a:schemeClr val="bg1"/>
                </a:solidFill>
              </a:rPr>
              <a:t>(4) Introducing the way you can face when taking a practical exam. 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4800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list of soft drinks will be managed using a singly linked list.</a:t>
            </a:r>
          </a:p>
          <a:p>
            <a:r>
              <a:rPr lang="en-US" sz="2000" dirty="0" err="1"/>
              <a:t>SoftDrink</a:t>
            </a:r>
            <a:r>
              <a:rPr lang="en-US" sz="2000" dirty="0"/>
              <a:t> : Class for a soft drink.</a:t>
            </a:r>
          </a:p>
          <a:p>
            <a:r>
              <a:rPr lang="en-US" sz="2000" dirty="0" err="1"/>
              <a:t>SLL_Node</a:t>
            </a:r>
            <a:r>
              <a:rPr lang="en-US" sz="2000" dirty="0"/>
              <a:t>: Class for a node in a SLL.</a:t>
            </a:r>
          </a:p>
          <a:p>
            <a:r>
              <a:rPr lang="en-US" sz="2000" dirty="0" err="1"/>
              <a:t>Sll_SoftDrink</a:t>
            </a:r>
            <a:r>
              <a:rPr lang="en-US" sz="2000" dirty="0"/>
              <a:t>: Class for a SLL of soft drinks.</a:t>
            </a:r>
          </a:p>
          <a:p>
            <a:r>
              <a:rPr lang="en-US" sz="2000" dirty="0" err="1"/>
              <a:t>SLL_SoftDrink_Tester</a:t>
            </a:r>
            <a:r>
              <a:rPr lang="en-US" sz="2000" dirty="0"/>
              <a:t>: Class for testing.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0592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</a:rPr>
              <a:t>In a practical exam, methods in the class for a linked list  are usually let empty. You must implement them.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3962400" cy="518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24400" y="4724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C00"/>
                </a:solidFill>
              </a:rPr>
              <a:t>Output text files</a:t>
            </a:r>
          </a:p>
          <a:p>
            <a:endParaRPr lang="en-US" dirty="0">
              <a:solidFill>
                <a:srgbClr val="FFCC00"/>
              </a:solidFill>
            </a:endParaRPr>
          </a:p>
          <a:p>
            <a:r>
              <a:rPr lang="en-US" dirty="0">
                <a:solidFill>
                  <a:srgbClr val="FFCC00"/>
                </a:solidFill>
              </a:rPr>
              <a:t>Input file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5600" y="4953000"/>
            <a:ext cx="1752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5486400"/>
            <a:ext cx="1752600" cy="152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85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2" y="1219200"/>
            <a:ext cx="8839198" cy="53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85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208" y="1676401"/>
            <a:ext cx="922241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7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919" y="1524000"/>
            <a:ext cx="887216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1- Basic operations on a group</a:t>
            </a:r>
          </a:p>
          <a:p>
            <a:pPr>
              <a:buNone/>
            </a:pPr>
            <a:r>
              <a:rPr lang="en-US" dirty="0"/>
              <a:t>2- Drawbacks of arrays</a:t>
            </a:r>
          </a:p>
          <a:p>
            <a:pPr>
              <a:buNone/>
            </a:pPr>
            <a:r>
              <a:rPr lang="en-US" dirty="0"/>
              <a:t>3- Introduction to Linked Data Structures</a:t>
            </a:r>
          </a:p>
          <a:p>
            <a:pPr>
              <a:buNone/>
            </a:pPr>
            <a:r>
              <a:rPr lang="en-US" dirty="0"/>
              <a:t>4- Linked Lists (LLs):</a:t>
            </a:r>
          </a:p>
          <a:p>
            <a:pPr lvl="1"/>
            <a:r>
              <a:rPr lang="en-US" sz="2000" dirty="0"/>
              <a:t>Definition</a:t>
            </a:r>
          </a:p>
          <a:p>
            <a:pPr lvl="1"/>
            <a:r>
              <a:rPr lang="en-US" sz="2000" dirty="0"/>
              <a:t>Common used LLs:  Singly / Doubly/ Circular Linked Lists</a:t>
            </a:r>
          </a:p>
          <a:p>
            <a:pPr lvl="1"/>
            <a:r>
              <a:rPr lang="en-US" sz="2000" dirty="0"/>
              <a:t>Representing an item/ a LL.</a:t>
            </a:r>
          </a:p>
          <a:p>
            <a:pPr lvl="1"/>
            <a:r>
              <a:rPr lang="en-US" sz="2000" dirty="0"/>
              <a:t>Comparing</a:t>
            </a:r>
          </a:p>
          <a:p>
            <a:pPr lvl="1"/>
            <a:r>
              <a:rPr lang="en-US" sz="2000" dirty="0"/>
              <a:t>Common operations on SLLs</a:t>
            </a:r>
          </a:p>
          <a:p>
            <a:pPr>
              <a:buNone/>
            </a:pPr>
            <a:r>
              <a:rPr lang="en-US" dirty="0"/>
              <a:t>5- Demo 1: Singly Linked List 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 Your work</a:t>
            </a:r>
          </a:p>
          <a:p>
            <a:pPr>
              <a:buNone/>
            </a:pPr>
            <a:r>
              <a:rPr lang="en-US" dirty="0"/>
              <a:t>6- Demo 2: Doubly Linked List 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 Your work</a:t>
            </a:r>
          </a:p>
          <a:p>
            <a:pPr>
              <a:buNone/>
            </a:pPr>
            <a:r>
              <a:rPr lang="en-US" dirty="0"/>
              <a:t>7- When linked Lists are used?</a:t>
            </a:r>
          </a:p>
          <a:p>
            <a:pPr>
              <a:buNone/>
            </a:pPr>
            <a:r>
              <a:rPr lang="en-US" dirty="0"/>
              <a:t>8- Managing groups using the Java API</a:t>
            </a:r>
          </a:p>
          <a:p>
            <a:pPr>
              <a:buNone/>
            </a:pPr>
            <a:r>
              <a:rPr lang="en-US" dirty="0"/>
              <a:t>9- Two Advanced demo. </a:t>
            </a:r>
            <a:r>
              <a:rPr lang="en-US" sz="1800" dirty="0">
                <a:solidFill>
                  <a:srgbClr val="FFFF00"/>
                </a:solidFill>
                <a:sym typeface="Wingdings" pitchFamily="2" charset="2"/>
              </a:rPr>
              <a:t> Bonus, you are not required to implement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10" y="1447800"/>
            <a:ext cx="901858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46438"/>
            <a:ext cx="8229600" cy="57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821577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762000"/>
            <a:ext cx="2619375" cy="13430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638" y="914400"/>
            <a:ext cx="7954726" cy="567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93" y="762000"/>
            <a:ext cx="8553416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073" y="1600200"/>
            <a:ext cx="875385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463" y="1828800"/>
            <a:ext cx="882907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392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04800" y="5486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method </a:t>
            </a:r>
            <a:r>
              <a:rPr lang="en-US" b="1" dirty="0" err="1">
                <a:solidFill>
                  <a:schemeClr val="bg1"/>
                </a:solidFill>
              </a:rPr>
              <a:t>writeBytes</a:t>
            </a:r>
            <a:r>
              <a:rPr lang="en-US" b="1" dirty="0">
                <a:solidFill>
                  <a:schemeClr val="bg1"/>
                </a:solidFill>
              </a:rPr>
              <a:t>(String) of the </a:t>
            </a:r>
            <a:r>
              <a:rPr lang="en-US" b="1" dirty="0" err="1">
                <a:solidFill>
                  <a:schemeClr val="bg1"/>
                </a:solidFill>
              </a:rPr>
              <a:t>RandomAccessFile</a:t>
            </a:r>
            <a:r>
              <a:rPr lang="en-US" b="1" dirty="0">
                <a:solidFill>
                  <a:schemeClr val="bg1"/>
                </a:solidFill>
              </a:rPr>
              <a:t> class DO NOT AUTOMATICALLY ADD </a:t>
            </a:r>
            <a:r>
              <a:rPr lang="en-US" dirty="0">
                <a:solidFill>
                  <a:schemeClr val="bg1"/>
                </a:solidFill>
              </a:rPr>
              <a:t>the code of character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Content of the file are character codes.</a:t>
            </a: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4381500" y="2514600"/>
            <a:ext cx="12573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04800" y="5486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method </a:t>
            </a:r>
            <a:r>
              <a:rPr lang="en-US" b="1" dirty="0" err="1">
                <a:solidFill>
                  <a:schemeClr val="bg1"/>
                </a:solidFill>
              </a:rPr>
              <a:t>println</a:t>
            </a:r>
            <a:r>
              <a:rPr lang="en-US" b="1" dirty="0">
                <a:solidFill>
                  <a:schemeClr val="bg1"/>
                </a:solidFill>
              </a:rPr>
              <a:t>(…) of the </a:t>
            </a:r>
            <a:r>
              <a:rPr lang="en-US" b="1" dirty="0" err="1">
                <a:solidFill>
                  <a:schemeClr val="bg1"/>
                </a:solidFill>
              </a:rPr>
              <a:t>PrintWriter</a:t>
            </a:r>
            <a:r>
              <a:rPr lang="en-US" b="1" dirty="0">
                <a:solidFill>
                  <a:schemeClr val="bg1"/>
                </a:solidFill>
              </a:rPr>
              <a:t> class will automatically add the code of the NEWLINE character to the end of parameter.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24000"/>
            <a:ext cx="9144000" cy="344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590800" y="2286000"/>
            <a:ext cx="1752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04924"/>
            <a:ext cx="7578294" cy="486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657600"/>
            <a:ext cx="24003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4625" y="2057400"/>
            <a:ext cx="2619375" cy="13430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 Basic operations on 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Group is a collection of data objects which usually have the same structure. In a group, there may exist  relations between elements such as ordering relations or connections between elements. Relations must be described in data. </a:t>
            </a:r>
          </a:p>
          <a:p>
            <a:pPr marL="0" indent="0">
              <a:buNone/>
            </a:pPr>
            <a:r>
              <a:rPr lang="en-US" dirty="0"/>
              <a:t>- Physically, there are some ways to store a groups (list/ tree/…). So, a group is an </a:t>
            </a:r>
            <a:r>
              <a:rPr lang="en-US" b="1" i="1" u="sng" dirty="0"/>
              <a:t>abstract data type</a:t>
            </a:r>
            <a:r>
              <a:rPr lang="en-US" dirty="0"/>
              <a:t> and they are declared as interfaces in languages (interface Collection, List,… in Java).</a:t>
            </a:r>
          </a:p>
          <a:p>
            <a:pPr marL="0" indent="0">
              <a:buNone/>
            </a:pPr>
            <a:r>
              <a:rPr lang="en-US" dirty="0"/>
              <a:t>Basic operations on group include:  </a:t>
            </a:r>
          </a:p>
          <a:p>
            <a:r>
              <a:rPr lang="en-US" dirty="0"/>
              <a:t>Adding new element</a:t>
            </a:r>
          </a:p>
          <a:p>
            <a:r>
              <a:rPr lang="en-US" dirty="0"/>
              <a:t>Searching an element</a:t>
            </a:r>
          </a:p>
          <a:p>
            <a:r>
              <a:rPr lang="en-US" dirty="0"/>
              <a:t>Removing an element</a:t>
            </a:r>
          </a:p>
          <a:p>
            <a:r>
              <a:rPr lang="en-US" dirty="0"/>
              <a:t>Updating an element </a:t>
            </a:r>
            <a:r>
              <a:rPr lang="en-US" dirty="0">
                <a:sym typeface="Wingdings" pitchFamily="2" charset="2"/>
              </a:rPr>
              <a:t> Search + re-assign new value</a:t>
            </a:r>
          </a:p>
          <a:p>
            <a:r>
              <a:rPr lang="en-US" dirty="0"/>
              <a:t>Traversing all elements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Sorting elements using a pre-defined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353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924" y="4905375"/>
            <a:ext cx="3848276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7724" y="5210175"/>
            <a:ext cx="4111476" cy="65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79810"/>
            <a:ext cx="9144000" cy="3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4" y="4648200"/>
            <a:ext cx="3848276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0424" y="4452141"/>
            <a:ext cx="5743576" cy="196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Singly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95400"/>
            <a:ext cx="601211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" y="2971800"/>
            <a:ext cx="7639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50292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 read  data in the file </a:t>
            </a:r>
            <a:r>
              <a:rPr lang="en-US" b="1" u="sng" dirty="0">
                <a:solidFill>
                  <a:schemeClr val="bg1"/>
                </a:solidFill>
              </a:rPr>
              <a:t>results.txt</a:t>
            </a:r>
            <a:r>
              <a:rPr lang="en-US" dirty="0">
                <a:solidFill>
                  <a:schemeClr val="bg1"/>
                </a:solidFill>
              </a:rPr>
              <a:t> because data in this file are codes of characters.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5880"/>
            <a:ext cx="4876800" cy="303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67400" y="1249680"/>
            <a:ext cx="32004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list of flowers managed using a Doubly Linked List.</a:t>
            </a:r>
          </a:p>
          <a:p>
            <a:r>
              <a:rPr lang="en-US" dirty="0"/>
              <a:t>Flower: Class for a flower </a:t>
            </a:r>
          </a:p>
          <a:p>
            <a:r>
              <a:rPr lang="en-US" dirty="0" err="1"/>
              <a:t>DLL_Node</a:t>
            </a:r>
            <a:r>
              <a:rPr lang="en-US" dirty="0"/>
              <a:t>: Class for a node in a DLL.</a:t>
            </a:r>
          </a:p>
          <a:p>
            <a:r>
              <a:rPr lang="en-US" dirty="0" err="1"/>
              <a:t>DLL_FlowerList</a:t>
            </a:r>
            <a:r>
              <a:rPr lang="en-US" dirty="0"/>
              <a:t>: Class for a DLL of flowers.</a:t>
            </a:r>
          </a:p>
          <a:p>
            <a:r>
              <a:rPr lang="en-US" dirty="0"/>
              <a:t>Class for testing: </a:t>
            </a:r>
            <a:r>
              <a:rPr lang="en-US" dirty="0" err="1"/>
              <a:t>DLL_Flower_Tester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45008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99"/>
                </a:solidFill>
              </a:rPr>
              <a:t>In a practical exam, methods in the class for a linked list  are usually let empty. You must implement them.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7544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 this demonstration, write-to-file operations  are not implemented. You can do them by yourself.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145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085850"/>
            <a:ext cx="62769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145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085850"/>
            <a:ext cx="62769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46</a:t>
            </a:fld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8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" y="1828800"/>
            <a:ext cx="89789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94301"/>
            <a:ext cx="9144000" cy="366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407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05200" y="5410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5715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6019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5410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5715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6019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200" y="5105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newNode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5105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5" name="Straight Arrow Connector 14"/>
          <p:cNvCxnSpPr>
            <a:stCxn id="8" idx="3"/>
            <a:endCxn id="11" idx="1"/>
          </p:cNvCxnSpPr>
          <p:nvPr/>
        </p:nvCxnSpPr>
        <p:spPr>
          <a:xfrm>
            <a:off x="4572000" y="5867400"/>
            <a:ext cx="304800" cy="1588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9" idx="3"/>
          </p:cNvCxnSpPr>
          <p:nvPr/>
        </p:nvCxnSpPr>
        <p:spPr>
          <a:xfrm rot="10800000">
            <a:off x="4572000" y="6172200"/>
            <a:ext cx="304800" cy="1588"/>
          </a:xfrm>
          <a:prstGeom prst="straightConnector1">
            <a:avLst/>
          </a:prstGeom>
          <a:ln w="28575"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9144000" cy="419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657600" y="5410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5715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6019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5410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5715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6019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5105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05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newNode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11" idx="1"/>
          </p:cNvCxnSpPr>
          <p:nvPr/>
        </p:nvCxnSpPr>
        <p:spPr>
          <a:xfrm>
            <a:off x="4724400" y="5867400"/>
            <a:ext cx="304800" cy="1588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9" idx="3"/>
          </p:cNvCxnSpPr>
          <p:nvPr/>
        </p:nvCxnSpPr>
        <p:spPr>
          <a:xfrm rot="10800000">
            <a:off x="4724400" y="6172200"/>
            <a:ext cx="304800" cy="1588"/>
          </a:xfrm>
          <a:prstGeom prst="straightConnector1">
            <a:avLst/>
          </a:prstGeom>
          <a:ln w="28575"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/>
              <a:t>2: Drawbacks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0"/>
          </a:xfrm>
        </p:spPr>
        <p:txBody>
          <a:bodyPr>
            <a:normAutofit/>
          </a:bodyPr>
          <a:lstStyle/>
          <a:p>
            <a:r>
              <a:rPr lang="en-US" b="1" dirty="0"/>
              <a:t>Array is a group of elements (nodes) </a:t>
            </a:r>
          </a:p>
          <a:p>
            <a:pPr lvl="1"/>
            <a:r>
              <a:rPr lang="en-US" dirty="0"/>
              <a:t>which belong to the </a:t>
            </a:r>
            <a:r>
              <a:rPr lang="en-US" u="sng" dirty="0"/>
              <a:t>same data type</a:t>
            </a:r>
          </a:p>
          <a:p>
            <a:pPr lvl="1"/>
            <a:r>
              <a:rPr lang="en-US" dirty="0"/>
              <a:t>They are stored in </a:t>
            </a:r>
            <a:r>
              <a:rPr lang="en-US" u="sng" dirty="0"/>
              <a:t>contiguous memory cells</a:t>
            </a:r>
          </a:p>
          <a:p>
            <a:pPr lvl="1"/>
            <a:r>
              <a:rPr lang="en-US" dirty="0"/>
              <a:t>Each element can be accessed using its </a:t>
            </a:r>
            <a:r>
              <a:rPr lang="en-US" u="sng" dirty="0"/>
              <a:t>positional index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 Array is the simplest data structure for a group. Positional indices describe an ordering relations between elements.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" y="5562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MAXN=15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5943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n = 10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47800" y="398272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09600" y="5181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409700" y="4953000"/>
            <a:ext cx="381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33600" y="5117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No empty cell is allowed!!!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7467600" y="3733798"/>
            <a:ext cx="457200" cy="2438401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7999" y="5117068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Empty cells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3733801" y="2438400"/>
            <a:ext cx="457199" cy="5029200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50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14400"/>
            <a:ext cx="9144000" cy="40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429000" y="5105400"/>
            <a:ext cx="2819400" cy="1143000"/>
            <a:chOff x="6248400" y="4800600"/>
            <a:chExt cx="2819400" cy="1143000"/>
          </a:xfrm>
        </p:grpSpPr>
        <p:sp>
          <p:nvSpPr>
            <p:cNvPr id="16" name="Rectangle 15"/>
            <p:cNvSpPr/>
            <p:nvPr/>
          </p:nvSpPr>
          <p:spPr>
            <a:xfrm>
              <a:off x="6248400" y="48006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before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53400" y="48006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54864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newNode</a:t>
              </a:r>
              <a:endParaRPr lang="en-US" sz="1600" dirty="0"/>
            </a:p>
          </p:txBody>
        </p:sp>
        <p:cxnSp>
          <p:nvCxnSpPr>
            <p:cNvPr id="19" name="Straight Arrow Connector 18"/>
            <p:cNvCxnSpPr>
              <a:stCxn id="16" idx="3"/>
              <a:endCxn id="18" idx="0"/>
            </p:cNvCxnSpPr>
            <p:nvPr/>
          </p:nvCxnSpPr>
          <p:spPr>
            <a:xfrm>
              <a:off x="7315200" y="5029200"/>
              <a:ext cx="381000" cy="4572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7086600" y="5257800"/>
              <a:ext cx="76200" cy="457200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7" idx="1"/>
            </p:cNvCxnSpPr>
            <p:nvPr/>
          </p:nvCxnSpPr>
          <p:spPr>
            <a:xfrm flipV="1">
              <a:off x="7696200" y="4991100"/>
              <a:ext cx="457200" cy="4953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2"/>
              <a:endCxn id="18" idx="3"/>
            </p:cNvCxnSpPr>
            <p:nvPr/>
          </p:nvCxnSpPr>
          <p:spPr>
            <a:xfrm flipH="1">
              <a:off x="8229600" y="5181600"/>
              <a:ext cx="381000" cy="533400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4000" cy="396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581400" y="5105400"/>
            <a:ext cx="2590800" cy="1143000"/>
            <a:chOff x="6553200" y="1828800"/>
            <a:chExt cx="2590800" cy="1143000"/>
          </a:xfrm>
        </p:grpSpPr>
        <p:sp>
          <p:nvSpPr>
            <p:cNvPr id="8" name="Rectangle 7"/>
            <p:cNvSpPr/>
            <p:nvPr/>
          </p:nvSpPr>
          <p:spPr>
            <a:xfrm>
              <a:off x="6553200" y="18288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229600" y="18288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after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25146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newNode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7391400" y="2057400"/>
              <a:ext cx="152400" cy="4572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1"/>
            </p:cNvCxnSpPr>
            <p:nvPr/>
          </p:nvCxnSpPr>
          <p:spPr>
            <a:xfrm flipH="1" flipV="1">
              <a:off x="7086600" y="2286000"/>
              <a:ext cx="228600" cy="457200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1"/>
            </p:cNvCxnSpPr>
            <p:nvPr/>
          </p:nvCxnSpPr>
          <p:spPr>
            <a:xfrm flipV="1">
              <a:off x="8077200" y="2019300"/>
              <a:ext cx="152400" cy="4953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10" idx="3"/>
            </p:cNvCxnSpPr>
            <p:nvPr/>
          </p:nvCxnSpPr>
          <p:spPr>
            <a:xfrm flipH="1">
              <a:off x="8382000" y="2209800"/>
              <a:ext cx="304800" cy="533400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8534400" cy="587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6096000" y="4800600"/>
            <a:ext cx="2667000" cy="1524000"/>
            <a:chOff x="6400800" y="2895600"/>
            <a:chExt cx="2667000" cy="1524000"/>
          </a:xfrm>
        </p:grpSpPr>
        <p:sp>
          <p:nvSpPr>
            <p:cNvPr id="8" name="Rectangle 7"/>
            <p:cNvSpPr/>
            <p:nvPr/>
          </p:nvSpPr>
          <p:spPr>
            <a:xfrm>
              <a:off x="6400800" y="35052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1400" y="35052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0" y="35052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0800" y="32004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086600" y="3581400"/>
              <a:ext cx="304800" cy="15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077200" y="3581400"/>
              <a:ext cx="304800" cy="15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7086600" y="38862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8077201" y="38862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6781800" y="2895600"/>
              <a:ext cx="457200" cy="1524000"/>
            </a:xfrm>
            <a:prstGeom prst="arc">
              <a:avLst>
                <a:gd name="adj1" fmla="val 16200000"/>
                <a:gd name="adj2" fmla="val 53305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91400" y="3200400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FF0000"/>
                  </a:solidFill>
                </a:rPr>
                <a:t>newHead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71886"/>
            <a:ext cx="8839200" cy="578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5943600" y="2133600"/>
            <a:ext cx="2667000" cy="990600"/>
            <a:chOff x="6019800" y="1143000"/>
            <a:chExt cx="2667000" cy="990600"/>
          </a:xfrm>
        </p:grpSpPr>
        <p:sp>
          <p:nvSpPr>
            <p:cNvPr id="17" name="Rectangle 16"/>
            <p:cNvSpPr/>
            <p:nvPr/>
          </p:nvSpPr>
          <p:spPr>
            <a:xfrm>
              <a:off x="6019800" y="14478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0400" y="14478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01000" y="14478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4200" y="11430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newTail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05600" y="1524000"/>
              <a:ext cx="304800" cy="15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696200" y="1524000"/>
              <a:ext cx="304800" cy="15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>
              <a:off x="6705600" y="18288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7696201" y="18288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flipH="1">
              <a:off x="7848600" y="1143000"/>
              <a:ext cx="762000" cy="990600"/>
            </a:xfrm>
            <a:prstGeom prst="arc">
              <a:avLst>
                <a:gd name="adj1" fmla="val 16200000"/>
                <a:gd name="adj2" fmla="val 53305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1430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tail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7400" y="4343400"/>
            <a:ext cx="2743200" cy="1143000"/>
            <a:chOff x="457200" y="4343400"/>
            <a:chExt cx="2743200" cy="1143000"/>
          </a:xfrm>
        </p:grpSpPr>
        <p:sp>
          <p:nvSpPr>
            <p:cNvPr id="28" name="Rectangle 27"/>
            <p:cNvSpPr/>
            <p:nvPr/>
          </p:nvSpPr>
          <p:spPr>
            <a:xfrm>
              <a:off x="457200" y="47244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47800" y="47244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8400" y="47244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76400" y="44196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143000" y="4800600"/>
              <a:ext cx="304800" cy="1588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133600" y="4800600"/>
              <a:ext cx="304800" cy="1588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>
              <a:off x="1143000" y="51054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0800000">
              <a:off x="2133601" y="51054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514600" y="44196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after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" y="441960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before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295400" y="4343400"/>
              <a:ext cx="9906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54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03" y="2667000"/>
            <a:ext cx="915760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55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762000"/>
            <a:ext cx="9169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56</a:t>
            </a:fld>
            <a:endParaRPr kumimoji="0"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335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62828"/>
            <a:ext cx="8839200" cy="473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828800"/>
            <a:ext cx="2400300" cy="2619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57</a:t>
            </a:fld>
            <a:endParaRPr kumimoji="0"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335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92" y="1524000"/>
            <a:ext cx="9043208" cy="229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1649" y="3876675"/>
            <a:ext cx="4347302" cy="8477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Doubly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58</a:t>
            </a:fld>
            <a:endParaRPr kumimoji="0"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335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8382000" cy="544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276350"/>
            <a:ext cx="1704975" cy="2152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6950" y="3505200"/>
            <a:ext cx="3067050" cy="495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5791200"/>
            <a:ext cx="1628775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95600" y="7620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 Where a linked list should be used?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(1) From advantages of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LLs, a LL should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be used when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lang="en-US" sz="2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items is not known in advance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 Memory can not be allocated in advance.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remove operations are frequently used.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(2) LL is suitable to store a sparse table/ sparse matrix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	A sparse table is a large-size 2D array in which number of valuable values is very small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2480" y="3804920"/>
          <a:ext cx="5074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4113074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1s are valuable but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0s.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Almost of values in the table is 0.</a:t>
            </a:r>
          </a:p>
          <a:p>
            <a:pPr>
              <a:buFont typeface="Wingdings"/>
              <a:buChar char="è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0s need not to be stored.</a:t>
            </a:r>
          </a:p>
          <a:p>
            <a:pPr>
              <a:buFont typeface="Wingdings"/>
              <a:buChar char="è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Linked list is suitable.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2667000" cy="1905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Drawbacks of Arrays…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8000"/>
          </a:blip>
          <a:srcRect/>
          <a:stretch>
            <a:fillRect/>
          </a:stretch>
        </p:blipFill>
        <p:spPr bwMode="auto">
          <a:xfrm>
            <a:off x="3429000" y="0"/>
            <a:ext cx="5334000" cy="667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324600" y="0"/>
            <a:ext cx="24384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Memory for elements must be allocated in advance.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 linked list should be used?...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Using LLs instead of a 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parse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matrix: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077092"/>
          <a:ext cx="3810001" cy="27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5454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5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60</a:t>
            </a:fld>
            <a:endParaRPr kumimoji="0"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962400" y="2209800"/>
            <a:ext cx="5105400" cy="3417332"/>
            <a:chOff x="3962400" y="2209800"/>
            <a:chExt cx="5105400" cy="3417332"/>
          </a:xfrm>
        </p:grpSpPr>
        <p:sp>
          <p:nvSpPr>
            <p:cNvPr id="10" name="Rectangle 9"/>
            <p:cNvSpPr/>
            <p:nvPr/>
          </p:nvSpPr>
          <p:spPr>
            <a:xfrm>
              <a:off x="4305300" y="2209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05300" y="2590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05300" y="2971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05300" y="3352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5300" y="3733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headi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05300" y="4114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headn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721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58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10" idx="3"/>
              <a:endCxn id="16" idx="1"/>
            </p:cNvCxnSpPr>
            <p:nvPr/>
          </p:nvCxnSpPr>
          <p:spPr>
            <a:xfrm>
              <a:off x="5067300" y="2400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7" idx="1"/>
            </p:cNvCxnSpPr>
            <p:nvPr/>
          </p:nvCxnSpPr>
          <p:spPr>
            <a:xfrm>
              <a:off x="6134100" y="2400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3"/>
              <a:endCxn id="18" idx="1"/>
            </p:cNvCxnSpPr>
            <p:nvPr/>
          </p:nvCxnSpPr>
          <p:spPr>
            <a:xfrm>
              <a:off x="7086600" y="2400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3"/>
              <a:endCxn id="19" idx="1"/>
            </p:cNvCxnSpPr>
            <p:nvPr/>
          </p:nvCxnSpPr>
          <p:spPr>
            <a:xfrm>
              <a:off x="8077200" y="2400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3"/>
            </p:cNvCxnSpPr>
            <p:nvPr/>
          </p:nvCxnSpPr>
          <p:spPr>
            <a:xfrm>
              <a:off x="5067300" y="2781300"/>
              <a:ext cx="3429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372100" y="3810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24600" y="3810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15200" y="3810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Straight Arrow Connector 42"/>
            <p:cNvCxnSpPr>
              <a:endCxn id="40" idx="1"/>
            </p:cNvCxnSpPr>
            <p:nvPr/>
          </p:nvCxnSpPr>
          <p:spPr>
            <a:xfrm>
              <a:off x="5067300" y="3924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3"/>
              <a:endCxn id="41" idx="1"/>
            </p:cNvCxnSpPr>
            <p:nvPr/>
          </p:nvCxnSpPr>
          <p:spPr>
            <a:xfrm>
              <a:off x="6134100" y="3924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3"/>
              <a:endCxn id="42" idx="1"/>
            </p:cNvCxnSpPr>
            <p:nvPr/>
          </p:nvCxnSpPr>
          <p:spPr>
            <a:xfrm>
              <a:off x="7086600" y="3924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372100" y="3429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24600" y="3429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Straight Arrow Connector 48"/>
            <p:cNvCxnSpPr>
              <a:endCxn id="46" idx="1"/>
            </p:cNvCxnSpPr>
            <p:nvPr/>
          </p:nvCxnSpPr>
          <p:spPr>
            <a:xfrm>
              <a:off x="5067300" y="3543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3"/>
              <a:endCxn id="47" idx="1"/>
            </p:cNvCxnSpPr>
            <p:nvPr/>
          </p:nvCxnSpPr>
          <p:spPr>
            <a:xfrm>
              <a:off x="6134100" y="3543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721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246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152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058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Straight Arrow Connector 55"/>
            <p:cNvCxnSpPr>
              <a:endCxn id="52" idx="1"/>
            </p:cNvCxnSpPr>
            <p:nvPr/>
          </p:nvCxnSpPr>
          <p:spPr>
            <a:xfrm>
              <a:off x="5067300" y="4305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3"/>
              <a:endCxn id="53" idx="1"/>
            </p:cNvCxnSpPr>
            <p:nvPr/>
          </p:nvCxnSpPr>
          <p:spPr>
            <a:xfrm>
              <a:off x="6134100" y="4305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3"/>
              <a:endCxn id="54" idx="1"/>
            </p:cNvCxnSpPr>
            <p:nvPr/>
          </p:nvCxnSpPr>
          <p:spPr>
            <a:xfrm>
              <a:off x="7086600" y="4305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3"/>
              <a:endCxn id="55" idx="1"/>
            </p:cNvCxnSpPr>
            <p:nvPr/>
          </p:nvCxnSpPr>
          <p:spPr>
            <a:xfrm>
              <a:off x="8077200" y="4305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5372100" y="3048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Val, Col </a:t>
              </a:r>
            </a:p>
          </p:txBody>
        </p:sp>
        <p:cxnSp>
          <p:nvCxnSpPr>
            <p:cNvPr id="61" name="Straight Arrow Connector 60"/>
            <p:cNvCxnSpPr>
              <a:endCxn id="60" idx="1"/>
            </p:cNvCxnSpPr>
            <p:nvPr/>
          </p:nvCxnSpPr>
          <p:spPr>
            <a:xfrm>
              <a:off x="5067300" y="3162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962400" y="52578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 (9999) rows 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N lists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5400000" flipH="1" flipV="1">
              <a:off x="4057650" y="4857750"/>
              <a:ext cx="609600" cy="190500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372100" y="4736068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Sorted lists based on column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rot="5400000">
              <a:off x="6743700" y="3048000"/>
              <a:ext cx="304800" cy="3200400"/>
            </a:xfrm>
            <a:prstGeom prst="rightBrace">
              <a:avLst/>
            </a:prstGeom>
            <a:ln w="28575">
              <a:solidFill>
                <a:srgbClr val="FF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72100" y="2667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2667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15200" y="2667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Straight Arrow Connector 76"/>
            <p:cNvCxnSpPr>
              <a:stCxn id="74" idx="3"/>
              <a:endCxn id="75" idx="1"/>
            </p:cNvCxnSpPr>
            <p:nvPr/>
          </p:nvCxnSpPr>
          <p:spPr>
            <a:xfrm>
              <a:off x="6134100" y="2781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3"/>
              <a:endCxn id="76" idx="1"/>
            </p:cNvCxnSpPr>
            <p:nvPr/>
          </p:nvCxnSpPr>
          <p:spPr>
            <a:xfrm>
              <a:off x="7086600" y="2781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8: Managing groups using the java API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2690553"/>
          <a:ext cx="8686800" cy="371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baseline="0" dirty="0"/>
                        <a:t>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is</a:t>
                      </a:r>
                      <a:r>
                        <a:rPr lang="en-US" baseline="0" dirty="0"/>
                        <a:t> it used?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Accessing an element using its index.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Thread safe is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supported</a:t>
                      </a:r>
                    </a:p>
                    <a:p>
                      <a:r>
                        <a:rPr lang="en-US" baseline="0" dirty="0"/>
                        <a:t>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group</a:t>
                      </a:r>
                      <a:r>
                        <a:rPr lang="en-US" baseline="0" dirty="0"/>
                        <a:t> for single or multi-thread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Accessing an element using its index.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Thread safe (synchronized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technique)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is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NOT supported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-thread application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56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Thread safe (synchronized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technique) is NOT supported.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All basic operations are implemented.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-thread application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143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</a:rPr>
              <a:t>In the </a:t>
            </a:r>
            <a:r>
              <a:rPr lang="en-US" sz="2400" dirty="0" err="1">
                <a:solidFill>
                  <a:srgbClr val="FFFF99"/>
                </a:solidFill>
              </a:rPr>
              <a:t>java.util</a:t>
            </a:r>
            <a:r>
              <a:rPr lang="en-US" sz="2400" dirty="0">
                <a:solidFill>
                  <a:srgbClr val="FFFF99"/>
                </a:solidFill>
              </a:rPr>
              <a:t> package, basic classes for a collection: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60740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Dynamic arrays: Initial, 10 elements are allocated, when arrays are full, user program will be paused and memory manager allocates double –size memory 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 (10 20, 20  40, …). Steps: (1) Allocating new double-size memory block (2) Copy old array to new array (3) De-allocate old array.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  <a:fld id="{4E5C87A8-EDDD-4372-B909-A9838AC27AD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200" dirty="0"/>
              <a:t>A linked structure is a collection of nodes storing data and links to other nodes.</a:t>
            </a:r>
          </a:p>
          <a:p>
            <a:pPr eaLnBrk="1" hangingPunct="1"/>
            <a:r>
              <a:rPr lang="en-US" sz="2200" dirty="0"/>
              <a:t>A</a:t>
            </a:r>
            <a:r>
              <a:rPr lang="en-US" sz="2200" i="1" dirty="0"/>
              <a:t> </a:t>
            </a:r>
            <a:r>
              <a:rPr lang="en-US" sz="2200" dirty="0"/>
              <a:t>linked list</a:t>
            </a:r>
            <a:r>
              <a:rPr lang="en-US" sz="2200" i="1" dirty="0"/>
              <a:t> </a:t>
            </a:r>
            <a:r>
              <a:rPr lang="en-US" sz="2200" dirty="0"/>
              <a:t>is a data structure composed of nodes, each node holding some information and a reference to another node in the list.</a:t>
            </a:r>
          </a:p>
          <a:p>
            <a:pPr eaLnBrk="1" hangingPunct="1"/>
            <a:r>
              <a:rPr lang="en-US" sz="2200" dirty="0"/>
              <a:t>In a singly linked list, each node has a link only to its successor in this sequence.</a:t>
            </a:r>
          </a:p>
          <a:p>
            <a:pPr eaLnBrk="1" hangingPunct="1"/>
            <a:r>
              <a:rPr lang="en-US" sz="2200" dirty="0"/>
              <a:t>A list is called as circular list</a:t>
            </a:r>
            <a:r>
              <a:rPr lang="en-US" sz="2200" i="1" dirty="0"/>
              <a:t> </a:t>
            </a:r>
            <a:r>
              <a:rPr lang="en-US" sz="2200" dirty="0"/>
              <a:t>when nodes form a ring.</a:t>
            </a:r>
          </a:p>
          <a:p>
            <a:pPr eaLnBrk="1" hangingPunct="1"/>
            <a:r>
              <a:rPr lang="en-US" sz="2200" dirty="0"/>
              <a:t>LL Advantages: Insert, remove operations are performed efficiently.</a:t>
            </a:r>
          </a:p>
          <a:p>
            <a:pPr eaLnBrk="1" hangingPunct="1"/>
            <a:r>
              <a:rPr lang="en-US" sz="2200" dirty="0"/>
              <a:t>LL Disadvantages: Search operation is not performed effectively because of sequential scanning.</a:t>
            </a:r>
          </a:p>
          <a:p>
            <a:pPr eaLnBrk="1" hangingPunct="1"/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  <a:fld id="{89385F03-CAC6-4D1A-8DCD-2CF44D99E701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Summary (continued)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sparse table refers to a table that is populated sparsely by data and most of its cells are empty.</a:t>
            </a:r>
          </a:p>
          <a:p>
            <a:pPr eaLnBrk="1" hangingPunct="1"/>
            <a:r>
              <a:rPr lang="en-US" dirty="0"/>
              <a:t>Linked lists allow easy insertion and deletion of information because such operations have a local impact on the list.</a:t>
            </a:r>
          </a:p>
          <a:p>
            <a:pPr eaLnBrk="1" hangingPunct="1"/>
            <a:r>
              <a:rPr lang="en-US" dirty="0"/>
              <a:t>The advantage of arrays over linked lists is that they allow random accessing.</a:t>
            </a:r>
          </a:p>
          <a:p>
            <a:pPr lvl="1"/>
            <a:r>
              <a:rPr lang="en-US" dirty="0"/>
              <a:t>Random access: given address, data at that address will be accessed </a:t>
            </a:r>
            <a:r>
              <a:rPr lang="en-US" dirty="0">
                <a:sym typeface="Wingdings" pitchFamily="2" charset="2"/>
              </a:rPr>
              <a:t> very fast.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562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/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/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/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/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/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/>
              <a:t>LO1.7  Explain why the Java code library provides the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r>
              <a:rPr lang="en-US" dirty="0"/>
              <a:t> classes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524000"/>
            <a:ext cx="30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053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195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8862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4958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51816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64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vở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1- </a:t>
            </a:r>
            <a:r>
              <a:rPr lang="en-US" b="1" dirty="0" err="1">
                <a:solidFill>
                  <a:srgbClr val="FFFF00"/>
                </a:solidFill>
              </a:rPr>
              <a:t>Cấu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trúc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dữ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liệu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liên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kết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là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gì</a:t>
            </a:r>
            <a:r>
              <a:rPr lang="en-US" b="1" dirty="0">
                <a:solidFill>
                  <a:srgbClr val="FFFF00"/>
                </a:solidFill>
              </a:rPr>
              <a:t>?</a:t>
            </a:r>
          </a:p>
          <a:p>
            <a:pPr marL="273050" indent="14288">
              <a:buNone/>
            </a:pP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r>
              <a:rPr lang="en-US" b="1" dirty="0"/>
              <a:t>. </a:t>
            </a:r>
            <a:r>
              <a:rPr lang="en-US" dirty="0"/>
              <a:t>Slide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 8</a:t>
            </a:r>
          </a:p>
          <a:p>
            <a:pPr>
              <a:buNone/>
            </a:pPr>
            <a:r>
              <a:rPr lang="en-US" dirty="0"/>
              <a:t>2-Tại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3-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4-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phi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5-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6-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7-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 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8-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DSLK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head </a:t>
            </a:r>
            <a:r>
              <a:rPr lang="en-US" dirty="0" err="1"/>
              <a:t>và</a:t>
            </a:r>
            <a:r>
              <a:rPr lang="en-US" dirty="0"/>
              <a:t> tail?</a:t>
            </a:r>
          </a:p>
          <a:p>
            <a:pPr>
              <a:buNone/>
            </a:pPr>
            <a:r>
              <a:rPr lang="en-US" dirty="0"/>
              <a:t>9- </a:t>
            </a:r>
            <a:r>
              <a:rPr lang="en-US" dirty="0" err="1"/>
              <a:t>Hãy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DSLK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/ </a:t>
            </a:r>
            <a:r>
              <a:rPr lang="en-US" dirty="0" err="1"/>
              <a:t>tìm</a:t>
            </a:r>
            <a:r>
              <a:rPr lang="en-US" dirty="0"/>
              <a:t>/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10-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DSLK, DSLK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11-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DSLK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Linked Lists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8037"/>
            <a:ext cx="8153400" cy="551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12-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thưa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 </a:t>
            </a:r>
            <a:r>
              <a:rPr lang="en-US" sz="2000" dirty="0" err="1"/>
              <a:t>gì</a:t>
            </a:r>
            <a:r>
              <a:rPr lang="en-US" sz="2000" dirty="0"/>
              <a:t>?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thưa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kiệm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13-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java.util.LinkedList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DSLK </a:t>
            </a:r>
            <a:r>
              <a:rPr lang="en-US" sz="2000" dirty="0" err="1"/>
              <a:t>nào</a:t>
            </a:r>
            <a:r>
              <a:rPr lang="en-US" sz="2000" dirty="0"/>
              <a:t>?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?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Given a linked list of positive integers and it is managed using head and tail references:     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 __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7 __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 __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6 __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9 __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 __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 __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 __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8 __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3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14- If following codes perform, the value in S is ___ </a:t>
            </a:r>
          </a:p>
          <a:p>
            <a:pPr marL="736600" indent="-2730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S=10;</a:t>
            </a:r>
          </a:p>
          <a:p>
            <a:pPr marL="736600" indent="-2730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(t=head;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t.nexr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!=null; t=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t.next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</a:p>
          <a:p>
            <a:pPr marL="736600" indent="-2730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if (t.data%2!=0) S +=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t.data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/>
              <a:t>15- </a:t>
            </a:r>
            <a:r>
              <a:rPr lang="en-US" sz="2000" dirty="0">
                <a:sym typeface="Wingdings" pitchFamily="2" charset="2"/>
              </a:rPr>
              <a:t>If following codes perform, the value in S is ___</a:t>
            </a:r>
            <a:endParaRPr lang="en-US" sz="2000" dirty="0"/>
          </a:p>
          <a:p>
            <a:pPr marL="46355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S=0;</a:t>
            </a:r>
          </a:p>
          <a:p>
            <a:pPr marL="46355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 = tail;</a:t>
            </a:r>
          </a:p>
          <a:p>
            <a:pPr marL="46355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(t!=null) {</a:t>
            </a:r>
          </a:p>
          <a:p>
            <a:pPr marL="46355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if ((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t.data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(t.data-1))==0)  S +=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t.data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6355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t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t.previous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6355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/>
              <a:t>Drawbacks of Arrays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399"/>
          </a:xfrm>
        </p:spPr>
        <p:txBody>
          <a:bodyPr>
            <a:normAutofit/>
          </a:bodyPr>
          <a:lstStyle/>
          <a:p>
            <a:r>
              <a:rPr lang="en-US" sz="2400" dirty="0"/>
              <a:t>Summary of Arrays and Expectations</a:t>
            </a:r>
            <a:r>
              <a:rPr lang="en-US" dirty="0"/>
              <a:t>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1" y="1752246"/>
          <a:ext cx="8381999" cy="373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66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497">
                <a:tc>
                  <a:txBody>
                    <a:bodyPr/>
                    <a:lstStyle/>
                    <a:p>
                      <a:r>
                        <a:rPr lang="en-US" dirty="0"/>
                        <a:t>Memory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Allocated memory size can be redundant/ 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optimize memory use, memory for storing elements will be allocated when needed.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  <a:r>
                        <a:rPr lang="en-US" baseline="0" dirty="0"/>
                        <a:t> x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</a:t>
                      </a:r>
                      <a:r>
                        <a:rPr lang="en-US" dirty="0">
                          <a:sym typeface="Wingdings" pitchFamily="2" charset="2"/>
                        </a:rPr>
                        <a:t>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/>
                        <a:t>Add x to the position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652">
                <a:tc>
                  <a:txBody>
                    <a:bodyPr/>
                    <a:lstStyle/>
                    <a:p>
                      <a:r>
                        <a:rPr lang="en-US" dirty="0"/>
                        <a:t>Search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074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  <a:r>
                        <a:rPr lang="en-US" baseline="0" dirty="0"/>
                        <a:t> element at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1" y="3885846"/>
            <a:ext cx="1676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Linked Data Structures are introduced.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791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Question: Why linked data structures are needed? 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 Answer.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7400" y="838200"/>
            <a:ext cx="3124200" cy="533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/>
              <a:t>3: Introduction to Linked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447799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Linked Data structure</a:t>
            </a:r>
            <a:r>
              <a:rPr lang="en-US" sz="2400" dirty="0"/>
              <a:t>: A data organization in which each node includes itself data and links to others.</a:t>
            </a:r>
          </a:p>
          <a:p>
            <a:r>
              <a:rPr lang="en-US" dirty="0"/>
              <a:t>An example depict memory figure of a linked data structure:</a:t>
            </a:r>
            <a:endParaRPr lang="en-US" sz="2400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57200" y="2382378"/>
            <a:ext cx="8229600" cy="3485022"/>
            <a:chOff x="762000" y="2687177"/>
            <a:chExt cx="8229600" cy="3485022"/>
          </a:xfrm>
        </p:grpSpPr>
        <p:grpSp>
          <p:nvGrpSpPr>
            <p:cNvPr id="74" name="Group 73"/>
            <p:cNvGrpSpPr/>
            <p:nvPr/>
          </p:nvGrpSpPr>
          <p:grpSpPr>
            <a:xfrm>
              <a:off x="775767" y="2687177"/>
              <a:ext cx="8215833" cy="3485022"/>
              <a:chOff x="914400" y="3116119"/>
              <a:chExt cx="7328967" cy="3181977"/>
            </a:xfrm>
          </p:grpSpPr>
          <p:pic>
            <p:nvPicPr>
              <p:cNvPr id="12" name="Picture 4" descr="J010185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8460" y="3169072"/>
                <a:ext cx="754946" cy="108004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13" name="Picture 5" descr="J034163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5079" y="3116119"/>
                <a:ext cx="760709" cy="108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6" descr="J010186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23407" y="3169072"/>
                <a:ext cx="760709" cy="108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8" descr="BD19563_"/>
              <p:cNvPicPr>
                <a:picLocks noChangeAspect="1" noChangeArrowheads="1" noCrop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085202" y="3116383"/>
                <a:ext cx="760709" cy="10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9" descr="J032117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644006" y="3170122"/>
                <a:ext cx="760709" cy="1026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0" descr="J034132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43413" y="3116119"/>
                <a:ext cx="782320" cy="108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914400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James</a:t>
                </a: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14400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42</a:t>
                </a: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914400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Manager</a:t>
                </a: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14400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022717" y="5115339"/>
                <a:ext cx="627122" cy="208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2134998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3355595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3000</a:t>
                </a:r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4576194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8000</a:t>
                </a:r>
              </a:p>
            </p:txBody>
          </p:sp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5796793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200</a:t>
                </a:r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949580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10000</a:t>
                </a:r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2134998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Linda</a:t>
                </a:r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2134998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25</a:t>
                </a:r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2134998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Officer</a:t>
                </a: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2134998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3000</a:t>
                </a:r>
              </a:p>
            </p:txBody>
          </p:sp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3355596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Jane</a:t>
                </a:r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3355596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3355596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student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3355596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8000</a:t>
                </a: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4576194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Tom</a:t>
                </a: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4576194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22</a:t>
                </a:r>
              </a:p>
            </p:txBody>
          </p:sp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4576194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student</a:t>
                </a:r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4576194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200</a:t>
                </a: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5796793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Jack</a:t>
                </a:r>
              </a:p>
            </p:txBody>
          </p:sp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>
                <a:off x="5796793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22</a:t>
                </a:r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5796793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Designer</a:t>
                </a:r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5796793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10000</a:t>
                </a:r>
              </a:p>
            </p:txBody>
          </p:sp>
          <p:sp>
            <p:nvSpPr>
              <p:cNvPr id="44" name="Rectangle 37"/>
              <p:cNvSpPr>
                <a:spLocks noChangeArrowheads="1"/>
              </p:cNvSpPr>
              <p:nvPr/>
            </p:nvSpPr>
            <p:spPr bwMode="auto">
              <a:xfrm>
                <a:off x="7017391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Paul</a:t>
                </a:r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7017391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017391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Kid</a:t>
                </a:r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7017391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0 (NULL)</a:t>
                </a:r>
              </a:p>
            </p:txBody>
          </p:sp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 flipV="1">
                <a:off x="3016541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7898934" y="4884549"/>
                <a:ext cx="2074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8102367" y="4884549"/>
                <a:ext cx="0" cy="15885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7966745" y="5043407"/>
                <a:ext cx="2766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 flipH="1">
                <a:off x="7898932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7966743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8034554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8102365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8170176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2285999" y="5536096"/>
                <a:ext cx="1037331" cy="762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Element </a:t>
                </a:r>
              </a:p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structure</a:t>
                </a:r>
              </a:p>
            </p:txBody>
          </p:sp>
          <p:sp>
            <p:nvSpPr>
              <p:cNvPr id="60" name="Rectangle 57"/>
              <p:cNvSpPr>
                <a:spLocks noChangeArrowheads="1"/>
              </p:cNvSpPr>
              <p:nvPr/>
            </p:nvSpPr>
            <p:spPr bwMode="auto">
              <a:xfrm>
                <a:off x="3429000" y="5536096"/>
                <a:ext cx="1679197" cy="53339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Person</a:t>
                </a:r>
              </a:p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(name, age, role)</a:t>
                </a:r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3429000" y="6069496"/>
                <a:ext cx="1679197" cy="228600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next</a:t>
                </a:r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5181599" y="5536096"/>
                <a:ext cx="2838222" cy="526942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Info of an element itself</a:t>
                </a: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5181599" y="6069496"/>
                <a:ext cx="2838222" cy="228600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Reference to the next element</a:t>
                </a:r>
              </a:p>
            </p:txBody>
          </p:sp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 flipV="1">
                <a:off x="1795943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 flipV="1">
                <a:off x="5457738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69"/>
              <p:cNvSpPr>
                <a:spLocks noChangeShapeType="1"/>
              </p:cNvSpPr>
              <p:nvPr/>
            </p:nvSpPr>
            <p:spPr bwMode="auto">
              <a:xfrm flipV="1">
                <a:off x="4237139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 flipV="1">
                <a:off x="6678336" y="4489173"/>
                <a:ext cx="273515" cy="39537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62000" y="5071646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Memory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address</a:t>
              </a: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>
            <a:off x="2819400" y="1600200"/>
            <a:ext cx="609600" cy="3657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86200" y="1600200"/>
            <a:ext cx="685800" cy="419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/>
              <a:t>3: Intro. to Linked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00199"/>
          </a:xfrm>
        </p:spPr>
        <p:txBody>
          <a:bodyPr vert="horz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900" b="1" dirty="0">
                <a:solidFill>
                  <a:srgbClr val="FFFF00"/>
                </a:solidFill>
                <a:cs typeface="Times New Roman" pitchFamily="18" charset="0"/>
              </a:rPr>
              <a:t>Linear data structure/ List:     </a:t>
            </a:r>
            <a:r>
              <a:rPr lang="en-US" sz="1900" b="1" dirty="0">
                <a:cs typeface="Times New Roman" pitchFamily="18" charset="0"/>
              </a:rPr>
              <a:t>Structure having only one line to access all elements </a:t>
            </a:r>
            <a:r>
              <a:rPr lang="en-US" sz="1900" b="1" dirty="0">
                <a:cs typeface="Times New Roman" pitchFamily="18" charset="0"/>
                <a:sym typeface="Wingdings" pitchFamily="2" charset="2"/>
              </a:rPr>
              <a:t> Array, linked lists. </a:t>
            </a:r>
          </a:p>
          <a:p>
            <a:pPr>
              <a:lnSpc>
                <a:spcPct val="120000"/>
              </a:lnSpc>
            </a:pPr>
            <a:r>
              <a:rPr lang="en-US" sz="1900" b="1" dirty="0">
                <a:solidFill>
                  <a:srgbClr val="FFFF00"/>
                </a:solidFill>
                <a:cs typeface="Times New Roman" pitchFamily="18" charset="0"/>
                <a:sym typeface="Wingdings" pitchFamily="2" charset="2"/>
              </a:rPr>
              <a:t>Linear Linked data structures/ Linked List</a:t>
            </a:r>
            <a:r>
              <a:rPr lang="en-US" sz="1900" b="1" dirty="0">
                <a:cs typeface="Times New Roman" pitchFamily="18" charset="0"/>
                <a:sym typeface="Wingdings" pitchFamily="2" charset="2"/>
              </a:rPr>
              <a:t>:  Links establish </a:t>
            </a:r>
            <a:r>
              <a:rPr lang="en-US" sz="1900" b="1" dirty="0">
                <a:cs typeface="Times New Roman" pitchFamily="18" charset="0"/>
              </a:rPr>
              <a:t>only one line to access elements  </a:t>
            </a:r>
            <a:r>
              <a:rPr lang="en-US" sz="1900" b="1" dirty="0">
                <a:cs typeface="Times New Roman" pitchFamily="18" charset="0"/>
                <a:sym typeface="Wingdings" pitchFamily="2" charset="2"/>
              </a:rPr>
              <a:t> linked lists</a:t>
            </a:r>
            <a:endParaRPr lang="en-US" sz="1900" b="1" dirty="0">
              <a:cs typeface="Times New Roman" pitchFamily="18" charset="0"/>
            </a:endParaRP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Linked Lists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7200" y="838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cs typeface="Times New Roman" pitchFamily="18" charset="0"/>
              </a:rPr>
              <a:t>Types of Linked Data Structures: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1738" y="4286874"/>
            <a:ext cx="4327862" cy="219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1" name="Group 90"/>
          <p:cNvGrpSpPr/>
          <p:nvPr/>
        </p:nvGrpSpPr>
        <p:grpSpPr>
          <a:xfrm>
            <a:off x="1905000" y="3200400"/>
            <a:ext cx="4876800" cy="609600"/>
            <a:chOff x="1752600" y="2819400"/>
            <a:chExt cx="4876800" cy="609600"/>
          </a:xfrm>
        </p:grpSpPr>
        <p:sp>
          <p:nvSpPr>
            <p:cNvPr id="76" name="Rectangle 75"/>
            <p:cNvSpPr/>
            <p:nvPr/>
          </p:nvSpPr>
          <p:spPr>
            <a:xfrm>
              <a:off x="17526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obj1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7526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194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194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862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862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953000" y="28194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obj4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953000" y="3200400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0198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obj5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198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</a:p>
          </p:txBody>
        </p:sp>
        <p:cxnSp>
          <p:nvCxnSpPr>
            <p:cNvPr id="86" name="Straight Arrow Connector 85"/>
            <p:cNvCxnSpPr>
              <a:stCxn id="77" idx="3"/>
            </p:cNvCxnSpPr>
            <p:nvPr/>
          </p:nvCxnSpPr>
          <p:spPr>
            <a:xfrm flipV="1">
              <a:off x="23622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34290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4958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55626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ontent Placeholder 2"/>
          <p:cNvSpPr txBox="1">
            <a:spLocks/>
          </p:cNvSpPr>
          <p:nvPr/>
        </p:nvSpPr>
        <p:spPr>
          <a:xfrm>
            <a:off x="533400" y="4439274"/>
            <a:ext cx="32004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Non linear linked data structure: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Links establish multiple lines to access elements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Trees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1635</TotalTime>
  <Words>4473</Words>
  <Application>Microsoft Office PowerPoint</Application>
  <PresentationFormat>On-screen Show (4:3)</PresentationFormat>
  <Paragraphs>1030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Arial Narrow</vt:lpstr>
      <vt:lpstr>Calibri</vt:lpstr>
      <vt:lpstr>Constantia</vt:lpstr>
      <vt:lpstr>Times New Roman</vt:lpstr>
      <vt:lpstr>Wingdings</vt:lpstr>
      <vt:lpstr>Wingdings 2</vt:lpstr>
      <vt:lpstr>Flow</vt:lpstr>
      <vt:lpstr>Slot 2&amp;3 Linked Lists</vt:lpstr>
      <vt:lpstr>Learning Outcomes</vt:lpstr>
      <vt:lpstr>Contents</vt:lpstr>
      <vt:lpstr>1- Basic operations on a group</vt:lpstr>
      <vt:lpstr>2: Drawbacks of Arrays</vt:lpstr>
      <vt:lpstr>Drawbacks of Arrays…</vt:lpstr>
      <vt:lpstr>Drawbacks of Arrays …</vt:lpstr>
      <vt:lpstr>3: Introduction to Linked Data Structures </vt:lpstr>
      <vt:lpstr>3: Intro. to Linked Data Structures </vt:lpstr>
      <vt:lpstr>4: Linked Lists (LLs)</vt:lpstr>
      <vt:lpstr>LLs…</vt:lpstr>
      <vt:lpstr>LLs: Common used LLs</vt:lpstr>
      <vt:lpstr>LLs…: Representing Item/List</vt:lpstr>
      <vt:lpstr>LLs…: Comparing</vt:lpstr>
      <vt:lpstr>LLs…:  Operations</vt:lpstr>
      <vt:lpstr>SLL Operations: Adding</vt:lpstr>
      <vt:lpstr>SLL Operations: Adding…</vt:lpstr>
      <vt:lpstr>SLL Operations: Adding…</vt:lpstr>
      <vt:lpstr>SLL Operations: Searching</vt:lpstr>
      <vt:lpstr>SLL Operations: Removing</vt:lpstr>
      <vt:lpstr>SLL Operations: Traversing</vt:lpstr>
      <vt:lpstr>SLL Operations: Sorting</vt:lpstr>
      <vt:lpstr>SLL Operations: Reversing</vt:lpstr>
      <vt:lpstr>LLs…: Operations- Summary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7- Where a linked list should be used?</vt:lpstr>
      <vt:lpstr>Where a linked list should be used?...</vt:lpstr>
      <vt:lpstr>8: Managing groups using the java API</vt:lpstr>
      <vt:lpstr>Summary</vt:lpstr>
      <vt:lpstr>Summary (continued)</vt:lpstr>
      <vt:lpstr>Summary</vt:lpstr>
      <vt:lpstr>Ôn tập</vt:lpstr>
      <vt:lpstr>Ôn tập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Trần Ngân</cp:lastModifiedBy>
  <cp:revision>106</cp:revision>
  <dcterms:created xsi:type="dcterms:W3CDTF">2021-11-26T02:00:25Z</dcterms:created>
  <dcterms:modified xsi:type="dcterms:W3CDTF">2022-09-27T15:12:01Z</dcterms:modified>
</cp:coreProperties>
</file>