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7" r:id="rId9"/>
    <p:sldId id="340" r:id="rId10"/>
    <p:sldId id="270" r:id="rId11"/>
    <p:sldId id="342" r:id="rId12"/>
    <p:sldId id="343" r:id="rId13"/>
    <p:sldId id="344" r:id="rId14"/>
    <p:sldId id="345" r:id="rId15"/>
    <p:sldId id="346" r:id="rId16"/>
    <p:sldId id="351" r:id="rId17"/>
    <p:sldId id="360" r:id="rId18"/>
    <p:sldId id="352" r:id="rId19"/>
    <p:sldId id="353" r:id="rId20"/>
    <p:sldId id="361" r:id="rId21"/>
    <p:sldId id="354" r:id="rId22"/>
    <p:sldId id="355" r:id="rId23"/>
    <p:sldId id="356" r:id="rId24"/>
    <p:sldId id="362" r:id="rId25"/>
    <p:sldId id="357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83" r:id="rId34"/>
    <p:sldId id="382" r:id="rId35"/>
    <p:sldId id="379" r:id="rId36"/>
    <p:sldId id="380" r:id="rId37"/>
    <p:sldId id="381" r:id="rId38"/>
    <p:sldId id="384" r:id="rId39"/>
    <p:sldId id="385" r:id="rId40"/>
    <p:sldId id="38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10" r:id="rId51"/>
    <p:sldId id="311" r:id="rId52"/>
    <p:sldId id="312" r:id="rId53"/>
    <p:sldId id="313" r:id="rId54"/>
    <p:sldId id="315" r:id="rId55"/>
    <p:sldId id="31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C8300"/>
    <a:srgbClr val="FF33CC"/>
    <a:srgbClr val="008000"/>
    <a:srgbClr val="FFFF99"/>
    <a:srgbClr val="FFFFCC"/>
    <a:srgbClr val="FF00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16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0EC7-1251-4C39-946B-D215D54219C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8B6A-0FFC-4A01-8448-AC68D6A8A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2</a:t>
            </a:r>
          </a:p>
          <a:p>
            <a:pPr marL="228600" indent="-228600">
              <a:buAutoNum type="arabicPeriod"/>
            </a:pPr>
            <a:r>
              <a:rPr lang="en-US"/>
              <a:t>Null</a:t>
            </a:r>
          </a:p>
          <a:p>
            <a:pPr marL="228600" indent="-228600">
              <a:buAutoNum type="arabicPeriod"/>
            </a:pPr>
            <a:r>
              <a:rPr lang="en-US"/>
              <a:t>3</a:t>
            </a:r>
          </a:p>
          <a:p>
            <a:pPr marL="228600" indent="-228600">
              <a:buAutoNum type="arabicPeriod"/>
            </a:pPr>
            <a:r>
              <a:rPr lang="en-US"/>
              <a:t>13</a:t>
            </a:r>
          </a:p>
          <a:p>
            <a:pPr marL="228600" indent="-228600">
              <a:buAutoNum type="arabicPeriod"/>
            </a:pPr>
            <a:r>
              <a:rPr lang="en-US"/>
              <a:t>8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O(n) vòng while = chiều cao cây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O(-3)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Cấu trúc liên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25: hàm có đối số thay đổi.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Dòng 78: return t chậm hơn return null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/>
              <a:t>Null: hằng –&gt; chạy thẳng câu lệnh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/>
              <a:t>T: phải truy xuất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Xóa đi tạo mới</a:t>
            </a:r>
          </a:p>
          <a:p>
            <a:pPr marL="228600" indent="-228600">
              <a:buAutoNum type="arabicPeriod"/>
            </a:pPr>
            <a:r>
              <a:rPr lang="en-US"/>
              <a:t>2. ghi đè, EOF = -1.</a:t>
            </a:r>
          </a:p>
          <a:p>
            <a:pPr marL="228600" indent="-228600">
              <a:buAutoNum type="arabicPeriod"/>
            </a:pPr>
            <a:r>
              <a:rPr lang="en-US"/>
              <a:t>=&gt; khác nhau</a:t>
            </a:r>
          </a:p>
          <a:p>
            <a:pPr marL="228600" indent="-228600">
              <a:buAutoNum type="arabicPeriod"/>
            </a:pPr>
            <a:r>
              <a:rPr lang="en-US"/>
              <a:t>Tầm vực của biến, gom rác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178: ghi đè file nếu có file, còn ko mở mới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cách xóa</a:t>
            </a:r>
          </a:p>
          <a:p>
            <a:pPr marL="228600" indent="-228600">
              <a:buAutoNum type="arabicPeriod"/>
            </a:pPr>
            <a:r>
              <a:rPr lang="en-US"/>
              <a:t>Lá</a:t>
            </a:r>
          </a:p>
          <a:p>
            <a:pPr marL="228600" indent="-228600">
              <a:buAutoNum type="arabicPeriod"/>
            </a:pPr>
            <a:r>
              <a:rPr lang="en-US"/>
              <a:t>1 con</a:t>
            </a:r>
          </a:p>
          <a:p>
            <a:pPr marL="228600" indent="-228600">
              <a:buAutoNum type="arabicPeriod"/>
            </a:pPr>
            <a:r>
              <a:rPr lang="en-US"/>
              <a:t>2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D8B6A-0FFC-4A01-8448-AC68D6A8AA5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8A1E-C3E3-4AA6-A1D6-AD949CA0F501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8CA-F778-4E70-8FE8-6BF6CBB02EE2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B495-D349-4C2B-BD08-B26105D5C549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DDB5-C492-49D7-9C61-2A93A7DA969B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Trees, Part 2: BST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5B19-047A-4916-B1A8-6920B2197E9D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C662-6371-49A0-A2CC-786A3D7BCA8B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1AAC-A8A0-4947-80E1-DAB9D288F688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F305-CAF0-49C6-8484-87795E7CA3A8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B1C-30DE-4BFE-9021-BF5E22BD49B1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AD7A-6446-4A1E-B780-ED90472F98A9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7F2-E25A-4AA1-85C1-536F48E7C64D}" type="datetime1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blipFill>
            <a:blip r:embed="rId1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639FFBD-DDEF-476C-9BC7-86F7D4DD7ED2}" type="datetime1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Trees, Part 2: BST Trees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Trees-Part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Binary Search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39" y="3904086"/>
            <a:ext cx="2106472" cy="254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667193" y="3823243"/>
            <a:ext cx="2133406" cy="257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Algorithms on BSTs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Managing, Initializing</a:t>
            </a:r>
          </a:p>
          <a:p>
            <a:r>
              <a:rPr lang="en-US" dirty="0"/>
              <a:t>Add new node</a:t>
            </a:r>
          </a:p>
          <a:p>
            <a:r>
              <a:rPr lang="en-US" dirty="0"/>
              <a:t>Get minimum, maximum values</a:t>
            </a:r>
          </a:p>
          <a:p>
            <a:r>
              <a:rPr lang="en-US" dirty="0"/>
              <a:t>Calculate tree’s height</a:t>
            </a:r>
          </a:p>
          <a:p>
            <a:r>
              <a:rPr lang="en-US" dirty="0"/>
              <a:t>Traverse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3962400" cy="31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799" y="1646582"/>
          <a:ext cx="4953001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/>
                        <a:t>AquariumFish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aquarium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/>
                        <a:t>BST_Node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node in a BST of aquarium</a:t>
                      </a:r>
                      <a:r>
                        <a:rPr lang="en-US" baseline="0" dirty="0"/>
                        <a:t> fishes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/>
                        <a:t>BST_Fish_Tree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BST of aquarium</a:t>
                      </a:r>
                      <a:r>
                        <a:rPr lang="en-US" baseline="0" dirty="0"/>
                        <a:t> fishes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/>
                        <a:t>MyQueue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queue of BST</a:t>
                      </a:r>
                      <a:r>
                        <a:rPr lang="en-US" baseline="0" dirty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/>
                        <a:t>AquaFishTester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 program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 this demonstration, write-to-file operations using the </a:t>
            </a:r>
            <a:r>
              <a:rPr lang="en-US" sz="2000" dirty="0" err="1">
                <a:solidFill>
                  <a:srgbClr val="00B0F0"/>
                </a:solidFill>
              </a:rPr>
              <a:t>RandomAccessFile</a:t>
            </a:r>
            <a:r>
              <a:rPr lang="en-US" sz="2000" dirty="0">
                <a:solidFill>
                  <a:srgbClr val="00B0F0"/>
                </a:solidFill>
              </a:rPr>
              <a:t> class are not implemented. If you want, you can do them by yourself.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The </a:t>
            </a:r>
            <a:r>
              <a:rPr lang="en-US" sz="2000" dirty="0" err="1">
                <a:solidFill>
                  <a:srgbClr val="00B0F0"/>
                </a:solidFill>
              </a:rPr>
              <a:t>RandomAccessFile</a:t>
            </a:r>
            <a:r>
              <a:rPr lang="en-US" sz="2000" dirty="0">
                <a:solidFill>
                  <a:srgbClr val="00B0F0"/>
                </a:solidFill>
              </a:rPr>
              <a:t> class is usually used in practical examinations.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00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20668"/>
            <a:ext cx="7772400" cy="57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59" y="0"/>
            <a:ext cx="1671332" cy="1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1905000"/>
            <a:ext cx="87837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-26800"/>
            <a:ext cx="1819274" cy="132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344956"/>
            <a:ext cx="6096000" cy="513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369" y="1905001"/>
            <a:ext cx="9246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990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Add a new node to BST – Recursive implementation</a:t>
            </a:r>
          </a:p>
        </p:txBody>
      </p:sp>
      <p:grpSp>
        <p:nvGrpSpPr>
          <p:cNvPr id="7" name="Group 52"/>
          <p:cNvGrpSpPr/>
          <p:nvPr/>
        </p:nvGrpSpPr>
        <p:grpSpPr>
          <a:xfrm>
            <a:off x="228600" y="1524000"/>
            <a:ext cx="3429000" cy="1981200"/>
            <a:chOff x="3276600" y="1219200"/>
            <a:chExt cx="3429000" cy="1981200"/>
          </a:xfrm>
        </p:grpSpPr>
        <p:sp>
          <p:nvSpPr>
            <p:cNvPr id="8" name="Oval 7"/>
            <p:cNvSpPr/>
            <p:nvPr/>
          </p:nvSpPr>
          <p:spPr>
            <a:xfrm>
              <a:off x="4724400" y="1219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2766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743200"/>
              <a:ext cx="5334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4265285" y="1609445"/>
              <a:ext cx="5372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1"/>
            </p:cNvCxnSpPr>
            <p:nvPr/>
          </p:nvCxnSpPr>
          <p:spPr>
            <a:xfrm>
              <a:off x="5179685" y="1609445"/>
              <a:ext cx="6134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1" idx="7"/>
            </p:cNvCxnSpPr>
            <p:nvPr/>
          </p:nvCxnSpPr>
          <p:spPr>
            <a:xfrm flipH="1">
              <a:off x="3731885" y="2295245"/>
              <a:ext cx="156230" cy="5149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2" idx="0"/>
            </p:cNvCxnSpPr>
            <p:nvPr/>
          </p:nvCxnSpPr>
          <p:spPr>
            <a:xfrm>
              <a:off x="4265285" y="2295245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674985" y="2286000"/>
              <a:ext cx="156230" cy="5149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08385" y="2286000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33800" y="14478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Add 6 to the </a:t>
            </a:r>
            <a:r>
              <a:rPr lang="en-US" dirty="0">
                <a:solidFill>
                  <a:srgbClr val="FFC000"/>
                </a:solidFill>
              </a:rPr>
              <a:t>root </a:t>
            </a:r>
            <a:r>
              <a:rPr lang="en-US" dirty="0">
                <a:solidFill>
                  <a:schemeClr val="bg1"/>
                </a:solidFill>
              </a:rPr>
              <a:t>(node 5)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6&gt;5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Add 6 to the node </a:t>
            </a:r>
            <a:r>
              <a:rPr lang="en-US" dirty="0" err="1">
                <a:solidFill>
                  <a:srgbClr val="FFC000"/>
                </a:solidFill>
              </a:rPr>
              <a:t>root.right</a:t>
            </a:r>
            <a:r>
              <a:rPr lang="en-US" dirty="0">
                <a:solidFill>
                  <a:schemeClr val="bg1"/>
                </a:solidFill>
              </a:rPr>
              <a:t> (node 8)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6 &lt; 8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Add 6 to </a:t>
            </a:r>
            <a:r>
              <a:rPr lang="en-US" dirty="0">
                <a:solidFill>
                  <a:srgbClr val="FFC000"/>
                </a:solidFill>
              </a:rPr>
              <a:t>(node 8 ).left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  uses by- value parameters. So, the method </a:t>
            </a:r>
            <a:r>
              <a:rPr lang="en-US" dirty="0" err="1">
                <a:solidFill>
                  <a:schemeClr val="bg1"/>
                </a:solidFill>
              </a:rPr>
              <a:t>add_</a:t>
            </a:r>
            <a:r>
              <a:rPr lang="en-US" dirty="0" err="1">
                <a:solidFill>
                  <a:srgbClr val="FFC000"/>
                </a:solidFill>
              </a:rPr>
              <a:t>recur</a:t>
            </a:r>
            <a:r>
              <a:rPr lang="en-US" dirty="0">
                <a:solidFill>
                  <a:schemeClr val="bg1"/>
                </a:solidFill>
              </a:rPr>
              <a:t>(…) </a:t>
            </a:r>
            <a:r>
              <a:rPr lang="en-US" dirty="0">
                <a:solidFill>
                  <a:srgbClr val="FFC000"/>
                </a:solidFill>
              </a:rPr>
              <a:t>must return a value</a:t>
            </a:r>
            <a:r>
              <a:rPr lang="en-US" dirty="0">
                <a:solidFill>
                  <a:schemeClr val="bg1"/>
                </a:solidFill>
              </a:rPr>
              <a:t> and in the caller,  </a:t>
            </a:r>
            <a:r>
              <a:rPr lang="en-US" dirty="0">
                <a:solidFill>
                  <a:srgbClr val="FFC000"/>
                </a:solidFill>
              </a:rPr>
              <a:t>this return value must be assigned to a meaningful variable of the program</a:t>
            </a:r>
            <a:r>
              <a:rPr lang="en-US" dirty="0">
                <a:solidFill>
                  <a:schemeClr val="bg1"/>
                </a:solidFill>
              </a:rPr>
              <a:t> (line 22) 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38" y="3571876"/>
            <a:ext cx="8762924" cy="298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76350"/>
            <a:ext cx="88868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Add a new node to BST – Non- Recursive </a:t>
            </a:r>
            <a:r>
              <a:rPr lang="en-US" sz="2000" b="1" dirty="0" err="1">
                <a:solidFill>
                  <a:srgbClr val="FFC000"/>
                </a:solidFill>
              </a:rPr>
              <a:t>impl</a:t>
            </a:r>
            <a:r>
              <a:rPr lang="en-US" sz="2000" b="1" dirty="0">
                <a:solidFill>
                  <a:srgbClr val="FFC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735" y="914400"/>
            <a:ext cx="894853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77000" y="2209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Add a new node to BST – Non- Recursive implementation.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08" y="1600200"/>
            <a:ext cx="88573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Search operation:  Recursive implementation.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Learning outcomes of this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LO4.1  Define general tree,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Binary Tree and Binary Search Tree (BST).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tree and its’ height. 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counting nodes, height calculation,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rotation  (part 3)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LO4.7: Identify applications where a binary search tree will be useful.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Search operation:  Iterative implementation.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721964"/>
            <a:ext cx="8290738" cy="460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86" y="1219200"/>
            <a:ext cx="75282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Getting the leftmost and the rightmost nodes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Visiting a node. They are used in Traversals.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054" y="1828800"/>
            <a:ext cx="867989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963" y="1676400"/>
            <a:ext cx="884407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Breadth-First Traversals. Using a queue.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Breadth-First Traversals. Using a queue.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86" y="1447800"/>
            <a:ext cx="851003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51" y="2057400"/>
            <a:ext cx="8393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356360"/>
            <a:ext cx="7315200" cy="51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98" y="1828800"/>
            <a:ext cx="83768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1327176"/>
            <a:ext cx="8382000" cy="52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752600"/>
            <a:ext cx="880110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binary search tree (BST)?</a:t>
            </a:r>
          </a:p>
          <a:p>
            <a:r>
              <a:rPr lang="en-US" dirty="0"/>
              <a:t>What are BST’s properties? </a:t>
            </a:r>
          </a:p>
          <a:p>
            <a:r>
              <a:rPr lang="en-US" dirty="0"/>
              <a:t>How to describe a node?</a:t>
            </a:r>
          </a:p>
          <a:p>
            <a:r>
              <a:rPr lang="en-US" dirty="0"/>
              <a:t>How to manager a tree?</a:t>
            </a:r>
          </a:p>
          <a:p>
            <a:r>
              <a:rPr lang="en-US" dirty="0"/>
              <a:t>When are BSTs used?</a:t>
            </a:r>
          </a:p>
          <a:p>
            <a:r>
              <a:rPr lang="en-US" dirty="0"/>
              <a:t>Demo.: BST of integers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Algorithms on BST:</a:t>
            </a:r>
          </a:p>
          <a:p>
            <a:pPr lvl="1"/>
            <a:r>
              <a:rPr lang="en-US" dirty="0"/>
              <a:t>Add new node</a:t>
            </a:r>
          </a:p>
          <a:p>
            <a:pPr lvl="1"/>
            <a:r>
              <a:rPr lang="en-US" dirty="0"/>
              <a:t>Getting minimum, maximum values</a:t>
            </a:r>
          </a:p>
          <a:p>
            <a:pPr lvl="1"/>
            <a:r>
              <a:rPr lang="en-US" dirty="0"/>
              <a:t>Getting tree’s height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Deleting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514600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given demonstration must be implemented by yourself and your works will be evaluated.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DF Traversals. Using  recursive implementations.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17" y="1295400"/>
            <a:ext cx="862716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Deletions in BST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26" y="1752600"/>
            <a:ext cx="90751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924800" y="2971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76200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104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296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7924800" y="57150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74656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1" idx="1"/>
          </p:cNvCxnSpPr>
          <p:nvPr/>
        </p:nvCxnSpPr>
        <p:spPr>
          <a:xfrm>
            <a:off x="80752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0"/>
          </p:cNvCxnSpPr>
          <p:nvPr/>
        </p:nvCxnSpPr>
        <p:spPr>
          <a:xfrm flipH="1">
            <a:off x="8191500" y="5408285"/>
            <a:ext cx="116215" cy="306715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4876800"/>
            <a:ext cx="1219200" cy="1524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9400" y="3429000"/>
            <a:ext cx="1143000" cy="6858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9600" y="2709446"/>
            <a:ext cx="60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root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228600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Deletions in BST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47800"/>
            <a:ext cx="904868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>
            <a:off x="990600" y="4800600"/>
            <a:ext cx="2667000" cy="1676400"/>
            <a:chOff x="914400" y="4876800"/>
            <a:chExt cx="2667000" cy="1676400"/>
          </a:xfrm>
        </p:grpSpPr>
        <p:grpSp>
          <p:nvGrpSpPr>
            <p:cNvPr id="8" name="Group 7"/>
            <p:cNvGrpSpPr/>
            <p:nvPr/>
          </p:nvGrpSpPr>
          <p:grpSpPr>
            <a:xfrm>
              <a:off x="914400" y="5257800"/>
              <a:ext cx="2667000" cy="1295400"/>
              <a:chOff x="6172200" y="1447800"/>
              <a:chExt cx="2667000" cy="1295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3058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6962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8151485" y="1903085"/>
                <a:ext cx="2324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1722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818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2" idx="5"/>
                <a:endCxn id="13" idx="1"/>
              </p:cNvCxnSpPr>
              <p:nvPr/>
            </p:nvCxnSpPr>
            <p:spPr>
              <a:xfrm>
                <a:off x="6627485" y="1903085"/>
                <a:ext cx="232430" cy="38483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43025" y="4876800"/>
              <a:ext cx="1781175" cy="307777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deletedNode</a:t>
              </a:r>
              <a:r>
                <a:rPr lang="en-US" sz="1400" dirty="0">
                  <a:solidFill>
                    <a:schemeClr val="bg1"/>
                  </a:solidFill>
                </a:rPr>
                <a:t> = root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67400" y="4038600"/>
            <a:ext cx="2590800" cy="2057400"/>
            <a:chOff x="5562600" y="3886200"/>
            <a:chExt cx="259080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5562600" y="3886200"/>
              <a:ext cx="1600200" cy="1981200"/>
              <a:chOff x="6324600" y="3810000"/>
              <a:chExt cx="1600200" cy="1981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858000" y="45720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91400" y="38100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GF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246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GC</a:t>
                </a:r>
              </a:p>
            </p:txBody>
          </p:sp>
          <p:cxnSp>
            <p:nvCxnSpPr>
              <p:cNvPr id="19" name="Straight Arrow Connector 18"/>
              <p:cNvCxnSpPr>
                <a:stCxn id="17" idx="3"/>
                <a:endCxn id="16" idx="7"/>
              </p:cNvCxnSpPr>
              <p:nvPr/>
            </p:nvCxnSpPr>
            <p:spPr>
              <a:xfrm flipH="1">
                <a:off x="7313285" y="4265285"/>
                <a:ext cx="1562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6779885" y="5027285"/>
                <a:ext cx="156230" cy="3086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77000" y="47976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deletedNode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0" y="3974068"/>
              <a:ext cx="9144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father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574268"/>
              <a:ext cx="15240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grandChild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886450" y="4314825"/>
              <a:ext cx="785813" cy="985838"/>
            </a:xfrm>
            <a:custGeom>
              <a:avLst/>
              <a:gdLst>
                <a:gd name="connsiteX0" fmla="*/ 785813 w 785813"/>
                <a:gd name="connsiteY0" fmla="*/ 0 h 985838"/>
                <a:gd name="connsiteX1" fmla="*/ 171450 w 785813"/>
                <a:gd name="connsiteY1" fmla="*/ 300038 h 985838"/>
                <a:gd name="connsiteX2" fmla="*/ 0 w 785813"/>
                <a:gd name="connsiteY2" fmla="*/ 985838 h 98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3" h="985838">
                  <a:moveTo>
                    <a:pt x="785813" y="0"/>
                  </a:moveTo>
                  <a:cubicBezTo>
                    <a:pt x="544116" y="67866"/>
                    <a:pt x="302419" y="135732"/>
                    <a:pt x="171450" y="300038"/>
                  </a:cubicBezTo>
                  <a:cubicBezTo>
                    <a:pt x="40481" y="464344"/>
                    <a:pt x="20240" y="725091"/>
                    <a:pt x="0" y="985838"/>
                  </a:cubicBezTo>
                </a:path>
              </a:pathLst>
            </a:custGeom>
            <a:ln w="28575"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981200" y="2362200"/>
            <a:ext cx="457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810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Alg.: Deleting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IntBstTree</a:t>
            </a:r>
            <a:r>
              <a:rPr lang="en-US" b="1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Removing a 2-child node by Merging</a:t>
            </a:r>
          </a:p>
        </p:txBody>
      </p:sp>
      <p:grpSp>
        <p:nvGrpSpPr>
          <p:cNvPr id="3" name="Group 41"/>
          <p:cNvGrpSpPr/>
          <p:nvPr/>
        </p:nvGrpSpPr>
        <p:grpSpPr>
          <a:xfrm>
            <a:off x="457200" y="1398152"/>
            <a:ext cx="8229600" cy="5078848"/>
            <a:chOff x="762000" y="1398152"/>
            <a:chExt cx="8229600" cy="5078848"/>
          </a:xfrm>
        </p:grpSpPr>
        <p:grpSp>
          <p:nvGrpSpPr>
            <p:cNvPr id="5" name="Group 21"/>
            <p:cNvGrpSpPr/>
            <p:nvPr/>
          </p:nvGrpSpPr>
          <p:grpSpPr>
            <a:xfrm>
              <a:off x="1745448" y="1398152"/>
              <a:ext cx="7246152" cy="5078848"/>
              <a:chOff x="1600200" y="990600"/>
              <a:chExt cx="7246152" cy="5078848"/>
            </a:xfrm>
          </p:grpSpPr>
          <p:grpSp>
            <p:nvGrpSpPr>
              <p:cNvPr id="9" name="Group 7"/>
              <p:cNvGrpSpPr/>
              <p:nvPr/>
            </p:nvGrpSpPr>
            <p:grpSpPr>
              <a:xfrm>
                <a:off x="1600200" y="990600"/>
                <a:ext cx="6096000" cy="5078848"/>
                <a:chOff x="2057401" y="2083952"/>
                <a:chExt cx="5029200" cy="4316848"/>
              </a:xfrm>
            </p:grpSpPr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57401" y="2083952"/>
                  <a:ext cx="5029200" cy="43168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8" name="Freeform 37"/>
                <p:cNvSpPr/>
                <p:nvPr/>
              </p:nvSpPr>
              <p:spPr>
                <a:xfrm>
                  <a:off x="4895850" y="3733800"/>
                  <a:ext cx="895350" cy="1724025"/>
                </a:xfrm>
                <a:custGeom>
                  <a:avLst/>
                  <a:gdLst>
                    <a:gd name="connsiteX0" fmla="*/ 0 w 781050"/>
                    <a:gd name="connsiteY0" fmla="*/ 1444625 h 1701800"/>
                    <a:gd name="connsiteX1" fmla="*/ 76200 w 781050"/>
                    <a:gd name="connsiteY1" fmla="*/ 1444625 h 1701800"/>
                    <a:gd name="connsiteX2" fmla="*/ 323850 w 781050"/>
                    <a:gd name="connsiteY2" fmla="*/ 1501775 h 1701800"/>
                    <a:gd name="connsiteX3" fmla="*/ 342900 w 781050"/>
                    <a:gd name="connsiteY3" fmla="*/ 244475 h 1701800"/>
                    <a:gd name="connsiteX4" fmla="*/ 781050 w 781050"/>
                    <a:gd name="connsiteY4" fmla="*/ 34925 h 170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050" h="1701800">
                      <a:moveTo>
                        <a:pt x="0" y="1444625"/>
                      </a:moveTo>
                      <a:cubicBezTo>
                        <a:pt x="11112" y="1439862"/>
                        <a:pt x="22225" y="1435100"/>
                        <a:pt x="76200" y="1444625"/>
                      </a:cubicBezTo>
                      <a:cubicBezTo>
                        <a:pt x="130175" y="1454150"/>
                        <a:pt x="279400" y="1701800"/>
                        <a:pt x="323850" y="1501775"/>
                      </a:cubicBezTo>
                      <a:cubicBezTo>
                        <a:pt x="368300" y="1301750"/>
                        <a:pt x="266700" y="488950"/>
                        <a:pt x="342900" y="244475"/>
                      </a:cubicBezTo>
                      <a:cubicBezTo>
                        <a:pt x="419100" y="0"/>
                        <a:pt x="714375" y="73025"/>
                        <a:pt x="781050" y="3492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2952750" y="2781300"/>
                  <a:ext cx="1314450" cy="685800"/>
                </a:xfrm>
                <a:custGeom>
                  <a:avLst/>
                  <a:gdLst>
                    <a:gd name="connsiteX0" fmla="*/ 0 w 1314450"/>
                    <a:gd name="connsiteY0" fmla="*/ 0 h 685800"/>
                    <a:gd name="connsiteX1" fmla="*/ 685800 w 1314450"/>
                    <a:gd name="connsiteY1" fmla="*/ 152400 h 685800"/>
                    <a:gd name="connsiteX2" fmla="*/ 1200150 w 1314450"/>
                    <a:gd name="connsiteY2" fmla="*/ 266700 h 685800"/>
                    <a:gd name="connsiteX3" fmla="*/ 1314450 w 1314450"/>
                    <a:gd name="connsiteY3" fmla="*/ 68580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685800">
                      <a:moveTo>
                        <a:pt x="0" y="0"/>
                      </a:moveTo>
                      <a:lnTo>
                        <a:pt x="685800" y="152400"/>
                      </a:lnTo>
                      <a:cubicBezTo>
                        <a:pt x="885825" y="196850"/>
                        <a:pt x="1095375" y="177800"/>
                        <a:pt x="1200150" y="266700"/>
                      </a:cubicBezTo>
                      <a:cubicBezTo>
                        <a:pt x="1304925" y="355600"/>
                        <a:pt x="1309687" y="520700"/>
                        <a:pt x="1314450" y="685800"/>
                      </a:cubicBezTo>
                    </a:path>
                  </a:pathLst>
                </a:custGeom>
                <a:ln>
                  <a:solidFill>
                    <a:srgbClr val="0000CC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493552" y="17526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FF0000"/>
                    </a:solidFill>
                  </a:rPr>
                  <a:t>delNode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22252" y="1992868"/>
                <a:ext cx="1325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CC"/>
                    </a:solidFill>
                  </a:rPr>
                  <a:t>grandFather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57400" y="2831068"/>
                <a:ext cx="1546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</a:rPr>
                  <a:t>leftGrandChild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10400" y="2743200"/>
                <a:ext cx="18359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0000CC"/>
                    </a:solidFill>
                  </a:rPr>
                  <a:t>rightGrandChild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733801" y="4240648"/>
                <a:ext cx="1447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67200" y="2983468"/>
                <a:ext cx="1219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4419600" y="3429000"/>
                <a:ext cx="381000" cy="2286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762000" y="3581400"/>
              <a:ext cx="2209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The tree’s height may increase</a:t>
              </a:r>
            </a:p>
            <a:p>
              <a:pPr algn="ctr"/>
              <a:r>
                <a:rPr lang="en-US" sz="2000" dirty="0"/>
                <a:t>(this example)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Alg.: Deleting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IntBstTree</a:t>
            </a:r>
            <a:r>
              <a:rPr lang="en-US" b="1" dirty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Removing a 2-child node by Merging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571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0153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It is NOT a GOOD method. The tree’s height may increase.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1657350"/>
            <a:ext cx="3143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:Removing a node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Exercise:</a:t>
            </a:r>
          </a:p>
          <a:p>
            <a:pPr marL="0" indent="0">
              <a:buNone/>
            </a:pPr>
            <a:r>
              <a:rPr lang="en-US" dirty="0"/>
              <a:t>Remove nodes by merging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995750"/>
            <a:ext cx="6248400" cy="383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the tree’s height?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:Removing a node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Exercise:</a:t>
            </a:r>
          </a:p>
          <a:p>
            <a:pPr marL="0" indent="0">
              <a:buNone/>
            </a:pPr>
            <a:r>
              <a:rPr lang="en-US" dirty="0"/>
              <a:t>Remove nodes by merging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716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8400" y="48768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9 was deleted, what is the tree’s height?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Alg.: Deleting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Trees, Part 2: BST Trees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225136" y="1905000"/>
            <a:ext cx="8614064" cy="4191000"/>
            <a:chOff x="225136" y="1905000"/>
            <a:chExt cx="8614064" cy="4191000"/>
          </a:xfrm>
        </p:grpSpPr>
        <p:grpSp>
          <p:nvGrpSpPr>
            <p:cNvPr id="5" name="Group 9"/>
            <p:cNvGrpSpPr/>
            <p:nvPr/>
          </p:nvGrpSpPr>
          <p:grpSpPr>
            <a:xfrm>
              <a:off x="225136" y="1905000"/>
              <a:ext cx="4956464" cy="4191000"/>
              <a:chOff x="914400" y="1905000"/>
              <a:chExt cx="4956464" cy="41910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981200"/>
                <a:ext cx="4956464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733800" y="1905000"/>
                <a:ext cx="13716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delNode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92240" y="3745468"/>
                <a:ext cx="1127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>
                    <a:solidFill>
                      <a:srgbClr val="0000CC"/>
                    </a:solidFill>
                  </a:rPr>
                  <a:t>rightMost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257800" y="2057400"/>
              <a:ext cx="3581400" cy="4038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u="sng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Steps</a:t>
              </a:r>
            </a:p>
            <a:p>
              <a:pPr marL="341313" indent="-341313"/>
              <a:r>
                <a:rPr lang="en-US" sz="2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(1) Determine the rightmost node of the left sub tree of the deleted node.</a:t>
              </a:r>
            </a:p>
            <a:p>
              <a:pPr marL="341313" indent="-341313"/>
              <a:r>
                <a:rPr lang="en-US" sz="2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(2) Copy data from the rightmost node to the deleted node.</a:t>
              </a:r>
            </a:p>
            <a:p>
              <a:pPr marL="341313" indent="-341313"/>
              <a:r>
                <a:rPr lang="en-US" sz="2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(3) Remove the rightmost node. </a:t>
              </a:r>
            </a:p>
            <a:p>
              <a:endPara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endPara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pPr>
                <a:buFont typeface="Wingdings"/>
                <a:buChar char="è"/>
              </a:pPr>
              <a:r>
                <a:rPr lang="en-US" sz="2000" b="1" u="sng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Advantage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tree’s height is preserved or may be reduced because a path reduces one in it’s length.</a:t>
              </a:r>
            </a:p>
            <a:p>
              <a:endPara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667000" y="2819400"/>
              <a:ext cx="152400" cy="1371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28600" y="14478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Removing a 2-child node by Copying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Alg.: Deleting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5626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It is a GOOD method.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tree’s height  preserves or decreases.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2400" y="11430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Removing a 2-child node by Copying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105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1200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 node by copying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46482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11 was deleted, what is the tree’s height?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Exercise:</a:t>
            </a:r>
          </a:p>
          <a:p>
            <a:pPr marL="0" indent="0">
              <a:buNone/>
            </a:pPr>
            <a:r>
              <a:rPr lang="en-US" dirty="0"/>
              <a:t>Remove nodes by copying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/>
              <a:t>Binary Search tree is an orderly binary tree whose nodes are designated at exactly positions based on pre-defined </a:t>
            </a:r>
            <a:r>
              <a:rPr lang="en-US" dirty="0" err="1"/>
              <a:t>comparisonal</a:t>
            </a:r>
            <a:r>
              <a:rPr lang="en-US" dirty="0"/>
              <a:t> function.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81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172200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Examples of binary search trees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7744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Common used order:</a:t>
            </a:r>
          </a:p>
          <a:p>
            <a:r>
              <a:rPr lang="en-US" b="1" dirty="0">
                <a:solidFill>
                  <a:srgbClr val="FFFF00"/>
                </a:solidFill>
              </a:rPr>
              <a:t>Data in </a:t>
            </a:r>
            <a:r>
              <a:rPr lang="en-US" b="1" u="sng" dirty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eft child node &lt; data in father </a:t>
            </a:r>
            <a:r>
              <a:rPr lang="en-US" b="1" u="sng" dirty="0">
                <a:solidFill>
                  <a:srgbClr val="FFFF00"/>
                </a:solidFill>
              </a:rPr>
              <a:t>N</a:t>
            </a:r>
            <a:r>
              <a:rPr lang="en-US" b="1" dirty="0">
                <a:solidFill>
                  <a:srgbClr val="FFFF00"/>
                </a:solidFill>
              </a:rPr>
              <a:t>ode &lt; data in </a:t>
            </a:r>
            <a:r>
              <a:rPr lang="en-US" b="1" u="sng" dirty="0">
                <a:solidFill>
                  <a:srgbClr val="FFFF00"/>
                </a:solidFill>
              </a:rPr>
              <a:t>R</a:t>
            </a:r>
            <a:r>
              <a:rPr lang="en-US" b="1" dirty="0">
                <a:solidFill>
                  <a:srgbClr val="FFFF00"/>
                </a:solidFill>
              </a:rPr>
              <a:t>ight child node</a:t>
            </a:r>
          </a:p>
          <a:p>
            <a:r>
              <a:rPr lang="en-US" b="1" dirty="0">
                <a:solidFill>
                  <a:srgbClr val="FFFF00"/>
                </a:solidFill>
              </a:rPr>
              <a:t>- LNR order in briefly.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 node by copying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51816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Exercise:</a:t>
            </a:r>
          </a:p>
          <a:p>
            <a:pPr marL="0" indent="0">
              <a:buNone/>
            </a:pPr>
            <a:r>
              <a:rPr lang="en-US" dirty="0"/>
              <a:t>Remove nodes by copying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Deletions in BST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719" y="1905000"/>
            <a:ext cx="89225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Deletions in BST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30" y="1295194"/>
            <a:ext cx="8417370" cy="525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Tree’s Height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2025"/>
            <a:ext cx="73056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3352800"/>
            <a:ext cx="77251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" y="3810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860104"/>
            <a:ext cx="6305550" cy="19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7300" y="2905125"/>
            <a:ext cx="15335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0" y="2895600"/>
            <a:ext cx="10001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500" y="2895600"/>
            <a:ext cx="10096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500" y="2895600"/>
            <a:ext cx="9525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85850"/>
            <a:ext cx="638819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352800"/>
            <a:ext cx="18764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0" y="1325752"/>
            <a:ext cx="3333750" cy="503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732942"/>
            <a:ext cx="4476750" cy="3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78962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3009900" cy="1214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686800" cy="11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26" y="2952750"/>
            <a:ext cx="2927074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971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/>
              <a:t>BST- Demo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C000"/>
                </a:solidFill>
              </a:rPr>
              <a:t>Testing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81050"/>
            <a:ext cx="6934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352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3352800"/>
            <a:ext cx="2105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BST: Introduction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b="1" dirty="0"/>
              <a:t>Natural orders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 numbers: numerical comparison</a:t>
            </a:r>
          </a:p>
          <a:p>
            <a:pPr lvl="1"/>
            <a:r>
              <a:rPr lang="en-US" dirty="0"/>
              <a:t>On characters, strings: Dictionary order </a:t>
            </a:r>
            <a:r>
              <a:rPr lang="en-US" dirty="0">
                <a:sym typeface="Wingdings" pitchFamily="2" charset="2"/>
              </a:rPr>
              <a:t> ASCII comparison</a:t>
            </a:r>
            <a:r>
              <a:rPr lang="en-US" dirty="0"/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200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6019800"/>
            <a:ext cx="36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Examples of binary search trees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Trees, Part 2: BST Trees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BSTs: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including Adding, searching, removing are improved with complexity of O(tree’s height), less than O(number of items).</a:t>
            </a:r>
          </a:p>
          <a:p>
            <a:r>
              <a:rPr lang="en-US" dirty="0"/>
              <a:t>Sort operation is omitted because data in the tree are always sorted.</a:t>
            </a:r>
          </a:p>
          <a:p>
            <a:r>
              <a:rPr lang="en-US" dirty="0"/>
              <a:t>If the tree is a complete binary tree, the tree’s height will be minimum. In this case, operations on the tree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BSTs: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Tree’s height depends mainly on order of data added</a:t>
            </a:r>
            <a:r>
              <a:rPr lang="en-US" dirty="0"/>
              <a:t>. This situation of complete BST is very hard to occur in normal problem.</a:t>
            </a:r>
          </a:p>
          <a:p>
            <a:r>
              <a:rPr lang="en-US" dirty="0"/>
              <a:t>In case of the BST is degraded, almost of data are at one direction, operations will have complexity of O(number of nodes)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Hm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BSTs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318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8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O(1), </a:t>
                      </a:r>
                    </a:p>
                    <a:p>
                      <a:r>
                        <a:rPr lang="en-US" sz="28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O(1),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/>
                        <a:t>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O(height)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All LOs are met.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LO4.1  Define general tree, Binary Tree and BST.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LO4.3  Find the smallest and largest elements, number of nodes in a  tree and its’ height.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nodes and height calculation, rotation ...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LO4.7: Identify applications where a binary search tree will be useful.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76200" y="914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" y="13964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234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6200" y="3072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76200" y="4215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76200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6200" y="54350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-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tuỳ</a:t>
            </a:r>
            <a:r>
              <a:rPr lang="en-US" dirty="0"/>
              <a:t> ý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: NLR, NRL, LNR, RNL, LRN, RLN.</a:t>
            </a:r>
          </a:p>
          <a:p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object, class </a:t>
            </a:r>
            <a:r>
              <a:rPr lang="en-US" dirty="0" err="1"/>
              <a:t>của</a:t>
            </a:r>
            <a:r>
              <a:rPr lang="en-US" dirty="0"/>
              <a:t> object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err="1"/>
              <a:t>nào</a:t>
            </a:r>
            <a:r>
              <a:rPr lang="en-US"/>
              <a:t>? Slide 13 14 15</a:t>
            </a:r>
            <a:endParaRPr lang="en-US" dirty="0"/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tuỳ</a:t>
            </a:r>
            <a:r>
              <a:rPr lang="en-US" dirty="0"/>
              <a:t> ý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vở</a:t>
            </a:r>
            <a:r>
              <a:rPr lang="en-US" dirty="0"/>
              <a:t> 16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 3 5 7 9 2 4 6 8 1.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4, </a:t>
            </a:r>
            <a:r>
              <a:rPr lang="en-US" dirty="0" err="1"/>
              <a:t>nút</a:t>
            </a:r>
            <a:r>
              <a:rPr lang="en-US" dirty="0"/>
              <a:t> 3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12. 3 5 7 9 2 4 6 8 1.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10.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BST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3 5 7 9 2 4 6 8 1.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Next part: Balanced BST and </a:t>
            </a:r>
            <a:br>
              <a:rPr lang="en-US"/>
            </a:br>
            <a:r>
              <a:rPr lang="en-US"/>
              <a:t>Heap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fld id="{0AEDEB2A-EB67-4CBF-8C4A-234CD959EE5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BST: Introduction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3505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Order of User-defined Objects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Programmer must define a comparison method. This method must return an integer.</a:t>
            </a:r>
          </a:p>
          <a:p>
            <a:pPr lvl="1"/>
            <a:r>
              <a:rPr lang="en-US" dirty="0"/>
              <a:t>In Java, the default comparison is declared in the interface </a:t>
            </a:r>
            <a:r>
              <a:rPr lang="en-US" dirty="0" err="1"/>
              <a:t>java.lang.</a:t>
            </a:r>
            <a:r>
              <a:rPr lang="en-US" dirty="0" err="1">
                <a:solidFill>
                  <a:srgbClr val="FFFF00"/>
                </a:solidFill>
              </a:rPr>
              <a:t>Comparable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/>
              <a:t>method: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  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 err="1">
                <a:solidFill>
                  <a:srgbClr val="FFFF00"/>
                </a:solidFill>
              </a:rPr>
              <a:t>compareTo</a:t>
            </a:r>
            <a:r>
              <a:rPr lang="en-US" dirty="0">
                <a:solidFill>
                  <a:srgbClr val="FFFF00"/>
                </a:solidFill>
              </a:rPr>
              <a:t>(Object </a:t>
            </a:r>
            <a:r>
              <a:rPr lang="en-US" dirty="0" err="1">
                <a:solidFill>
                  <a:srgbClr val="FFFF00"/>
                </a:solidFill>
              </a:rPr>
              <a:t>obj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In Java, we can also use the interface </a:t>
            </a:r>
            <a:r>
              <a:rPr lang="en-US" dirty="0">
                <a:solidFill>
                  <a:srgbClr val="FFFF00"/>
                </a:solidFill>
              </a:rPr>
              <a:t>Comparator, </a:t>
            </a:r>
            <a:r>
              <a:rPr lang="en-US" dirty="0"/>
              <a:t>method: </a:t>
            </a:r>
          </a:p>
          <a:p>
            <a:pPr lvl="1">
              <a:buNone/>
            </a:pPr>
            <a:r>
              <a:rPr lang="en-US" dirty="0">
                <a:solidFill>
                  <a:srgbClr val="FFFF00"/>
                </a:solidFill>
              </a:rPr>
              <a:t>                          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Compare </a:t>
            </a:r>
            <a:r>
              <a:rPr lang="en-US" dirty="0">
                <a:solidFill>
                  <a:srgbClr val="FFFF00"/>
                </a:solidFill>
              </a:rPr>
              <a:t>(Object obj1, Object obj2)</a:t>
            </a:r>
            <a:endParaRPr lang="en-US" dirty="0">
              <a:sym typeface="Wingdings" pitchFamily="2" charset="2"/>
            </a:endParaRPr>
          </a:p>
          <a:p>
            <a:pPr lvl="1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Trees, Part 2: BST Trees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BST’s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2133600" cy="1676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Minimum value is put at the leftmost position of the tree.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198203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Searching operation will not need to traverse all nodes but a path will be chosen ( searching x= 7)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Complexity of these operations are improved.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Trees, Part 2: BST Trees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6781800" y="1600201"/>
            <a:ext cx="22098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values is put at the rightmost position of the tree.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14600" y="1219200"/>
            <a:ext cx="3886200" cy="2743200"/>
            <a:chOff x="2514600" y="1219200"/>
            <a:chExt cx="3886200" cy="27432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14600" y="1219200"/>
              <a:ext cx="3886200" cy="2743200"/>
              <a:chOff x="3276600" y="1219200"/>
              <a:chExt cx="3886200" cy="2743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724400" y="1219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10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1910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2578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722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958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5626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294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</a:p>
            </p:txBody>
          </p:sp>
          <p:cxnSp>
            <p:nvCxnSpPr>
              <p:cNvPr id="28" name="Straight Arrow Connector 27"/>
              <p:cNvCxnSpPr>
                <a:stCxn id="16" idx="3"/>
                <a:endCxn id="17" idx="7"/>
              </p:cNvCxnSpPr>
              <p:nvPr/>
            </p:nvCxnSpPr>
            <p:spPr>
              <a:xfrm flipH="1">
                <a:off x="4265285" y="1609445"/>
                <a:ext cx="5372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6" idx="5"/>
                <a:endCxn id="19" idx="1"/>
              </p:cNvCxnSpPr>
              <p:nvPr/>
            </p:nvCxnSpPr>
            <p:spPr>
              <a:xfrm>
                <a:off x="5179685" y="1609445"/>
                <a:ext cx="6134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  <a:endCxn id="20" idx="7"/>
              </p:cNvCxnSpPr>
              <p:nvPr/>
            </p:nvCxnSpPr>
            <p:spPr>
              <a:xfrm flipH="1">
                <a:off x="3731885" y="2295245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5"/>
                <a:endCxn id="21" idx="0"/>
              </p:cNvCxnSpPr>
              <p:nvPr/>
            </p:nvCxnSpPr>
            <p:spPr>
              <a:xfrm>
                <a:off x="4265285" y="2295245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74985" y="2286000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208385" y="2286000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5"/>
                <a:endCxn id="24" idx="0"/>
              </p:cNvCxnSpPr>
              <p:nvPr/>
            </p:nvCxnSpPr>
            <p:spPr>
              <a:xfrm>
                <a:off x="46462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2" idx="5"/>
                <a:endCxn id="25" idx="0"/>
              </p:cNvCxnSpPr>
              <p:nvPr/>
            </p:nvCxnSpPr>
            <p:spPr>
              <a:xfrm>
                <a:off x="57130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3" idx="5"/>
                <a:endCxn id="26" idx="0"/>
              </p:cNvCxnSpPr>
              <p:nvPr/>
            </p:nvCxnSpPr>
            <p:spPr>
              <a:xfrm>
                <a:off x="6627485" y="3133445"/>
                <a:ext cx="2686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4339570" y="1694890"/>
              <a:ext cx="613430" cy="362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800600" y="2209800"/>
              <a:ext cx="1524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200400"/>
              <a:ext cx="116215" cy="371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8600" y="5410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BST is recommended to use when managing a collection of items in which search operations are frequently used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 Search operation must be improved  All elements are stored in pre-defined order.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BST: Node and Tree </a:t>
            </a:r>
            <a:br>
              <a:rPr lang="en-US" dirty="0"/>
            </a:br>
            <a:r>
              <a:rPr lang="en-US" dirty="0"/>
              <a:t>Basic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5562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b="1" dirty="0" err="1"/>
              <a:t>BinTreeNode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Object data;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BinTreeNode</a:t>
            </a:r>
            <a:r>
              <a:rPr lang="en-US" b="1" dirty="0"/>
              <a:t>  left; 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BinTreeNode</a:t>
            </a:r>
            <a:r>
              <a:rPr lang="en-US" b="1" dirty="0"/>
              <a:t>  right;  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1376394"/>
            <a:ext cx="3495676" cy="388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BST: Node and Tree </a:t>
            </a:r>
            <a:br>
              <a:rPr lang="en-US" dirty="0"/>
            </a:br>
            <a:r>
              <a:rPr lang="en-US" dirty="0"/>
              <a:t>Advanced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562600" cy="3124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b="1" dirty="0" err="1"/>
              <a:t>BinTreeNode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Object data;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BinTreeNode</a:t>
            </a:r>
            <a:r>
              <a:rPr lang="en-US" b="1" dirty="0"/>
              <a:t>  left; 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BinTreeNode</a:t>
            </a:r>
            <a:r>
              <a:rPr lang="en-US" b="1" dirty="0"/>
              <a:t>  right;   </a:t>
            </a: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</a:rPr>
              <a:t>     </a:t>
            </a:r>
            <a:r>
              <a:rPr lang="en-US" b="1" dirty="0" err="1">
                <a:solidFill>
                  <a:srgbClr val="FFC000"/>
                </a:solidFill>
              </a:rPr>
              <a:t>BinTreeNode</a:t>
            </a:r>
            <a:r>
              <a:rPr lang="en-US" b="1" dirty="0">
                <a:solidFill>
                  <a:srgbClr val="FFC000"/>
                </a:solidFill>
              </a:rPr>
              <a:t>  father; </a:t>
            </a:r>
            <a:r>
              <a:rPr lang="en-US" sz="1800" b="1" dirty="0">
                <a:solidFill>
                  <a:srgbClr val="FFFF00"/>
                </a:solidFill>
              </a:rPr>
              <a:t>// additive data </a:t>
            </a: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44196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>
                <a:solidFill>
                  <a:srgbClr val="FFFF00"/>
                </a:solidFill>
              </a:rPr>
              <a:t>Implementation view</a:t>
            </a:r>
            <a:r>
              <a:rPr lang="en-US" b="1" dirty="0">
                <a:solidFill>
                  <a:srgbClr val="FFFF00"/>
                </a:solidFill>
              </a:rPr>
              <a:t>: More memory  accepted, higher performance gained in operations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29382"/>
            <a:ext cx="2857500" cy="31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Trees, Part 2: BST Trees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4196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1201</TotalTime>
  <Words>2555</Words>
  <Application>Microsoft Office PowerPoint</Application>
  <PresentationFormat>On-screen Show (4:3)</PresentationFormat>
  <Paragraphs>440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Trees-Part 2  Binary Search Trees</vt:lpstr>
      <vt:lpstr>Learning outcomes of this part</vt:lpstr>
      <vt:lpstr>Contents</vt:lpstr>
      <vt:lpstr>Binary Search Tree: Introduction</vt:lpstr>
      <vt:lpstr>BST: Introduction …</vt:lpstr>
      <vt:lpstr>BST: Introduction …</vt:lpstr>
      <vt:lpstr>BST’s Properties</vt:lpstr>
      <vt:lpstr>BST: Node and Tree  Basic Structures</vt:lpstr>
      <vt:lpstr>BST: Node and Tree  Advanced Structures</vt:lpstr>
      <vt:lpstr>Algorithms on BSTs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Alg.: Deleting </vt:lpstr>
      <vt:lpstr>Alg.: Deleting </vt:lpstr>
      <vt:lpstr>Alg. :Removing a node by Merging</vt:lpstr>
      <vt:lpstr>Alg. :Removing a node by Merging</vt:lpstr>
      <vt:lpstr>Alg.: Deleting</vt:lpstr>
      <vt:lpstr>Alg.: Deleting</vt:lpstr>
      <vt:lpstr>Delete a node by copying</vt:lpstr>
      <vt:lpstr>Delete a node by copying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Evaluating BSTs: Advantages</vt:lpstr>
      <vt:lpstr>Evaluating BSTs: Disadvantages</vt:lpstr>
      <vt:lpstr>Evaluating BSTs</vt:lpstr>
      <vt:lpstr>Summary: All LOs are met.</vt:lpstr>
      <vt:lpstr>Ôn tập- Viết vào vở</vt:lpstr>
      <vt:lpstr>Next part: Balanced BST and  Heap Structure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Trần Ngân</cp:lastModifiedBy>
  <cp:revision>78</cp:revision>
  <dcterms:created xsi:type="dcterms:W3CDTF">2021-11-26T02:00:25Z</dcterms:created>
  <dcterms:modified xsi:type="dcterms:W3CDTF">2022-10-11T14:42:47Z</dcterms:modified>
</cp:coreProperties>
</file>