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487" r:id="rId4"/>
    <p:sldId id="412" r:id="rId5"/>
    <p:sldId id="446" r:id="rId6"/>
    <p:sldId id="413" r:id="rId7"/>
    <p:sldId id="349" r:id="rId8"/>
    <p:sldId id="414" r:id="rId9"/>
    <p:sldId id="448" r:id="rId10"/>
    <p:sldId id="345" r:id="rId11"/>
    <p:sldId id="447" r:id="rId12"/>
    <p:sldId id="347" r:id="rId13"/>
    <p:sldId id="399" r:id="rId14"/>
    <p:sldId id="352" r:id="rId15"/>
    <p:sldId id="351" r:id="rId16"/>
    <p:sldId id="350" r:id="rId17"/>
    <p:sldId id="400" r:id="rId18"/>
    <p:sldId id="482" r:id="rId19"/>
    <p:sldId id="449" r:id="rId20"/>
    <p:sldId id="450" r:id="rId21"/>
    <p:sldId id="451" r:id="rId22"/>
    <p:sldId id="452" r:id="rId23"/>
    <p:sldId id="455" r:id="rId24"/>
    <p:sldId id="456" r:id="rId25"/>
    <p:sldId id="457" r:id="rId26"/>
    <p:sldId id="465" r:id="rId27"/>
    <p:sldId id="469" r:id="rId28"/>
    <p:sldId id="368" r:id="rId29"/>
    <p:sldId id="401" r:id="rId30"/>
    <p:sldId id="419" r:id="rId31"/>
    <p:sldId id="418" r:id="rId32"/>
    <p:sldId id="488" r:id="rId33"/>
    <p:sldId id="489" r:id="rId34"/>
    <p:sldId id="357" r:id="rId35"/>
    <p:sldId id="381" r:id="rId36"/>
    <p:sldId id="382" r:id="rId37"/>
    <p:sldId id="359" r:id="rId38"/>
    <p:sldId id="384" r:id="rId39"/>
    <p:sldId id="383" r:id="rId40"/>
    <p:sldId id="470" r:id="rId41"/>
    <p:sldId id="403" r:id="rId42"/>
    <p:sldId id="363" r:id="rId43"/>
    <p:sldId id="385" r:id="rId44"/>
    <p:sldId id="472" r:id="rId45"/>
    <p:sldId id="473" r:id="rId46"/>
    <p:sldId id="474" r:id="rId47"/>
    <p:sldId id="481" r:id="rId48"/>
    <p:sldId id="476" r:id="rId49"/>
    <p:sldId id="477" r:id="rId50"/>
    <p:sldId id="479" r:id="rId51"/>
    <p:sldId id="485" r:id="rId52"/>
    <p:sldId id="483" r:id="rId53"/>
    <p:sldId id="486" r:id="rId54"/>
    <p:sldId id="404" r:id="rId55"/>
    <p:sldId id="405" r:id="rId56"/>
    <p:sldId id="440" r:id="rId57"/>
    <p:sldId id="441" r:id="rId58"/>
    <p:sldId id="442" r:id="rId59"/>
    <p:sldId id="443" r:id="rId60"/>
    <p:sldId id="320" r:id="rId61"/>
    <p:sldId id="406" r:id="rId62"/>
    <p:sldId id="344" r:id="rId63"/>
    <p:sldId id="444" r:id="rId6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CC"/>
    <a:srgbClr val="FF9966"/>
    <a:srgbClr val="008000"/>
    <a:srgbClr val="E0E0E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0" autoAdjust="0"/>
    <p:restoredTop sz="95256" autoAdjust="0"/>
  </p:normalViewPr>
  <p:slideViewPr>
    <p:cSldViewPr>
      <p:cViewPr varScale="1">
        <p:scale>
          <a:sx n="86" d="100"/>
          <a:sy n="86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EED17D-0517-4EC9-B9E2-9CF7B54DD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2FB11-4AD7-4BD2-BB98-74A04DF3CD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2FB11-4AD7-4BD2-BB98-74A04DF3CD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ED17D-0517-4EC9-B9E2-9CF7B54DDB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The Master theorem is useful in analyzing the complexity of many important divide-and-conquer algorithms.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Theorem 1 is a special case of this theorem.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11C287-DB47-4263-A338-31BDCEC1F4F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Chia để trộn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ED17D-0517-4EC9-B9E2-9CF7B54DDBE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7200" y="6477000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BB7CFF0-19BD-4F8D-9B84-AF667937D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8795082-E391-4B4C-AE9B-9BA062A56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2A433473-C7EF-458C-BE5E-B9030C4F2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B3892159-CCEB-439D-9242-3AFA487BA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7257241E-516B-4B1E-B19C-0FEA3C2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52D6FDBA-BE67-4352-AA86-495DC7079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DB1573A2-0011-45E3-90B8-02534DC12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DEFDE4F0-4EEA-4E9B-8ABE-97A2332DC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A30B55E-AE64-4211-A9CE-B5ED04809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175E11-017C-4B30-926A-9EA6F604E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B5E0EC7-A676-4D54-820C-89FD80295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4525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/>
              <a:t>Sorting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r>
              <a:rPr lang="en-US"/>
              <a:t> </a:t>
            </a:r>
            <a:fld id="{CFACE841-C5E7-4DDA-8604-E2E0737C7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200" y="76200"/>
            <a:ext cx="609600" cy="457200"/>
            <a:chOff x="1752600" y="4724400"/>
            <a:chExt cx="609600" cy="381000"/>
          </a:xfrm>
        </p:grpSpPr>
        <p:sp>
          <p:nvSpPr>
            <p:cNvPr id="7" name="Oval 6"/>
            <p:cNvSpPr/>
            <p:nvPr userDrawn="1"/>
          </p:nvSpPr>
          <p:spPr>
            <a:xfrm>
              <a:off x="1981200" y="4724400"/>
              <a:ext cx="381000" cy="381000"/>
            </a:xfrm>
            <a:prstGeom prst="ellipse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7526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1828800" y="4800600"/>
              <a:ext cx="304800" cy="3048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7200" dirty="0"/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928688"/>
            <a:ext cx="89249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B9D4737C-17EA-4AC7-9585-DB52EEBAC2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1- Elementary Sorting </a:t>
            </a:r>
            <a:r>
              <a:rPr lang="en-US" sz="4000" dirty="0" err="1"/>
              <a:t>Alg</a:t>
            </a:r>
            <a:r>
              <a:rPr lang="en-US" sz="4000" dirty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3657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O(n</a:t>
            </a:r>
            <a:r>
              <a:rPr lang="en-US" sz="2000" b="1" baseline="30000" dirty="0">
                <a:solidFill>
                  <a:srgbClr val="0000CC"/>
                </a:solidFill>
              </a:rPr>
              <a:t>2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0" y="4038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O(n)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82000" y="4800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O(n)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7620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Insertion Sort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C80C34AE-EC94-460E-A878-5A5940ADCD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1- Elementary Sorting </a:t>
            </a:r>
            <a:r>
              <a:rPr lang="en-US" sz="4000" dirty="0" err="1"/>
              <a:t>Alg</a:t>
            </a:r>
            <a:r>
              <a:rPr lang="en-US" sz="4000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Insertion Sort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676400"/>
            <a:ext cx="82327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B5AB7E90-2872-443C-A1CB-69831CF02B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1- Elementary Sorting </a:t>
            </a:r>
            <a:r>
              <a:rPr lang="en-US" sz="4000" dirty="0" err="1"/>
              <a:t>Alg</a:t>
            </a:r>
            <a:r>
              <a:rPr lang="en-US" sz="4000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Bubble Sort</a:t>
            </a:r>
          </a:p>
        </p:txBody>
      </p:sp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13" y="4114800"/>
            <a:ext cx="7851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300" y="1066800"/>
            <a:ext cx="49911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B6D9F2C8-E27A-48B5-8E01-81BA11258F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2- Decision Trees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eaLnBrk="1" hangingPunct="1"/>
            <a:r>
              <a:rPr lang="en-US" dirty="0"/>
              <a:t>In three elementary sorts, which is the most efficient one? </a:t>
            </a:r>
            <a:r>
              <a:rPr lang="en-US" dirty="0">
                <a:sym typeface="Wingdings" pitchFamily="2" charset="2"/>
              </a:rPr>
              <a:t> Use decision tree.</a:t>
            </a:r>
            <a:endParaRPr lang="en-US" dirty="0"/>
          </a:p>
          <a:p>
            <a:pPr eaLnBrk="1" hangingPunct="1"/>
            <a:r>
              <a:rPr lang="en-US" dirty="0"/>
              <a:t>Every sorting algorithm can be expressed in terms of a binary tree in which nodes are comparisons, and arcs carry the labels Y(Yes) or N(No)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is when non-terminal nodes of the tree contain conditions or queries for labels, and the leaves have all possible orderings of the array to which the algorithm is applied.</a:t>
            </a:r>
          </a:p>
          <a:p>
            <a:pPr eaLnBrk="1" hangingPunct="1"/>
            <a:r>
              <a:rPr lang="en-US" dirty="0"/>
              <a:t>It is a tool for comparing complexities of algorithms.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975E4EC5-7577-4627-BA0A-7130BC3C8C2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2- Decision Trees 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1030288"/>
            <a:ext cx="152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Decision trees for insertion sort as applied to the array [a b c]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463" y="685800"/>
            <a:ext cx="7526337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0" y="4157663"/>
            <a:ext cx="1600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Decision trees for bubble sort </a:t>
            </a:r>
            <a:br>
              <a:rPr lang="en-US" sz="2000" b="1"/>
            </a:br>
            <a:r>
              <a:rPr lang="en-US" sz="2000" b="1"/>
              <a:t>as applied to the array [a b c]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52563" y="6153150"/>
            <a:ext cx="7386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Examples of decision trees for an array of three elements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B5662F72-46D7-4913-808E-11099898A6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2- Decision Trees …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87141" y="6096000"/>
            <a:ext cx="75472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Examples for computing average paths of some binary trees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828675"/>
            <a:ext cx="809148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36A65ED9-8178-4218-8926-62B2F5F156B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2- Decision Trees …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662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Evaluating elementary sorting algorithms</a:t>
            </a:r>
          </a:p>
        </p:txBody>
      </p:sp>
      <p:grpSp>
        <p:nvGrpSpPr>
          <p:cNvPr id="18437" name="Group 10"/>
          <p:cNvGrpSpPr>
            <a:grpSpLocks/>
          </p:cNvGrpSpPr>
          <p:nvPr/>
        </p:nvGrpSpPr>
        <p:grpSpPr bwMode="auto">
          <a:xfrm>
            <a:off x="-1588" y="1981200"/>
            <a:ext cx="9145588" cy="2743200"/>
            <a:chOff x="304800" y="1752601"/>
            <a:chExt cx="8685750" cy="2438399"/>
          </a:xfrm>
        </p:grpSpPr>
        <p:pic>
          <p:nvPicPr>
            <p:cNvPr id="1843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000" y="1752601"/>
              <a:ext cx="8627550" cy="2424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210510" y="1905001"/>
              <a:ext cx="1295097" cy="16763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" y="3657600"/>
              <a:ext cx="2971639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1447623" y="2514601"/>
              <a:ext cx="91516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</a:rPr>
                <a:t>O(n</a:t>
              </a:r>
              <a:r>
                <a:rPr lang="en-US" sz="2000" b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0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1066800" y="4948238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Complexity of elementary sorts and expectation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B712D900-3AE2-4C65-B911-11783F9DA4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066800"/>
            <a:ext cx="4038600" cy="4724400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/>
              <a:t>There are about a dozen efficient sorting algorithms. Followings will be introduced:</a:t>
            </a:r>
          </a:p>
          <a:p>
            <a:pPr marL="0" indent="0" eaLnBrk="1" hangingPunct="1"/>
            <a:r>
              <a:rPr lang="en-US" dirty="0"/>
              <a:t> </a:t>
            </a:r>
            <a:r>
              <a:rPr lang="en-US" b="1" dirty="0"/>
              <a:t>Quick Sort</a:t>
            </a:r>
          </a:p>
          <a:p>
            <a:pPr marL="0" indent="0" eaLnBrk="1" hangingPunct="1"/>
            <a:r>
              <a:rPr lang="en-US" b="1" dirty="0"/>
              <a:t> Merge Sort</a:t>
            </a:r>
          </a:p>
          <a:p>
            <a:pPr marL="0" indent="0" eaLnBrk="1" hangingPunct="1"/>
            <a:r>
              <a:rPr lang="en-US" b="1" dirty="0"/>
              <a:t> Heap Sort</a:t>
            </a:r>
          </a:p>
          <a:p>
            <a:pPr marL="0" indent="0" eaLnBrk="1" hangingPunct="1"/>
            <a:r>
              <a:rPr lang="en-US" b="1" dirty="0"/>
              <a:t> Radix sort</a:t>
            </a:r>
          </a:p>
          <a:p>
            <a:pPr marL="0" indent="0" eaLnBrk="1" hangingPunct="1"/>
            <a:r>
              <a:rPr lang="en-US" b="1" dirty="0"/>
              <a:t> Bucket Sort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" y="1066800"/>
            <a:ext cx="4114800" cy="47704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Common Principle: Divide and Conquer</a:t>
            </a:r>
            <a:r>
              <a:rPr lang="en-US" sz="1600" b="1" dirty="0"/>
              <a:t>:</a:t>
            </a:r>
          </a:p>
          <a:p>
            <a:endParaRPr lang="en-US" sz="1600" b="1" dirty="0"/>
          </a:p>
          <a:p>
            <a:pPr>
              <a:buFontTx/>
              <a:buChar char="-"/>
            </a:pPr>
            <a:r>
              <a:rPr lang="en-US" sz="2400" b="1" u="sng" dirty="0"/>
              <a:t>Divide</a:t>
            </a:r>
            <a:r>
              <a:rPr lang="en-US" sz="2400" b="1" dirty="0"/>
              <a:t>: The initial large scale problem is divided into smaller scale similarly sub-problems. Solve these sub-problems.</a:t>
            </a:r>
          </a:p>
          <a:p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u="sng" dirty="0"/>
              <a:t>Conquer</a:t>
            </a:r>
            <a:r>
              <a:rPr lang="en-US" sz="2400" b="1" dirty="0"/>
              <a:t>: Extra operations must be performed to connect sub-solutions.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0" y="5562600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10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= 100 </a:t>
            </a:r>
            <a:r>
              <a:rPr lang="en-US" sz="2400" b="1" dirty="0">
                <a:solidFill>
                  <a:srgbClr val="0000CC"/>
                </a:solidFill>
              </a:rPr>
              <a:t>&gt;</a:t>
            </a:r>
            <a:r>
              <a:rPr lang="en-US" sz="2400" b="1" dirty="0">
                <a:solidFill>
                  <a:srgbClr val="FF0000"/>
                </a:solidFill>
              </a:rPr>
              <a:t> 5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+ 5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= 50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O(n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sz="2400" b="1" dirty="0">
                <a:solidFill>
                  <a:srgbClr val="0000CC"/>
                </a:solidFill>
              </a:rPr>
              <a:t>&gt;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bO</a:t>
            </a:r>
            <a:r>
              <a:rPr lang="en-US" sz="2400" b="1" dirty="0">
                <a:solidFill>
                  <a:srgbClr val="FF0000"/>
                </a:solidFill>
              </a:rPr>
              <a:t>(n/b)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2400" y="1447800"/>
            <a:ext cx="8839200" cy="457200"/>
          </a:xfrm>
        </p:spPr>
        <p:txBody>
          <a:bodyPr/>
          <a:lstStyle/>
          <a:p>
            <a:pPr algn="l"/>
            <a:r>
              <a:rPr lang="en-US" alt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The Master Theorem in the Discrete Mathematics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2057400"/>
          </a:xfrm>
        </p:spPr>
        <p:txBody>
          <a:bodyPr/>
          <a:lstStyle/>
          <a:p>
            <a:pPr marL="0" indent="4763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Let f be an </a:t>
            </a:r>
            <a:r>
              <a:rPr lang="en-US" altLang="en-US" sz="2400" b="1" dirty="0">
                <a:latin typeface="Arial" charset="0"/>
                <a:cs typeface="Arial" charset="0"/>
              </a:rPr>
              <a:t>increasing function that satisfies the recurrence relation  f(n) =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af</a:t>
            </a:r>
            <a:r>
              <a:rPr lang="en-US" altLang="en-US" sz="2400" b="1" dirty="0">
                <a:latin typeface="Arial" charset="0"/>
                <a:cs typeface="Arial" charset="0"/>
              </a:rPr>
              <a:t>(n/b) +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cn</a:t>
            </a:r>
            <a:r>
              <a:rPr lang="en-US" altLang="en-US" sz="2400" b="1" baseline="30000" dirty="0" err="1">
                <a:latin typeface="Arial" charset="0"/>
                <a:cs typeface="Arial" charset="0"/>
              </a:rPr>
              <a:t>d</a:t>
            </a:r>
            <a:endParaRPr lang="en-US" altLang="en-US" sz="2400" b="1" baseline="30000" dirty="0">
              <a:latin typeface="Arial" charset="0"/>
              <a:cs typeface="Arial" charset="0"/>
            </a:endParaRPr>
          </a:p>
          <a:p>
            <a:pPr marL="0" indent="4763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Whenever  n= </a:t>
            </a:r>
            <a:r>
              <a:rPr lang="en-US" altLang="en-US" sz="2400" dirty="0" err="1">
                <a:latin typeface="Arial" charset="0"/>
                <a:cs typeface="Arial" charset="0"/>
              </a:rPr>
              <a:t>b</a:t>
            </a:r>
            <a:r>
              <a:rPr lang="en-US" altLang="en-US" sz="2400" baseline="30000" dirty="0" err="1">
                <a:latin typeface="Arial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, where k is a positive integer, a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en-US" sz="2400" dirty="0">
                <a:latin typeface="Arial" charset="0"/>
                <a:cs typeface="Arial" charset="0"/>
              </a:rPr>
              <a:t>1, b is an integer greater than 1, and c and d are real numbers with c positive and d nonnegative. Then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2590800" y="4641850"/>
          <a:ext cx="34575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55800" imgH="736600" progId="">
                  <p:embed/>
                </p:oleObj>
              </mc:Choice>
              <mc:Fallback>
                <p:oleObj name="Equation" r:id="rId3" imgW="1955800" imgH="736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1850"/>
                        <a:ext cx="3457575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4400" y="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 Efficient Sorting Algorithms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267200"/>
          </a:xfrm>
        </p:spPr>
        <p:txBody>
          <a:bodyPr/>
          <a:lstStyle/>
          <a:p>
            <a:r>
              <a:rPr lang="en-US"/>
              <a:t>It is introduced by C. A. R. Hoare</a:t>
            </a:r>
          </a:p>
          <a:p>
            <a:r>
              <a:rPr lang="en-US"/>
              <a:t>Main idea:</a:t>
            </a:r>
          </a:p>
          <a:p>
            <a:pPr lvl="1"/>
            <a:r>
              <a:rPr lang="en-US" sz="2800"/>
              <a:t>Choose an element of array, called as bound/pivote (trị cầm canh) to divide(partition) the array to 2 subarrays. Left subarray contains values&lt; pivote, right subarray contains values &gt;= pivote.</a:t>
            </a:r>
          </a:p>
          <a:p>
            <a:pPr lvl="1"/>
            <a:r>
              <a:rPr lang="en-US" sz="2800"/>
              <a:t>Recursively performing on left subarray and right subarray. 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   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A3F81C11-2464-48D6-A5E4-40BDE24F06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Quick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9C451E44-9C9D-4F86-B28F-F36BF70D2D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Objectives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Sorting</a:t>
            </a:r>
            <a:r>
              <a:rPr lang="en-US" dirty="0"/>
              <a:t>: </a:t>
            </a:r>
            <a:r>
              <a:rPr lang="en-US" b="1" dirty="0"/>
              <a:t>putting/arranging a number of objects in an order </a:t>
            </a:r>
            <a:r>
              <a:rPr lang="en-US" dirty="0"/>
              <a:t>(Cambridge dictionary)</a:t>
            </a:r>
          </a:p>
          <a:p>
            <a:pPr marL="0" indent="0" eaLnBrk="1" hangingPunct="1">
              <a:buFont typeface="Wingdings"/>
              <a:buChar char="à"/>
              <a:defRPr/>
            </a:pPr>
            <a:r>
              <a:rPr lang="en-US" b="1" dirty="0">
                <a:sym typeface="Wingdings" pitchFamily="2" charset="2"/>
              </a:rPr>
              <a:t>Sorting </a:t>
            </a:r>
            <a:r>
              <a:rPr lang="en-US" dirty="0">
                <a:sym typeface="Wingdings" pitchFamily="2" charset="2"/>
              </a:rPr>
              <a:t>is </a:t>
            </a:r>
            <a:r>
              <a:rPr lang="en-US" dirty="0"/>
              <a:t>a process that will </a:t>
            </a:r>
            <a:r>
              <a:rPr lang="en-US" dirty="0">
                <a:solidFill>
                  <a:srgbClr val="FF0000"/>
                </a:solidFill>
              </a:rPr>
              <a:t>swap elements </a:t>
            </a:r>
            <a:r>
              <a:rPr lang="en-US" dirty="0"/>
              <a:t>in a group such they are in order based on some pre-defined criterion.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Natural orders</a:t>
            </a:r>
            <a:r>
              <a:rPr lang="en-US" dirty="0"/>
              <a:t>: numerical order, dictionary order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E92A3CB3-A0FE-4356-A557-F480B455EC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Quick Sort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39000" y="22860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FF0000"/>
                </a:solidFill>
              </a:rPr>
              <a:t>pivote</a:t>
            </a:r>
            <a:r>
              <a:rPr lang="en-US" b="1" dirty="0">
                <a:solidFill>
                  <a:srgbClr val="FF0000"/>
                </a:solidFill>
              </a:rPr>
              <a:t>= an element in array.</a:t>
            </a:r>
          </a:p>
          <a:p>
            <a:pPr algn="ctr">
              <a:defRPr/>
            </a:pPr>
            <a:r>
              <a:rPr lang="en-US" b="1" dirty="0" err="1">
                <a:solidFill>
                  <a:srgbClr val="FF0000"/>
                </a:solidFill>
              </a:rPr>
              <a:t>pivote</a:t>
            </a:r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28289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39719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90600" y="2133600"/>
            <a:ext cx="6096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4570413"/>
            <a:ext cx="2895600" cy="1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4572000"/>
            <a:ext cx="2895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6800" y="4724400"/>
            <a:ext cx="2743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Recursively  partitioning on this subarray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4724400"/>
            <a:ext cx="2743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Recursively  partitioning on this </a:t>
            </a:r>
            <a:r>
              <a:rPr lang="en-US" b="1" dirty="0" err="1">
                <a:solidFill>
                  <a:schemeClr val="bg1"/>
                </a:solidFill>
              </a:rPr>
              <a:t>subarray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9000" y="3886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Best case: O(</a:t>
            </a:r>
            <a:r>
              <a:rPr lang="en-US" b="1" dirty="0" err="1">
                <a:solidFill>
                  <a:srgbClr val="FF0000"/>
                </a:solidFill>
              </a:rPr>
              <a:t>nlogn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612" name="TextBox 15"/>
          <p:cNvSpPr txBox="1">
            <a:spLocks noChangeArrowheads="1"/>
          </p:cNvSpPr>
          <p:nvPr/>
        </p:nvSpPr>
        <p:spPr bwMode="auto">
          <a:xfrm>
            <a:off x="914400" y="17526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lower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1613" name="TextBox 16"/>
          <p:cNvSpPr txBox="1">
            <a:spLocks noChangeArrowheads="1"/>
          </p:cNvSpPr>
          <p:nvPr/>
        </p:nvSpPr>
        <p:spPr bwMode="auto">
          <a:xfrm>
            <a:off x="6400800" y="16764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 upper</a:t>
            </a:r>
            <a:endParaRPr lang="en-US" dirty="0"/>
          </a:p>
        </p:txBody>
      </p:sp>
      <p:sp>
        <p:nvSpPr>
          <p:cNvPr id="21614" name="TextBox 20"/>
          <p:cNvSpPr txBox="1">
            <a:spLocks noChangeArrowheads="1"/>
          </p:cNvSpPr>
          <p:nvPr/>
        </p:nvSpPr>
        <p:spPr bwMode="auto">
          <a:xfrm>
            <a:off x="3352800" y="3761601"/>
            <a:ext cx="68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upper</a:t>
            </a:r>
            <a:endParaRPr lang="en-US" sz="1200" dirty="0"/>
          </a:p>
        </p:txBody>
      </p:sp>
      <p:sp>
        <p:nvSpPr>
          <p:cNvPr id="21615" name="TextBox 21"/>
          <p:cNvSpPr txBox="1">
            <a:spLocks noChangeArrowheads="1"/>
          </p:cNvSpPr>
          <p:nvPr/>
        </p:nvSpPr>
        <p:spPr bwMode="auto">
          <a:xfrm>
            <a:off x="4038600" y="3762375"/>
            <a:ext cx="91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lower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BAAE7769-5FAA-45DB-B24A-12C1E8661E9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Quick Sort</a:t>
            </a:r>
          </a:p>
        </p:txBody>
      </p:sp>
      <p:sp>
        <p:nvSpPr>
          <p:cNvPr id="22587" name="Rectangle 22"/>
          <p:cNvSpPr>
            <a:spLocks noChangeArrowheads="1"/>
          </p:cNvSpPr>
          <p:nvPr/>
        </p:nvSpPr>
        <p:spPr bwMode="auto">
          <a:xfrm>
            <a:off x="2133600" y="990600"/>
            <a:ext cx="6553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How to choose </a:t>
            </a:r>
            <a:r>
              <a:rPr lang="en-US" sz="2400" b="1" dirty="0" err="1"/>
              <a:t>pivote</a:t>
            </a:r>
            <a:r>
              <a:rPr lang="en-US" sz="2400" b="1" dirty="0"/>
              <a:t>(bound)</a:t>
            </a:r>
            <a:r>
              <a:rPr lang="en-US" sz="2400" dirty="0"/>
              <a:t>: </a:t>
            </a:r>
          </a:p>
          <a:p>
            <a:pPr>
              <a:buFontTx/>
              <a:buChar char="-"/>
            </a:pPr>
            <a:r>
              <a:rPr lang="en-US" sz="2400" dirty="0"/>
              <a:t> It can be first / last/ mid / random  element</a:t>
            </a:r>
          </a:p>
          <a:p>
            <a:pPr>
              <a:buFontTx/>
              <a:buChar char="-"/>
            </a:pPr>
            <a:r>
              <a:rPr lang="en-US" sz="2400" dirty="0"/>
              <a:t> Median (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,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3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)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66700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743200" y="4353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743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5791200" y="4114026"/>
            <a:ext cx="68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upper</a:t>
            </a:r>
            <a:endParaRPr lang="en-US" sz="1200" dirty="0"/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6400800" y="4114800"/>
            <a:ext cx="91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 lower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48000" y="4572000"/>
            <a:ext cx="29718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48000" y="4495800"/>
            <a:ext cx="28956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7000" y="3048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Pivote</a:t>
            </a:r>
            <a:r>
              <a:rPr lang="en-US" dirty="0"/>
              <a:t> is the first element of the group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57266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a partition, the </a:t>
            </a:r>
            <a:r>
              <a:rPr lang="en-US" b="1" dirty="0"/>
              <a:t>upper index</a:t>
            </a:r>
            <a:r>
              <a:rPr lang="en-US" dirty="0"/>
              <a:t> the exact position for the </a:t>
            </a:r>
            <a:r>
              <a:rPr lang="en-US" dirty="0" err="1"/>
              <a:t>pivote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31780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0000CC"/>
                </a:solidFill>
              </a:rPr>
              <a:t>Nhận</a:t>
            </a:r>
            <a:r>
              <a:rPr lang="en-US" b="1" u="sng" dirty="0">
                <a:solidFill>
                  <a:srgbClr val="0000CC"/>
                </a:solidFill>
              </a:rPr>
              <a:t> </a:t>
            </a:r>
            <a:r>
              <a:rPr lang="en-US" b="1" u="sng" dirty="0" err="1">
                <a:solidFill>
                  <a:srgbClr val="0000CC"/>
                </a:solidFill>
              </a:rPr>
              <a:t>xét</a:t>
            </a:r>
            <a:r>
              <a:rPr lang="en-US" b="1" u="sng" dirty="0">
                <a:solidFill>
                  <a:srgbClr val="0000CC"/>
                </a:solidFill>
              </a:rPr>
              <a:t>:</a:t>
            </a:r>
          </a:p>
          <a:p>
            <a:r>
              <a:rPr lang="en-US" dirty="0" err="1">
                <a:solidFill>
                  <a:srgbClr val="0000CC"/>
                </a:solidFill>
              </a:rPr>
              <a:t>Chọn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pivote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càng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cầu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kỳ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càng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tốn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thêm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xử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lý</a:t>
            </a:r>
            <a:r>
              <a:rPr lang="en-US" dirty="0">
                <a:solidFill>
                  <a:srgbClr val="0000CC"/>
                </a:solidFill>
              </a:rPr>
              <a:t>. </a:t>
            </a:r>
            <a:r>
              <a:rPr lang="en-US" dirty="0" err="1">
                <a:solidFill>
                  <a:srgbClr val="0000CC"/>
                </a:solidFill>
              </a:rPr>
              <a:t>Nên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chọn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ngay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phần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tử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đầu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nhóm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làm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pivote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là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đơn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giản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nhất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ít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xử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lý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nhất</a:t>
            </a:r>
            <a:r>
              <a:rPr lang="en-US" dirty="0">
                <a:solidFill>
                  <a:srgbClr val="0000CC"/>
                </a:solidFill>
              </a:rPr>
              <a:t>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3200" y="5638800"/>
            <a:ext cx="304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0800" y="5638800"/>
            <a:ext cx="24384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98" y="1066800"/>
            <a:ext cx="8597204" cy="541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86652B6C-F4CC-4275-8981-66FA2EB7DB6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1447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</a:rPr>
              <a:t>Quick Sort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3DF695A7-6216-4C08-92E9-BB757E5588E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eaLnBrk="1" hangingPunct="1">
              <a:tabLst>
                <a:tab pos="744538" algn="l"/>
                <a:tab pos="1031875" algn="l"/>
              </a:tabLst>
            </a:pPr>
            <a:r>
              <a:rPr lang="en-US"/>
              <a:t>It was one of the first sorting algorithms used on a computer and was developed by John von Neumann.</a:t>
            </a:r>
            <a:endParaRPr lang="en-US" b="1"/>
          </a:p>
          <a:p>
            <a:pPr eaLnBrk="1" hangingPunct="1">
              <a:tabLst>
                <a:tab pos="744538" algn="l"/>
                <a:tab pos="1031875" algn="l"/>
              </a:tabLst>
            </a:pPr>
            <a:r>
              <a:rPr lang="en-US" b="1"/>
              <a:t>Mergesort</a:t>
            </a:r>
            <a:r>
              <a:rPr lang="en-US"/>
              <a:t> makes partitioning as simple as possible and concentrates on merging sorted halves of an array into one sorted array</a:t>
            </a:r>
            <a:endParaRPr lang="en-US" sz="1800">
              <a:latin typeface="Courier New" pitchFamily="49" charset="0"/>
            </a:endParaRP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mergesort(data)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>
                <a:latin typeface="Courier New" pitchFamily="49" charset="0"/>
              </a:rPr>
              <a:t>		if data </a:t>
            </a:r>
            <a:r>
              <a:rPr lang="en-US" sz="1800" i="1"/>
              <a:t>have at least two elements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>
                <a:latin typeface="Courier New" pitchFamily="49" charset="0"/>
              </a:rPr>
              <a:t>			mergesort(</a:t>
            </a:r>
            <a:r>
              <a:rPr lang="en-US" sz="1800" i="1"/>
              <a:t>left half of</a:t>
            </a:r>
            <a:r>
              <a:rPr lang="en-US" sz="1800" i="1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data);  // recursion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>
                <a:latin typeface="Courier New" pitchFamily="49" charset="0"/>
              </a:rPr>
              <a:t>			mergesort(</a:t>
            </a:r>
            <a:r>
              <a:rPr lang="en-US" sz="1800" i="1"/>
              <a:t>right half of</a:t>
            </a:r>
            <a:r>
              <a:rPr lang="en-US" sz="1800" i="1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data);</a:t>
            </a:r>
          </a:p>
          <a:p>
            <a:pPr eaLnBrk="1" hangingPunct="1">
              <a:buFontTx/>
              <a:buNone/>
              <a:tabLst>
                <a:tab pos="744538" algn="l"/>
                <a:tab pos="1031875" algn="l"/>
              </a:tabLst>
            </a:pPr>
            <a:r>
              <a:rPr lang="en-US" sz="1800">
                <a:latin typeface="Courier New" pitchFamily="49" charset="0"/>
              </a:rPr>
              <a:t>			merge(</a:t>
            </a:r>
            <a:r>
              <a:rPr lang="en-US" sz="1800" i="1"/>
              <a:t>both halves into a sorted list</a:t>
            </a:r>
            <a:r>
              <a:rPr lang="en-US" sz="1800"/>
              <a:t>);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828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Sort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C7BC1DC3-2508-413C-B3BB-A8B9F4BCF0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58900" y="6000750"/>
            <a:ext cx="6489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The array [1 8 6 4 10 5 3 2 22] sorted by mergesort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98525"/>
            <a:ext cx="59436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Sort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1600200" cy="2133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Partition until subarray contains 1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733800"/>
            <a:ext cx="16002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3733800"/>
            <a:ext cx="5943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B01166AB-E332-4269-A65D-27D30FFB14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Sort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2362200"/>
            <a:ext cx="6629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Merge 2 ordered arrays to one ordered array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971800"/>
            <a:ext cx="89296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E208ABD7-F6BC-4D13-9C09-70947B52738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Merge Sort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9350"/>
            <a:ext cx="8686800" cy="418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51AC9970-9641-4497-8CA5-EEDE3C11B9A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Merge Sort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4200"/>
            <a:ext cx="9144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A7D5A954-0DF9-4CF9-8767-E2788EF38F8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581400"/>
          </a:xfrm>
        </p:spPr>
        <p:txBody>
          <a:bodyPr/>
          <a:lstStyle/>
          <a:p>
            <a:pPr eaLnBrk="1" hangingPunct="1">
              <a:tabLst>
                <a:tab pos="862013" algn="l"/>
              </a:tabLst>
            </a:pPr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tree, stored in </a:t>
            </a:r>
            <a:r>
              <a:rPr lang="en-US"/>
              <a:t>an array, with the following two properties (it is introduced in the chapter Trees):</a:t>
            </a:r>
          </a:p>
          <a:p>
            <a:pPr lvl="1" eaLnBrk="1" hangingPunct="1">
              <a:tabLst>
                <a:tab pos="862013" algn="l"/>
              </a:tabLst>
            </a:pPr>
            <a:r>
              <a:rPr lang="en-US" dirty="0">
                <a:solidFill>
                  <a:srgbClr val="0070C0"/>
                </a:solidFill>
              </a:rPr>
              <a:t>The value of each node is not less than the values stored in each of its children.</a:t>
            </a:r>
          </a:p>
          <a:p>
            <a:pPr lvl="1" eaLnBrk="1" hangingPunct="1">
              <a:tabLst>
                <a:tab pos="862013" algn="l"/>
              </a:tabLst>
            </a:pPr>
            <a:r>
              <a:rPr lang="en-US" dirty="0">
                <a:solidFill>
                  <a:srgbClr val="0070C0"/>
                </a:solidFill>
              </a:rPr>
              <a:t>The tree is perfectly balanced and the leaves in the last level are all in the leftmost positions.</a:t>
            </a:r>
          </a:p>
          <a:p>
            <a:pPr eaLnBrk="1" hangingPunct="1">
              <a:tabLst>
                <a:tab pos="862013" algn="l"/>
              </a:tabLst>
            </a:pPr>
            <a:r>
              <a:rPr lang="en-US" dirty="0"/>
              <a:t>Elements in a heap are not perfectly ordered</a:t>
            </a:r>
          </a:p>
          <a:p>
            <a:pPr eaLnBrk="1" hangingPunct="1">
              <a:buFontTx/>
              <a:buNone/>
              <a:tabLst>
                <a:tab pos="862013" algn="l"/>
              </a:tabLst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55013A2A-BE0D-451F-B93A-64A13A4E996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1447800"/>
          </a:xfrm>
        </p:spPr>
        <p:txBody>
          <a:bodyPr/>
          <a:lstStyle/>
          <a:p>
            <a:pPr eaLnBrk="1" hangingPunct="1">
              <a:tabLst>
                <a:tab pos="744538" algn="l"/>
              </a:tabLst>
            </a:pPr>
            <a:r>
              <a:rPr lang="en-US"/>
              <a:t>The largest element is in the root node and that, for each other node, all its descendants are not greater than the element in this node- Max heap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12420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8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3348038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9C451E44-9C9D-4F86-B28F-F36BF70D2D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Contents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74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1- Elementary Sorting Algorithms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2- Decision Trees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3- Efficient Sorting Algorithms (quick, merge, heap, radix, bucket sorts)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4- Sorting in the </a:t>
            </a:r>
            <a:r>
              <a:rPr lang="en-US" dirty="0" err="1">
                <a:latin typeface="Courier New" pitchFamily="49" charset="0"/>
              </a:rPr>
              <a:t>java.util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+mj-lt"/>
              </a:rPr>
              <a:t>package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D72C1BA1-21B4-465B-BFB1-DFCA1B2CDB9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2057400"/>
          </a:xfrm>
        </p:spPr>
        <p:txBody>
          <a:bodyPr/>
          <a:lstStyle/>
          <a:p>
            <a:pPr eaLnBrk="1" hangingPunct="1">
              <a:tabLst>
                <a:tab pos="744538" algn="l"/>
              </a:tabLst>
            </a:pPr>
            <a:r>
              <a:rPr lang="en-US" sz="2400"/>
              <a:t>The largest element is in the root node and that, for each other node, all its descendants are not greater than the element in this node</a:t>
            </a:r>
            <a:endParaRPr lang="en-US" sz="160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932238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8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452563"/>
            <a:ext cx="3348038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5029200"/>
            <a:ext cx="2514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0000"/>
                </a:solidFill>
              </a:rPr>
              <a:t>Left = 2.Father +1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Right= 2.Father+2</a:t>
            </a:r>
          </a:p>
        </p:txBody>
      </p:sp>
      <p:grpSp>
        <p:nvGrpSpPr>
          <p:cNvPr id="33838" name="Group 8"/>
          <p:cNvGrpSpPr>
            <a:grpSpLocks/>
          </p:cNvGrpSpPr>
          <p:nvPr/>
        </p:nvGrpSpPr>
        <p:grpSpPr bwMode="auto">
          <a:xfrm>
            <a:off x="4038600" y="4724400"/>
            <a:ext cx="4648200" cy="1752600"/>
            <a:chOff x="4343400" y="4800600"/>
            <a:chExt cx="4572000" cy="1600994"/>
          </a:xfrm>
        </p:grpSpPr>
        <p:sp>
          <p:nvSpPr>
            <p:cNvPr id="10" name="Rectangle 9"/>
            <p:cNvSpPr/>
            <p:nvPr/>
          </p:nvSpPr>
          <p:spPr>
            <a:xfrm>
              <a:off x="4343400" y="5257406"/>
              <a:ext cx="2286000" cy="6105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Father index =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7375" y="4877460"/>
              <a:ext cx="1905000" cy="60907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Child index -1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7375" y="5638802"/>
              <a:ext cx="1905000" cy="60907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5905360" y="5601041"/>
              <a:ext cx="1599543" cy="156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704351" y="6400144"/>
              <a:ext cx="23109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114847" y="5599592"/>
              <a:ext cx="1599544" cy="156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8685864" y="6398694"/>
              <a:ext cx="229536" cy="145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82425" y="5560492"/>
              <a:ext cx="2132975" cy="1451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6A749F4F-B70A-4304-86E4-A735CF18DF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458200" cy="315436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744538" algn="l"/>
              </a:tabLst>
            </a:pPr>
            <a:endParaRPr lang="en-US" sz="1800">
              <a:latin typeface="Courier New" pitchFamily="49" charset="0"/>
            </a:endParaRP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heapsort(data[])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 i="1">
                <a:latin typeface="Courier New" pitchFamily="49" charset="0"/>
              </a:rPr>
              <a:t>	</a:t>
            </a:r>
            <a:r>
              <a:rPr lang="en-US" sz="1800" i="1">
                <a:solidFill>
                  <a:srgbClr val="0000CC"/>
                </a:solidFill>
              </a:rPr>
              <a:t>transform</a:t>
            </a:r>
            <a:r>
              <a:rPr lang="en-US" sz="1800" i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0000CC"/>
                </a:solidFill>
                <a:latin typeface="Courier New" pitchFamily="49" charset="0"/>
              </a:rPr>
              <a:t>data </a:t>
            </a:r>
            <a:r>
              <a:rPr lang="en-US" sz="1800" i="1">
                <a:solidFill>
                  <a:srgbClr val="0000CC"/>
                </a:solidFill>
              </a:rPr>
              <a:t>into a heap</a:t>
            </a:r>
            <a:r>
              <a:rPr lang="en-US" sz="1800">
                <a:solidFill>
                  <a:srgbClr val="0000CC"/>
                </a:solidFill>
              </a:rPr>
              <a:t>;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>
                <a:solidFill>
                  <a:srgbClr val="0000CC"/>
                </a:solidFill>
                <a:latin typeface="Courier New" pitchFamily="49" charset="0"/>
              </a:rPr>
              <a:t>for i = data.length-1 </a:t>
            </a:r>
            <a:r>
              <a:rPr lang="en-US" sz="1800" i="1">
                <a:solidFill>
                  <a:srgbClr val="0000CC"/>
                </a:solidFill>
              </a:rPr>
              <a:t>downto</a:t>
            </a:r>
            <a:r>
              <a:rPr lang="en-US" sz="1800" i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0000CC"/>
                </a:solidFill>
                <a:latin typeface="Courier New" pitchFamily="49" charset="0"/>
              </a:rPr>
              <a:t>2 //</a:t>
            </a:r>
            <a:r>
              <a:rPr lang="en-US" sz="1800">
                <a:latin typeface="Courier New" pitchFamily="49" charset="0"/>
              </a:rPr>
              <a:t>reverse consideration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 i="1">
                <a:latin typeface="Courier New" pitchFamily="49" charset="0"/>
              </a:rPr>
              <a:t>		</a:t>
            </a:r>
            <a:r>
              <a:rPr lang="en-US" sz="1800" i="1">
                <a:solidFill>
                  <a:srgbClr val="0000CC"/>
                </a:solidFill>
              </a:rPr>
              <a:t>swap the root with the element in position</a:t>
            </a:r>
            <a:r>
              <a:rPr lang="en-US" sz="1800" i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0000CC"/>
                </a:solidFill>
                <a:latin typeface="Courier New" pitchFamily="49" charset="0"/>
              </a:rPr>
              <a:t>i;</a:t>
            </a:r>
          </a:p>
          <a:p>
            <a:pPr eaLnBrk="1" hangingPunct="1">
              <a:buFontTx/>
              <a:buNone/>
              <a:tabLst>
                <a:tab pos="744538" algn="l"/>
              </a:tabLst>
            </a:pPr>
            <a:r>
              <a:rPr lang="en-US" sz="1800" i="1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sz="1800" i="1">
                <a:solidFill>
                  <a:srgbClr val="0000CC"/>
                </a:solidFill>
              </a:rPr>
              <a:t>restore the heap property for the tree </a:t>
            </a:r>
            <a:r>
              <a:rPr lang="en-US" sz="1800">
                <a:solidFill>
                  <a:srgbClr val="0000CC"/>
                </a:solidFill>
                <a:latin typeface="Courier New" pitchFamily="49" charset="0"/>
              </a:rPr>
              <a:t>data[0], . . . , data[i-1];</a:t>
            </a:r>
          </a:p>
          <a:p>
            <a:pPr eaLnBrk="1" hangingPunct="1">
              <a:tabLst>
                <a:tab pos="744538" algn="l"/>
              </a:tabLst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6A749F4F-B70A-4304-86E4-A735CF18DF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90600"/>
            <a:ext cx="6096000" cy="48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62200" y="6019800"/>
            <a:ext cx="510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Transforming an array to the initial max heap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6A749F4F-B70A-4304-86E4-A735CF18DF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3657600" cy="1524000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Heap Sort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429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Restoring heap property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398" y="76200"/>
            <a:ext cx="4419602" cy="648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224880" y="533400"/>
            <a:ext cx="4804320" cy="5239407"/>
            <a:chOff x="-3720" y="533400"/>
            <a:chExt cx="5032920" cy="5239407"/>
          </a:xfrm>
        </p:grpSpPr>
        <p:pic>
          <p:nvPicPr>
            <p:cNvPr id="849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720" y="5019675"/>
              <a:ext cx="4499520" cy="390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Freeform 11"/>
            <p:cNvSpPr/>
            <p:nvPr/>
          </p:nvSpPr>
          <p:spPr>
            <a:xfrm>
              <a:off x="73572" y="5360276"/>
              <a:ext cx="4238297" cy="412531"/>
            </a:xfrm>
            <a:custGeom>
              <a:avLst/>
              <a:gdLst>
                <a:gd name="connsiteX0" fmla="*/ 194442 w 4238297"/>
                <a:gd name="connsiteY0" fmla="*/ 0 h 412531"/>
                <a:gd name="connsiteX1" fmla="*/ 572814 w 4238297"/>
                <a:gd name="connsiteY1" fmla="*/ 346841 h 412531"/>
                <a:gd name="connsiteX2" fmla="*/ 3631325 w 4238297"/>
                <a:gd name="connsiteY2" fmla="*/ 362607 h 412531"/>
                <a:gd name="connsiteX3" fmla="*/ 4214649 w 4238297"/>
                <a:gd name="connsiteY3" fmla="*/ 47296 h 4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297" h="412531">
                  <a:moveTo>
                    <a:pt x="194442" y="0"/>
                  </a:moveTo>
                  <a:cubicBezTo>
                    <a:pt x="97221" y="143203"/>
                    <a:pt x="0" y="286407"/>
                    <a:pt x="572814" y="346841"/>
                  </a:cubicBezTo>
                  <a:cubicBezTo>
                    <a:pt x="1145628" y="407275"/>
                    <a:pt x="3024353" y="412531"/>
                    <a:pt x="3631325" y="362607"/>
                  </a:cubicBezTo>
                  <a:cubicBezTo>
                    <a:pt x="4238297" y="312683"/>
                    <a:pt x="4226473" y="179989"/>
                    <a:pt x="4214649" y="47296"/>
                  </a:cubicBez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84995" idx="0"/>
            </p:cNvCxnSpPr>
            <p:nvPr/>
          </p:nvCxnSpPr>
          <p:spPr>
            <a:xfrm flipV="1">
              <a:off x="2246040" y="533400"/>
              <a:ext cx="2783160" cy="448627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2A60F939-4567-4CF6-A815-6750F6F1A78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8288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9-9 Transforming the array [2 8 6 1 10 15 3 12 11] into a heap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965325"/>
            <a:ext cx="8389937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94BE1735-1443-4D62-A86A-04B8E7D71DD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8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9-9 Transforming the array [2 8 6 1 10 15 3 12 11] into a heap</a:t>
            </a:r>
            <a:br>
              <a:rPr lang="en-US" sz="2000" b="1"/>
            </a:br>
            <a:r>
              <a:rPr lang="en-US" sz="2000" b="1"/>
              <a:t>                  (continued)</a:t>
            </a: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288" y="1993900"/>
            <a:ext cx="632142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C3377AE3-D031-46AC-9953-2CAD5297CA2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8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9-9 Transforming the array [2 8 6 1 10 15 3 12 11] into a heap</a:t>
            </a:r>
            <a:br>
              <a:rPr lang="en-US" sz="2000" b="1"/>
            </a:br>
            <a:r>
              <a:rPr lang="en-US" sz="2000" b="1"/>
              <a:t>                  (continued)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438" y="1993900"/>
            <a:ext cx="620553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5DA3AAFB-14C3-47AE-9ECF-C78225BE6C5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4953000"/>
            <a:ext cx="864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9-10 Execution of heap sort on the array [15 12 6 11 10 2 3 1 8], </a:t>
            </a:r>
            <a:br>
              <a:rPr lang="en-US" sz="2000" b="1"/>
            </a:br>
            <a:r>
              <a:rPr lang="en-US" sz="2000" b="1"/>
              <a:t>                    which is the heap constructed in Figure 9.9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014538"/>
            <a:ext cx="84296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EAF25506-A2A8-42D6-9125-EDEC684943B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04800" y="4953000"/>
            <a:ext cx="864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9-10 Execution of heap sort on the array [15 12 6 11 10 2 3 1 8], </a:t>
            </a:r>
            <a:br>
              <a:rPr lang="en-US" sz="2000" b="1"/>
            </a:br>
            <a:r>
              <a:rPr lang="en-US" sz="2000" b="1"/>
              <a:t>                    which is the heap constructed in Figure 9.9 (continued)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2003425"/>
            <a:ext cx="8448675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676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731F18B6-3FFD-4FFF-B3C7-09C387526BE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04800" y="4953000"/>
            <a:ext cx="864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9-10 Execution of heap sort on the array [15 12 6 11 10 2 3 1 8], </a:t>
            </a:r>
            <a:br>
              <a:rPr lang="en-US" sz="2000" b="1"/>
            </a:br>
            <a:r>
              <a:rPr lang="en-US" sz="2000" b="1"/>
              <a:t>                    which is the heap constructed in Figure 9.9 (continued)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003425"/>
            <a:ext cx="8429625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66800"/>
            <a:ext cx="17526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dirty="0"/>
              <a:t>Learning Outcomes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LO6.1  Explain the operation and performance of selection sort applying to arrays.</a:t>
            </a:r>
          </a:p>
          <a:p>
            <a:pPr>
              <a:buFontTx/>
              <a:buNone/>
            </a:pPr>
            <a:r>
              <a:rPr lang="en-US" sz="2000" dirty="0"/>
              <a:t>LO6.2  Explain the operation and performance of insertion sort applying to arrays.</a:t>
            </a:r>
          </a:p>
          <a:p>
            <a:pPr>
              <a:buFontTx/>
              <a:buNone/>
            </a:pPr>
            <a:r>
              <a:rPr lang="en-US" sz="2000" dirty="0"/>
              <a:t>LO6.3  Explain the operation and performance of bubble sort applying to arrays.</a:t>
            </a:r>
          </a:p>
          <a:p>
            <a:pPr>
              <a:buFontTx/>
              <a:buNone/>
            </a:pPr>
            <a:r>
              <a:rPr lang="en-US" sz="2000" dirty="0"/>
              <a:t>LO6.4  Explain the operation and performance of quick sort applying to arrays.</a:t>
            </a:r>
          </a:p>
          <a:p>
            <a:pPr>
              <a:buFontTx/>
              <a:buNone/>
            </a:pPr>
            <a:r>
              <a:rPr lang="en-US" sz="2000" dirty="0"/>
              <a:t>LO6.5  Explain the operation and performance of merge sort applying to arrays.</a:t>
            </a:r>
          </a:p>
          <a:p>
            <a:pPr>
              <a:buFontTx/>
              <a:buNone/>
            </a:pPr>
            <a:r>
              <a:rPr lang="en-US" sz="2000" dirty="0"/>
              <a:t>LO6.6  Explain the operation and performance of heap sort applying to arrays.</a:t>
            </a:r>
          </a:p>
          <a:p>
            <a:pPr>
              <a:buFontTx/>
              <a:buNone/>
            </a:pPr>
            <a:r>
              <a:rPr lang="en-US" sz="2000" dirty="0"/>
              <a:t>LO6.7  Demonstrate the operation and performance of radix sort.</a:t>
            </a:r>
          </a:p>
          <a:p>
            <a:pPr>
              <a:buNone/>
            </a:pPr>
            <a:r>
              <a:rPr lang="en-US" sz="2000" dirty="0"/>
              <a:t>LO6.8  Demonstrate the operation and performance of bucket sort.</a:t>
            </a:r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22B3609A-0D9A-4D2C-8CFA-199DFDE7B1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2482D404-AFEA-42C4-B0ED-E25F1AD7CE5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Heap Sort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52575"/>
            <a:ext cx="7467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2F3AC0EA-687C-4B86-B9E5-FA16FD779A2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533400" indent="-533400" eaLnBrk="1" hangingPunct="1">
              <a:tabLst>
                <a:tab pos="744538" algn="l"/>
              </a:tabLst>
            </a:pPr>
            <a:r>
              <a:rPr lang="en-US"/>
              <a:t>A technique to sort integers by proceeding </a:t>
            </a:r>
            <a:br>
              <a:rPr lang="en-US"/>
            </a:br>
            <a:r>
              <a:rPr lang="en-US"/>
              <a:t>right to left</a:t>
            </a:r>
          </a:p>
          <a:p>
            <a:pPr marL="533400" indent="-533400" eaLnBrk="1" hangingPunct="1">
              <a:tabLst>
                <a:tab pos="744538" algn="l"/>
              </a:tabLst>
            </a:pPr>
            <a:r>
              <a:rPr lang="en-US"/>
              <a:t>A technique that looks at each number as a string of bits so that all integers are of equal length</a:t>
            </a:r>
            <a:endParaRPr lang="en-US">
              <a:latin typeface="Courier New" pitchFamily="49" charset="0"/>
            </a:endParaRP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endParaRPr lang="en-US" sz="1800">
              <a:latin typeface="Courier New" pitchFamily="49" charset="0"/>
            </a:endParaRP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>
                <a:latin typeface="Courier New" pitchFamily="49" charset="0"/>
              </a:rPr>
              <a:t>radixsort()</a:t>
            </a: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>
                <a:latin typeface="Courier New" pitchFamily="49" charset="0"/>
              </a:rPr>
              <a:t>	for d = 1 </a:t>
            </a:r>
            <a:r>
              <a:rPr lang="en-US" sz="1800"/>
              <a:t>to </a:t>
            </a:r>
            <a:r>
              <a:rPr lang="en-US" sz="1800" i="1"/>
              <a:t>the position of the leftmost digit of longest number</a:t>
            </a: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 i="1">
                <a:latin typeface="Courier New" pitchFamily="49" charset="0"/>
              </a:rPr>
              <a:t>		</a:t>
            </a:r>
            <a:r>
              <a:rPr lang="en-US" sz="1800" i="1"/>
              <a:t>distribute all numbers among piles 0 through 9 according to the</a:t>
            </a:r>
            <a:r>
              <a:rPr lang="en-US" sz="1800" i="1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d</a:t>
            </a:r>
            <a:r>
              <a:rPr lang="en-US" sz="1800" i="1"/>
              <a:t>th</a:t>
            </a:r>
            <a:r>
              <a:rPr lang="en-US" sz="1800" i="1">
                <a:latin typeface="Courier New" pitchFamily="49" charset="0"/>
              </a:rPr>
              <a:t> </a:t>
            </a:r>
            <a:r>
              <a:rPr lang="en-US" sz="1800" i="1"/>
              <a:t>digit</a:t>
            </a:r>
            <a:r>
              <a:rPr lang="en-US" sz="1800"/>
              <a:t>;</a:t>
            </a:r>
          </a:p>
          <a:p>
            <a:pPr marL="533400" indent="-533400" eaLnBrk="1" hangingPunct="1">
              <a:buFontTx/>
              <a:buNone/>
              <a:tabLst>
                <a:tab pos="744538" algn="l"/>
              </a:tabLst>
            </a:pPr>
            <a:r>
              <a:rPr lang="en-US" sz="1800" i="1"/>
              <a:t>		put all integers on one list</a:t>
            </a:r>
            <a:r>
              <a:rPr lang="en-US" sz="1800"/>
              <a:t>;</a:t>
            </a:r>
          </a:p>
          <a:p>
            <a:pPr marL="533400" indent="-533400" eaLnBrk="1" hangingPunct="1">
              <a:tabLst>
                <a:tab pos="744538" algn="l"/>
              </a:tabLst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Radix Sort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DC740078-F24D-4F37-A3C6-09897CFE905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-76200" y="5695950"/>
            <a:ext cx="922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Sorting the list 10, 1234, 9, 7234, 67, 9181, 733, 197, 7, 3 with radix sort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225" y="2070100"/>
            <a:ext cx="81565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67600" y="20701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The biggest of rightmost digit of longest numbers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086600" y="2755900"/>
            <a:ext cx="457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2603500"/>
            <a:ext cx="14478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1, units digits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4051300"/>
            <a:ext cx="144780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2, tens digits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17653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chemeClr val="tx1"/>
                </a:solidFill>
              </a:rPr>
              <a:t>queues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5400000">
            <a:off x="1638301" y="2413000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943894" y="2108994"/>
            <a:ext cx="685800" cy="6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200" y="2070100"/>
            <a:ext cx="1371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2070100"/>
            <a:ext cx="2133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81200" y="2070100"/>
            <a:ext cx="2133600" cy="457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838200"/>
            <a:ext cx="7315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Radix Sort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 O(</a:t>
            </a:r>
            <a:r>
              <a:rPr lang="en-US" sz="2000" b="1" dirty="0" err="1">
                <a:solidFill>
                  <a:schemeClr val="bg1"/>
                </a:solidFill>
                <a:sym typeface="Wingdings" pitchFamily="2" charset="2"/>
              </a:rPr>
              <a:t>nlogn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9200" y="2362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33800" y="33528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O(n)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4648200" y="2363788"/>
            <a:ext cx="230188" cy="227012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305300" y="3390900"/>
            <a:ext cx="381000" cy="15240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31242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52600" y="46482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363D1F9C-4EEC-4E7F-A7AF-2958A849DA3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3- Efficient Sorting Algorithms…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81000" y="5200650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Sorting the list 10, 1234, 9, 7234, 67, 9181, 733, 197, 7, 3 with radix sort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66800"/>
            <a:ext cx="711358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752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3, hundreds digits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38862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</a:rPr>
              <a:t>d= 4, thousands digits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1828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Radix Sort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20955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57400" y="4305300"/>
            <a:ext cx="701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C737897A-C78D-4128-8B36-45BBDCF3446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Radix Sort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343835"/>
          <a:ext cx="2590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1000..9999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324600" y="3568875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Digits = (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) log</a:t>
            </a:r>
            <a:r>
              <a:rPr lang="en-US" sz="1600" b="1" baseline="-25000" dirty="0">
                <a:solidFill>
                  <a:srgbClr val="FF0000"/>
                </a:solidFill>
              </a:rPr>
              <a:t>10</a:t>
            </a:r>
            <a:r>
              <a:rPr lang="en-US" sz="1600" b="1" dirty="0">
                <a:solidFill>
                  <a:srgbClr val="FF0000"/>
                </a:solidFill>
              </a:rPr>
              <a:t>(n) +1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6019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Getting a digit in an integer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648200"/>
            <a:ext cx="2981326" cy="131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4" y="1427846"/>
            <a:ext cx="6162676" cy="285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3- Efficient Sorting Algorithms…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0021E5BC-00F3-4650-ABDA-881EC840F3A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1828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Radix Sort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323975"/>
            <a:ext cx="82772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6397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IntSorterTest</a:t>
            </a:r>
            <a:r>
              <a:rPr lang="en-US" sz="2800" dirty="0"/>
              <a:t> class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8260A40A-94FF-4BF9-86B1-4DA01C5A97FC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5775"/>
            <a:ext cx="8382000" cy="442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639763"/>
          </a:xfrm>
        </p:spPr>
        <p:txBody>
          <a:bodyPr/>
          <a:lstStyle/>
          <a:p>
            <a:r>
              <a:rPr lang="en-US" sz="2800"/>
              <a:t>The IntSorterTest class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C2956B11-8E69-4A00-B9E5-26A1E56DBE9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387" y="1143000"/>
            <a:ext cx="691522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457200"/>
          </a:xfrm>
        </p:spPr>
        <p:txBody>
          <a:bodyPr/>
          <a:lstStyle/>
          <a:p>
            <a:r>
              <a:rPr lang="en-US" sz="2400"/>
              <a:t>The IntSorterTest class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090F49BA-8529-4421-86E7-301F875DB9F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" y="838200"/>
            <a:ext cx="912565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457200"/>
          </a:xfrm>
        </p:spPr>
        <p:txBody>
          <a:bodyPr/>
          <a:lstStyle/>
          <a:p>
            <a:r>
              <a:rPr lang="en-US" sz="3200"/>
              <a:t>The IntSorterTest class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2A3241B7-9562-4570-8D01-9D63970DBD8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90" y="1676400"/>
            <a:ext cx="89552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dirty="0"/>
              <a:t>Your work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/>
              <a:t>Implement sorting algorithms</a:t>
            </a:r>
          </a:p>
          <a:p>
            <a:r>
              <a:rPr lang="en-US"/>
              <a:t>Project structure:</a:t>
            </a:r>
          </a:p>
          <a:p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32FE04AC-78DC-418C-B92F-FEE6AD31992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" y="2295525"/>
            <a:ext cx="29114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19600" y="2286000"/>
            <a:ext cx="3733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0000CC"/>
                </a:solidFill>
              </a:rPr>
              <a:t>IntSorter</a:t>
            </a:r>
            <a:r>
              <a:rPr lang="en-US" dirty="0">
                <a:solidFill>
                  <a:srgbClr val="0000CC"/>
                </a:solidFill>
              </a:rPr>
              <a:t>: class implements sort algorithms on an array of integers.</a:t>
            </a:r>
          </a:p>
          <a:p>
            <a:pPr>
              <a:defRPr/>
            </a:pPr>
            <a:r>
              <a:rPr lang="en-US" dirty="0" err="1">
                <a:solidFill>
                  <a:srgbClr val="0000CC"/>
                </a:solidFill>
              </a:rPr>
              <a:t>IntSorterTest</a:t>
            </a:r>
            <a:r>
              <a:rPr lang="en-US" dirty="0">
                <a:solidFill>
                  <a:srgbClr val="0000CC"/>
                </a:solidFill>
              </a:rPr>
              <a:t>: Class for testing sort algorithms</a:t>
            </a:r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114800"/>
            <a:ext cx="7715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457200"/>
          </a:xfrm>
        </p:spPr>
        <p:txBody>
          <a:bodyPr/>
          <a:lstStyle/>
          <a:p>
            <a:r>
              <a:rPr lang="en-US" sz="3200"/>
              <a:t>The IntSorterTest class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90C9C327-A3E0-46E2-AD95-978686A75F6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943600" y="6248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Go to the slide 10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4128"/>
            <a:ext cx="8486774" cy="381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121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Results of a run: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39763"/>
          </a:xfrm>
        </p:spPr>
        <p:txBody>
          <a:bodyPr/>
          <a:lstStyle/>
          <a:p>
            <a:pPr algn="r"/>
            <a:r>
              <a:rPr lang="en-US" sz="4000" dirty="0"/>
              <a:t>Efficient Sorting Algorithms…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Bucket Sort (</a:t>
            </a:r>
            <a:r>
              <a:rPr lang="en-US" sz="2400" b="1" dirty="0" err="1"/>
              <a:t>sắp</a:t>
            </a:r>
            <a:r>
              <a:rPr lang="en-US" sz="2400" b="1" dirty="0"/>
              <a:t> </a:t>
            </a:r>
            <a:r>
              <a:rPr lang="en-US" sz="2400" b="1" dirty="0" err="1"/>
              <a:t>xếp</a:t>
            </a:r>
            <a:r>
              <a:rPr lang="en-US" sz="2400" b="1" dirty="0"/>
              <a:t> </a:t>
            </a:r>
            <a:r>
              <a:rPr lang="en-US" sz="2400" b="1" dirty="0" err="1"/>
              <a:t>theo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)</a:t>
            </a:r>
          </a:p>
          <a:p>
            <a:r>
              <a:rPr lang="en-US" sz="2400" dirty="0"/>
              <a:t>A[] = {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8000"/>
                </a:solidFill>
              </a:rPr>
              <a:t>7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8000"/>
                </a:solidFill>
              </a:rPr>
              <a:t>9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CC"/>
                </a:solidFill>
              </a:rPr>
              <a:t>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8000"/>
                </a:solidFill>
              </a:rPr>
              <a:t>7,9,8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8000"/>
                </a:solidFill>
              </a:rPr>
              <a:t>8,7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} </a:t>
            </a:r>
            <a:r>
              <a:rPr lang="en-US" sz="2400" dirty="0">
                <a:sym typeface="Wingdings" pitchFamily="2" charset="2"/>
              </a:rPr>
              <a:t> [1,9]</a:t>
            </a:r>
          </a:p>
          <a:p>
            <a:r>
              <a:rPr lang="en-US" sz="2400" dirty="0" err="1"/>
              <a:t>Chọn</a:t>
            </a:r>
            <a:r>
              <a:rPr lang="en-US" sz="2400" dirty="0"/>
              <a:t> b=3, [1,9]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>
                <a:sym typeface="Wingdings" pitchFamily="2" charset="2"/>
              </a:rPr>
              <a:t>[1,4], [4,7], </a:t>
            </a:r>
            <a:r>
              <a:rPr lang="en-US" sz="2400" dirty="0">
                <a:sym typeface="Wingdings" pitchFamily="2" charset="2"/>
              </a:rPr>
              <a:t>[7,9]</a:t>
            </a:r>
          </a:p>
          <a:p>
            <a:r>
              <a:rPr lang="en-US" sz="2400" dirty="0" err="1">
                <a:sym typeface="Wingdings" pitchFamily="2" charset="2"/>
              </a:rPr>
              <a:t>Chia</a:t>
            </a:r>
            <a:r>
              <a:rPr lang="en-US" sz="2400" dirty="0">
                <a:sym typeface="Wingdings" pitchFamily="2" charset="2"/>
              </a:rPr>
              <a:t> A </a:t>
            </a:r>
            <a:r>
              <a:rPr lang="en-US" sz="2400" dirty="0" err="1">
                <a:sym typeface="Wingdings" pitchFamily="2" charset="2"/>
              </a:rPr>
              <a:t>thành</a:t>
            </a:r>
            <a:r>
              <a:rPr lang="en-US" sz="2400" dirty="0">
                <a:sym typeface="Wingdings" pitchFamily="2" charset="2"/>
              </a:rPr>
              <a:t> 3 </a:t>
            </a:r>
            <a:r>
              <a:rPr lang="en-US" sz="2400" dirty="0" err="1">
                <a:sym typeface="Wingdings" pitchFamily="2" charset="2"/>
              </a:rPr>
              <a:t>mảng</a:t>
            </a:r>
            <a:r>
              <a:rPr lang="en-US" sz="2400" dirty="0">
                <a:sym typeface="Wingdings" pitchFamily="2" charset="2"/>
              </a:rPr>
              <a:t> con: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   A1[] = {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1,2,3,1</a:t>
            </a:r>
            <a:r>
              <a:rPr lang="en-US" sz="2400" dirty="0">
                <a:sym typeface="Wingdings" pitchFamily="2" charset="2"/>
              </a:rPr>
              <a:t>}   A2[] = {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5,6,4,5,6</a:t>
            </a:r>
            <a:r>
              <a:rPr lang="en-US" sz="2400" dirty="0">
                <a:sym typeface="Wingdings" pitchFamily="2" charset="2"/>
              </a:rPr>
              <a:t>}  A3={</a:t>
            </a:r>
            <a:r>
              <a:rPr lang="en-US" sz="2400" dirty="0">
                <a:solidFill>
                  <a:srgbClr val="008000"/>
                </a:solidFill>
                <a:sym typeface="Wingdings" pitchFamily="2" charset="2"/>
              </a:rPr>
              <a:t>7,9,7,9,8,8,7</a:t>
            </a:r>
            <a:r>
              <a:rPr lang="en-US" sz="2400" dirty="0">
                <a:sym typeface="Wingdings" pitchFamily="2" charset="2"/>
              </a:rPr>
              <a:t>}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con: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   A1[] = {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1,1,2,3</a:t>
            </a:r>
            <a:r>
              <a:rPr lang="en-US" sz="2400" dirty="0">
                <a:sym typeface="Wingdings" pitchFamily="2" charset="2"/>
              </a:rPr>
              <a:t>}   A2[] = {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sz="2400" dirty="0">
                <a:sym typeface="Wingdings" pitchFamily="2" charset="2"/>
              </a:rPr>
              <a:t>,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5,5,6,6</a:t>
            </a:r>
            <a:r>
              <a:rPr lang="en-US" sz="2400" dirty="0">
                <a:sym typeface="Wingdings" pitchFamily="2" charset="2"/>
              </a:rPr>
              <a:t>}  A3={</a:t>
            </a:r>
            <a:r>
              <a:rPr lang="en-US" sz="2400" dirty="0">
                <a:solidFill>
                  <a:srgbClr val="008000"/>
                </a:solidFill>
                <a:sym typeface="Wingdings" pitchFamily="2" charset="2"/>
              </a:rPr>
              <a:t>7,7,7,8,8,9,9</a:t>
            </a:r>
            <a:r>
              <a:rPr lang="en-US" sz="2400" dirty="0">
                <a:sym typeface="Wingdings" pitchFamily="2" charset="2"/>
              </a:rPr>
              <a:t>}</a:t>
            </a:r>
            <a:endParaRPr lang="en-US" sz="2400" dirty="0"/>
          </a:p>
          <a:p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con: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    A[] = {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1,1,2,3</a:t>
            </a:r>
            <a:r>
              <a:rPr lang="en-US" sz="2400" dirty="0">
                <a:sym typeface="Wingdings" pitchFamily="2" charset="2"/>
              </a:rPr>
              <a:t>,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en-US" sz="2400" dirty="0">
                <a:sym typeface="Wingdings" pitchFamily="2" charset="2"/>
              </a:rPr>
              <a:t>,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5,5,6,6</a:t>
            </a:r>
            <a:r>
              <a:rPr lang="en-US" sz="2400" dirty="0">
                <a:sym typeface="Wingdings" pitchFamily="2" charset="2"/>
              </a:rPr>
              <a:t>,</a:t>
            </a:r>
            <a:r>
              <a:rPr lang="en-US" sz="2400" dirty="0">
                <a:solidFill>
                  <a:srgbClr val="008000"/>
                </a:solidFill>
                <a:sym typeface="Wingdings" pitchFamily="2" charset="2"/>
              </a:rPr>
              <a:t>7,7,7,8,8,9,9</a:t>
            </a:r>
            <a:r>
              <a:rPr lang="en-US" sz="2400" dirty="0">
                <a:sym typeface="Wingdings" pitchFamily="2" charset="2"/>
              </a:rPr>
              <a:t>}</a:t>
            </a:r>
            <a:endParaRPr lang="en-US" sz="2400" dirty="0"/>
          </a:p>
          <a:p>
            <a:r>
              <a:rPr lang="en-US" sz="2400" dirty="0" err="1"/>
              <a:t>Xong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3892159-CCEB-439D-9242-3AFA487BA2D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39763"/>
          </a:xfrm>
        </p:spPr>
        <p:txBody>
          <a:bodyPr/>
          <a:lstStyle/>
          <a:p>
            <a:pPr algn="r"/>
            <a:r>
              <a:rPr lang="en-US" sz="4000" dirty="0"/>
              <a:t>Efficient Sorting Algorithms…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038600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Bucket Sort:</a:t>
            </a:r>
          </a:p>
          <a:p>
            <a:r>
              <a:rPr lang="en-US" dirty="0"/>
              <a:t>A[]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[min, max]</a:t>
            </a:r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b,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b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A[] </a:t>
            </a:r>
            <a:r>
              <a:rPr lang="en-US" dirty="0" err="1"/>
              <a:t>thành</a:t>
            </a:r>
            <a:r>
              <a:rPr lang="en-US" dirty="0"/>
              <a:t> b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</a:t>
            </a:r>
          </a:p>
          <a:p>
            <a:r>
              <a:rPr lang="en-US" dirty="0" err="1"/>
              <a:t>Nối</a:t>
            </a:r>
            <a:r>
              <a:rPr lang="en-US" dirty="0"/>
              <a:t> b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r>
              <a:rPr lang="en-US" dirty="0" err="1"/>
              <a:t>Xong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3892159-CCEB-439D-9242-3AFA487BA2D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39763"/>
          </a:xfrm>
        </p:spPr>
        <p:txBody>
          <a:bodyPr/>
          <a:lstStyle/>
          <a:p>
            <a:pPr algn="r"/>
            <a:r>
              <a:rPr lang="en-US" sz="4000" dirty="0"/>
              <a:t>Efficient Sorting Algorithms…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b="1" u="sng" dirty="0"/>
              <a:t>Bucket Sort: </a:t>
            </a:r>
            <a:r>
              <a:rPr lang="en-US" sz="2400" b="1" u="sng" dirty="0" err="1"/>
              <a:t>Đánh</a:t>
            </a:r>
            <a:r>
              <a:rPr lang="en-US" sz="2400" b="1" u="sng" dirty="0"/>
              <a:t> </a:t>
            </a:r>
            <a:r>
              <a:rPr lang="en-US" sz="2400" b="1" u="sng" dirty="0" err="1"/>
              <a:t>giá</a:t>
            </a:r>
            <a:r>
              <a:rPr lang="en-US" sz="2400" b="1" u="sng" dirty="0"/>
              <a:t>/ n = </a:t>
            </a:r>
            <a:r>
              <a:rPr lang="en-US" sz="2400" b="1" u="sng" dirty="0" err="1"/>
              <a:t>số</a:t>
            </a:r>
            <a:r>
              <a:rPr lang="en-US" sz="2400" b="1" u="sng" dirty="0"/>
              <a:t> </a:t>
            </a:r>
            <a:r>
              <a:rPr lang="en-US" sz="2400" b="1" u="sng" dirty="0" err="1"/>
              <a:t>phần</a:t>
            </a:r>
            <a:r>
              <a:rPr lang="en-US" sz="2400" b="1" u="sng" dirty="0"/>
              <a:t> </a:t>
            </a:r>
            <a:r>
              <a:rPr lang="en-US" sz="2400" b="1" u="sng" dirty="0" err="1"/>
              <a:t>tử</a:t>
            </a:r>
            <a:r>
              <a:rPr lang="en-US" sz="2400" b="1" u="sng" dirty="0"/>
              <a:t> </a:t>
            </a:r>
            <a:r>
              <a:rPr lang="en-US" sz="2400" b="1" u="sng" dirty="0" err="1"/>
              <a:t>của</a:t>
            </a:r>
            <a:r>
              <a:rPr lang="en-US" sz="2400" b="1" u="sng" dirty="0"/>
              <a:t> A[]</a:t>
            </a:r>
          </a:p>
          <a:p>
            <a:r>
              <a:rPr lang="en-US" sz="2400" dirty="0"/>
              <a:t>A[]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[min, max]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 O(n)</a:t>
            </a: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b,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b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 O(1)</a:t>
            </a: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A[] </a:t>
            </a:r>
            <a:r>
              <a:rPr lang="en-US" sz="2400" dirty="0" err="1"/>
              <a:t>thành</a:t>
            </a:r>
            <a:r>
              <a:rPr lang="en-US" sz="2400" dirty="0"/>
              <a:t> b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 O(n), m= n/b,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số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phần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tử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trung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bình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trong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1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mảng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con</a:t>
            </a: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(m</a:t>
            </a:r>
            <a:r>
              <a:rPr lang="en-US" sz="2400" baseline="30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) hay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mlog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(m)) </a:t>
            </a: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400" dirty="0" err="1"/>
              <a:t>Nối</a:t>
            </a:r>
            <a:r>
              <a:rPr lang="en-US" sz="2400" dirty="0"/>
              <a:t> b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 O(n)</a:t>
            </a:r>
            <a:endParaRPr lang="en-US" sz="24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 Theo </a:t>
            </a:r>
            <a:r>
              <a:rPr lang="en-US" sz="2400" dirty="0" err="1">
                <a:sym typeface="Wingdings" pitchFamily="2" charset="2"/>
              </a:rPr>
              <a:t>nguyên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lý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cộng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 err="1">
                <a:sym typeface="Wingdings" pitchFamily="2" charset="2"/>
              </a:rPr>
              <a:t>độ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phức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>
                <a:sym typeface="Wingdings" pitchFamily="2" charset="2"/>
              </a:rPr>
              <a:t>tạp </a:t>
            </a:r>
            <a:r>
              <a:rPr lang="en-US" sz="2400" dirty="0" err="1">
                <a:sym typeface="Wingdings" pitchFamily="2" charset="2"/>
              </a:rPr>
              <a:t>chung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(m</a:t>
            </a:r>
            <a:r>
              <a:rPr lang="en-US" sz="2400" baseline="30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) hay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bO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mlog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(m))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tùy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thuộc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thuật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toán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đã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dùng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để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sắp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xếp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các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CC"/>
                </a:solidFill>
                <a:sym typeface="Wingdings" pitchFamily="2" charset="2"/>
              </a:rPr>
              <a:t>mảng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 con.</a:t>
            </a:r>
            <a:endParaRPr lang="en-US" sz="24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3892159-CCEB-439D-9242-3AFA487BA2D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3FD5ED0C-B830-4CA2-8E8F-BD8B49D8E8A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4- Sorting in </a:t>
            </a:r>
            <a:r>
              <a:rPr lang="en-US" sz="4000" dirty="0" err="1">
                <a:latin typeface="Courier New" pitchFamily="49" charset="0"/>
              </a:rPr>
              <a:t>java.util</a:t>
            </a:r>
            <a:endParaRPr lang="en-US" sz="4000" dirty="0">
              <a:latin typeface="Courier New" pitchFamily="49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/>
              <a:t>Java provides two sets of versions of sorting methods: one for arrays (Arrays) and one for lists (Collections)</a:t>
            </a:r>
          </a:p>
          <a:p>
            <a:pPr eaLnBrk="1" hangingPunct="1"/>
            <a:r>
              <a:rPr lang="en-US"/>
              <a:t>The utility class </a:t>
            </a:r>
            <a:r>
              <a:rPr lang="en-US">
                <a:latin typeface="Courier New" pitchFamily="49" charset="0"/>
              </a:rPr>
              <a:t>Arrays</a:t>
            </a:r>
            <a:r>
              <a:rPr lang="en-US"/>
              <a:t> includes a method for:</a:t>
            </a:r>
          </a:p>
          <a:p>
            <a:pPr lvl="1" eaLnBrk="1" hangingPunct="1"/>
            <a:r>
              <a:rPr lang="en-US"/>
              <a:t>Searching arrays for elements with binary search </a:t>
            </a:r>
          </a:p>
          <a:p>
            <a:pPr lvl="1" eaLnBrk="1" hangingPunct="1"/>
            <a:r>
              <a:rPr lang="en-US"/>
              <a:t>Filling arrays with a particular value</a:t>
            </a:r>
          </a:p>
          <a:p>
            <a:pPr lvl="1" eaLnBrk="1" hangingPunct="1"/>
            <a:r>
              <a:rPr lang="en-US"/>
              <a:t>Converting an array into a list, and sorting methods</a:t>
            </a:r>
          </a:p>
          <a:p>
            <a:pPr eaLnBrk="1" hangingPunct="1"/>
            <a:r>
              <a:rPr lang="en-US"/>
              <a:t>The sorting methods are provided for arrays with elements of all elementary types except Boolean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A798749C-79E1-4CEF-A2ED-A26642B5831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4- Sorting in </a:t>
            </a:r>
            <a:r>
              <a:rPr lang="en-US" sz="4000" dirty="0" err="1">
                <a:latin typeface="Courier New" pitchFamily="49" charset="0"/>
              </a:rPr>
              <a:t>java.util</a:t>
            </a:r>
            <a:r>
              <a:rPr lang="en-US" sz="4000" dirty="0">
                <a:latin typeface="Courier New" pitchFamily="49" charset="0"/>
              </a:rPr>
              <a:t>…</a:t>
            </a:r>
            <a:endParaRPr lang="en-US" sz="4000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each type of sorting method there are two versions:</a:t>
            </a:r>
          </a:p>
          <a:p>
            <a:pPr lvl="1" eaLnBrk="1" hangingPunct="1"/>
            <a:r>
              <a:rPr lang="en-US"/>
              <a:t>One for sorting an entire array</a:t>
            </a:r>
          </a:p>
          <a:p>
            <a:pPr lvl="1" eaLnBrk="1" hangingPunct="1"/>
            <a:r>
              <a:rPr lang="en-US"/>
              <a:t>One for sorting a subarray</a:t>
            </a:r>
            <a:br>
              <a:rPr lang="en-US"/>
            </a:br>
            <a:endParaRPr lang="en-US"/>
          </a:p>
          <a:p>
            <a:pPr eaLnBrk="1" hangingPunct="1">
              <a:buFontTx/>
              <a:buNone/>
            </a:pPr>
            <a:r>
              <a:rPr lang="en-US" sz="1800">
                <a:latin typeface="Courier New" pitchFamily="49" charset="0"/>
              </a:rPr>
              <a:t>	public static void sort(int[] a);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Courier New" pitchFamily="49" charset="0"/>
              </a:rPr>
              <a:t>	public static void sort(int[] a, int first, int last);</a:t>
            </a:r>
          </a:p>
          <a:p>
            <a:pPr eaLnBrk="1" hangingPunct="1"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b="0" dirty="0"/>
              <a:t> </a:t>
            </a:r>
            <a:r>
              <a:rPr lang="en-US" dirty="0"/>
              <a:t> 4- Sorting in </a:t>
            </a:r>
            <a:r>
              <a:rPr lang="en-US" dirty="0" err="1">
                <a:latin typeface="Courier New" pitchFamily="49" charset="0"/>
              </a:rPr>
              <a:t>java.util</a:t>
            </a:r>
            <a:r>
              <a:rPr lang="en-US" dirty="0">
                <a:latin typeface="Courier New" pitchFamily="49" charset="0"/>
              </a:rPr>
              <a:t>…</a:t>
            </a:r>
            <a:endParaRPr 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comparison function, which imposes a total ordering on some collection of objects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CC"/>
                </a:solidFill>
              </a:rPr>
              <a:t>The following demonstration will show you the way to sort a list based on different criteria: A list of employees will be sorted based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CC"/>
                </a:solidFill>
              </a:rPr>
              <a:t>   (1) Ascending IDs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CC"/>
                </a:solidFill>
              </a:rPr>
              <a:t>   (2) Descending salaries then ascending IDs</a:t>
            </a:r>
            <a:r>
              <a:rPr lang="en-US"/>
              <a:t>.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81000" y="1671638"/>
            <a:ext cx="4038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The Comparator Interface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to use Java library to sort your array of objects?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sz="4000" b="0" dirty="0"/>
              <a:t> </a:t>
            </a:r>
            <a:r>
              <a:rPr lang="en-US" sz="4000" dirty="0"/>
              <a:t> 4- Sorting in </a:t>
            </a:r>
            <a:r>
              <a:rPr lang="en-US" sz="4000" dirty="0" err="1">
                <a:latin typeface="Courier New" pitchFamily="49" charset="0"/>
              </a:rPr>
              <a:t>java.util</a:t>
            </a:r>
            <a:r>
              <a:rPr lang="en-US" sz="4000" dirty="0">
                <a:latin typeface="Courier New" pitchFamily="49" charset="0"/>
              </a:rPr>
              <a:t>…</a:t>
            </a:r>
            <a:endParaRPr lang="en-US" sz="4000" dirty="0"/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677227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91200" y="48006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>
                <a:solidFill>
                  <a:srgbClr val="FF0000"/>
                </a:solidFill>
              </a:rPr>
              <a:t>Default Comparision </a:t>
            </a:r>
            <a:r>
              <a:rPr lang="en-US" sz="1600" b="1" dirty="0">
                <a:solidFill>
                  <a:srgbClr val="FF0000"/>
                </a:solidFill>
              </a:rPr>
              <a:t>based on IDs (Comparable interface)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16200000" flipV="1">
            <a:off x="4152900" y="1485900"/>
            <a:ext cx="3276600" cy="3352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00600" y="10668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Java.lang is default package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b="0" dirty="0"/>
              <a:t> </a:t>
            </a:r>
            <a:r>
              <a:rPr lang="en-US" dirty="0"/>
              <a:t> 4- Sorting in </a:t>
            </a:r>
            <a:r>
              <a:rPr lang="en-US" dirty="0" err="1">
                <a:latin typeface="Courier New" pitchFamily="49" charset="0"/>
              </a:rPr>
              <a:t>java.util</a:t>
            </a:r>
            <a:r>
              <a:rPr lang="en-US" dirty="0">
                <a:latin typeface="Courier New" pitchFamily="49" charset="0"/>
              </a:rPr>
              <a:t>…</a:t>
            </a:r>
            <a:endParaRPr lang="en-US" dirty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80962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7315200" y="3094038"/>
            <a:ext cx="1600200" cy="147796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Create an anonymous object for comparing 2 employees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</a:rPr>
              <a:t>Comparing 2 employees based on descending salaries then ascending IDs </a:t>
            </a: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 Use the Comparator interface.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550" y="1066800"/>
            <a:ext cx="85042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3"/>
          </a:xfrm>
        </p:spPr>
        <p:txBody>
          <a:bodyPr/>
          <a:lstStyle/>
          <a:p>
            <a:pPr algn="r"/>
            <a:r>
              <a:rPr lang="en-US" b="0" dirty="0"/>
              <a:t> </a:t>
            </a:r>
            <a:r>
              <a:rPr lang="en-US" dirty="0"/>
              <a:t> 4- Sorting in </a:t>
            </a:r>
            <a:r>
              <a:rPr lang="en-US" dirty="0" err="1">
                <a:latin typeface="Courier New" pitchFamily="49" charset="0"/>
              </a:rPr>
              <a:t>java.util</a:t>
            </a:r>
            <a:r>
              <a:rPr lang="en-US" dirty="0">
                <a:latin typeface="Courier New" pitchFamily="49" charset="0"/>
              </a:rPr>
              <a:t>…</a:t>
            </a:r>
            <a:endParaRPr lang="en-US" dirty="0"/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953000"/>
            <a:ext cx="6127750" cy="1238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39763"/>
          </a:xfrm>
        </p:spPr>
        <p:txBody>
          <a:bodyPr/>
          <a:lstStyle/>
          <a:p>
            <a:pPr algn="r"/>
            <a:r>
              <a:rPr lang="en-US" sz="4000" dirty="0"/>
              <a:t>1- Elementary Sorting Algorithms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Why are they elementary?</a:t>
            </a:r>
          </a:p>
          <a:p>
            <a:pPr>
              <a:buFontTx/>
              <a:buNone/>
            </a:pPr>
            <a:r>
              <a:rPr lang="en-US" sz="3600" dirty="0"/>
              <a:t>What are they? </a:t>
            </a:r>
          </a:p>
          <a:p>
            <a:r>
              <a:rPr lang="en-US" sz="3600" dirty="0"/>
              <a:t>Selection Sort</a:t>
            </a:r>
          </a:p>
          <a:p>
            <a:r>
              <a:rPr lang="en-US" sz="3600" dirty="0"/>
              <a:t>Insertion Sort</a:t>
            </a:r>
          </a:p>
          <a:p>
            <a:r>
              <a:rPr lang="en-US" sz="3600" dirty="0"/>
              <a:t>Bubble Sort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002C4AE5-53AD-4726-97F3-C991D3B8D0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FDE8CF24-0911-4E1F-A22B-3FCF103BFD7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Sorting is a two step process: Choose the criteria that will be used to order data and determine how to put a set of data in order using that criterion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Elementary sorting algorithms: O(n</a:t>
            </a:r>
            <a:r>
              <a:rPr lang="en-US" b="1" u="sng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Selection sort is an attempt to localize the exchanges of array elements by finding a misplaced element first and putting it in its final place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insertion sort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starts by considering the two first elements of the array data, which are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data[0] and data[1]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Bubble sort will swapping toe consecutive elements of the array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3C1096CB-54C6-483F-BE52-B8101FBD505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(continued)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decision tree is when non-terminal nodes of the tree contain conditions or queries for labels, and the leaves have all possible orderings of the array to which the algorithm is applied.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decision tree, the most efficient elementary sorting algorithm is insertion-sort.</a:t>
            </a:r>
          </a:p>
          <a:p>
            <a:pPr eaLnBrk="1" hangingPunct="1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Efficient Sorting Algorithms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introduced based on the “Divide and Conquer” principle.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Almost of them have complexity of O(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Quick-sort will partition an array into two sub-arrays based on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pivote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AD238B98-25D7-4BDD-BF13-FCC3AAA498C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Summary (continued)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Merge-sort makes partitioning as simple as possible and concentrates on merging sorted halves of an array into one sorted array.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Heap-sort uses characteristics of a heap to sort an array.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Radix sort is a technique to sort integers by proceeding right to left based on positions of digits.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Bucket sort will partition an original array into sub-arrays based on range of values. Sub-arrays are sorted then they are concatenated to create a total sorted array.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provides two sets of versions of sorting methods 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package: one for arrays and one for lists.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Summary: Learning Outcomes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48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LO6.1  Explain the operation and performance of selection sort applying to arrays.</a:t>
            </a:r>
          </a:p>
          <a:p>
            <a:pPr>
              <a:buFontTx/>
              <a:buNone/>
            </a:pPr>
            <a:r>
              <a:rPr lang="en-US" sz="2000" dirty="0"/>
              <a:t>LO6.2  Explain the operation and performance of insertion sort applying to arrays.</a:t>
            </a:r>
          </a:p>
          <a:p>
            <a:pPr>
              <a:buFontTx/>
              <a:buNone/>
            </a:pPr>
            <a:r>
              <a:rPr lang="en-US" sz="2000" dirty="0"/>
              <a:t>LO6.3  Explain the operation and performance of bubble sort applying to arrays.</a:t>
            </a:r>
          </a:p>
          <a:p>
            <a:pPr>
              <a:buFontTx/>
              <a:buNone/>
            </a:pPr>
            <a:r>
              <a:rPr lang="en-US" sz="2000" dirty="0"/>
              <a:t>LO6.4  Explain the operation and performance of quick sort applying to arrays.</a:t>
            </a:r>
          </a:p>
          <a:p>
            <a:pPr>
              <a:buFontTx/>
              <a:buNone/>
            </a:pPr>
            <a:r>
              <a:rPr lang="en-US" sz="2000" dirty="0"/>
              <a:t>LO6.5  Explain the operation and performance of merge sort applying to arrays.</a:t>
            </a:r>
          </a:p>
          <a:p>
            <a:pPr>
              <a:buFontTx/>
              <a:buNone/>
            </a:pPr>
            <a:r>
              <a:rPr lang="en-US" sz="2000" dirty="0"/>
              <a:t>LO6.6  Explain the operation and performance of heap sort applying to arrays.</a:t>
            </a:r>
          </a:p>
          <a:p>
            <a:pPr>
              <a:buFontTx/>
              <a:buNone/>
            </a:pPr>
            <a:r>
              <a:rPr lang="en-US" sz="2000" dirty="0"/>
              <a:t>LO6.7  Demonstrate the operation and performance of radix sort.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LO6.8  Demonstrate the operation and performance of bucket sort.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12D96788-31D3-4263-AE56-2AF5B432FD0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533400" y="18383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0663" name="TextBox 6"/>
          <p:cNvSpPr txBox="1">
            <a:spLocks noChangeArrowheads="1"/>
          </p:cNvSpPr>
          <p:nvPr/>
        </p:nvSpPr>
        <p:spPr bwMode="auto">
          <a:xfrm>
            <a:off x="533400" y="26003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4" name="TextBox 7"/>
          <p:cNvSpPr txBox="1">
            <a:spLocks noChangeArrowheads="1"/>
          </p:cNvSpPr>
          <p:nvPr/>
        </p:nvSpPr>
        <p:spPr bwMode="auto">
          <a:xfrm>
            <a:off x="533400" y="320040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5" name="TextBox 8"/>
          <p:cNvSpPr txBox="1">
            <a:spLocks noChangeArrowheads="1"/>
          </p:cNvSpPr>
          <p:nvPr/>
        </p:nvSpPr>
        <p:spPr bwMode="auto">
          <a:xfrm>
            <a:off x="533400" y="39719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6" name="TextBox 9"/>
          <p:cNvSpPr txBox="1">
            <a:spLocks noChangeArrowheads="1"/>
          </p:cNvSpPr>
          <p:nvPr/>
        </p:nvSpPr>
        <p:spPr bwMode="auto">
          <a:xfrm>
            <a:off x="533400" y="45815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0667" name="TextBox 10"/>
          <p:cNvSpPr txBox="1">
            <a:spLocks noChangeArrowheads="1"/>
          </p:cNvSpPr>
          <p:nvPr/>
        </p:nvSpPr>
        <p:spPr bwMode="auto">
          <a:xfrm>
            <a:off x="533400" y="51911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3400" y="1143000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33400" y="5876925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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FB57C853-DBB9-4B6A-BF50-6996015CB2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1- Elementary Sorting </a:t>
            </a:r>
            <a:r>
              <a:rPr lang="en-US" sz="4000" dirty="0" err="1"/>
              <a:t>Alg</a:t>
            </a:r>
            <a:r>
              <a:rPr lang="en-US" sz="4000" dirty="0"/>
              <a:t>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1168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21336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 flipV="1">
            <a:off x="3352800" y="1828800"/>
            <a:ext cx="2362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1828800"/>
            <a:ext cx="2590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19400" y="31242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2895600" y="1066800"/>
            <a:ext cx="6019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05200" y="2057400"/>
            <a:ext cx="54102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19400" y="4059238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4191000" y="3124200"/>
            <a:ext cx="47244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038600"/>
            <a:ext cx="40386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819400" y="49530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562600" y="4953000"/>
            <a:ext cx="3352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3" name="TextBox 30"/>
          <p:cNvSpPr txBox="1">
            <a:spLocks noChangeArrowheads="1"/>
          </p:cNvSpPr>
          <p:nvPr/>
        </p:nvSpPr>
        <p:spPr bwMode="auto">
          <a:xfrm>
            <a:off x="4724400" y="5867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Continue…</a:t>
            </a:r>
          </a:p>
        </p:txBody>
      </p:sp>
      <p:sp>
        <p:nvSpPr>
          <p:cNvPr id="8364" name="TextBox 31"/>
          <p:cNvSpPr txBox="1">
            <a:spLocks noChangeArrowheads="1"/>
          </p:cNvSpPr>
          <p:nvPr/>
        </p:nvSpPr>
        <p:spPr bwMode="auto">
          <a:xfrm>
            <a:off x="228600" y="1695450"/>
            <a:ext cx="2286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CC"/>
                </a:solidFill>
              </a:rPr>
              <a:t>Swapping the element having minimum value in each group and  the first element of the group.</a:t>
            </a:r>
          </a:p>
        </p:txBody>
      </p:sp>
      <p:sp>
        <p:nvSpPr>
          <p:cNvPr id="8365" name="TextBox 32"/>
          <p:cNvSpPr txBox="1">
            <a:spLocks noChangeArrowheads="1"/>
          </p:cNvSpPr>
          <p:nvPr/>
        </p:nvSpPr>
        <p:spPr bwMode="auto">
          <a:xfrm>
            <a:off x="7010400" y="620713"/>
            <a:ext cx="1371600" cy="36988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8000"/>
                </a:solidFill>
              </a:rPr>
              <a:t>minIndex</a:t>
            </a:r>
          </a:p>
        </p:txBody>
      </p:sp>
      <p:cxnSp>
        <p:nvCxnSpPr>
          <p:cNvPr id="35" name="Straight Arrow Connector 34"/>
          <p:cNvCxnSpPr>
            <a:stCxn id="8365" idx="1"/>
          </p:cNvCxnSpPr>
          <p:nvPr/>
        </p:nvCxnSpPr>
        <p:spPr>
          <a:xfrm rot="10800000" flipV="1">
            <a:off x="5867400" y="804863"/>
            <a:ext cx="1143000" cy="5778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Selection Sort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D141E6FB-6DCB-46AC-BC8E-DC5C5387AD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1- Elementary Sorting </a:t>
            </a:r>
            <a:r>
              <a:rPr lang="en-US" sz="4000" dirty="0" err="1"/>
              <a:t>Alg</a:t>
            </a:r>
            <a:r>
              <a:rPr lang="en-US" sz="4000" dirty="0"/>
              <a:t>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1905000"/>
          </a:xfrm>
        </p:spPr>
        <p:txBody>
          <a:bodyPr/>
          <a:lstStyle/>
          <a:p>
            <a:pPr eaLnBrk="1" hangingPunct="1">
              <a:tabLst>
                <a:tab pos="404813" algn="l"/>
                <a:tab pos="862013" algn="l"/>
              </a:tabLst>
            </a:pPr>
            <a:r>
              <a:rPr lang="en-US" b="1"/>
              <a:t>Selection sort</a:t>
            </a:r>
            <a:r>
              <a:rPr lang="en-US"/>
              <a:t> is an attempt to localize the exchanges of array elements by finding a misplaced element first (ex: minimum value)  and putting it in its final place</a:t>
            </a:r>
            <a:r>
              <a:rPr lang="en-US" sz="1500">
                <a:latin typeface="Courier New" pitchFamily="49" charset="0"/>
              </a:rPr>
              <a:t>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2400" y="3505200"/>
            <a:ext cx="8839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04813" algn="l"/>
                <a:tab pos="862013" algn="l"/>
              </a:tabLs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Selectionsort(a[])</a:t>
            </a:r>
            <a:r>
              <a:rPr lang="en-US" sz="2400">
                <a:latin typeface="Courier New" pitchFamily="49" charset="0"/>
              </a:rPr>
              <a:t>{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   L = a.length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	for i = 0 </a:t>
            </a:r>
            <a:r>
              <a:rPr lang="en-US" sz="2400" i="1"/>
              <a:t>to</a:t>
            </a:r>
            <a:r>
              <a:rPr lang="en-US" sz="2400" i="1">
                <a:latin typeface="Courier New" pitchFamily="49" charset="0"/>
              </a:rPr>
              <a:t> L-2</a:t>
            </a:r>
            <a:r>
              <a:rPr lang="en-US" sz="2400">
                <a:latin typeface="Courier New" pitchFamily="49" charset="0"/>
              </a:rPr>
              <a:t> {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 i="1"/>
              <a:t>			choose  the smallest element among</a:t>
            </a:r>
            <a:r>
              <a:rPr lang="en-US" sz="2400" i="1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{a[i]</a:t>
            </a:r>
            <a:r>
              <a:rPr lang="en-US" sz="2400" i="1">
                <a:latin typeface="Courier New" pitchFamily="49" charset="0"/>
              </a:rPr>
              <a:t>,</a:t>
            </a:r>
            <a:r>
              <a:rPr lang="en-US" sz="2400">
                <a:latin typeface="Courier New" pitchFamily="49" charset="0"/>
              </a:rPr>
              <a:t>a[L-1]}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 i="1"/>
              <a:t>			swap it with</a:t>
            </a:r>
            <a:r>
              <a:rPr lang="en-US" sz="2400" i="1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a[i];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   }</a:t>
            </a:r>
          </a:p>
          <a:p>
            <a:pPr>
              <a:tabLst>
                <a:tab pos="404813" algn="l"/>
                <a:tab pos="862013" algn="l"/>
              </a:tabLst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</a:rPr>
              <a:t>Selection Sort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  <a:fld id="{00DFE0CC-7179-4238-A6AD-0660A5EFE9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639763"/>
          </a:xfrm>
        </p:spPr>
        <p:txBody>
          <a:bodyPr/>
          <a:lstStyle/>
          <a:p>
            <a:pPr algn="r" eaLnBrk="1" hangingPunct="1"/>
            <a:r>
              <a:rPr lang="en-US" sz="4000" dirty="0"/>
              <a:t>1- Elementary Sorting </a:t>
            </a:r>
            <a:r>
              <a:rPr lang="en-US" sz="4000" dirty="0" err="1"/>
              <a:t>Alg</a:t>
            </a:r>
            <a:r>
              <a:rPr lang="en-US" sz="4000" dirty="0"/>
              <a:t>…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1066800"/>
            <a:ext cx="2743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Selection Sort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839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800600" y="57912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Go to the slide 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3160</Words>
  <Application>Microsoft Office PowerPoint</Application>
  <PresentationFormat>On-screen Show (4:3)</PresentationFormat>
  <Paragraphs>579</Paragraphs>
  <Slides>63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Courier New</vt:lpstr>
      <vt:lpstr>Times New Roman</vt:lpstr>
      <vt:lpstr>Wingdings</vt:lpstr>
      <vt:lpstr>Default Design</vt:lpstr>
      <vt:lpstr>Equation</vt:lpstr>
      <vt:lpstr>Sorting</vt:lpstr>
      <vt:lpstr>Objectives</vt:lpstr>
      <vt:lpstr>Contents</vt:lpstr>
      <vt:lpstr>Learning Outcomes</vt:lpstr>
      <vt:lpstr>Your work</vt:lpstr>
      <vt:lpstr>1- Elementary Sorting Algorithms</vt:lpstr>
      <vt:lpstr>1- Elementary Sorting Alg…</vt:lpstr>
      <vt:lpstr>1- Elementary Sorting Alg…</vt:lpstr>
      <vt:lpstr>1- Elementary Sorting Alg…</vt:lpstr>
      <vt:lpstr>1- Elementary Sorting Alg…</vt:lpstr>
      <vt:lpstr>1- Elementary Sorting Alg…</vt:lpstr>
      <vt:lpstr>1- Elementary Sorting Alg…</vt:lpstr>
      <vt:lpstr>2- Decision Trees</vt:lpstr>
      <vt:lpstr>2- Decision Trees …</vt:lpstr>
      <vt:lpstr>2- Decision Trees …</vt:lpstr>
      <vt:lpstr>2- Decision Trees …</vt:lpstr>
      <vt:lpstr>3- Efficient Sorting Algorithms</vt:lpstr>
      <vt:lpstr>The Master Theorem in the Discrete Mathematics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3- Efficient Sorting Algorithms…</vt:lpstr>
      <vt:lpstr>The IntSorterTest class</vt:lpstr>
      <vt:lpstr>The IntSorterTest class</vt:lpstr>
      <vt:lpstr>The IntSorterTest class</vt:lpstr>
      <vt:lpstr>The IntSorterTest class</vt:lpstr>
      <vt:lpstr>The IntSorterTest class</vt:lpstr>
      <vt:lpstr>Efficient Sorting Algorithms…</vt:lpstr>
      <vt:lpstr>Efficient Sorting Algorithms…</vt:lpstr>
      <vt:lpstr>Efficient Sorting Algorithms…</vt:lpstr>
      <vt:lpstr>4- Sorting in java.util</vt:lpstr>
      <vt:lpstr>4- Sorting in java.util…</vt:lpstr>
      <vt:lpstr>  4- Sorting in java.util…</vt:lpstr>
      <vt:lpstr>  4- Sorting in java.util…</vt:lpstr>
      <vt:lpstr>  4- Sorting in java.util…</vt:lpstr>
      <vt:lpstr>  4- Sorting in java.util…</vt:lpstr>
      <vt:lpstr>Summary</vt:lpstr>
      <vt:lpstr>Summary (continued)</vt:lpstr>
      <vt:lpstr>Summary (continued)</vt:lpstr>
      <vt:lpstr>Summary: Learning Outcomes</vt:lpstr>
    </vt:vector>
  </TitlesOfParts>
  <Company>FourPawsDesign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Trần Ngân</cp:lastModifiedBy>
  <cp:revision>343</cp:revision>
  <dcterms:created xsi:type="dcterms:W3CDTF">2005-09-19T23:06:59Z</dcterms:created>
  <dcterms:modified xsi:type="dcterms:W3CDTF">2022-11-02T04:28:31Z</dcterms:modified>
</cp:coreProperties>
</file>