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1" r:id="rId1"/>
  </p:sldMasterIdLst>
  <p:notesMasterIdLst>
    <p:notesMasterId r:id="rId62"/>
  </p:notesMasterIdLst>
  <p:sldIdLst>
    <p:sldId id="256" r:id="rId2"/>
    <p:sldId id="415" r:id="rId3"/>
    <p:sldId id="451" r:id="rId4"/>
    <p:sldId id="361" r:id="rId5"/>
    <p:sldId id="420" r:id="rId6"/>
    <p:sldId id="421" r:id="rId7"/>
    <p:sldId id="455" r:id="rId8"/>
    <p:sldId id="456" r:id="rId9"/>
    <p:sldId id="457" r:id="rId10"/>
    <p:sldId id="458" r:id="rId11"/>
    <p:sldId id="459" r:id="rId12"/>
    <p:sldId id="463" r:id="rId13"/>
    <p:sldId id="461" r:id="rId14"/>
    <p:sldId id="465" r:id="rId15"/>
    <p:sldId id="467" r:id="rId16"/>
    <p:sldId id="492" r:id="rId17"/>
    <p:sldId id="362" r:id="rId18"/>
    <p:sldId id="471" r:id="rId19"/>
    <p:sldId id="472" r:id="rId20"/>
    <p:sldId id="473" r:id="rId21"/>
    <p:sldId id="474" r:id="rId22"/>
    <p:sldId id="475" r:id="rId23"/>
    <p:sldId id="391" r:id="rId24"/>
    <p:sldId id="476" r:id="rId25"/>
    <p:sldId id="393" r:id="rId26"/>
    <p:sldId id="514" r:id="rId27"/>
    <p:sldId id="515" r:id="rId28"/>
    <p:sldId id="479" r:id="rId29"/>
    <p:sldId id="480" r:id="rId30"/>
    <p:sldId id="481" r:id="rId31"/>
    <p:sldId id="482" r:id="rId32"/>
    <p:sldId id="483" r:id="rId33"/>
    <p:sldId id="518" r:id="rId34"/>
    <p:sldId id="366" r:id="rId35"/>
    <p:sldId id="377" r:id="rId36"/>
    <p:sldId id="484" r:id="rId37"/>
    <p:sldId id="517" r:id="rId38"/>
    <p:sldId id="439" r:id="rId39"/>
    <p:sldId id="505" r:id="rId40"/>
    <p:sldId id="519" r:id="rId41"/>
    <p:sldId id="504" r:id="rId42"/>
    <p:sldId id="501" r:id="rId43"/>
    <p:sldId id="502" r:id="rId44"/>
    <p:sldId id="500" r:id="rId45"/>
    <p:sldId id="493" r:id="rId46"/>
    <p:sldId id="494" r:id="rId47"/>
    <p:sldId id="520" r:id="rId48"/>
    <p:sldId id="506" r:id="rId49"/>
    <p:sldId id="507" r:id="rId50"/>
    <p:sldId id="508" r:id="rId51"/>
    <p:sldId id="521" r:id="rId52"/>
    <p:sldId id="522" r:id="rId53"/>
    <p:sldId id="523" r:id="rId54"/>
    <p:sldId id="509" r:id="rId55"/>
    <p:sldId id="447" r:id="rId56"/>
    <p:sldId id="513" r:id="rId57"/>
    <p:sldId id="490" r:id="rId58"/>
    <p:sldId id="401" r:id="rId59"/>
    <p:sldId id="491" r:id="rId60"/>
    <p:sldId id="454" r:id="rId61"/>
  </p:sldIdLst>
  <p:sldSz cx="9144000" cy="6858000" type="screen4x3"/>
  <p:notesSz cx="6858000" cy="9144000"/>
  <p:defaultTextStyle>
    <a:defPPr>
      <a:defRPr lang="en-US"/>
    </a:defPPr>
    <a:lvl1pPr algn="l" rtl="0" fontAlgn="base">
      <a:spcBef>
        <a:spcPct val="0"/>
      </a:spcBef>
      <a:spcAft>
        <a:spcPct val="0"/>
      </a:spcAft>
      <a:defRPr sz="3600" kern="1200">
        <a:solidFill>
          <a:schemeClr val="tx1"/>
        </a:solidFill>
        <a:latin typeface="Arial" charset="0"/>
        <a:ea typeface="+mn-ea"/>
        <a:cs typeface="+mn-cs"/>
      </a:defRPr>
    </a:lvl1pPr>
    <a:lvl2pPr marL="457200" algn="l" rtl="0" fontAlgn="base">
      <a:spcBef>
        <a:spcPct val="0"/>
      </a:spcBef>
      <a:spcAft>
        <a:spcPct val="0"/>
      </a:spcAft>
      <a:defRPr sz="3600" kern="1200">
        <a:solidFill>
          <a:schemeClr val="tx1"/>
        </a:solidFill>
        <a:latin typeface="Arial" charset="0"/>
        <a:ea typeface="+mn-ea"/>
        <a:cs typeface="+mn-cs"/>
      </a:defRPr>
    </a:lvl2pPr>
    <a:lvl3pPr marL="914400" algn="l" rtl="0" fontAlgn="base">
      <a:spcBef>
        <a:spcPct val="0"/>
      </a:spcBef>
      <a:spcAft>
        <a:spcPct val="0"/>
      </a:spcAft>
      <a:defRPr sz="3600" kern="1200">
        <a:solidFill>
          <a:schemeClr val="tx1"/>
        </a:solidFill>
        <a:latin typeface="Arial" charset="0"/>
        <a:ea typeface="+mn-ea"/>
        <a:cs typeface="+mn-cs"/>
      </a:defRPr>
    </a:lvl3pPr>
    <a:lvl4pPr marL="1371600" algn="l" rtl="0" fontAlgn="base">
      <a:spcBef>
        <a:spcPct val="0"/>
      </a:spcBef>
      <a:spcAft>
        <a:spcPct val="0"/>
      </a:spcAft>
      <a:defRPr sz="3600" kern="1200">
        <a:solidFill>
          <a:schemeClr val="tx1"/>
        </a:solidFill>
        <a:latin typeface="Arial" charset="0"/>
        <a:ea typeface="+mn-ea"/>
        <a:cs typeface="+mn-cs"/>
      </a:defRPr>
    </a:lvl4pPr>
    <a:lvl5pPr marL="1828800" algn="l" rtl="0" fontAlgn="base">
      <a:spcBef>
        <a:spcPct val="0"/>
      </a:spcBef>
      <a:spcAft>
        <a:spcPct val="0"/>
      </a:spcAft>
      <a:defRPr sz="3600" kern="1200">
        <a:solidFill>
          <a:schemeClr val="tx1"/>
        </a:solidFill>
        <a:latin typeface="Arial" charset="0"/>
        <a:ea typeface="+mn-ea"/>
        <a:cs typeface="+mn-cs"/>
      </a:defRPr>
    </a:lvl5pPr>
    <a:lvl6pPr marL="2286000" algn="l" defTabSz="914400" rtl="0" eaLnBrk="1" latinLnBrk="0" hangingPunct="1">
      <a:defRPr sz="3600" kern="1200">
        <a:solidFill>
          <a:schemeClr val="tx1"/>
        </a:solidFill>
        <a:latin typeface="Arial" charset="0"/>
        <a:ea typeface="+mn-ea"/>
        <a:cs typeface="+mn-cs"/>
      </a:defRPr>
    </a:lvl6pPr>
    <a:lvl7pPr marL="2743200" algn="l" defTabSz="914400" rtl="0" eaLnBrk="1" latinLnBrk="0" hangingPunct="1">
      <a:defRPr sz="3600" kern="1200">
        <a:solidFill>
          <a:schemeClr val="tx1"/>
        </a:solidFill>
        <a:latin typeface="Arial" charset="0"/>
        <a:ea typeface="+mn-ea"/>
        <a:cs typeface="+mn-cs"/>
      </a:defRPr>
    </a:lvl7pPr>
    <a:lvl8pPr marL="3200400" algn="l" defTabSz="914400" rtl="0" eaLnBrk="1" latinLnBrk="0" hangingPunct="1">
      <a:defRPr sz="3600" kern="1200">
        <a:solidFill>
          <a:schemeClr val="tx1"/>
        </a:solidFill>
        <a:latin typeface="Arial" charset="0"/>
        <a:ea typeface="+mn-ea"/>
        <a:cs typeface="+mn-cs"/>
      </a:defRPr>
    </a:lvl8pPr>
    <a:lvl9pPr marL="3657600" algn="l" defTabSz="914400" rtl="0" eaLnBrk="1" latinLnBrk="0" hangingPunct="1">
      <a:defRPr sz="3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3300"/>
    <a:srgbClr val="009900"/>
    <a:srgbClr val="FF00FF"/>
    <a:srgbClr val="FFCC99"/>
    <a:srgbClr val="CCECFF"/>
    <a:srgbClr val="99CC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57" autoAdjust="0"/>
    <p:restoredTop sz="96757" autoAdjust="0"/>
  </p:normalViewPr>
  <p:slideViewPr>
    <p:cSldViewPr>
      <p:cViewPr varScale="1">
        <p:scale>
          <a:sx n="82" d="100"/>
          <a:sy n="82" d="100"/>
        </p:scale>
        <p:origin x="1738" y="86"/>
      </p:cViewPr>
      <p:guideLst>
        <p:guide orient="horz" pos="2160"/>
        <p:guide pos="2880"/>
      </p:guideLst>
    </p:cSldViewPr>
  </p:slideViewPr>
  <p:outlineViewPr>
    <p:cViewPr>
      <p:scale>
        <a:sx n="33" d="100"/>
        <a:sy n="33" d="100"/>
      </p:scale>
      <p:origin x="0" y="474"/>
    </p:cViewPr>
  </p:outlineViewPr>
  <p:notesTextViewPr>
    <p:cViewPr>
      <p:scale>
        <a:sx n="100" d="100"/>
        <a:sy n="100" d="100"/>
      </p:scale>
      <p:origin x="0" y="-58"/>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59C551A-AEB0-44EE-9637-FDD78D72C492}" type="datetimeFigureOut">
              <a:rPr lang="en-US"/>
              <a:pPr>
                <a:defRPr/>
              </a:pPr>
              <a:t>11/5/2022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8A882CE-489E-4573-B085-B8C05348826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91E53CE-0610-463C-BDA4-AE9278346FD6}" type="slidenum">
              <a:rPr lang="en-US" sz="1200"/>
              <a:pPr algn="r"/>
              <a:t>3</a:t>
            </a:fld>
            <a:endParaRPr lang="en-US" sz="1200"/>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939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E7B5765-7E15-44B2-A743-B0B455B77B0A}" type="slidenum">
              <a:rPr lang="en-US" sz="1200"/>
              <a:pPr algn="r"/>
              <a:t>35</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734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163186E-D023-498F-90EF-A09F95AB2E6A}" type="slidenum">
              <a:rPr lang="en-US" sz="1200"/>
              <a:pPr algn="r"/>
              <a:t>36</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45</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46</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47</a:t>
            </a:fld>
            <a:endParaRPr 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48</a:t>
            </a:fld>
            <a:endParaRPr 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49</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50</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51</a:t>
            </a:fld>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52</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91E53CE-0610-463C-BDA4-AE9278346FD6}" type="slidenum">
              <a:rPr lang="en-US" sz="1200"/>
              <a:pPr algn="r"/>
              <a:t>4</a:t>
            </a:fld>
            <a:endParaRPr lang="en-US" sz="1200"/>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53</a:t>
            </a:fld>
            <a:endParaRPr 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54</a:t>
            </a:fld>
            <a:endParaRPr 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91E53CE-0610-463C-BDA4-AE9278346FD6}" type="slidenum">
              <a:rPr lang="en-US" sz="1200"/>
              <a:pPr algn="r"/>
              <a:t>60</a:t>
            </a:fld>
            <a:endParaRPr lang="en-US" sz="1200"/>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duyệt bị lặp</a:t>
            </a:r>
          </a:p>
          <a:p>
            <a:pPr marL="228600" indent="-228600">
              <a:buAutoNum type="arabicPeriod"/>
            </a:pPr>
            <a:r>
              <a:rPr lang="en-US"/>
              <a:t>Chỉ đẩy dc 1 ô</a:t>
            </a:r>
          </a:p>
        </p:txBody>
      </p:sp>
      <p:sp>
        <p:nvSpPr>
          <p:cNvPr id="4" name="Slide Number Placeholder 3"/>
          <p:cNvSpPr>
            <a:spLocks noGrp="1"/>
          </p:cNvSpPr>
          <p:nvPr>
            <p:ph type="sldNum" sz="quarter" idx="5"/>
          </p:nvPr>
        </p:nvSpPr>
        <p:spPr/>
        <p:txBody>
          <a:bodyPr/>
          <a:lstStyle/>
          <a:p>
            <a:pPr>
              <a:defRPr/>
            </a:pPr>
            <a:fld id="{28A882CE-489E-4573-B085-B8C053488261}" type="slidenum">
              <a:rPr lang="en-US" smtClean="0"/>
              <a:pPr>
                <a:defRPr/>
              </a:pPr>
              <a:t>6</a:t>
            </a:fld>
            <a:endParaRPr lang="en-US"/>
          </a:p>
        </p:txBody>
      </p:sp>
    </p:spTree>
    <p:extLst>
      <p:ext uri="{BB962C8B-B14F-4D97-AF65-F5344CB8AC3E}">
        <p14:creationId xmlns:p14="http://schemas.microsoft.com/office/powerpoint/2010/main" val="3372862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8A882CE-489E-4573-B085-B8C053488261}" type="slidenum">
              <a:rPr lang="en-US" smtClean="0"/>
              <a:pPr>
                <a:defRPr/>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325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1CF6628-C0C3-47A6-B161-85D401420484}" type="slidenum">
              <a:rPr lang="en-US" sz="1200"/>
              <a:pPr algn="r"/>
              <a:t>28</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427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73F1065-405C-4F3C-B43C-6ED4B9DD6671}" type="slidenum">
              <a:rPr lang="en-US" sz="1200"/>
              <a:pPr algn="r"/>
              <a:t>29</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530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192A6A9-6767-4A01-A8AE-A09B58D422A8}" type="slidenum">
              <a:rPr lang="en-US" sz="1200"/>
              <a:pPr algn="r"/>
              <a:t>31</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632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C1AA8FA-7FD4-4F7B-ABBE-981C7105D977}" type="slidenum">
              <a:rPr lang="en-US" sz="1200"/>
              <a:pPr algn="r"/>
              <a:t>32</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734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163186E-D023-498F-90EF-A09F95AB2E6A}" type="slidenum">
              <a:rPr lang="en-US" sz="1200"/>
              <a:pPr algn="r"/>
              <a:t>33</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0000CC"/>
                </a:solidFil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a:xfrm>
            <a:off x="0" y="6613525"/>
            <a:ext cx="2895600" cy="244475"/>
          </a:xfrm>
        </p:spPr>
        <p:txBody>
          <a:bodyPr/>
          <a:lstStyle>
            <a:lvl1pPr>
              <a:defRPr sz="1050">
                <a:solidFill>
                  <a:schemeClr val="tx1"/>
                </a:solidFill>
              </a:defRPr>
            </a:lvl1pPr>
          </a:lstStyle>
          <a:p>
            <a:pPr>
              <a:defRPr/>
            </a:pPr>
            <a:r>
              <a:rPr lang="en-US"/>
              <a:t>Text Processing</a:t>
            </a:r>
            <a:endParaRPr lang="en-US" dirty="0"/>
          </a:p>
        </p:txBody>
      </p:sp>
      <p:sp>
        <p:nvSpPr>
          <p:cNvPr id="6" name="Slide Number Placeholder 5"/>
          <p:cNvSpPr>
            <a:spLocks noGrp="1"/>
          </p:cNvSpPr>
          <p:nvPr>
            <p:ph type="sldNum" sz="quarter" idx="12"/>
          </p:nvPr>
        </p:nvSpPr>
        <p:spPr>
          <a:xfrm>
            <a:off x="8001000" y="6613525"/>
            <a:ext cx="685800" cy="244475"/>
          </a:xfrm>
        </p:spPr>
        <p:txBody>
          <a:bodyPr/>
          <a:lstStyle>
            <a:lvl1pPr>
              <a:defRPr sz="1050">
                <a:solidFill>
                  <a:schemeClr val="tx1"/>
                </a:solidFill>
              </a:defRPr>
            </a:lvl1pPr>
          </a:lstStyle>
          <a:p>
            <a:pPr>
              <a:defRPr/>
            </a:pPr>
            <a:fld id="{EE60FDA7-D908-460C-B04A-B922C6BC3DD7}" type="slidenum">
              <a:rPr lang="en-US" smtClean="0"/>
              <a:pPr>
                <a:defRPr/>
              </a:pPr>
              <a:t>‹#›</a:t>
            </a:fld>
            <a:r>
              <a:rPr lang="en-US"/>
              <a:t>/</a:t>
            </a:r>
            <a:endParaRPr lang="en-US" dirty="0"/>
          </a:p>
        </p:txBody>
      </p:sp>
      <p:pic>
        <p:nvPicPr>
          <p:cNvPr id="40961" name="Picture 1"/>
          <p:cNvPicPr>
            <a:picLocks noChangeAspect="1" noChangeArrowheads="1"/>
          </p:cNvPicPr>
          <p:nvPr userDrawn="1"/>
        </p:nvPicPr>
        <p:blipFill>
          <a:blip r:embed="rId2" cstate="print"/>
          <a:srcRect/>
          <a:stretch>
            <a:fillRect/>
          </a:stretch>
        </p:blipFill>
        <p:spPr bwMode="auto">
          <a:xfrm>
            <a:off x="0" y="0"/>
            <a:ext cx="705440" cy="65795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dirty="0"/>
              <a:t>Text Processing</a:t>
            </a:r>
          </a:p>
        </p:txBody>
      </p:sp>
      <p:sp>
        <p:nvSpPr>
          <p:cNvPr id="9" name="Slide Number Placeholder 5"/>
          <p:cNvSpPr>
            <a:spLocks noGrp="1"/>
          </p:cNvSpPr>
          <p:nvPr>
            <p:ph type="sldNum" sz="quarter" idx="12"/>
          </p:nvPr>
        </p:nvSpPr>
        <p:spPr/>
        <p:txBody>
          <a:bodyPr/>
          <a:lstStyle>
            <a:lvl1pPr>
              <a:defRPr/>
            </a:lvl1pPr>
          </a:lstStyle>
          <a:p>
            <a:pPr>
              <a:defRPr/>
            </a:pPr>
            <a:fld id="{2AA2EB94-364C-434D-BE67-EA1DEDE48A27}" type="slidenum">
              <a:rPr lang="en-US"/>
              <a:pPr>
                <a:defRPr/>
              </a:pPr>
              <a:t>‹#›</a:t>
            </a:fld>
            <a:r>
              <a:rPr lang="en-US"/>
              <a:t>/47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lvl1pPr>
              <a:defRPr sz="4000" b="1">
                <a:solidFill>
                  <a:srgbClr val="0000CC"/>
                </a:solidFill>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a:xfrm>
            <a:off x="457200" y="1219200"/>
            <a:ext cx="8229600" cy="4906963"/>
          </a:xfrm>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76200" y="6553200"/>
            <a:ext cx="2895600" cy="212725"/>
          </a:xfrm>
        </p:spPr>
        <p:txBody>
          <a:bodyPr/>
          <a:lstStyle>
            <a:lvl1pPr>
              <a:defRPr/>
            </a:lvl1pPr>
          </a:lstStyle>
          <a:p>
            <a:pPr>
              <a:defRPr/>
            </a:pPr>
            <a:r>
              <a:rPr lang="en-US" dirty="0"/>
              <a:t>Text Processing</a:t>
            </a:r>
          </a:p>
        </p:txBody>
      </p:sp>
      <p:sp>
        <p:nvSpPr>
          <p:cNvPr id="6" name="Slide Number Placeholder 5"/>
          <p:cNvSpPr>
            <a:spLocks noGrp="1"/>
          </p:cNvSpPr>
          <p:nvPr>
            <p:ph type="sldNum" sz="quarter" idx="12"/>
          </p:nvPr>
        </p:nvSpPr>
        <p:spPr>
          <a:xfrm>
            <a:off x="7924800" y="6537325"/>
            <a:ext cx="762000" cy="244475"/>
          </a:xfrm>
        </p:spPr>
        <p:txBody>
          <a:bodyPr/>
          <a:lstStyle>
            <a:lvl1pPr>
              <a:defRPr/>
            </a:lvl1pPr>
          </a:lstStyle>
          <a:p>
            <a:pPr>
              <a:defRPr/>
            </a:pPr>
            <a:fld id="{82FD353B-F05F-4FCA-91AE-F83AAF2F3FD6}" type="slidenum">
              <a:rPr lang="en-US" smtClean="0"/>
              <a:pPr>
                <a:defRPr/>
              </a:pPr>
              <a:t>‹#›</a:t>
            </a:fld>
            <a:r>
              <a:rPr lang="en-US" dirty="0"/>
              <a:t>/51</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lvl1pPr>
              <a:defRPr/>
            </a:lvl1pPr>
          </a:lstStyle>
          <a:p>
            <a:pPr>
              <a:defRPr/>
            </a:pPr>
            <a:r>
              <a:rPr lang="en-US" dirty="0"/>
              <a:t>Text Processing</a:t>
            </a:r>
          </a:p>
        </p:txBody>
      </p:sp>
      <p:sp>
        <p:nvSpPr>
          <p:cNvPr id="4" name="Slide Number Placeholder 5"/>
          <p:cNvSpPr>
            <a:spLocks noGrp="1"/>
          </p:cNvSpPr>
          <p:nvPr>
            <p:ph type="sldNum" sz="quarter" idx="12"/>
          </p:nvPr>
        </p:nvSpPr>
        <p:spPr/>
        <p:txBody>
          <a:bodyPr/>
          <a:lstStyle>
            <a:lvl1pPr>
              <a:defRPr/>
            </a:lvl1pPr>
          </a:lstStyle>
          <a:p>
            <a:pPr>
              <a:defRPr/>
            </a:pPr>
            <a:fld id="{781FCBB6-13EF-4A42-B916-1D3F21675E57}" type="slidenum">
              <a:rPr lang="en-US"/>
              <a:pPr>
                <a:defRPr/>
              </a:pPr>
              <a:t>‹#›</a:t>
            </a:fld>
            <a:r>
              <a:rPr lang="en-US"/>
              <a:t>/47</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Text Processing</a:t>
            </a:r>
          </a:p>
        </p:txBody>
      </p:sp>
      <p:sp>
        <p:nvSpPr>
          <p:cNvPr id="7" name="Slide Number Placeholder 5"/>
          <p:cNvSpPr>
            <a:spLocks noGrp="1"/>
          </p:cNvSpPr>
          <p:nvPr>
            <p:ph type="sldNum" sz="quarter" idx="12"/>
          </p:nvPr>
        </p:nvSpPr>
        <p:spPr/>
        <p:txBody>
          <a:bodyPr/>
          <a:lstStyle>
            <a:lvl1pPr>
              <a:defRPr/>
            </a:lvl1pPr>
          </a:lstStyle>
          <a:p>
            <a:pPr>
              <a:defRPr/>
            </a:pPr>
            <a:fld id="{EB534DBD-8DF2-4500-B841-E5FB9E8AC2C8}" type="slidenum">
              <a:rPr lang="en-US"/>
              <a:pPr>
                <a:defRPr/>
              </a:pPr>
              <a:t>‹#›</a:t>
            </a:fld>
            <a:r>
              <a:rPr lang="en-US"/>
              <a:t>/47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Text Processing</a:t>
            </a:r>
          </a:p>
        </p:txBody>
      </p:sp>
      <p:sp>
        <p:nvSpPr>
          <p:cNvPr id="7" name="Slide Number Placeholder 5"/>
          <p:cNvSpPr>
            <a:spLocks noGrp="1"/>
          </p:cNvSpPr>
          <p:nvPr>
            <p:ph type="sldNum" sz="quarter" idx="12"/>
          </p:nvPr>
        </p:nvSpPr>
        <p:spPr/>
        <p:txBody>
          <a:bodyPr/>
          <a:lstStyle>
            <a:lvl1pPr>
              <a:defRPr/>
            </a:lvl1pPr>
          </a:lstStyle>
          <a:p>
            <a:pPr>
              <a:defRPr/>
            </a:pPr>
            <a:fld id="{D33B41A6-738A-49B5-B4EF-58A8910AD151}" type="slidenum">
              <a:rPr lang="en-US"/>
              <a:pPr>
                <a:defRPr/>
              </a:pPr>
              <a:t>‹#›</a:t>
            </a:fld>
            <a:r>
              <a:rPr lang="en-US"/>
              <a:t>/47</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Text Processing</a:t>
            </a:r>
          </a:p>
        </p:txBody>
      </p:sp>
      <p:sp>
        <p:nvSpPr>
          <p:cNvPr id="6" name="Slide Number Placeholder 5"/>
          <p:cNvSpPr>
            <a:spLocks noGrp="1"/>
          </p:cNvSpPr>
          <p:nvPr>
            <p:ph type="sldNum" sz="quarter" idx="12"/>
          </p:nvPr>
        </p:nvSpPr>
        <p:spPr/>
        <p:txBody>
          <a:bodyPr/>
          <a:lstStyle>
            <a:lvl1pPr>
              <a:defRPr/>
            </a:lvl1pPr>
          </a:lstStyle>
          <a:p>
            <a:pPr>
              <a:defRPr/>
            </a:pPr>
            <a:fld id="{2239275C-5B23-43FA-90E0-E10AC6E6BB34}" type="slidenum">
              <a:rPr lang="en-US"/>
              <a:pPr>
                <a:defRPr/>
              </a:pPr>
              <a:t>‹#›</a:t>
            </a:fld>
            <a:r>
              <a:rPr lang="en-US"/>
              <a:t>/47</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Text Processing</a:t>
            </a:r>
          </a:p>
        </p:txBody>
      </p:sp>
      <p:sp>
        <p:nvSpPr>
          <p:cNvPr id="6" name="Slide Number Placeholder 5"/>
          <p:cNvSpPr>
            <a:spLocks noGrp="1"/>
          </p:cNvSpPr>
          <p:nvPr>
            <p:ph type="sldNum" sz="quarter" idx="12"/>
          </p:nvPr>
        </p:nvSpPr>
        <p:spPr/>
        <p:txBody>
          <a:bodyPr/>
          <a:lstStyle>
            <a:lvl1pPr>
              <a:defRPr/>
            </a:lvl1pPr>
          </a:lstStyle>
          <a:p>
            <a:pPr>
              <a:defRPr/>
            </a:pPr>
            <a:fld id="{46A212F2-1361-4543-97E6-C32435ABAA0C}" type="slidenum">
              <a:rPr lang="en-US"/>
              <a:pPr>
                <a:defRPr/>
              </a:pPr>
              <a:t>‹#›</a:t>
            </a:fld>
            <a:r>
              <a:rPr lang="en-US"/>
              <a:t>/47</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r>
              <a:rPr lang="en-US" dirty="0"/>
              <a:t>Text Processing</a:t>
            </a:r>
          </a:p>
        </p:txBody>
      </p:sp>
      <p:sp>
        <p:nvSpPr>
          <p:cNvPr id="8" name="Slide Number Placeholder 5"/>
          <p:cNvSpPr>
            <a:spLocks noGrp="1"/>
          </p:cNvSpPr>
          <p:nvPr>
            <p:ph type="sldNum" sz="quarter" idx="12"/>
          </p:nvPr>
        </p:nvSpPr>
        <p:spPr/>
        <p:txBody>
          <a:bodyPr/>
          <a:lstStyle>
            <a:lvl1pPr>
              <a:defRPr/>
            </a:lvl1pPr>
          </a:lstStyle>
          <a:p>
            <a:pPr>
              <a:defRPr/>
            </a:pPr>
            <a:fld id="{8A7C7149-F177-490A-82D7-64EF407BD009}" type="slidenum">
              <a:rPr lang="en-US"/>
              <a:pPr>
                <a:defRPr/>
              </a:pPr>
              <a:t>‹#›</a:t>
            </a:fld>
            <a:r>
              <a:rPr lang="en-US"/>
              <a:t>/47</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r>
              <a:rPr lang="en-US"/>
              <a:t>Text Processing</a:t>
            </a:r>
          </a:p>
        </p:txBody>
      </p:sp>
      <p:sp>
        <p:nvSpPr>
          <p:cNvPr id="8" name="Slide Number Placeholder 5"/>
          <p:cNvSpPr>
            <a:spLocks noGrp="1"/>
          </p:cNvSpPr>
          <p:nvPr>
            <p:ph type="sldNum" sz="quarter" idx="12"/>
          </p:nvPr>
        </p:nvSpPr>
        <p:spPr/>
        <p:txBody>
          <a:bodyPr/>
          <a:lstStyle>
            <a:lvl1pPr>
              <a:defRPr/>
            </a:lvl1pPr>
          </a:lstStyle>
          <a:p>
            <a:pPr>
              <a:defRPr/>
            </a:pPr>
            <a:fld id="{F7FE5062-ABED-43C8-879E-5D2DAA610D52}" type="slidenum">
              <a:rPr lang="en-US"/>
              <a:pPr>
                <a:defRPr/>
              </a:pPr>
              <a:t>‹#›</a:t>
            </a:fld>
            <a:r>
              <a:rPr lang="en-US"/>
              <a:t>/47</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066800"/>
            <a:ext cx="8229600" cy="5059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0" y="6613525"/>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050">
                <a:solidFill>
                  <a:schemeClr val="tx1"/>
                </a:solidFill>
              </a:defRPr>
            </a:lvl1pPr>
          </a:lstStyle>
          <a:p>
            <a:pPr>
              <a:defRPr/>
            </a:pPr>
            <a:r>
              <a:rPr lang="en-US" dirty="0"/>
              <a:t>Text Processing</a:t>
            </a:r>
          </a:p>
        </p:txBody>
      </p:sp>
      <p:sp>
        <p:nvSpPr>
          <p:cNvPr id="6" name="Slide Number Placeholder 5"/>
          <p:cNvSpPr>
            <a:spLocks noGrp="1"/>
          </p:cNvSpPr>
          <p:nvPr>
            <p:ph type="sldNum" sz="quarter" idx="4"/>
          </p:nvPr>
        </p:nvSpPr>
        <p:spPr>
          <a:xfrm>
            <a:off x="8001000" y="6613525"/>
            <a:ext cx="685800" cy="244475"/>
          </a:xfrm>
          <a:prstGeom prst="rect">
            <a:avLst/>
          </a:prstGeom>
        </p:spPr>
        <p:txBody>
          <a:bodyPr vert="horz" wrap="square" lIns="91440" tIns="45720" rIns="91440" bIns="45720" numCol="1" anchor="ctr" anchorCtr="0" compatLnSpc="1">
            <a:prstTxWarp prst="textNoShape">
              <a:avLst/>
            </a:prstTxWarp>
          </a:bodyPr>
          <a:lstStyle>
            <a:lvl1pPr algn="r">
              <a:defRPr sz="1050">
                <a:solidFill>
                  <a:schemeClr val="tx1"/>
                </a:solidFill>
              </a:defRPr>
            </a:lvl1pPr>
          </a:lstStyle>
          <a:p>
            <a:pPr>
              <a:defRPr/>
            </a:pPr>
            <a:fld id="{20F692B9-EE93-4995-8791-62E178E5B17F}" type="slidenum">
              <a:rPr lang="en-US" smtClean="0"/>
              <a:pPr>
                <a:defRPr/>
              </a:pPr>
              <a:t>‹#›</a:t>
            </a:fld>
            <a:endParaRPr lang="en-US" dirty="0"/>
          </a:p>
        </p:txBody>
      </p:sp>
      <p:pic>
        <p:nvPicPr>
          <p:cNvPr id="7" name="Picture 1"/>
          <p:cNvPicPr>
            <a:picLocks noChangeAspect="1" noChangeArrowheads="1"/>
          </p:cNvPicPr>
          <p:nvPr userDrawn="1"/>
        </p:nvPicPr>
        <p:blipFill>
          <a:blip r:embed="rId12" cstate="print"/>
          <a:srcRect/>
          <a:stretch>
            <a:fillRect/>
          </a:stretch>
        </p:blipFill>
        <p:spPr bwMode="auto">
          <a:xfrm>
            <a:off x="0" y="0"/>
            <a:ext cx="705440" cy="65795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32" r:id="rId1"/>
    <p:sldLayoutId id="2147483833"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Lst>
  <p:hf sldNum="0" hdr="0" dt="0"/>
  <p:txStyles>
    <p:titleStyle>
      <a:lvl1pPr algn="ctr" rtl="0" eaLnBrk="0" fontAlgn="base" hangingPunct="0">
        <a:spcBef>
          <a:spcPct val="0"/>
        </a:spcBef>
        <a:spcAft>
          <a:spcPct val="0"/>
        </a:spcAft>
        <a:defRPr sz="4400" b="1" kern="1200">
          <a:solidFill>
            <a:srgbClr val="0000CC"/>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en.wikipedia.org/wiki/Encoding"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itle 1"/>
          <p:cNvSpPr>
            <a:spLocks noGrp="1"/>
          </p:cNvSpPr>
          <p:nvPr>
            <p:ph type="ctrTitle"/>
          </p:nvPr>
        </p:nvSpPr>
        <p:spPr>
          <a:xfrm>
            <a:off x="685800" y="2329936"/>
            <a:ext cx="7772400" cy="1200329"/>
          </a:xfrm>
        </p:spPr>
        <p:txBody>
          <a:bodyPr>
            <a:spAutoFit/>
          </a:bodyPr>
          <a:lstStyle/>
          <a:p>
            <a:pPr eaLnBrk="1" hangingPunct="1"/>
            <a:r>
              <a:rPr lang="en-US" sz="7200" b="1" dirty="0"/>
              <a:t>Text Processing</a:t>
            </a:r>
            <a:r>
              <a:rPr lang="en-US" sz="7200" dirty="0">
                <a:latin typeface="Arial" charset="0"/>
                <a:cs typeface="Arial"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15962"/>
          </a:xfrm>
        </p:spPr>
        <p:txBody>
          <a:bodyPr/>
          <a:lstStyle/>
          <a:p>
            <a:pPr algn="r"/>
            <a:r>
              <a:rPr lang="en-US" dirty="0">
                <a:latin typeface="Calibri" pitchFamily="34" charset="0"/>
                <a:cs typeface="Arial" charset="0"/>
              </a:rPr>
              <a:t>1- String Matching…</a:t>
            </a:r>
            <a:endParaRPr lang="en-US" dirty="0"/>
          </a:p>
        </p:txBody>
      </p:sp>
      <p:sp>
        <p:nvSpPr>
          <p:cNvPr id="6" name="TextBox 5"/>
          <p:cNvSpPr txBox="1"/>
          <p:nvPr/>
        </p:nvSpPr>
        <p:spPr>
          <a:xfrm>
            <a:off x="152400" y="1219201"/>
            <a:ext cx="4267200" cy="457200"/>
          </a:xfrm>
          <a:prstGeom prst="rect">
            <a:avLst/>
          </a:prstGeom>
          <a:noFill/>
        </p:spPr>
        <p:txBody>
          <a:bodyPr wrap="square" rtlCol="0">
            <a:spAutoFit/>
          </a:bodyPr>
          <a:lstStyle/>
          <a:p>
            <a:r>
              <a:rPr lang="en-US" sz="2400" b="1">
                <a:solidFill>
                  <a:srgbClr val="FF0000"/>
                </a:solidFill>
              </a:rPr>
              <a:t>The Bruth Force Algorithm</a:t>
            </a:r>
          </a:p>
        </p:txBody>
      </p:sp>
      <p:pic>
        <p:nvPicPr>
          <p:cNvPr id="16385" name="Picture 1"/>
          <p:cNvPicPr>
            <a:picLocks noChangeAspect="1" noChangeArrowheads="1"/>
          </p:cNvPicPr>
          <p:nvPr/>
        </p:nvPicPr>
        <p:blipFill>
          <a:blip r:embed="rId2" cstate="print"/>
          <a:srcRect/>
          <a:stretch>
            <a:fillRect/>
          </a:stretch>
        </p:blipFill>
        <p:spPr bwMode="auto">
          <a:xfrm>
            <a:off x="252413" y="1762125"/>
            <a:ext cx="8639175" cy="333375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cstate="print"/>
          <a:srcRect/>
          <a:stretch>
            <a:fillRect/>
          </a:stretch>
        </p:blipFill>
        <p:spPr bwMode="auto">
          <a:xfrm>
            <a:off x="1939636" y="5238750"/>
            <a:ext cx="4502728" cy="1238250"/>
          </a:xfrm>
          <a:prstGeom prst="rect">
            <a:avLst/>
          </a:prstGeom>
          <a:noFill/>
          <a:ln w="9525">
            <a:solidFill>
              <a:schemeClr val="accent1"/>
            </a:solidFill>
            <a:miter lim="800000"/>
            <a:headEnd/>
            <a:tailEnd/>
          </a:ln>
          <a:effectLst/>
        </p:spPr>
      </p:pic>
      <p:sp>
        <p:nvSpPr>
          <p:cNvPr id="9" name="Footer Placeholder 8"/>
          <p:cNvSpPr>
            <a:spLocks noGrp="1"/>
          </p:cNvSpPr>
          <p:nvPr>
            <p:ph type="ftr" sz="quarter" idx="11"/>
          </p:nvPr>
        </p:nvSpPr>
        <p:spPr/>
        <p:txBody>
          <a:bodyPr/>
          <a:lstStyle/>
          <a:p>
            <a:pPr>
              <a:defRPr/>
            </a:pPr>
            <a:r>
              <a:rPr lang="en-US"/>
              <a:t>Text Processing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15962"/>
          </a:xfrm>
        </p:spPr>
        <p:txBody>
          <a:bodyPr/>
          <a:lstStyle/>
          <a:p>
            <a:pPr algn="r"/>
            <a:r>
              <a:rPr lang="en-US" dirty="0">
                <a:latin typeface="Calibri" pitchFamily="34" charset="0"/>
                <a:cs typeface="Arial" charset="0"/>
              </a:rPr>
              <a:t>1- String Matching…</a:t>
            </a:r>
            <a:endParaRPr lang="en-US" dirty="0"/>
          </a:p>
        </p:txBody>
      </p:sp>
      <p:sp>
        <p:nvSpPr>
          <p:cNvPr id="6" name="TextBox 5"/>
          <p:cNvSpPr txBox="1"/>
          <p:nvPr/>
        </p:nvSpPr>
        <p:spPr>
          <a:xfrm>
            <a:off x="152400" y="990600"/>
            <a:ext cx="5562600" cy="461665"/>
          </a:xfrm>
          <a:prstGeom prst="rect">
            <a:avLst/>
          </a:prstGeom>
          <a:noFill/>
        </p:spPr>
        <p:txBody>
          <a:bodyPr wrap="square" rtlCol="0">
            <a:spAutoFit/>
          </a:bodyPr>
          <a:lstStyle/>
          <a:p>
            <a:r>
              <a:rPr lang="en-US" sz="2400" b="1" dirty="0">
                <a:solidFill>
                  <a:srgbClr val="FF0000"/>
                </a:solidFill>
              </a:rPr>
              <a:t>The Knuth-Morris Pratt Algorithm</a:t>
            </a:r>
          </a:p>
        </p:txBody>
      </p:sp>
      <p:sp>
        <p:nvSpPr>
          <p:cNvPr id="7" name="Rectangle 3"/>
          <p:cNvSpPr txBox="1">
            <a:spLocks/>
          </p:cNvSpPr>
          <p:nvPr/>
        </p:nvSpPr>
        <p:spPr bwMode="auto">
          <a:xfrm>
            <a:off x="457200" y="14478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90000"/>
              </a:lnSpc>
              <a:spcBef>
                <a:spcPct val="20000"/>
              </a:spcBef>
              <a:spcAft>
                <a:spcPct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Calibri" pitchFamily="34" charset="0"/>
                <a:ea typeface="+mn-ea"/>
                <a:cs typeface="Arial" charset="0"/>
              </a:rPr>
              <a:t>Knuth, Morris and Pratt proposed a linear time algorithm for the string matching problem. </a:t>
            </a:r>
          </a:p>
          <a:p>
            <a:pPr marL="342900" marR="0" lvl="0" indent="-342900" algn="just" defTabSz="914400" rtl="0" eaLnBrk="0" fontAlgn="base" latinLnBrk="0" hangingPunct="0">
              <a:lnSpc>
                <a:spcPct val="90000"/>
              </a:lnSpc>
              <a:spcBef>
                <a:spcPct val="20000"/>
              </a:spcBef>
              <a:spcAft>
                <a:spcPct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Calibri" pitchFamily="34" charset="0"/>
                <a:ea typeface="+mn-ea"/>
                <a:cs typeface="Arial" charset="0"/>
              </a:rPr>
              <a:t>A </a:t>
            </a:r>
            <a:r>
              <a:rPr kumimoji="0" lang="en-US" sz="3200" b="1" i="0" u="none" strike="noStrike" kern="1200" cap="none" spc="0" normalizeH="0" baseline="0" noProof="0" dirty="0">
                <a:ln>
                  <a:noFill/>
                </a:ln>
                <a:solidFill>
                  <a:schemeClr val="tx1"/>
                </a:solidFill>
                <a:effectLst/>
                <a:uLnTx/>
                <a:uFillTx/>
                <a:latin typeface="Calibri" pitchFamily="34" charset="0"/>
                <a:ea typeface="+mn-ea"/>
                <a:cs typeface="Arial" charset="0"/>
              </a:rPr>
              <a:t>matching time of O(</a:t>
            </a:r>
            <a:r>
              <a:rPr kumimoji="0" lang="en-US" sz="3200" b="1" i="0" u="none" strike="noStrike" kern="1200" cap="none" spc="0" normalizeH="0" baseline="0" noProof="0" dirty="0" err="1">
                <a:ln>
                  <a:noFill/>
                </a:ln>
                <a:solidFill>
                  <a:schemeClr val="tx1"/>
                </a:solidFill>
                <a:effectLst/>
                <a:uLnTx/>
                <a:uFillTx/>
                <a:latin typeface="Calibri" pitchFamily="34" charset="0"/>
                <a:ea typeface="+mn-ea"/>
                <a:cs typeface="Arial" charset="0"/>
              </a:rPr>
              <a:t>n+m</a:t>
            </a:r>
            <a:r>
              <a:rPr kumimoji="0" lang="en-US" sz="3200" b="1" i="0" u="none" strike="noStrike" kern="1200" cap="none" spc="0" normalizeH="0" baseline="0" noProof="0" dirty="0">
                <a:ln>
                  <a:noFill/>
                </a:ln>
                <a:solidFill>
                  <a:schemeClr val="tx1"/>
                </a:solidFill>
                <a:effectLst/>
                <a:uLnTx/>
                <a:uFillTx/>
                <a:latin typeface="Calibri" pitchFamily="34" charset="0"/>
                <a:ea typeface="+mn-ea"/>
                <a:cs typeface="Arial" charset="0"/>
              </a:rPr>
              <a:t>)</a:t>
            </a:r>
            <a:r>
              <a:rPr kumimoji="0" lang="en-US" sz="3200" b="0" i="0" u="none" strike="noStrike" kern="1200" cap="none" spc="0" normalizeH="0" baseline="0" noProof="0" dirty="0">
                <a:ln>
                  <a:noFill/>
                </a:ln>
                <a:solidFill>
                  <a:schemeClr val="tx1"/>
                </a:solidFill>
                <a:effectLst/>
                <a:uLnTx/>
                <a:uFillTx/>
                <a:latin typeface="Calibri" pitchFamily="34" charset="0"/>
                <a:ea typeface="+mn-ea"/>
                <a:cs typeface="Arial" charset="0"/>
              </a:rPr>
              <a:t> is achieved by avoiding comparisons with elements of S that have previously been involved in comparison with some element of the pattern p to be matched. i.e., backtracking on the string S never occurs.</a:t>
            </a:r>
          </a:p>
          <a:p>
            <a:pPr marL="342900" marR="0" lvl="0" indent="-342900" algn="just" defTabSz="914400" rtl="0" eaLnBrk="0" fontAlgn="base" latinLnBrk="0" hangingPunct="0">
              <a:lnSpc>
                <a:spcPct val="90000"/>
              </a:lnSpc>
              <a:spcBef>
                <a:spcPct val="20000"/>
              </a:spcBef>
              <a:spcAft>
                <a:spcPct val="0"/>
              </a:spcAft>
              <a:buClrTx/>
              <a:buSzTx/>
              <a:buFont typeface="Arial" pitchFamily="34" charset="0"/>
              <a:buChar char="•"/>
              <a:tabLst/>
              <a:defRPr/>
            </a:pPr>
            <a:r>
              <a:rPr lang="en-US" sz="3200" dirty="0">
                <a:latin typeface="Calibri" pitchFamily="34" charset="0"/>
                <a:cs typeface="Arial" charset="0"/>
              </a:rPr>
              <a:t>Main idea: Pattern may be shifted MORE THAN ONE position in the source string.</a:t>
            </a:r>
            <a:endParaRPr kumimoji="0" lang="en-US" sz="3200" b="0" i="0" u="none" strike="noStrike" kern="1200" cap="none" spc="0" normalizeH="0" baseline="0" noProof="0" dirty="0">
              <a:ln>
                <a:noFill/>
              </a:ln>
              <a:solidFill>
                <a:schemeClr val="tx1"/>
              </a:solidFill>
              <a:effectLst/>
              <a:uLnTx/>
              <a:uFillTx/>
              <a:latin typeface="Calibri" pitchFamily="34" charset="0"/>
              <a:ea typeface="+mn-ea"/>
              <a:cs typeface="Arial" charset="0"/>
            </a:endParaRPr>
          </a:p>
          <a:p>
            <a:pPr marL="342900" marR="0" lvl="0" indent="-342900" algn="just" defTabSz="914400" rtl="0" eaLnBrk="0" fontAlgn="base" latinLnBrk="0" hangingPunct="0">
              <a:lnSpc>
                <a:spcPct val="90000"/>
              </a:lnSpc>
              <a:spcBef>
                <a:spcPct val="20000"/>
              </a:spcBef>
              <a:spcAft>
                <a:spcPct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Calibri" pitchFamily="34" charset="0"/>
              <a:ea typeface="+mn-ea"/>
              <a:cs typeface="Arial" charset="0"/>
            </a:endParaRPr>
          </a:p>
        </p:txBody>
      </p:sp>
      <p:sp>
        <p:nvSpPr>
          <p:cNvPr id="9" name="Footer Placeholder 8"/>
          <p:cNvSpPr>
            <a:spLocks noGrp="1"/>
          </p:cNvSpPr>
          <p:nvPr>
            <p:ph type="ftr" sz="quarter" idx="11"/>
          </p:nvPr>
        </p:nvSpPr>
        <p:spPr/>
        <p:txBody>
          <a:bodyPr/>
          <a:lstStyle/>
          <a:p>
            <a:pPr>
              <a:defRPr/>
            </a:pPr>
            <a:r>
              <a:rPr lang="en-US"/>
              <a:t>Text Processing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15962"/>
          </a:xfrm>
        </p:spPr>
        <p:txBody>
          <a:bodyPr/>
          <a:lstStyle/>
          <a:p>
            <a:pPr algn="r"/>
            <a:r>
              <a:rPr lang="en-US" dirty="0">
                <a:latin typeface="Calibri" pitchFamily="34" charset="0"/>
                <a:cs typeface="Arial" charset="0"/>
              </a:rPr>
              <a:t>1- String Matching…</a:t>
            </a:r>
            <a:endParaRPr lang="en-US" dirty="0"/>
          </a:p>
        </p:txBody>
      </p:sp>
      <p:sp>
        <p:nvSpPr>
          <p:cNvPr id="6" name="TextBox 5"/>
          <p:cNvSpPr txBox="1"/>
          <p:nvPr/>
        </p:nvSpPr>
        <p:spPr>
          <a:xfrm>
            <a:off x="152400" y="990600"/>
            <a:ext cx="5562600" cy="461665"/>
          </a:xfrm>
          <a:prstGeom prst="rect">
            <a:avLst/>
          </a:prstGeom>
          <a:noFill/>
        </p:spPr>
        <p:txBody>
          <a:bodyPr wrap="square" rtlCol="0">
            <a:spAutoFit/>
          </a:bodyPr>
          <a:lstStyle/>
          <a:p>
            <a:r>
              <a:rPr lang="en-US" sz="2400" b="1">
                <a:solidFill>
                  <a:srgbClr val="FF0000"/>
                </a:solidFill>
              </a:rPr>
              <a:t>The Knuth-Morris Pratt Algorithm</a:t>
            </a:r>
          </a:p>
        </p:txBody>
      </p:sp>
      <p:pic>
        <p:nvPicPr>
          <p:cNvPr id="52226" name="Picture 2"/>
          <p:cNvPicPr>
            <a:picLocks noChangeAspect="1" noChangeArrowheads="1"/>
          </p:cNvPicPr>
          <p:nvPr/>
        </p:nvPicPr>
        <p:blipFill>
          <a:blip r:embed="rId2" cstate="print"/>
          <a:srcRect/>
          <a:stretch>
            <a:fillRect/>
          </a:stretch>
        </p:blipFill>
        <p:spPr bwMode="auto">
          <a:xfrm>
            <a:off x="135938" y="1752600"/>
            <a:ext cx="8872126" cy="4153322"/>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a:t>Text Processing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15962"/>
          </a:xfrm>
        </p:spPr>
        <p:txBody>
          <a:bodyPr/>
          <a:lstStyle/>
          <a:p>
            <a:pPr algn="r"/>
            <a:r>
              <a:rPr lang="en-US" dirty="0">
                <a:latin typeface="Calibri" pitchFamily="34" charset="0"/>
                <a:cs typeface="Arial" charset="0"/>
              </a:rPr>
              <a:t>1- String Matching…</a:t>
            </a:r>
            <a:endParaRPr lang="en-US" dirty="0"/>
          </a:p>
        </p:txBody>
      </p:sp>
      <p:sp>
        <p:nvSpPr>
          <p:cNvPr id="6" name="TextBox 5"/>
          <p:cNvSpPr txBox="1"/>
          <p:nvPr/>
        </p:nvSpPr>
        <p:spPr>
          <a:xfrm>
            <a:off x="152400" y="909935"/>
            <a:ext cx="5562600" cy="461665"/>
          </a:xfrm>
          <a:prstGeom prst="rect">
            <a:avLst/>
          </a:prstGeom>
          <a:noFill/>
        </p:spPr>
        <p:txBody>
          <a:bodyPr wrap="square" rtlCol="0">
            <a:spAutoFit/>
          </a:bodyPr>
          <a:lstStyle/>
          <a:p>
            <a:r>
              <a:rPr lang="en-US" sz="2400" b="1" dirty="0">
                <a:solidFill>
                  <a:srgbClr val="FF0000"/>
                </a:solidFill>
              </a:rPr>
              <a:t>The Knuth-Morris Pratt Algorithm</a:t>
            </a:r>
          </a:p>
        </p:txBody>
      </p:sp>
      <p:pic>
        <p:nvPicPr>
          <p:cNvPr id="51202" name="Picture 2"/>
          <p:cNvPicPr>
            <a:picLocks noChangeAspect="1" noChangeArrowheads="1"/>
          </p:cNvPicPr>
          <p:nvPr/>
        </p:nvPicPr>
        <p:blipFill>
          <a:blip r:embed="rId2" cstate="print"/>
          <a:srcRect/>
          <a:stretch>
            <a:fillRect/>
          </a:stretch>
        </p:blipFill>
        <p:spPr bwMode="auto">
          <a:xfrm>
            <a:off x="304801" y="1360449"/>
            <a:ext cx="8534400" cy="5194378"/>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a:t>Text Processing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15962"/>
          </a:xfrm>
        </p:spPr>
        <p:txBody>
          <a:bodyPr/>
          <a:lstStyle/>
          <a:p>
            <a:pPr algn="r"/>
            <a:r>
              <a:rPr lang="en-US" dirty="0">
                <a:latin typeface="Calibri" pitchFamily="34" charset="0"/>
                <a:cs typeface="Arial" charset="0"/>
              </a:rPr>
              <a:t>1- String Matching…</a:t>
            </a:r>
            <a:endParaRPr lang="en-US" dirty="0"/>
          </a:p>
        </p:txBody>
      </p:sp>
      <p:sp>
        <p:nvSpPr>
          <p:cNvPr id="6" name="TextBox 5"/>
          <p:cNvSpPr txBox="1"/>
          <p:nvPr/>
        </p:nvSpPr>
        <p:spPr>
          <a:xfrm>
            <a:off x="152400" y="986135"/>
            <a:ext cx="5029200" cy="461665"/>
          </a:xfrm>
          <a:prstGeom prst="rect">
            <a:avLst/>
          </a:prstGeom>
          <a:noFill/>
        </p:spPr>
        <p:txBody>
          <a:bodyPr wrap="square" rtlCol="0">
            <a:spAutoFit/>
          </a:bodyPr>
          <a:lstStyle/>
          <a:p>
            <a:r>
              <a:rPr lang="en-US" sz="2400" b="1">
                <a:solidFill>
                  <a:srgbClr val="FF0000"/>
                </a:solidFill>
              </a:rPr>
              <a:t>The Knuth-Morris Pratt Algorithm</a:t>
            </a:r>
          </a:p>
        </p:txBody>
      </p:sp>
      <p:pic>
        <p:nvPicPr>
          <p:cNvPr id="12289" name="Picture 1"/>
          <p:cNvPicPr>
            <a:picLocks noChangeAspect="1" noChangeArrowheads="1"/>
          </p:cNvPicPr>
          <p:nvPr/>
        </p:nvPicPr>
        <p:blipFill>
          <a:blip r:embed="rId2" cstate="print"/>
          <a:srcRect/>
          <a:stretch>
            <a:fillRect/>
          </a:stretch>
        </p:blipFill>
        <p:spPr bwMode="auto">
          <a:xfrm>
            <a:off x="290513" y="1676400"/>
            <a:ext cx="8562975" cy="4524375"/>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a:t>Text Processing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2" cstate="print"/>
          <a:srcRect/>
          <a:stretch>
            <a:fillRect/>
          </a:stretch>
        </p:blipFill>
        <p:spPr bwMode="auto">
          <a:xfrm>
            <a:off x="1076325" y="1076325"/>
            <a:ext cx="7839075" cy="5476875"/>
          </a:xfrm>
          <a:prstGeom prst="rect">
            <a:avLst/>
          </a:prstGeom>
          <a:noFill/>
          <a:ln w="9525">
            <a:noFill/>
            <a:miter lim="800000"/>
            <a:headEnd/>
            <a:tailEnd/>
          </a:ln>
          <a:effectLst/>
        </p:spPr>
      </p:pic>
      <p:sp>
        <p:nvSpPr>
          <p:cNvPr id="2" name="Title 1"/>
          <p:cNvSpPr>
            <a:spLocks noGrp="1"/>
          </p:cNvSpPr>
          <p:nvPr>
            <p:ph type="title"/>
          </p:nvPr>
        </p:nvSpPr>
        <p:spPr>
          <a:xfrm>
            <a:off x="914400" y="0"/>
            <a:ext cx="8229600" cy="533400"/>
          </a:xfrm>
        </p:spPr>
        <p:txBody>
          <a:bodyPr/>
          <a:lstStyle/>
          <a:p>
            <a:pPr algn="r"/>
            <a:r>
              <a:rPr lang="en-US" dirty="0">
                <a:latin typeface="Calibri" pitchFamily="34" charset="0"/>
                <a:cs typeface="Arial" charset="0"/>
              </a:rPr>
              <a:t>1- String Matching…</a:t>
            </a:r>
            <a:endParaRPr lang="en-US" dirty="0"/>
          </a:p>
        </p:txBody>
      </p:sp>
      <p:sp>
        <p:nvSpPr>
          <p:cNvPr id="6" name="TextBox 5"/>
          <p:cNvSpPr txBox="1"/>
          <p:nvPr/>
        </p:nvSpPr>
        <p:spPr>
          <a:xfrm>
            <a:off x="152400" y="609600"/>
            <a:ext cx="4191000" cy="369332"/>
          </a:xfrm>
          <a:prstGeom prst="rect">
            <a:avLst/>
          </a:prstGeom>
          <a:noFill/>
        </p:spPr>
        <p:txBody>
          <a:bodyPr wrap="square" rtlCol="0">
            <a:spAutoFit/>
          </a:bodyPr>
          <a:lstStyle/>
          <a:p>
            <a:r>
              <a:rPr lang="en-US" sz="1800" b="1" dirty="0">
                <a:solidFill>
                  <a:srgbClr val="FF0000"/>
                </a:solidFill>
              </a:rPr>
              <a:t>The Knuth-Morris Pratt Algorithm</a:t>
            </a:r>
          </a:p>
        </p:txBody>
      </p:sp>
      <p:sp>
        <p:nvSpPr>
          <p:cNvPr id="8" name="Footer Placeholder 7"/>
          <p:cNvSpPr>
            <a:spLocks noGrp="1"/>
          </p:cNvSpPr>
          <p:nvPr>
            <p:ph type="ftr" sz="quarter" idx="11"/>
          </p:nvPr>
        </p:nvSpPr>
        <p:spPr/>
        <p:txBody>
          <a:bodyPr/>
          <a:lstStyle/>
          <a:p>
            <a:pPr>
              <a:defRPr/>
            </a:pPr>
            <a:r>
              <a:rPr lang="en-US"/>
              <a:t>Text Processing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cstate="print"/>
          <a:srcRect/>
          <a:stretch>
            <a:fillRect/>
          </a:stretch>
        </p:blipFill>
        <p:spPr bwMode="auto">
          <a:xfrm>
            <a:off x="152400" y="381000"/>
            <a:ext cx="8782050" cy="6210300"/>
          </a:xfrm>
          <a:prstGeom prst="rect">
            <a:avLst/>
          </a:prstGeom>
          <a:noFill/>
          <a:ln w="9525">
            <a:noFill/>
            <a:miter lim="800000"/>
            <a:headEnd/>
            <a:tailEnd/>
          </a:ln>
          <a:effectLst/>
        </p:spPr>
      </p:pic>
      <p:sp>
        <p:nvSpPr>
          <p:cNvPr id="2" name="Title 1"/>
          <p:cNvSpPr>
            <a:spLocks noGrp="1"/>
          </p:cNvSpPr>
          <p:nvPr>
            <p:ph type="title"/>
          </p:nvPr>
        </p:nvSpPr>
        <p:spPr>
          <a:xfrm>
            <a:off x="838200" y="0"/>
            <a:ext cx="8305800" cy="457200"/>
          </a:xfrm>
        </p:spPr>
        <p:txBody>
          <a:bodyPr/>
          <a:lstStyle/>
          <a:p>
            <a:pPr algn="r"/>
            <a:r>
              <a:rPr lang="en-US" sz="3200" dirty="0">
                <a:latin typeface="Calibri" pitchFamily="34" charset="0"/>
                <a:cs typeface="Arial" charset="0"/>
              </a:rPr>
              <a:t>1- String Matching…</a:t>
            </a:r>
            <a:endParaRPr lang="en-US" sz="3200" dirty="0"/>
          </a:p>
        </p:txBody>
      </p:sp>
      <p:sp>
        <p:nvSpPr>
          <p:cNvPr id="6" name="TextBox 5"/>
          <p:cNvSpPr txBox="1"/>
          <p:nvPr/>
        </p:nvSpPr>
        <p:spPr>
          <a:xfrm>
            <a:off x="5410200" y="1371600"/>
            <a:ext cx="3429000" cy="338554"/>
          </a:xfrm>
          <a:prstGeom prst="rect">
            <a:avLst/>
          </a:prstGeom>
          <a:noFill/>
        </p:spPr>
        <p:txBody>
          <a:bodyPr wrap="square" rtlCol="0">
            <a:spAutoFit/>
          </a:bodyPr>
          <a:lstStyle/>
          <a:p>
            <a:r>
              <a:rPr lang="en-US" sz="1600" b="1" dirty="0">
                <a:solidFill>
                  <a:srgbClr val="FF0000"/>
                </a:solidFill>
              </a:rPr>
              <a:t>The Knuth-Morris Pratt Algorithm</a:t>
            </a:r>
          </a:p>
        </p:txBody>
      </p:sp>
      <p:pic>
        <p:nvPicPr>
          <p:cNvPr id="48132" name="Picture 4"/>
          <p:cNvPicPr>
            <a:picLocks noChangeAspect="1" noChangeArrowheads="1"/>
          </p:cNvPicPr>
          <p:nvPr/>
        </p:nvPicPr>
        <p:blipFill>
          <a:blip r:embed="rId3" cstate="print"/>
          <a:srcRect/>
          <a:stretch>
            <a:fillRect/>
          </a:stretch>
        </p:blipFill>
        <p:spPr bwMode="auto">
          <a:xfrm>
            <a:off x="6224586" y="4724400"/>
            <a:ext cx="2843214" cy="914400"/>
          </a:xfrm>
          <a:prstGeom prst="rect">
            <a:avLst/>
          </a:prstGeom>
          <a:noFill/>
          <a:ln w="9525">
            <a:solidFill>
              <a:schemeClr val="accent1"/>
            </a:solidFill>
            <a:miter lim="800000"/>
            <a:headEnd/>
            <a:tailEnd/>
          </a:ln>
          <a:effectLst/>
        </p:spPr>
      </p:pic>
      <p:sp>
        <p:nvSpPr>
          <p:cNvPr id="9" name="Footer Placeholder 8"/>
          <p:cNvSpPr>
            <a:spLocks noGrp="1"/>
          </p:cNvSpPr>
          <p:nvPr>
            <p:ph type="ftr" sz="quarter" idx="11"/>
          </p:nvPr>
        </p:nvSpPr>
        <p:spPr/>
        <p:txBody>
          <a:bodyPr/>
          <a:lstStyle/>
          <a:p>
            <a:pPr>
              <a:defRPr/>
            </a:pPr>
            <a:r>
              <a:rPr lang="en-US"/>
              <a:t>Text Processing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914400" y="0"/>
            <a:ext cx="8229600" cy="701675"/>
          </a:xfrm>
        </p:spPr>
        <p:txBody>
          <a:bodyPr>
            <a:spAutoFit/>
          </a:bodyPr>
          <a:lstStyle/>
          <a:p>
            <a:pPr algn="r"/>
            <a:r>
              <a:rPr lang="en-US" sz="4000" dirty="0"/>
              <a:t>2</a:t>
            </a:r>
            <a:r>
              <a:rPr lang="en-US" sz="4000" b="1" dirty="0"/>
              <a:t>- Data Compression </a:t>
            </a:r>
          </a:p>
        </p:txBody>
      </p:sp>
      <p:sp>
        <p:nvSpPr>
          <p:cNvPr id="25605" name="Content Placeholder 4"/>
          <p:cNvSpPr>
            <a:spLocks noGrp="1"/>
          </p:cNvSpPr>
          <p:nvPr>
            <p:ph sz="quarter" idx="4294967295"/>
          </p:nvPr>
        </p:nvSpPr>
        <p:spPr>
          <a:xfrm>
            <a:off x="457200" y="1922687"/>
            <a:ext cx="8229600" cy="2948499"/>
          </a:xfrm>
        </p:spPr>
        <p:txBody>
          <a:bodyPr>
            <a:spAutoFit/>
          </a:bodyPr>
          <a:lstStyle/>
          <a:p>
            <a:pPr marL="319088" indent="-319088"/>
            <a:r>
              <a:rPr lang="en-US" b="1" dirty="0"/>
              <a:t>Introduction to  data compression</a:t>
            </a:r>
          </a:p>
          <a:p>
            <a:pPr marL="319088" indent="-319088"/>
            <a:r>
              <a:rPr lang="en-US" b="1" dirty="0"/>
              <a:t>Some Compression Algorithms:</a:t>
            </a:r>
          </a:p>
          <a:p>
            <a:pPr marL="639763" lvl="1" indent="-273050"/>
            <a:r>
              <a:rPr lang="en-US" sz="3200" b="1" dirty="0"/>
              <a:t>Huffman Encoding</a:t>
            </a:r>
          </a:p>
          <a:p>
            <a:pPr marL="639763" lvl="1" indent="-273050"/>
            <a:r>
              <a:rPr lang="en-US" sz="3200" b="1" dirty="0"/>
              <a:t>Lempel-Ziv</a:t>
            </a:r>
          </a:p>
          <a:p>
            <a:pPr marL="639763" lvl="1" indent="-273050"/>
            <a:r>
              <a:rPr lang="en-US" sz="3200" b="1" dirty="0"/>
              <a:t>RLE: Run Length Encoding</a:t>
            </a:r>
          </a:p>
        </p:txBody>
      </p:sp>
      <p:sp>
        <p:nvSpPr>
          <p:cNvPr id="7" name="Footer Placeholder 6"/>
          <p:cNvSpPr>
            <a:spLocks noGrp="1"/>
          </p:cNvSpPr>
          <p:nvPr>
            <p:ph type="ftr" sz="quarter" idx="11"/>
          </p:nvPr>
        </p:nvSpPr>
        <p:spPr/>
        <p:txBody>
          <a:bodyPr/>
          <a:lstStyle/>
          <a:p>
            <a:pPr>
              <a:defRPr/>
            </a:pPr>
            <a:r>
              <a:rPr lang="en-US"/>
              <a:t>Text Processing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914400" y="0"/>
            <a:ext cx="8229600" cy="701675"/>
          </a:xfrm>
        </p:spPr>
        <p:txBody>
          <a:bodyPr>
            <a:spAutoFit/>
          </a:bodyPr>
          <a:lstStyle/>
          <a:p>
            <a:pPr algn="r"/>
            <a:r>
              <a:rPr lang="en-US" sz="4000" dirty="0"/>
              <a:t>2</a:t>
            </a:r>
            <a:r>
              <a:rPr lang="en-US" sz="4000" b="1" dirty="0"/>
              <a:t>- Data Compression… </a:t>
            </a:r>
          </a:p>
        </p:txBody>
      </p:sp>
      <p:sp>
        <p:nvSpPr>
          <p:cNvPr id="25605" name="Content Placeholder 4"/>
          <p:cNvSpPr>
            <a:spLocks noGrp="1"/>
          </p:cNvSpPr>
          <p:nvPr>
            <p:ph sz="quarter" idx="4294967295"/>
          </p:nvPr>
        </p:nvSpPr>
        <p:spPr>
          <a:xfrm>
            <a:off x="457200" y="1922687"/>
            <a:ext cx="8229600" cy="1766637"/>
          </a:xfrm>
        </p:spPr>
        <p:txBody>
          <a:bodyPr>
            <a:spAutoFit/>
          </a:bodyPr>
          <a:lstStyle/>
          <a:p>
            <a:pPr marL="319088" indent="-319088"/>
            <a:endParaRPr lang="en-US" sz="3200" b="1" dirty="0"/>
          </a:p>
          <a:p>
            <a:pPr marL="319088" indent="-319088"/>
            <a:endParaRPr lang="en-US" b="1" dirty="0"/>
          </a:p>
          <a:p>
            <a:pPr marL="319088" indent="-319088"/>
            <a:endParaRPr lang="en-US" sz="3200" b="1" dirty="0"/>
          </a:p>
        </p:txBody>
      </p:sp>
      <p:sp>
        <p:nvSpPr>
          <p:cNvPr id="6" name="Rectangle 5"/>
          <p:cNvSpPr/>
          <p:nvPr/>
        </p:nvSpPr>
        <p:spPr>
          <a:xfrm>
            <a:off x="152400" y="1066801"/>
            <a:ext cx="3200400" cy="523220"/>
          </a:xfrm>
          <a:prstGeom prst="rect">
            <a:avLst/>
          </a:prstGeom>
        </p:spPr>
        <p:txBody>
          <a:bodyPr wrap="square">
            <a:spAutoFit/>
          </a:bodyPr>
          <a:lstStyle/>
          <a:p>
            <a:r>
              <a:rPr lang="en-US" sz="2800" b="1" dirty="0">
                <a:solidFill>
                  <a:srgbClr val="FF0000"/>
                </a:solidFill>
              </a:rPr>
              <a:t>Introduction</a:t>
            </a:r>
            <a:endParaRPr lang="en-US" sz="2800" dirty="0">
              <a:solidFill>
                <a:srgbClr val="FF0000"/>
              </a:solidFill>
            </a:endParaRPr>
          </a:p>
        </p:txBody>
      </p:sp>
      <p:sp>
        <p:nvSpPr>
          <p:cNvPr id="7" name="Rectangle 6"/>
          <p:cNvSpPr/>
          <p:nvPr/>
        </p:nvSpPr>
        <p:spPr>
          <a:xfrm>
            <a:off x="457200" y="2843748"/>
            <a:ext cx="8001000" cy="3785652"/>
          </a:xfrm>
          <a:prstGeom prst="rect">
            <a:avLst/>
          </a:prstGeom>
        </p:spPr>
        <p:txBody>
          <a:bodyPr wrap="square">
            <a:spAutoFit/>
          </a:bodyPr>
          <a:lstStyle/>
          <a:p>
            <a:pPr marL="319088" indent="-319088">
              <a:buFont typeface="Arial" pitchFamily="34" charset="0"/>
              <a:buChar char="•"/>
            </a:pPr>
            <a:r>
              <a:rPr lang="en-US" sz="2400" b="1" dirty="0"/>
              <a:t>Data compression</a:t>
            </a:r>
            <a:r>
              <a:rPr lang="en-US" sz="2400" dirty="0"/>
              <a:t> or </a:t>
            </a:r>
            <a:r>
              <a:rPr lang="en-US" sz="2400" b="1" dirty="0"/>
              <a:t>source coding</a:t>
            </a:r>
            <a:r>
              <a:rPr lang="en-US" sz="2400" dirty="0"/>
              <a:t> is the process of encoding information using fewer bits (or other information-bearing units) than an un-encoded representation would use through use of specific encoding schemes.” (Wikipedia)</a:t>
            </a:r>
          </a:p>
          <a:p>
            <a:pPr marL="319088" indent="-319088">
              <a:buFont typeface="Arial" pitchFamily="34" charset="0"/>
              <a:buChar char="•"/>
            </a:pPr>
            <a:r>
              <a:rPr lang="en-US" sz="2400" b="1" dirty="0"/>
              <a:t>Advantages</a:t>
            </a:r>
            <a:r>
              <a:rPr lang="en-US" sz="2400" dirty="0"/>
              <a:t>: </a:t>
            </a:r>
          </a:p>
          <a:p>
            <a:pPr marL="776288" lvl="1" indent="-319088">
              <a:buFont typeface="Arial" pitchFamily="34" charset="0"/>
              <a:buChar char="•"/>
            </a:pPr>
            <a:r>
              <a:rPr lang="en-US" sz="2400" dirty="0"/>
              <a:t>Reducing the consumption of storage.</a:t>
            </a:r>
          </a:p>
          <a:p>
            <a:pPr marL="776288" lvl="1" indent="-319088">
              <a:buFont typeface="Arial" pitchFamily="34" charset="0"/>
              <a:buChar char="•"/>
            </a:pPr>
            <a:r>
              <a:rPr lang="en-US" sz="2400" dirty="0"/>
              <a:t>Increasing transmission efficiency</a:t>
            </a:r>
          </a:p>
          <a:p>
            <a:pPr marL="319088" indent="-319088">
              <a:buFont typeface="Arial" pitchFamily="34" charset="0"/>
              <a:buChar char="•"/>
            </a:pPr>
            <a:r>
              <a:rPr lang="en-US" sz="2400" b="1" dirty="0"/>
              <a:t>Cost</a:t>
            </a:r>
            <a:r>
              <a:rPr lang="en-US" sz="2400" dirty="0"/>
              <a:t>:</a:t>
            </a:r>
          </a:p>
          <a:p>
            <a:pPr marL="776288" lvl="1" indent="-319088">
              <a:buFont typeface="Arial" pitchFamily="34" charset="0"/>
              <a:buChar char="•"/>
            </a:pPr>
            <a:r>
              <a:rPr lang="en-US" sz="2400" dirty="0"/>
              <a:t>Time for compressing/decompressing.</a:t>
            </a:r>
          </a:p>
        </p:txBody>
      </p:sp>
      <p:grpSp>
        <p:nvGrpSpPr>
          <p:cNvPr id="8" name="Group 17"/>
          <p:cNvGrpSpPr>
            <a:grpSpLocks/>
          </p:cNvGrpSpPr>
          <p:nvPr/>
        </p:nvGrpSpPr>
        <p:grpSpPr bwMode="auto">
          <a:xfrm>
            <a:off x="1219200" y="1690688"/>
            <a:ext cx="6248400" cy="1052512"/>
            <a:chOff x="1219200" y="5257800"/>
            <a:chExt cx="6248400" cy="1051959"/>
          </a:xfrm>
        </p:grpSpPr>
        <p:sp>
          <p:nvSpPr>
            <p:cNvPr id="9" name="Rectangle 8"/>
            <p:cNvSpPr/>
            <p:nvPr/>
          </p:nvSpPr>
          <p:spPr>
            <a:xfrm>
              <a:off x="1219200" y="5333960"/>
              <a:ext cx="2362200" cy="837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Raw data (10KB)</a:t>
              </a:r>
            </a:p>
          </p:txBody>
        </p:sp>
        <p:sp>
          <p:nvSpPr>
            <p:cNvPr id="10" name="Oval 9"/>
            <p:cNvSpPr/>
            <p:nvPr/>
          </p:nvSpPr>
          <p:spPr>
            <a:xfrm>
              <a:off x="5334000" y="5486280"/>
              <a:ext cx="2133600" cy="609280"/>
            </a:xfrm>
            <a:prstGeom prst="ellipse">
              <a:avLst/>
            </a:prstGeom>
            <a:solidFill>
              <a:srgbClr val="FF3300"/>
            </a:solidFill>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800" dirty="0"/>
                <a:t>Compressed data (2KB)</a:t>
              </a:r>
            </a:p>
          </p:txBody>
        </p:sp>
        <p:cxnSp>
          <p:nvCxnSpPr>
            <p:cNvPr id="11" name="Straight Arrow Connector 10"/>
            <p:cNvCxnSpPr/>
            <p:nvPr/>
          </p:nvCxnSpPr>
          <p:spPr>
            <a:xfrm>
              <a:off x="3733800" y="5638600"/>
              <a:ext cx="1524000" cy="1586"/>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2" name="Rectangle 11"/>
            <p:cNvSpPr>
              <a:spLocks noChangeArrowheads="1"/>
            </p:cNvSpPr>
            <p:nvPr/>
          </p:nvSpPr>
          <p:spPr bwMode="auto">
            <a:xfrm>
              <a:off x="3810000" y="5257800"/>
              <a:ext cx="1174750" cy="366520"/>
            </a:xfrm>
            <a:prstGeom prst="rect">
              <a:avLst/>
            </a:prstGeom>
            <a:noFill/>
            <a:ln w="9525">
              <a:noFill/>
              <a:miter lim="800000"/>
              <a:headEnd/>
              <a:tailEnd/>
            </a:ln>
          </p:spPr>
          <p:txBody>
            <a:bodyPr wrap="none">
              <a:spAutoFit/>
            </a:bodyPr>
            <a:lstStyle/>
            <a:p>
              <a:r>
                <a:rPr lang="en-US" sz="1800" dirty="0">
                  <a:hlinkClick r:id="rId2" tooltip="Encoding"/>
                </a:rPr>
                <a:t>encoding</a:t>
              </a:r>
              <a:r>
                <a:rPr lang="en-US" sz="1800" dirty="0"/>
                <a:t> </a:t>
              </a:r>
            </a:p>
          </p:txBody>
        </p:sp>
        <p:cxnSp>
          <p:nvCxnSpPr>
            <p:cNvPr id="13" name="Straight Arrow Connector 12"/>
            <p:cNvCxnSpPr/>
            <p:nvPr/>
          </p:nvCxnSpPr>
          <p:spPr>
            <a:xfrm rot="10800000">
              <a:off x="3733800" y="5943240"/>
              <a:ext cx="1447800" cy="1586"/>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4" name="Rectangle 16"/>
            <p:cNvSpPr>
              <a:spLocks noChangeArrowheads="1"/>
            </p:cNvSpPr>
            <p:nvPr/>
          </p:nvSpPr>
          <p:spPr bwMode="auto">
            <a:xfrm>
              <a:off x="3886200" y="5943239"/>
              <a:ext cx="1111250" cy="366520"/>
            </a:xfrm>
            <a:prstGeom prst="rect">
              <a:avLst/>
            </a:prstGeom>
            <a:noFill/>
            <a:ln w="9525">
              <a:noFill/>
              <a:miter lim="800000"/>
              <a:headEnd/>
              <a:tailEnd/>
            </a:ln>
          </p:spPr>
          <p:txBody>
            <a:bodyPr wrap="none">
              <a:spAutoFit/>
            </a:bodyPr>
            <a:lstStyle/>
            <a:p>
              <a:r>
                <a:rPr lang="en-US" sz="1800" dirty="0">
                  <a:hlinkClick r:id="rId2" tooltip="Encoding"/>
                </a:rPr>
                <a:t>decoding</a:t>
              </a:r>
              <a:endParaRPr lang="en-US" sz="1800" dirty="0"/>
            </a:p>
          </p:txBody>
        </p:sp>
      </p:grpSp>
      <p:sp>
        <p:nvSpPr>
          <p:cNvPr id="16" name="Footer Placeholder 15"/>
          <p:cNvSpPr>
            <a:spLocks noGrp="1"/>
          </p:cNvSpPr>
          <p:nvPr>
            <p:ph type="ftr" sz="quarter" idx="11"/>
          </p:nvPr>
        </p:nvSpPr>
        <p:spPr/>
        <p:txBody>
          <a:bodyPr/>
          <a:lstStyle/>
          <a:p>
            <a:pPr>
              <a:defRPr/>
            </a:pPr>
            <a:r>
              <a:rPr lang="en-US"/>
              <a:t>Text Processing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914400" y="0"/>
            <a:ext cx="8229600" cy="701675"/>
          </a:xfrm>
        </p:spPr>
        <p:txBody>
          <a:bodyPr>
            <a:spAutoFit/>
          </a:bodyPr>
          <a:lstStyle/>
          <a:p>
            <a:pPr algn="r"/>
            <a:r>
              <a:rPr lang="en-US" sz="4000" dirty="0"/>
              <a:t>2</a:t>
            </a:r>
            <a:r>
              <a:rPr lang="en-US" sz="4000" b="1" dirty="0"/>
              <a:t>- Data Compression… </a:t>
            </a:r>
          </a:p>
        </p:txBody>
      </p:sp>
      <p:sp>
        <p:nvSpPr>
          <p:cNvPr id="25605" name="Content Placeholder 4"/>
          <p:cNvSpPr>
            <a:spLocks noGrp="1"/>
          </p:cNvSpPr>
          <p:nvPr>
            <p:ph sz="quarter" idx="4294967295"/>
          </p:nvPr>
        </p:nvSpPr>
        <p:spPr>
          <a:xfrm>
            <a:off x="457200" y="1922687"/>
            <a:ext cx="8229600" cy="1766637"/>
          </a:xfrm>
        </p:spPr>
        <p:txBody>
          <a:bodyPr>
            <a:spAutoFit/>
          </a:bodyPr>
          <a:lstStyle/>
          <a:p>
            <a:pPr marL="319088" indent="-319088"/>
            <a:endParaRPr lang="en-US" sz="3200" b="1"/>
          </a:p>
          <a:p>
            <a:pPr marL="319088" indent="-319088"/>
            <a:endParaRPr lang="en-US" b="1"/>
          </a:p>
          <a:p>
            <a:pPr marL="319088" indent="-319088"/>
            <a:endParaRPr lang="en-US" sz="3200" b="1"/>
          </a:p>
        </p:txBody>
      </p:sp>
      <p:sp>
        <p:nvSpPr>
          <p:cNvPr id="6" name="Rectangle 5"/>
          <p:cNvSpPr/>
          <p:nvPr/>
        </p:nvSpPr>
        <p:spPr>
          <a:xfrm>
            <a:off x="152400" y="1066801"/>
            <a:ext cx="6324600" cy="523220"/>
          </a:xfrm>
          <a:prstGeom prst="rect">
            <a:avLst/>
          </a:prstGeom>
        </p:spPr>
        <p:txBody>
          <a:bodyPr wrap="square">
            <a:spAutoFit/>
          </a:bodyPr>
          <a:lstStyle/>
          <a:p>
            <a:r>
              <a:rPr lang="en-US" sz="2800" b="1" dirty="0">
                <a:solidFill>
                  <a:srgbClr val="FF0000"/>
                </a:solidFill>
              </a:rPr>
              <a:t>Introduction: Classification</a:t>
            </a:r>
            <a:endParaRPr lang="en-US" sz="2800" dirty="0">
              <a:solidFill>
                <a:srgbClr val="FF0000"/>
              </a:solidFill>
            </a:endParaRPr>
          </a:p>
        </p:txBody>
      </p:sp>
      <p:sp>
        <p:nvSpPr>
          <p:cNvPr id="7" name="Rectangle 6"/>
          <p:cNvSpPr/>
          <p:nvPr/>
        </p:nvSpPr>
        <p:spPr>
          <a:xfrm>
            <a:off x="457200" y="1676400"/>
            <a:ext cx="8229600" cy="4431983"/>
          </a:xfrm>
          <a:prstGeom prst="rect">
            <a:avLst/>
          </a:prstGeom>
        </p:spPr>
        <p:txBody>
          <a:bodyPr wrap="square">
            <a:spAutoFit/>
          </a:bodyPr>
          <a:lstStyle/>
          <a:p>
            <a:pPr marL="319088" indent="-319088">
              <a:buFont typeface="Arial" pitchFamily="34" charset="0"/>
              <a:buChar char="•"/>
            </a:pPr>
            <a:r>
              <a:rPr lang="en-US" sz="2400" b="1" dirty="0"/>
              <a:t>Based on de-compressed data:</a:t>
            </a:r>
          </a:p>
          <a:p>
            <a:pPr marL="881063" lvl="1" indent="-514350">
              <a:buAutoNum type="arabicParenBoth"/>
            </a:pPr>
            <a:r>
              <a:rPr lang="en-US" sz="2400" i="1" dirty="0" err="1"/>
              <a:t>Lossy</a:t>
            </a:r>
            <a:r>
              <a:rPr lang="en-US" sz="2400" i="1" dirty="0"/>
              <a:t> compression</a:t>
            </a:r>
            <a:r>
              <a:rPr lang="en-US" sz="2400" dirty="0"/>
              <a:t>: MP3 </a:t>
            </a:r>
            <a:r>
              <a:rPr lang="en-US" sz="2400" dirty="0">
                <a:sym typeface="Wingdings" pitchFamily="2" charset="2"/>
              </a:rPr>
              <a:t>  WAV</a:t>
            </a:r>
            <a:r>
              <a:rPr lang="en-US" sz="2400" dirty="0"/>
              <a:t>, JPG </a:t>
            </a:r>
            <a:r>
              <a:rPr lang="en-US" sz="2400" dirty="0">
                <a:sym typeface="Wingdings" pitchFamily="2" charset="2"/>
              </a:rPr>
              <a:t> BMP</a:t>
            </a:r>
          </a:p>
          <a:p>
            <a:pPr marL="881063" lvl="1" indent="-514350">
              <a:buAutoNum type="arabicParenBoth"/>
            </a:pPr>
            <a:r>
              <a:rPr lang="en-US" sz="2400" i="1" dirty="0"/>
              <a:t>Lossless compression</a:t>
            </a:r>
            <a:r>
              <a:rPr lang="en-US" sz="2400" dirty="0"/>
              <a:t>: ZIP, RAR, GZ</a:t>
            </a:r>
          </a:p>
          <a:p>
            <a:pPr marL="319088" indent="-319088">
              <a:buFont typeface="Arial" pitchFamily="34" charset="0"/>
              <a:buChar char="•"/>
            </a:pPr>
            <a:r>
              <a:rPr lang="en-US" sz="1800" dirty="0" err="1">
                <a:solidFill>
                  <a:srgbClr val="FF3300"/>
                </a:solidFill>
              </a:rPr>
              <a:t>Lossy</a:t>
            </a:r>
            <a:r>
              <a:rPr lang="en-US" sz="1800" dirty="0">
                <a:solidFill>
                  <a:srgbClr val="FF3300"/>
                </a:solidFill>
              </a:rPr>
              <a:t> compression: </a:t>
            </a:r>
            <a:r>
              <a:rPr lang="en-US" sz="1800" dirty="0" err="1">
                <a:solidFill>
                  <a:srgbClr val="FF3300"/>
                </a:solidFill>
              </a:rPr>
              <a:t>Nén</a:t>
            </a:r>
            <a:r>
              <a:rPr lang="en-US" sz="1800" dirty="0">
                <a:solidFill>
                  <a:srgbClr val="FF3300"/>
                </a:solidFill>
              </a:rPr>
              <a:t> </a:t>
            </a:r>
            <a:r>
              <a:rPr lang="en-US" sz="1800" dirty="0" err="1">
                <a:solidFill>
                  <a:srgbClr val="FF3300"/>
                </a:solidFill>
              </a:rPr>
              <a:t>bằng</a:t>
            </a:r>
            <a:r>
              <a:rPr lang="en-US" sz="1800" dirty="0">
                <a:solidFill>
                  <a:srgbClr val="FF3300"/>
                </a:solidFill>
              </a:rPr>
              <a:t> </a:t>
            </a:r>
            <a:r>
              <a:rPr lang="en-US" sz="1800" dirty="0" err="1">
                <a:solidFill>
                  <a:srgbClr val="FF3300"/>
                </a:solidFill>
              </a:rPr>
              <a:t>cách</a:t>
            </a:r>
            <a:r>
              <a:rPr lang="en-US" sz="1800" dirty="0">
                <a:solidFill>
                  <a:srgbClr val="FF3300"/>
                </a:solidFill>
              </a:rPr>
              <a:t> </a:t>
            </a:r>
            <a:r>
              <a:rPr lang="en-US" sz="1800" dirty="0" err="1">
                <a:solidFill>
                  <a:srgbClr val="FF3300"/>
                </a:solidFill>
              </a:rPr>
              <a:t>bỏ</a:t>
            </a:r>
            <a:r>
              <a:rPr lang="en-US" sz="1800" dirty="0">
                <a:solidFill>
                  <a:srgbClr val="FF3300"/>
                </a:solidFill>
              </a:rPr>
              <a:t> </a:t>
            </a:r>
            <a:r>
              <a:rPr lang="en-US" sz="1800" dirty="0" err="1">
                <a:solidFill>
                  <a:srgbClr val="FF3300"/>
                </a:solidFill>
              </a:rPr>
              <a:t>bớt</a:t>
            </a:r>
            <a:r>
              <a:rPr lang="en-US" sz="1800" dirty="0">
                <a:solidFill>
                  <a:srgbClr val="FF3300"/>
                </a:solidFill>
              </a:rPr>
              <a:t>. </a:t>
            </a:r>
            <a:r>
              <a:rPr lang="en-US" sz="1800" dirty="0" err="1">
                <a:solidFill>
                  <a:srgbClr val="FF3300"/>
                </a:solidFill>
              </a:rPr>
              <a:t>Âm</a:t>
            </a:r>
            <a:r>
              <a:rPr lang="en-US" sz="1800" dirty="0">
                <a:solidFill>
                  <a:srgbClr val="FF3300"/>
                </a:solidFill>
              </a:rPr>
              <a:t> </a:t>
            </a:r>
            <a:r>
              <a:rPr lang="en-US" sz="1800" dirty="0" err="1">
                <a:solidFill>
                  <a:srgbClr val="FF3300"/>
                </a:solidFill>
              </a:rPr>
              <a:t>thanh</a:t>
            </a:r>
            <a:r>
              <a:rPr lang="en-US" sz="1800" dirty="0">
                <a:solidFill>
                  <a:srgbClr val="FF3300"/>
                </a:solidFill>
              </a:rPr>
              <a:t> </a:t>
            </a:r>
            <a:r>
              <a:rPr lang="en-US" sz="1800" dirty="0" err="1">
                <a:solidFill>
                  <a:srgbClr val="FF3300"/>
                </a:solidFill>
              </a:rPr>
              <a:t>không</a:t>
            </a:r>
            <a:r>
              <a:rPr lang="en-US" sz="1800" dirty="0">
                <a:solidFill>
                  <a:srgbClr val="FF3300"/>
                </a:solidFill>
              </a:rPr>
              <a:t> </a:t>
            </a:r>
            <a:r>
              <a:rPr lang="en-US" sz="1800" dirty="0" err="1">
                <a:solidFill>
                  <a:srgbClr val="FF3300"/>
                </a:solidFill>
              </a:rPr>
              <a:t>nghe</a:t>
            </a:r>
            <a:r>
              <a:rPr lang="en-US" sz="1800" dirty="0">
                <a:solidFill>
                  <a:srgbClr val="FF3300"/>
                </a:solidFill>
              </a:rPr>
              <a:t> </a:t>
            </a:r>
            <a:r>
              <a:rPr lang="en-US" sz="1800" dirty="0" err="1">
                <a:solidFill>
                  <a:srgbClr val="FF3300"/>
                </a:solidFill>
              </a:rPr>
              <a:t>được</a:t>
            </a:r>
            <a:r>
              <a:rPr lang="en-US" sz="1800" dirty="0">
                <a:solidFill>
                  <a:srgbClr val="FF3300"/>
                </a:solidFill>
              </a:rPr>
              <a:t> </a:t>
            </a:r>
            <a:r>
              <a:rPr lang="en-US" sz="1800" dirty="0" err="1">
                <a:solidFill>
                  <a:srgbClr val="FF3300"/>
                </a:solidFill>
              </a:rPr>
              <a:t>thì</a:t>
            </a:r>
            <a:r>
              <a:rPr lang="en-US" sz="1800" dirty="0">
                <a:solidFill>
                  <a:srgbClr val="FF3300"/>
                </a:solidFill>
              </a:rPr>
              <a:t> </a:t>
            </a:r>
            <a:r>
              <a:rPr lang="en-US" sz="1800" dirty="0" err="1">
                <a:solidFill>
                  <a:srgbClr val="FF3300"/>
                </a:solidFill>
              </a:rPr>
              <a:t>bỏ</a:t>
            </a:r>
            <a:r>
              <a:rPr lang="en-US" sz="1800" dirty="0">
                <a:solidFill>
                  <a:srgbClr val="FF3300"/>
                </a:solidFill>
              </a:rPr>
              <a:t> </a:t>
            </a:r>
            <a:r>
              <a:rPr lang="en-US" sz="1800" dirty="0" err="1">
                <a:solidFill>
                  <a:srgbClr val="FF3300"/>
                </a:solidFill>
              </a:rPr>
              <a:t>đi</a:t>
            </a:r>
            <a:r>
              <a:rPr lang="en-US" sz="1800" dirty="0">
                <a:solidFill>
                  <a:srgbClr val="FF3300"/>
                </a:solidFill>
              </a:rPr>
              <a:t> (MP3), </a:t>
            </a:r>
            <a:r>
              <a:rPr lang="en-US" sz="1800" dirty="0" err="1">
                <a:solidFill>
                  <a:srgbClr val="FF3300"/>
                </a:solidFill>
              </a:rPr>
              <a:t>giảm</a:t>
            </a:r>
            <a:r>
              <a:rPr lang="en-US" sz="1800" dirty="0">
                <a:solidFill>
                  <a:srgbClr val="FF3300"/>
                </a:solidFill>
              </a:rPr>
              <a:t> </a:t>
            </a:r>
            <a:r>
              <a:rPr lang="en-US" sz="1800" dirty="0" err="1">
                <a:solidFill>
                  <a:srgbClr val="FF3300"/>
                </a:solidFill>
              </a:rPr>
              <a:t>độ</a:t>
            </a:r>
            <a:r>
              <a:rPr lang="en-US" sz="1800" dirty="0">
                <a:solidFill>
                  <a:srgbClr val="FF3300"/>
                </a:solidFill>
              </a:rPr>
              <a:t> </a:t>
            </a:r>
            <a:r>
              <a:rPr lang="en-US" sz="1800" dirty="0" err="1">
                <a:solidFill>
                  <a:srgbClr val="FF3300"/>
                </a:solidFill>
              </a:rPr>
              <a:t>phân</a:t>
            </a:r>
            <a:r>
              <a:rPr lang="en-US" sz="1800" dirty="0">
                <a:solidFill>
                  <a:srgbClr val="FF3300"/>
                </a:solidFill>
              </a:rPr>
              <a:t> </a:t>
            </a:r>
            <a:r>
              <a:rPr lang="en-US" sz="1800" dirty="0" err="1">
                <a:solidFill>
                  <a:srgbClr val="FF3300"/>
                </a:solidFill>
              </a:rPr>
              <a:t>giải</a:t>
            </a:r>
            <a:r>
              <a:rPr lang="en-US" sz="1800" dirty="0">
                <a:solidFill>
                  <a:srgbClr val="FF3300"/>
                </a:solidFill>
              </a:rPr>
              <a:t> </a:t>
            </a:r>
            <a:r>
              <a:rPr lang="en-US" sz="1800" dirty="0" err="1">
                <a:solidFill>
                  <a:srgbClr val="FF3300"/>
                </a:solidFill>
              </a:rPr>
              <a:t>của</a:t>
            </a:r>
            <a:r>
              <a:rPr lang="en-US" sz="1800" dirty="0">
                <a:solidFill>
                  <a:srgbClr val="FF3300"/>
                </a:solidFill>
              </a:rPr>
              <a:t> </a:t>
            </a:r>
            <a:r>
              <a:rPr lang="en-US" sz="1800" dirty="0" err="1">
                <a:solidFill>
                  <a:srgbClr val="FF3300"/>
                </a:solidFill>
              </a:rPr>
              <a:t>ảnh</a:t>
            </a:r>
            <a:r>
              <a:rPr lang="en-US" sz="1800" dirty="0">
                <a:solidFill>
                  <a:srgbClr val="FF3300"/>
                </a:solidFill>
              </a:rPr>
              <a:t> (BMP). </a:t>
            </a:r>
            <a:r>
              <a:rPr lang="en-US" sz="1800" dirty="0">
                <a:solidFill>
                  <a:srgbClr val="FF3300"/>
                </a:solidFill>
                <a:sym typeface="Wingdings" pitchFamily="2" charset="2"/>
              </a:rPr>
              <a:t> </a:t>
            </a:r>
            <a:r>
              <a:rPr lang="en-US" sz="1800" dirty="0" err="1">
                <a:solidFill>
                  <a:srgbClr val="FF3300"/>
                </a:solidFill>
                <a:sym typeface="Wingdings" pitchFamily="2" charset="2"/>
              </a:rPr>
              <a:t>Khi</a:t>
            </a:r>
            <a:r>
              <a:rPr lang="en-US" sz="1800" dirty="0">
                <a:solidFill>
                  <a:srgbClr val="FF3300"/>
                </a:solidFill>
                <a:sym typeface="Wingdings" pitchFamily="2" charset="2"/>
              </a:rPr>
              <a:t> </a:t>
            </a:r>
            <a:r>
              <a:rPr lang="en-US" sz="1800" dirty="0" err="1">
                <a:solidFill>
                  <a:srgbClr val="FF3300"/>
                </a:solidFill>
                <a:sym typeface="Wingdings" pitchFamily="2" charset="2"/>
              </a:rPr>
              <a:t>giải</a:t>
            </a:r>
            <a:r>
              <a:rPr lang="en-US" sz="1800" dirty="0">
                <a:solidFill>
                  <a:srgbClr val="FF3300"/>
                </a:solidFill>
                <a:sym typeface="Wingdings" pitchFamily="2" charset="2"/>
              </a:rPr>
              <a:t> </a:t>
            </a:r>
            <a:r>
              <a:rPr lang="en-US" sz="1800" dirty="0" err="1">
                <a:solidFill>
                  <a:srgbClr val="FF3300"/>
                </a:solidFill>
                <a:sym typeface="Wingdings" pitchFamily="2" charset="2"/>
              </a:rPr>
              <a:t>nén</a:t>
            </a:r>
            <a:r>
              <a:rPr lang="en-US" sz="1800" dirty="0">
                <a:solidFill>
                  <a:srgbClr val="FF3300"/>
                </a:solidFill>
                <a:sym typeface="Wingdings" pitchFamily="2" charset="2"/>
              </a:rPr>
              <a:t>, </a:t>
            </a:r>
            <a:r>
              <a:rPr lang="en-US" sz="1800" dirty="0" err="1">
                <a:solidFill>
                  <a:srgbClr val="FF3300"/>
                </a:solidFill>
                <a:sym typeface="Wingdings" pitchFamily="2" charset="2"/>
              </a:rPr>
              <a:t>không</a:t>
            </a:r>
            <a:r>
              <a:rPr lang="en-US" sz="1800" dirty="0">
                <a:solidFill>
                  <a:srgbClr val="FF3300"/>
                </a:solidFill>
                <a:sym typeface="Wingdings" pitchFamily="2" charset="2"/>
              </a:rPr>
              <a:t> </a:t>
            </a:r>
            <a:r>
              <a:rPr lang="en-US" sz="1800" dirty="0" err="1">
                <a:solidFill>
                  <a:srgbClr val="FF3300"/>
                </a:solidFill>
                <a:sym typeface="Wingdings" pitchFamily="2" charset="2"/>
              </a:rPr>
              <a:t>thể</a:t>
            </a:r>
            <a:r>
              <a:rPr lang="en-US" sz="1800" dirty="0">
                <a:solidFill>
                  <a:srgbClr val="FF3300"/>
                </a:solidFill>
                <a:sym typeface="Wingdings" pitchFamily="2" charset="2"/>
              </a:rPr>
              <a:t> </a:t>
            </a:r>
            <a:r>
              <a:rPr lang="en-US" sz="1800" dirty="0" err="1">
                <a:solidFill>
                  <a:srgbClr val="FF3300"/>
                </a:solidFill>
                <a:sym typeface="Wingdings" pitchFamily="2" charset="2"/>
              </a:rPr>
              <a:t>phục</a:t>
            </a:r>
            <a:r>
              <a:rPr lang="en-US" sz="1800" dirty="0">
                <a:solidFill>
                  <a:srgbClr val="FF3300"/>
                </a:solidFill>
                <a:sym typeface="Wingdings" pitchFamily="2" charset="2"/>
              </a:rPr>
              <a:t> </a:t>
            </a:r>
            <a:r>
              <a:rPr lang="en-US" sz="1800" dirty="0" err="1">
                <a:solidFill>
                  <a:srgbClr val="FF3300"/>
                </a:solidFill>
                <a:sym typeface="Wingdings" pitchFamily="2" charset="2"/>
              </a:rPr>
              <a:t>hồi</a:t>
            </a:r>
            <a:r>
              <a:rPr lang="en-US" sz="1800" dirty="0">
                <a:solidFill>
                  <a:srgbClr val="FF3300"/>
                </a:solidFill>
                <a:sym typeface="Wingdings" pitchFamily="2" charset="2"/>
              </a:rPr>
              <a:t> </a:t>
            </a:r>
            <a:r>
              <a:rPr lang="en-US" sz="1800" dirty="0" err="1">
                <a:solidFill>
                  <a:srgbClr val="FF3300"/>
                </a:solidFill>
                <a:sym typeface="Wingdings" pitchFamily="2" charset="2"/>
              </a:rPr>
              <a:t>dữ</a:t>
            </a:r>
            <a:r>
              <a:rPr lang="en-US" sz="1800" dirty="0">
                <a:solidFill>
                  <a:srgbClr val="FF3300"/>
                </a:solidFill>
                <a:sym typeface="Wingdings" pitchFamily="2" charset="2"/>
              </a:rPr>
              <a:t> </a:t>
            </a:r>
            <a:r>
              <a:rPr lang="en-US" sz="1800" dirty="0" err="1">
                <a:solidFill>
                  <a:srgbClr val="FF3300"/>
                </a:solidFill>
                <a:sym typeface="Wingdings" pitchFamily="2" charset="2"/>
              </a:rPr>
              <a:t>liệu</a:t>
            </a:r>
            <a:r>
              <a:rPr lang="en-US" sz="1800" dirty="0">
                <a:solidFill>
                  <a:srgbClr val="FF3300"/>
                </a:solidFill>
                <a:sym typeface="Wingdings" pitchFamily="2" charset="2"/>
              </a:rPr>
              <a:t> ban </a:t>
            </a:r>
            <a:r>
              <a:rPr lang="en-US" sz="1800" dirty="0" err="1">
                <a:solidFill>
                  <a:srgbClr val="FF3300"/>
                </a:solidFill>
                <a:sym typeface="Wingdings" pitchFamily="2" charset="2"/>
              </a:rPr>
              <a:t>đầu</a:t>
            </a:r>
            <a:endParaRPr lang="en-US" sz="1800" dirty="0">
              <a:solidFill>
                <a:srgbClr val="FF3300"/>
              </a:solidFill>
            </a:endParaRPr>
          </a:p>
          <a:p>
            <a:pPr marL="319088" indent="-319088">
              <a:buFont typeface="Arial" pitchFamily="34" charset="0"/>
              <a:buChar char="•"/>
            </a:pPr>
            <a:r>
              <a:rPr lang="en-US" sz="2400" b="1" dirty="0"/>
              <a:t>Lossless Compression Algorithms are introduced:  </a:t>
            </a:r>
          </a:p>
          <a:p>
            <a:pPr marL="966788" lvl="1" indent="-273050"/>
            <a:r>
              <a:rPr lang="en-US" sz="2400" dirty="0"/>
              <a:t>(1) Huffman Encoding</a:t>
            </a:r>
          </a:p>
          <a:p>
            <a:pPr marL="966788" lvl="1" indent="-273050"/>
            <a:r>
              <a:rPr lang="en-US" sz="2400" dirty="0"/>
              <a:t>(2) Lempel-Ziv</a:t>
            </a:r>
          </a:p>
          <a:p>
            <a:pPr marL="966788" lvl="1" indent="-273050"/>
            <a:r>
              <a:rPr lang="en-US" sz="2400" dirty="0"/>
              <a:t>(3) RLE: Run Length Encoding</a:t>
            </a:r>
          </a:p>
          <a:p>
            <a:pPr marL="319088" indent="-319088"/>
            <a:r>
              <a:rPr lang="en-US" sz="3200" dirty="0"/>
              <a:t>	</a:t>
            </a:r>
            <a:r>
              <a:rPr lang="en-US" sz="2800" i="1" dirty="0">
                <a:solidFill>
                  <a:srgbClr val="0000CC"/>
                </a:solidFill>
                <a:sym typeface="Wingdings" pitchFamily="2" charset="2"/>
              </a:rPr>
              <a:t> </a:t>
            </a:r>
            <a:r>
              <a:rPr lang="en-US" sz="2800" i="1" dirty="0">
                <a:solidFill>
                  <a:srgbClr val="0000CC"/>
                </a:solidFill>
              </a:rPr>
              <a:t>Performance of a compression method depends on file type.</a:t>
            </a:r>
            <a:endParaRPr lang="en-US" sz="2400" dirty="0">
              <a:solidFill>
                <a:srgbClr val="0000CC"/>
              </a:solidFill>
            </a:endParaRPr>
          </a:p>
        </p:txBody>
      </p:sp>
      <p:sp>
        <p:nvSpPr>
          <p:cNvPr id="10" name="Footer Placeholder 9"/>
          <p:cNvSpPr>
            <a:spLocks noGrp="1"/>
          </p:cNvSpPr>
          <p:nvPr>
            <p:ph type="ftr" sz="quarter" idx="11"/>
          </p:nvPr>
        </p:nvSpPr>
        <p:spPr/>
        <p:txBody>
          <a:bodyPr/>
          <a:lstStyle/>
          <a:p>
            <a:pPr>
              <a:defRPr/>
            </a:pPr>
            <a:r>
              <a:rPr lang="en-US"/>
              <a:t>Text Processing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itle 1"/>
          <p:cNvSpPr>
            <a:spLocks noGrp="1"/>
          </p:cNvSpPr>
          <p:nvPr>
            <p:ph type="title" idx="4294967295"/>
          </p:nvPr>
        </p:nvSpPr>
        <p:spPr>
          <a:xfrm>
            <a:off x="914400" y="-2490"/>
            <a:ext cx="8229600" cy="646331"/>
          </a:xfrm>
        </p:spPr>
        <p:txBody>
          <a:bodyPr>
            <a:spAutoFit/>
          </a:bodyPr>
          <a:lstStyle/>
          <a:p>
            <a:pPr algn="r"/>
            <a:r>
              <a:rPr lang="en-US" sz="3600" b="1" dirty="0"/>
              <a:t>Introduction</a:t>
            </a:r>
          </a:p>
        </p:txBody>
      </p:sp>
      <p:sp>
        <p:nvSpPr>
          <p:cNvPr id="5126" name="Text Box 11"/>
          <p:cNvSpPr txBox="1">
            <a:spLocks noChangeArrowheads="1"/>
          </p:cNvSpPr>
          <p:nvPr/>
        </p:nvSpPr>
        <p:spPr bwMode="auto">
          <a:xfrm>
            <a:off x="304800" y="1419285"/>
            <a:ext cx="8458200" cy="5262979"/>
          </a:xfrm>
          <a:prstGeom prst="rect">
            <a:avLst/>
          </a:prstGeom>
          <a:noFill/>
          <a:ln w="9525">
            <a:noFill/>
            <a:miter lim="800000"/>
            <a:headEnd/>
            <a:tailEnd/>
          </a:ln>
        </p:spPr>
        <p:txBody>
          <a:bodyPr wrap="square">
            <a:spAutoFit/>
          </a:bodyPr>
          <a:lstStyle/>
          <a:p>
            <a:pPr marL="284163" indent="-284163">
              <a:buFont typeface="Arial" pitchFamily="34" charset="0"/>
              <a:buChar char="•"/>
            </a:pPr>
            <a:r>
              <a:rPr lang="en-US" sz="2400" dirty="0"/>
              <a:t>Text = String = a sequence of characters = a sequence of bytes</a:t>
            </a:r>
          </a:p>
          <a:p>
            <a:pPr marL="284163" indent="-284163">
              <a:buFont typeface="Arial" pitchFamily="34" charset="0"/>
              <a:buChar char="•"/>
            </a:pPr>
            <a:r>
              <a:rPr lang="en-US" sz="2400" dirty="0"/>
              <a:t>Despite the wealth of multimedia information, text is still main data format in computers</a:t>
            </a:r>
          </a:p>
          <a:p>
            <a:pPr marL="284163" indent="-284163">
              <a:buFont typeface="Arial" pitchFamily="34" charset="0"/>
              <a:buChar char="•"/>
            </a:pPr>
            <a:r>
              <a:rPr lang="en-US" sz="2400" dirty="0"/>
              <a:t> Text is digitalized (ASCII, EBCDIC,… or a pre-defined code table)</a:t>
            </a:r>
          </a:p>
          <a:p>
            <a:pPr marL="741363" lvl="1" indent="-284163"/>
            <a:r>
              <a:rPr lang="en-US" sz="2400" dirty="0"/>
              <a:t> WWW </a:t>
            </a:r>
            <a:r>
              <a:rPr lang="en-US" sz="2400" dirty="0">
                <a:sym typeface="Wingdings" pitchFamily="2" charset="2"/>
              </a:rPr>
              <a:t> HTML, XML, text documents, email,…</a:t>
            </a:r>
          </a:p>
          <a:p>
            <a:pPr marL="284163" indent="-284163">
              <a:buFont typeface="Arial" pitchFamily="34" charset="0"/>
              <a:buChar char="•"/>
            </a:pPr>
            <a:r>
              <a:rPr lang="en-US" sz="2400" dirty="0">
                <a:sym typeface="Wingdings" pitchFamily="2" charset="2"/>
              </a:rPr>
              <a:t>Many data sets are stored in text format (String)</a:t>
            </a:r>
          </a:p>
          <a:p>
            <a:pPr marL="284163" indent="-284163">
              <a:buFont typeface="Arial" pitchFamily="34" charset="0"/>
              <a:buChar char="•"/>
            </a:pPr>
            <a:r>
              <a:rPr lang="en-US" sz="2400" dirty="0"/>
              <a:t>Common Methods on text: trim(), </a:t>
            </a:r>
            <a:r>
              <a:rPr lang="en-US" sz="2400" dirty="0" err="1"/>
              <a:t>charAt</a:t>
            </a:r>
            <a:r>
              <a:rPr lang="en-US" sz="2400" dirty="0"/>
              <a:t>(index), </a:t>
            </a:r>
            <a:r>
              <a:rPr lang="en-US" sz="2400" dirty="0" err="1"/>
              <a:t>subString</a:t>
            </a:r>
            <a:r>
              <a:rPr lang="en-US" sz="2400" dirty="0"/>
              <a:t>(…), lower(), upper(), </a:t>
            </a:r>
            <a:r>
              <a:rPr lang="en-US" sz="2400" dirty="0" err="1"/>
              <a:t>beginWith</a:t>
            </a:r>
            <a:r>
              <a:rPr lang="en-US" sz="2400" dirty="0"/>
              <a:t>(…),…</a:t>
            </a:r>
          </a:p>
          <a:p>
            <a:pPr marL="284163" indent="3175"/>
            <a:r>
              <a:rPr lang="en-US" sz="2400" dirty="0" err="1"/>
              <a:t>indexOf</a:t>
            </a:r>
            <a:r>
              <a:rPr lang="en-US" sz="2400" dirty="0"/>
              <a:t>(…)</a:t>
            </a:r>
          </a:p>
          <a:p>
            <a:pPr indent="3175"/>
            <a:r>
              <a:rPr lang="en-US" sz="2400" b="1" dirty="0">
                <a:solidFill>
                  <a:srgbClr val="0000CC"/>
                </a:solidFill>
                <a:sym typeface="Wingdings" pitchFamily="2" charset="2"/>
              </a:rPr>
              <a:t>Two basic problems on text data:</a:t>
            </a:r>
          </a:p>
          <a:p>
            <a:pPr marL="741363" lvl="1" indent="-284163">
              <a:buFont typeface="Arial" pitchFamily="34" charset="0"/>
              <a:buChar char="•"/>
            </a:pPr>
            <a:r>
              <a:rPr lang="en-US" sz="2400" dirty="0">
                <a:sym typeface="Wingdings" pitchFamily="2" charset="2"/>
              </a:rPr>
              <a:t>Matching a substring (search operation)</a:t>
            </a:r>
          </a:p>
          <a:p>
            <a:pPr marL="741363" lvl="1" indent="-284163">
              <a:buFont typeface="Arial" pitchFamily="34" charset="0"/>
              <a:buChar char="•"/>
            </a:pPr>
            <a:r>
              <a:rPr lang="en-US" sz="2400" dirty="0">
                <a:sym typeface="Wingdings" pitchFamily="2" charset="2"/>
              </a:rPr>
              <a:t>Compressing a document  </a:t>
            </a:r>
            <a:endParaRPr lang="en-US" sz="2400" dirty="0"/>
          </a:p>
        </p:txBody>
      </p:sp>
      <p:sp>
        <p:nvSpPr>
          <p:cNvPr id="7" name="Footer Placeholder 6"/>
          <p:cNvSpPr>
            <a:spLocks noGrp="1"/>
          </p:cNvSpPr>
          <p:nvPr>
            <p:ph type="ftr" sz="quarter" idx="11"/>
          </p:nvPr>
        </p:nvSpPr>
        <p:spPr/>
        <p:txBody>
          <a:bodyPr/>
          <a:lstStyle/>
          <a:p>
            <a:pPr>
              <a:defRPr/>
            </a:pPr>
            <a:r>
              <a:rPr lang="en-US"/>
              <a:t>Text Processing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914400" y="0"/>
            <a:ext cx="8229600" cy="701675"/>
          </a:xfrm>
        </p:spPr>
        <p:txBody>
          <a:bodyPr>
            <a:spAutoFit/>
          </a:bodyPr>
          <a:lstStyle/>
          <a:p>
            <a:pPr algn="r"/>
            <a:r>
              <a:rPr lang="en-US" sz="4000" dirty="0"/>
              <a:t>2</a:t>
            </a:r>
            <a:r>
              <a:rPr lang="en-US" sz="4000" b="1" dirty="0"/>
              <a:t>- Data Compression… </a:t>
            </a:r>
          </a:p>
        </p:txBody>
      </p:sp>
      <p:sp>
        <p:nvSpPr>
          <p:cNvPr id="25605" name="Content Placeholder 4"/>
          <p:cNvSpPr>
            <a:spLocks noGrp="1"/>
          </p:cNvSpPr>
          <p:nvPr>
            <p:ph sz="quarter" idx="4294967295"/>
          </p:nvPr>
        </p:nvSpPr>
        <p:spPr>
          <a:xfrm>
            <a:off x="457200" y="1922687"/>
            <a:ext cx="8229600" cy="1766637"/>
          </a:xfrm>
        </p:spPr>
        <p:txBody>
          <a:bodyPr>
            <a:spAutoFit/>
          </a:bodyPr>
          <a:lstStyle/>
          <a:p>
            <a:pPr marL="319088" indent="-319088"/>
            <a:endParaRPr lang="en-US" sz="3200" b="1"/>
          </a:p>
          <a:p>
            <a:pPr marL="319088" indent="-319088"/>
            <a:endParaRPr lang="en-US" b="1"/>
          </a:p>
          <a:p>
            <a:pPr marL="319088" indent="-319088"/>
            <a:endParaRPr lang="en-US" sz="3200" b="1"/>
          </a:p>
        </p:txBody>
      </p:sp>
      <p:sp>
        <p:nvSpPr>
          <p:cNvPr id="6" name="Rectangle 5"/>
          <p:cNvSpPr/>
          <p:nvPr/>
        </p:nvSpPr>
        <p:spPr>
          <a:xfrm>
            <a:off x="152400" y="1000780"/>
            <a:ext cx="8001000" cy="523220"/>
          </a:xfrm>
          <a:prstGeom prst="rect">
            <a:avLst/>
          </a:prstGeom>
        </p:spPr>
        <p:txBody>
          <a:bodyPr wrap="square">
            <a:spAutoFit/>
          </a:bodyPr>
          <a:lstStyle/>
          <a:p>
            <a:r>
              <a:rPr lang="en-US" sz="2800" b="1" dirty="0">
                <a:solidFill>
                  <a:srgbClr val="FF0000"/>
                </a:solidFill>
              </a:rPr>
              <a:t>Introduction: Prefix code compression</a:t>
            </a:r>
            <a:endParaRPr lang="en-US" sz="2800" dirty="0">
              <a:solidFill>
                <a:srgbClr val="FF0000"/>
              </a:solidFill>
            </a:endParaRPr>
          </a:p>
        </p:txBody>
      </p:sp>
      <p:sp>
        <p:nvSpPr>
          <p:cNvPr id="7" name="Rectangle 6"/>
          <p:cNvSpPr/>
          <p:nvPr/>
        </p:nvSpPr>
        <p:spPr>
          <a:xfrm>
            <a:off x="228600" y="1524000"/>
            <a:ext cx="8686800" cy="4881336"/>
          </a:xfrm>
          <a:prstGeom prst="rect">
            <a:avLst/>
          </a:prstGeom>
        </p:spPr>
        <p:txBody>
          <a:bodyPr wrap="square">
            <a:spAutoFit/>
          </a:bodyPr>
          <a:lstStyle/>
          <a:p>
            <a:pPr marL="319088" indent="-319088"/>
            <a:r>
              <a:rPr lang="en-US" sz="2800" b="1" dirty="0"/>
              <a:t>Basic of Lossless compression:</a:t>
            </a:r>
          </a:p>
          <a:p>
            <a:pPr marL="319088" indent="-319088">
              <a:buFontTx/>
              <a:buChar char="-"/>
            </a:pPr>
            <a:r>
              <a:rPr lang="en-US" sz="2400" b="1" dirty="0"/>
              <a:t>Main idea</a:t>
            </a:r>
            <a:r>
              <a:rPr lang="en-US" sz="2400" dirty="0"/>
              <a:t>: Use smaller number of bits to store a data unit (8 bit-character- symbol).</a:t>
            </a:r>
          </a:p>
          <a:p>
            <a:pPr marL="319088" indent="-319088">
              <a:buFontTx/>
              <a:buChar char="-"/>
            </a:pPr>
            <a:r>
              <a:rPr lang="en-US" sz="2400" b="1" dirty="0"/>
              <a:t>Codeword</a:t>
            </a:r>
            <a:r>
              <a:rPr lang="en-US" sz="2400" dirty="0"/>
              <a:t>: sequence of bits corresponding to a symbol. Codeword of a symbol is unique.</a:t>
            </a:r>
          </a:p>
          <a:p>
            <a:pPr marL="319088" indent="-319088">
              <a:buFontTx/>
              <a:buChar char="-"/>
            </a:pPr>
            <a:r>
              <a:rPr lang="en-US" sz="2400" dirty="0"/>
              <a:t> </a:t>
            </a:r>
            <a:r>
              <a:rPr lang="en-US" sz="2400" b="1" dirty="0"/>
              <a:t>Average codeword length</a:t>
            </a:r>
            <a:r>
              <a:rPr lang="en-US" sz="2400" dirty="0"/>
              <a:t> indicates efficiency of  a compression .</a:t>
            </a:r>
          </a:p>
          <a:p>
            <a:pPr marL="319088" indent="-319088">
              <a:buFontTx/>
              <a:buChar char="-"/>
            </a:pPr>
            <a:r>
              <a:rPr lang="en-US" sz="2400" b="1" dirty="0">
                <a:latin typeface="Arial" pitchFamily="34" charset="0"/>
                <a:cs typeface="Arial" pitchFamily="34" charset="0"/>
              </a:rPr>
              <a:t>Compression rate</a:t>
            </a:r>
            <a:endParaRPr lang="en-US" sz="2400" dirty="0">
              <a:latin typeface="Arial" pitchFamily="34" charset="0"/>
              <a:cs typeface="Arial" pitchFamily="34" charset="0"/>
            </a:endParaRPr>
          </a:p>
          <a:p>
            <a:pPr lvl="1">
              <a:lnSpc>
                <a:spcPct val="90000"/>
              </a:lnSpc>
              <a:buFont typeface="Arial" charset="0"/>
              <a:buNone/>
            </a:pPr>
            <a:r>
              <a:rPr lang="en-US" sz="2400" dirty="0"/>
              <a:t>	  	</a:t>
            </a:r>
            <a:r>
              <a:rPr lang="en-US" sz="2400" u="sng" dirty="0">
                <a:solidFill>
                  <a:srgbClr val="0000CC"/>
                </a:solidFill>
              </a:rPr>
              <a:t>length(input) – length (output) </a:t>
            </a:r>
            <a:r>
              <a:rPr lang="en-US" sz="2400" u="sng" dirty="0">
                <a:solidFill>
                  <a:srgbClr val="0000CC"/>
                </a:solidFill>
                <a:sym typeface="Wingdings" pitchFamily="2" charset="2"/>
              </a:rPr>
              <a:t> </a:t>
            </a:r>
            <a:r>
              <a:rPr lang="en-US" sz="2400" u="sng" dirty="0" err="1">
                <a:solidFill>
                  <a:srgbClr val="0000CC"/>
                </a:solidFill>
                <a:sym typeface="Wingdings" pitchFamily="2" charset="2"/>
              </a:rPr>
              <a:t>dL</a:t>
            </a:r>
            <a:endParaRPr lang="en-US" sz="2400" u="sng" dirty="0">
              <a:solidFill>
                <a:srgbClr val="0000CC"/>
              </a:solidFill>
            </a:endParaRPr>
          </a:p>
          <a:p>
            <a:pPr lvl="1">
              <a:lnSpc>
                <a:spcPct val="90000"/>
              </a:lnSpc>
              <a:buFont typeface="Arial" charset="0"/>
              <a:buNone/>
            </a:pPr>
            <a:r>
              <a:rPr lang="en-US" sz="2400" dirty="0">
                <a:solidFill>
                  <a:srgbClr val="0000CC"/>
                </a:solidFill>
              </a:rPr>
              <a:t>                      length(input) </a:t>
            </a:r>
            <a:r>
              <a:rPr lang="en-US" sz="2400" dirty="0">
                <a:solidFill>
                  <a:srgbClr val="0000CC"/>
                </a:solidFill>
                <a:sym typeface="Wingdings" pitchFamily="2" charset="2"/>
              </a:rPr>
              <a:t> L</a:t>
            </a:r>
            <a:endParaRPr lang="en-US" sz="2400" dirty="0">
              <a:solidFill>
                <a:srgbClr val="0000CC"/>
              </a:solidFill>
            </a:endParaRPr>
          </a:p>
          <a:p>
            <a:pPr marL="319088" indent="-319088">
              <a:buFontTx/>
              <a:buChar char="-"/>
            </a:pPr>
            <a:r>
              <a:rPr lang="en-US" sz="2400" dirty="0">
                <a:latin typeface="Arial" pitchFamily="34" charset="0"/>
                <a:cs typeface="Arial" pitchFamily="34" charset="0"/>
              </a:rPr>
              <a:t>Compression rate is used to compare the efficiency of different data compression methods when applied to the same data.</a:t>
            </a:r>
            <a:endParaRPr lang="en-US" sz="2800" dirty="0"/>
          </a:p>
        </p:txBody>
      </p:sp>
      <p:sp>
        <p:nvSpPr>
          <p:cNvPr id="9" name="Footer Placeholder 8"/>
          <p:cNvSpPr>
            <a:spLocks noGrp="1"/>
          </p:cNvSpPr>
          <p:nvPr>
            <p:ph type="ftr" sz="quarter" idx="11"/>
          </p:nvPr>
        </p:nvSpPr>
        <p:spPr/>
        <p:txBody>
          <a:bodyPr/>
          <a:lstStyle/>
          <a:p>
            <a:pPr>
              <a:defRPr/>
            </a:pPr>
            <a:r>
              <a:rPr lang="en-US"/>
              <a:t>Text Processing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914400" y="0"/>
            <a:ext cx="8229600" cy="701675"/>
          </a:xfrm>
        </p:spPr>
        <p:txBody>
          <a:bodyPr>
            <a:spAutoFit/>
          </a:bodyPr>
          <a:lstStyle/>
          <a:p>
            <a:pPr algn="r"/>
            <a:r>
              <a:rPr lang="en-US" sz="4000" dirty="0"/>
              <a:t>2</a:t>
            </a:r>
            <a:r>
              <a:rPr lang="en-US" sz="4000" b="1" dirty="0"/>
              <a:t>- Data Compression… </a:t>
            </a:r>
          </a:p>
        </p:txBody>
      </p:sp>
      <p:sp>
        <p:nvSpPr>
          <p:cNvPr id="25605" name="Content Placeholder 4"/>
          <p:cNvSpPr>
            <a:spLocks noGrp="1"/>
          </p:cNvSpPr>
          <p:nvPr>
            <p:ph sz="quarter" idx="4294967295"/>
          </p:nvPr>
        </p:nvSpPr>
        <p:spPr>
          <a:xfrm>
            <a:off x="457200" y="1922687"/>
            <a:ext cx="8229600" cy="1766637"/>
          </a:xfrm>
        </p:spPr>
        <p:txBody>
          <a:bodyPr>
            <a:spAutoFit/>
          </a:bodyPr>
          <a:lstStyle/>
          <a:p>
            <a:pPr marL="319088" indent="-319088"/>
            <a:endParaRPr lang="en-US" sz="3200" b="1"/>
          </a:p>
          <a:p>
            <a:pPr marL="319088" indent="-319088"/>
            <a:endParaRPr lang="en-US" b="1"/>
          </a:p>
          <a:p>
            <a:pPr marL="319088" indent="-319088"/>
            <a:endParaRPr lang="en-US" sz="3200" b="1"/>
          </a:p>
        </p:txBody>
      </p:sp>
      <p:sp>
        <p:nvSpPr>
          <p:cNvPr id="6" name="Rectangle 5"/>
          <p:cNvSpPr/>
          <p:nvPr/>
        </p:nvSpPr>
        <p:spPr>
          <a:xfrm>
            <a:off x="152400" y="1000780"/>
            <a:ext cx="8153400" cy="523220"/>
          </a:xfrm>
          <a:prstGeom prst="rect">
            <a:avLst/>
          </a:prstGeom>
        </p:spPr>
        <p:txBody>
          <a:bodyPr wrap="square">
            <a:spAutoFit/>
          </a:bodyPr>
          <a:lstStyle/>
          <a:p>
            <a:r>
              <a:rPr lang="en-US" sz="2800" b="1" dirty="0">
                <a:solidFill>
                  <a:srgbClr val="FF0000"/>
                </a:solidFill>
              </a:rPr>
              <a:t>Introduction: Prefix code compression</a:t>
            </a:r>
            <a:endParaRPr lang="en-US" sz="2800" dirty="0">
              <a:solidFill>
                <a:srgbClr val="FF0000"/>
              </a:solidFill>
            </a:endParaRPr>
          </a:p>
        </p:txBody>
      </p:sp>
      <p:sp>
        <p:nvSpPr>
          <p:cNvPr id="7" name="Rectangle 6"/>
          <p:cNvSpPr/>
          <p:nvPr/>
        </p:nvSpPr>
        <p:spPr>
          <a:xfrm>
            <a:off x="228600" y="1524000"/>
            <a:ext cx="8686800" cy="2677656"/>
          </a:xfrm>
          <a:prstGeom prst="rect">
            <a:avLst/>
          </a:prstGeom>
        </p:spPr>
        <p:txBody>
          <a:bodyPr wrap="square">
            <a:spAutoFit/>
          </a:bodyPr>
          <a:lstStyle/>
          <a:p>
            <a:pPr marL="319088" indent="-319088"/>
            <a:r>
              <a:rPr lang="en-US" sz="2400" dirty="0"/>
              <a:t>Computing the average codeword length:</a:t>
            </a:r>
          </a:p>
          <a:p>
            <a:pPr marL="319088" indent="-319088"/>
            <a:r>
              <a:rPr lang="en-US" sz="2400" dirty="0">
                <a:sym typeface="Wingdings" pitchFamily="2" charset="2"/>
              </a:rPr>
              <a:t> Use the entropy formula – </a:t>
            </a:r>
            <a:r>
              <a:rPr lang="en-US" sz="2400" dirty="0" err="1">
                <a:sym typeface="Wingdings" pitchFamily="2" charset="2"/>
              </a:rPr>
              <a:t>trung</a:t>
            </a:r>
            <a:r>
              <a:rPr lang="en-US" sz="2400" dirty="0">
                <a:sym typeface="Wingdings" pitchFamily="2" charset="2"/>
              </a:rPr>
              <a:t> </a:t>
            </a:r>
            <a:r>
              <a:rPr lang="en-US" sz="2400" dirty="0" err="1">
                <a:sym typeface="Wingdings" pitchFamily="2" charset="2"/>
              </a:rPr>
              <a:t>bình</a:t>
            </a:r>
            <a:r>
              <a:rPr lang="en-US" sz="2400" dirty="0">
                <a:sym typeface="Wingdings" pitchFamily="2" charset="2"/>
              </a:rPr>
              <a:t> </a:t>
            </a:r>
            <a:r>
              <a:rPr lang="en-US" sz="2400" dirty="0" err="1">
                <a:sym typeface="Wingdings" pitchFamily="2" charset="2"/>
              </a:rPr>
              <a:t>mức</a:t>
            </a:r>
            <a:r>
              <a:rPr lang="en-US" sz="2400" dirty="0">
                <a:sym typeface="Wingdings" pitchFamily="2" charset="2"/>
              </a:rPr>
              <a:t> </a:t>
            </a:r>
            <a:r>
              <a:rPr lang="en-US" sz="2400" dirty="0" err="1">
                <a:sym typeface="Wingdings" pitchFamily="2" charset="2"/>
              </a:rPr>
              <a:t>độ</a:t>
            </a:r>
            <a:r>
              <a:rPr lang="en-US" sz="2400" dirty="0">
                <a:sym typeface="Wingdings" pitchFamily="2" charset="2"/>
              </a:rPr>
              <a:t> </a:t>
            </a:r>
            <a:r>
              <a:rPr lang="en-US" sz="2400" dirty="0" err="1">
                <a:sym typeface="Wingdings" pitchFamily="2" charset="2"/>
              </a:rPr>
              <a:t>lộn</a:t>
            </a:r>
            <a:r>
              <a:rPr lang="en-US" sz="2400" dirty="0">
                <a:sym typeface="Wingdings" pitchFamily="2" charset="2"/>
              </a:rPr>
              <a:t> </a:t>
            </a:r>
            <a:r>
              <a:rPr lang="en-US" sz="2400" dirty="0" err="1">
                <a:sym typeface="Wingdings" pitchFamily="2" charset="2"/>
              </a:rPr>
              <a:t>xộn</a:t>
            </a:r>
            <a:endParaRPr lang="en-US" sz="2400" dirty="0">
              <a:sym typeface="Wingdings" pitchFamily="2" charset="2"/>
            </a:endParaRPr>
          </a:p>
          <a:p>
            <a:pPr marL="319088" indent="-319088"/>
            <a:endParaRPr lang="en-US" sz="2400" i="1" dirty="0"/>
          </a:p>
          <a:p>
            <a:pPr marL="319088" indent="-319088"/>
            <a:r>
              <a:rPr lang="en-US" sz="2400" i="1" dirty="0"/>
              <a:t>L</a:t>
            </a:r>
            <a:r>
              <a:rPr lang="en-US" sz="2400" baseline="-25000" dirty="0"/>
              <a:t>ave</a:t>
            </a:r>
            <a:r>
              <a:rPr lang="en-US" sz="2400" dirty="0"/>
              <a:t> = H = </a:t>
            </a:r>
            <a:r>
              <a:rPr lang="en-US" sz="2400" i="1" dirty="0"/>
              <a:t>P</a:t>
            </a:r>
            <a:r>
              <a:rPr lang="en-US" sz="2400" dirty="0"/>
              <a:t>(x</a:t>
            </a:r>
            <a:r>
              <a:rPr lang="en-US" sz="2400" baseline="-25000" dirty="0"/>
              <a:t>1</a:t>
            </a:r>
            <a:r>
              <a:rPr lang="en-US" sz="2400" dirty="0"/>
              <a:t>)</a:t>
            </a:r>
            <a:r>
              <a:rPr lang="en-US" sz="2400" i="1" dirty="0"/>
              <a:t>L</a:t>
            </a:r>
            <a:r>
              <a:rPr lang="en-US" sz="2400" dirty="0"/>
              <a:t>(x</a:t>
            </a:r>
            <a:r>
              <a:rPr lang="en-US" sz="2400" baseline="-25000" dirty="0"/>
              <a:t>1</a:t>
            </a:r>
            <a:r>
              <a:rPr lang="en-US" sz="2400" dirty="0"/>
              <a:t>) + · · · + </a:t>
            </a:r>
            <a:r>
              <a:rPr lang="en-US" sz="2400" i="1" dirty="0"/>
              <a:t>P</a:t>
            </a:r>
            <a:r>
              <a:rPr lang="en-US" sz="2400" dirty="0"/>
              <a:t>(</a:t>
            </a:r>
            <a:r>
              <a:rPr lang="en-US" sz="2400" dirty="0" err="1"/>
              <a:t>x</a:t>
            </a:r>
            <a:r>
              <a:rPr lang="en-US" sz="2400" i="1" baseline="-25000" dirty="0" err="1"/>
              <a:t>n</a:t>
            </a:r>
            <a:r>
              <a:rPr lang="en-US" sz="2400" dirty="0"/>
              <a:t>)</a:t>
            </a:r>
            <a:r>
              <a:rPr lang="en-US" sz="2400" i="1" dirty="0"/>
              <a:t>L</a:t>
            </a:r>
            <a:r>
              <a:rPr lang="en-US" sz="2400" dirty="0"/>
              <a:t>(</a:t>
            </a:r>
            <a:r>
              <a:rPr lang="en-US" sz="2400" dirty="0" err="1"/>
              <a:t>x</a:t>
            </a:r>
            <a:r>
              <a:rPr lang="en-US" sz="2400" i="1" baseline="-25000" dirty="0" err="1"/>
              <a:t>n</a:t>
            </a:r>
            <a:r>
              <a:rPr lang="en-US" sz="2400" dirty="0"/>
              <a:t>)</a:t>
            </a:r>
          </a:p>
          <a:p>
            <a:pPr marL="319088" indent="-319088"/>
            <a:endParaRPr lang="en-US" sz="1800" i="1" dirty="0"/>
          </a:p>
          <a:p>
            <a:pPr marL="319088" indent="-319088"/>
            <a:r>
              <a:rPr lang="en-US" sz="1800" i="1" dirty="0"/>
              <a:t>In which:</a:t>
            </a:r>
          </a:p>
          <a:p>
            <a:pPr marL="319088" indent="-319088"/>
            <a:r>
              <a:rPr lang="en-US" sz="1800" dirty="0"/>
              <a:t>    P(X</a:t>
            </a:r>
            <a:r>
              <a:rPr lang="en-US" sz="1800" baseline="-25000" dirty="0"/>
              <a:t>i</a:t>
            </a:r>
            <a:r>
              <a:rPr lang="en-US" sz="1800" dirty="0"/>
              <a:t>): probability of the symbol X</a:t>
            </a:r>
            <a:r>
              <a:rPr lang="en-US" sz="1800" baseline="-25000" dirty="0"/>
              <a:t>i</a:t>
            </a:r>
            <a:r>
              <a:rPr lang="en-US" sz="1800" dirty="0"/>
              <a:t>.</a:t>
            </a:r>
          </a:p>
          <a:p>
            <a:pPr marL="319088" indent="-319088"/>
            <a:r>
              <a:rPr lang="en-US" sz="1800" dirty="0"/>
              <a:t>    L(X</a:t>
            </a:r>
            <a:r>
              <a:rPr lang="en-US" sz="1800" baseline="-25000" dirty="0"/>
              <a:t>i</a:t>
            </a:r>
            <a:r>
              <a:rPr lang="en-US" sz="1800" dirty="0"/>
              <a:t>): Codeword length of the symbol X</a:t>
            </a:r>
            <a:r>
              <a:rPr lang="en-US" sz="1800" baseline="-25000" dirty="0"/>
              <a:t>i</a:t>
            </a:r>
            <a:r>
              <a:rPr lang="en-US" sz="1800" dirty="0"/>
              <a:t>.</a:t>
            </a:r>
          </a:p>
        </p:txBody>
      </p:sp>
      <p:grpSp>
        <p:nvGrpSpPr>
          <p:cNvPr id="14" name="Group 13"/>
          <p:cNvGrpSpPr/>
          <p:nvPr/>
        </p:nvGrpSpPr>
        <p:grpSpPr>
          <a:xfrm>
            <a:off x="457200" y="4300181"/>
            <a:ext cx="8278328" cy="2162174"/>
            <a:chOff x="256072" y="4300181"/>
            <a:chExt cx="8278328" cy="2162174"/>
          </a:xfrm>
        </p:grpSpPr>
        <p:pic>
          <p:nvPicPr>
            <p:cNvPr id="5121" name="Picture 1"/>
            <p:cNvPicPr>
              <a:picLocks noChangeAspect="1" noChangeArrowheads="1"/>
            </p:cNvPicPr>
            <p:nvPr/>
          </p:nvPicPr>
          <p:blipFill>
            <a:blip r:embed="rId2" cstate="print"/>
            <a:srcRect/>
            <a:stretch>
              <a:fillRect/>
            </a:stretch>
          </p:blipFill>
          <p:spPr bwMode="auto">
            <a:xfrm>
              <a:off x="256072" y="4300181"/>
              <a:ext cx="8060356" cy="2162174"/>
            </a:xfrm>
            <a:prstGeom prst="rect">
              <a:avLst/>
            </a:prstGeom>
            <a:noFill/>
            <a:ln w="9525">
              <a:noFill/>
              <a:miter lim="800000"/>
              <a:headEnd/>
              <a:tailEnd/>
            </a:ln>
            <a:effectLst/>
          </p:spPr>
        </p:pic>
        <p:sp>
          <p:nvSpPr>
            <p:cNvPr id="10" name="Right Bracket 9"/>
            <p:cNvSpPr/>
            <p:nvPr/>
          </p:nvSpPr>
          <p:spPr>
            <a:xfrm>
              <a:off x="8305800" y="5319355"/>
              <a:ext cx="228600" cy="685800"/>
            </a:xfrm>
            <a:prstGeom prst="rightBracket">
              <a:avLst/>
            </a:prstGeom>
            <a:noFill/>
            <a:ln>
              <a:solidFill>
                <a:srgbClr val="FF33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 name="TextBox 10"/>
          <p:cNvSpPr txBox="1"/>
          <p:nvPr/>
        </p:nvSpPr>
        <p:spPr>
          <a:xfrm>
            <a:off x="6477000" y="3486090"/>
            <a:ext cx="2133600" cy="400110"/>
          </a:xfrm>
          <a:prstGeom prst="rect">
            <a:avLst/>
          </a:prstGeom>
          <a:solidFill>
            <a:srgbClr val="FFFF00"/>
          </a:solidFill>
        </p:spPr>
        <p:txBody>
          <a:bodyPr wrap="square" rtlCol="0">
            <a:spAutoFit/>
          </a:bodyPr>
          <a:lstStyle/>
          <a:p>
            <a:pPr algn="ctr"/>
            <a:r>
              <a:rPr lang="en-US" sz="2000" dirty="0">
                <a:solidFill>
                  <a:srgbClr val="0000CC"/>
                </a:solidFill>
              </a:rPr>
              <a:t>Sum of products</a:t>
            </a:r>
          </a:p>
        </p:txBody>
      </p:sp>
      <p:graphicFrame>
        <p:nvGraphicFramePr>
          <p:cNvPr id="2" name="Object 4"/>
          <p:cNvGraphicFramePr>
            <a:graphicFrameLocks noChangeAspect="1"/>
          </p:cNvGraphicFramePr>
          <p:nvPr/>
        </p:nvGraphicFramePr>
        <p:xfrm>
          <a:off x="6096000" y="2590800"/>
          <a:ext cx="2971800" cy="838200"/>
        </p:xfrm>
        <a:graphic>
          <a:graphicData uri="http://schemas.openxmlformats.org/presentationml/2006/ole">
            <mc:AlternateContent xmlns:mc="http://schemas.openxmlformats.org/markup-compatibility/2006">
              <mc:Choice xmlns:v="urn:schemas-microsoft-com:vml" Requires="v">
                <p:oleObj spid="_x0000_s5121" name="Equation" r:id="rId3" imgW="1206360" imgH="342720" progId="">
                  <p:embed/>
                </p:oleObj>
              </mc:Choice>
              <mc:Fallback>
                <p:oleObj name="Equation" r:id="rId3" imgW="1206360" imgH="34272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590800"/>
                        <a:ext cx="29718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Footer Placeholder 12"/>
          <p:cNvSpPr>
            <a:spLocks noGrp="1"/>
          </p:cNvSpPr>
          <p:nvPr>
            <p:ph type="ftr" sz="quarter" idx="11"/>
          </p:nvPr>
        </p:nvSpPr>
        <p:spPr/>
        <p:txBody>
          <a:bodyPr/>
          <a:lstStyle/>
          <a:p>
            <a:pPr>
              <a:defRPr/>
            </a:pPr>
            <a:r>
              <a:rPr lang="en-US"/>
              <a:t>Text Processing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cstate="print"/>
          <a:srcRect/>
          <a:stretch>
            <a:fillRect/>
          </a:stretch>
        </p:blipFill>
        <p:spPr bwMode="auto">
          <a:xfrm>
            <a:off x="6849208" y="1371600"/>
            <a:ext cx="2294792" cy="2057400"/>
          </a:xfrm>
          <a:prstGeom prst="rect">
            <a:avLst/>
          </a:prstGeom>
          <a:noFill/>
          <a:ln w="9525">
            <a:noFill/>
            <a:miter lim="800000"/>
            <a:headEnd/>
            <a:tailEnd/>
          </a:ln>
          <a:effectLst/>
        </p:spPr>
      </p:pic>
      <p:sp>
        <p:nvSpPr>
          <p:cNvPr id="25604" name="Title 1"/>
          <p:cNvSpPr>
            <a:spLocks noGrp="1"/>
          </p:cNvSpPr>
          <p:nvPr>
            <p:ph type="title" idx="4294967295"/>
          </p:nvPr>
        </p:nvSpPr>
        <p:spPr>
          <a:xfrm>
            <a:off x="914400" y="0"/>
            <a:ext cx="8229600" cy="701675"/>
          </a:xfrm>
        </p:spPr>
        <p:txBody>
          <a:bodyPr>
            <a:spAutoFit/>
          </a:bodyPr>
          <a:lstStyle/>
          <a:p>
            <a:pPr algn="r"/>
            <a:r>
              <a:rPr lang="en-US" sz="4000" dirty="0"/>
              <a:t>2</a:t>
            </a:r>
            <a:r>
              <a:rPr lang="en-US" sz="4000" b="1" dirty="0"/>
              <a:t>- Data Compression… </a:t>
            </a:r>
          </a:p>
        </p:txBody>
      </p:sp>
      <p:sp>
        <p:nvSpPr>
          <p:cNvPr id="25605" name="Content Placeholder 4"/>
          <p:cNvSpPr>
            <a:spLocks noGrp="1"/>
          </p:cNvSpPr>
          <p:nvPr>
            <p:ph sz="quarter" idx="4294967295"/>
          </p:nvPr>
        </p:nvSpPr>
        <p:spPr>
          <a:xfrm>
            <a:off x="457200" y="1922687"/>
            <a:ext cx="8229600" cy="1175706"/>
          </a:xfrm>
        </p:spPr>
        <p:txBody>
          <a:bodyPr>
            <a:spAutoFit/>
          </a:bodyPr>
          <a:lstStyle/>
          <a:p>
            <a:pPr marL="319088" indent="-319088"/>
            <a:endParaRPr lang="en-US" sz="3200" b="1" dirty="0"/>
          </a:p>
          <a:p>
            <a:pPr marL="319088" indent="-319088"/>
            <a:endParaRPr lang="en-US" b="1" dirty="0"/>
          </a:p>
        </p:txBody>
      </p:sp>
      <p:sp>
        <p:nvSpPr>
          <p:cNvPr id="6" name="Rectangle 5"/>
          <p:cNvSpPr/>
          <p:nvPr/>
        </p:nvSpPr>
        <p:spPr>
          <a:xfrm>
            <a:off x="152400" y="863025"/>
            <a:ext cx="8305800" cy="523220"/>
          </a:xfrm>
          <a:prstGeom prst="rect">
            <a:avLst/>
          </a:prstGeom>
        </p:spPr>
        <p:txBody>
          <a:bodyPr wrap="square">
            <a:spAutoFit/>
          </a:bodyPr>
          <a:lstStyle/>
          <a:p>
            <a:r>
              <a:rPr lang="en-US" sz="2800" b="1" dirty="0">
                <a:solidFill>
                  <a:srgbClr val="FF0000"/>
                </a:solidFill>
              </a:rPr>
              <a:t>Introduction: Prefix Code Compression</a:t>
            </a:r>
            <a:endParaRPr lang="en-US" sz="2800" dirty="0">
              <a:solidFill>
                <a:srgbClr val="FF0000"/>
              </a:solidFill>
            </a:endParaRPr>
          </a:p>
        </p:txBody>
      </p:sp>
      <p:sp>
        <p:nvSpPr>
          <p:cNvPr id="7" name="Rectangle 6"/>
          <p:cNvSpPr/>
          <p:nvPr/>
        </p:nvSpPr>
        <p:spPr>
          <a:xfrm>
            <a:off x="228600" y="1524000"/>
            <a:ext cx="6934200" cy="1569660"/>
          </a:xfrm>
          <a:prstGeom prst="rect">
            <a:avLst/>
          </a:prstGeom>
        </p:spPr>
        <p:txBody>
          <a:bodyPr wrap="square">
            <a:spAutoFit/>
          </a:bodyPr>
          <a:lstStyle/>
          <a:p>
            <a:pPr marL="319088" indent="-319088"/>
            <a:r>
              <a:rPr lang="en-US" sz="2400" dirty="0">
                <a:solidFill>
                  <a:srgbClr val="0000CC"/>
                </a:solidFill>
              </a:rPr>
              <a:t>Properties of a set of </a:t>
            </a:r>
            <a:r>
              <a:rPr lang="en-US" sz="2400" dirty="0" err="1">
                <a:solidFill>
                  <a:srgbClr val="0000CC"/>
                </a:solidFill>
              </a:rPr>
              <a:t>codewords</a:t>
            </a:r>
            <a:r>
              <a:rPr lang="en-US" sz="2400" dirty="0">
                <a:solidFill>
                  <a:srgbClr val="0000CC"/>
                </a:solidFill>
              </a:rPr>
              <a:t>:</a:t>
            </a:r>
          </a:p>
          <a:p>
            <a:pPr>
              <a:buClrTx/>
              <a:buSzTx/>
              <a:buFont typeface="Arial" pitchFamily="34" charset="0"/>
              <a:buChar char="•"/>
            </a:pPr>
            <a:r>
              <a:rPr lang="en-US" sz="2400" dirty="0">
                <a:latin typeface="Calibri" pitchFamily="34" charset="0"/>
                <a:cs typeface="Arial" charset="0"/>
              </a:rPr>
              <a:t>  </a:t>
            </a:r>
            <a:r>
              <a:rPr lang="en-US" sz="2400" dirty="0">
                <a:latin typeface="Times New Roman" pitchFamily="18" charset="0"/>
                <a:cs typeface="Times New Roman" pitchFamily="18" charset="0"/>
              </a:rPr>
              <a:t>A </a:t>
            </a:r>
            <a:r>
              <a:rPr lang="en-US" sz="2400" b="1" u="sng" dirty="0">
                <a:latin typeface="Times New Roman" pitchFamily="18" charset="0"/>
                <a:cs typeface="Times New Roman" pitchFamily="18" charset="0"/>
              </a:rPr>
              <a:t>variable length code</a:t>
            </a:r>
            <a:r>
              <a:rPr lang="en-US" sz="2400" dirty="0">
                <a:latin typeface="Times New Roman" pitchFamily="18" charset="0"/>
                <a:cs typeface="Times New Roman" pitchFamily="18" charset="0"/>
              </a:rPr>
              <a:t> assigns a bit string </a:t>
            </a:r>
          </a:p>
          <a:p>
            <a:pPr>
              <a:buClrTx/>
              <a:buSzTx/>
            </a:pPr>
            <a:r>
              <a:rPr lang="en-US" sz="2400" dirty="0">
                <a:latin typeface="Times New Roman" pitchFamily="18" charset="0"/>
                <a:cs typeface="Times New Roman" pitchFamily="18" charset="0"/>
              </a:rPr>
              <a:t>(codeword) of variable length to every message value</a:t>
            </a:r>
          </a:p>
          <a:p>
            <a:pPr>
              <a:buClrTx/>
              <a:buSzTx/>
              <a:buFont typeface="Arial" charset="0"/>
              <a:buNone/>
            </a:pPr>
            <a:r>
              <a:rPr lang="en-US" sz="2400" dirty="0">
                <a:latin typeface="Times New Roman" pitchFamily="18" charset="0"/>
                <a:cs typeface="Times New Roman" pitchFamily="18" charset="0"/>
              </a:rPr>
              <a:t> Ex:   a = 0, b = 100, c = 101, d = 11  </a:t>
            </a:r>
            <a:endParaRPr lang="en-US" sz="2400" dirty="0">
              <a:latin typeface="Times New Roman" pitchFamily="18" charset="0"/>
              <a:cs typeface="Times New Roman" pitchFamily="18" charset="0"/>
              <a:sym typeface="Wingdings" pitchFamily="2" charset="2"/>
            </a:endParaRPr>
          </a:p>
        </p:txBody>
      </p:sp>
      <p:sp>
        <p:nvSpPr>
          <p:cNvPr id="12" name="Rectangle 11"/>
          <p:cNvSpPr/>
          <p:nvPr/>
        </p:nvSpPr>
        <p:spPr>
          <a:xfrm>
            <a:off x="304800" y="3462278"/>
            <a:ext cx="8458200" cy="1938992"/>
          </a:xfrm>
          <a:prstGeom prst="rect">
            <a:avLst/>
          </a:prstGeom>
        </p:spPr>
        <p:txBody>
          <a:bodyPr wrap="square">
            <a:spAutoFit/>
          </a:bodyPr>
          <a:lstStyle/>
          <a:p>
            <a:pPr>
              <a:buClrTx/>
              <a:buSzTx/>
              <a:buFont typeface="Arial" pitchFamily="34" charset="0"/>
              <a:buChar char="•"/>
            </a:pPr>
            <a:r>
              <a:rPr lang="en-US" sz="2400" dirty="0">
                <a:latin typeface="Times New Roman" pitchFamily="18" charset="0"/>
                <a:cs typeface="Times New Roman" pitchFamily="18" charset="0"/>
              </a:rPr>
              <a:t> A </a:t>
            </a:r>
            <a:r>
              <a:rPr lang="en-US" sz="2400" b="1" u="sng" dirty="0">
                <a:latin typeface="Times New Roman" pitchFamily="18" charset="0"/>
                <a:cs typeface="Times New Roman" pitchFamily="18" charset="0"/>
              </a:rPr>
              <a:t>uniquely decodable code</a:t>
            </a:r>
            <a:r>
              <a:rPr lang="en-US" sz="2400" dirty="0">
                <a:latin typeface="Times New Roman" pitchFamily="18" charset="0"/>
                <a:cs typeface="Times New Roman" pitchFamily="18" charset="0"/>
              </a:rPr>
              <a:t> is a variable length code in which bit strings can always be uniquely decomposed into its </a:t>
            </a:r>
            <a:r>
              <a:rPr lang="en-US" sz="2400" dirty="0" err="1">
                <a:latin typeface="Times New Roman" pitchFamily="18" charset="0"/>
                <a:cs typeface="Times New Roman" pitchFamily="18" charset="0"/>
              </a:rPr>
              <a:t>codewords</a:t>
            </a:r>
            <a:r>
              <a:rPr lang="en-US" sz="2400" dirty="0">
                <a:latin typeface="Times New Roman" pitchFamily="18" charset="0"/>
                <a:cs typeface="Times New Roman" pitchFamily="18" charset="0"/>
              </a:rPr>
              <a:t>. </a:t>
            </a:r>
          </a:p>
          <a:p>
            <a:pPr>
              <a:buClrTx/>
              <a:buSzTx/>
              <a:buFont typeface="Arial" pitchFamily="34" charset="0"/>
              <a:buChar char="•"/>
            </a:pPr>
            <a:r>
              <a:rPr lang="en-US" sz="2400" dirty="0">
                <a:latin typeface="Times New Roman" pitchFamily="18" charset="0"/>
                <a:cs typeface="Times New Roman" pitchFamily="18" charset="0"/>
              </a:rPr>
              <a:t> A </a:t>
            </a:r>
            <a:r>
              <a:rPr lang="en-US" sz="2400" b="1" u="sng" dirty="0">
                <a:latin typeface="Times New Roman" pitchFamily="18" charset="0"/>
                <a:cs typeface="Times New Roman" pitchFamily="18" charset="0"/>
              </a:rPr>
              <a:t>prefix code</a:t>
            </a:r>
            <a:r>
              <a:rPr lang="en-US" sz="2400" dirty="0">
                <a:latin typeface="Times New Roman" pitchFamily="18" charset="0"/>
                <a:cs typeface="Times New Roman" pitchFamily="18" charset="0"/>
              </a:rPr>
              <a:t> is a variable length code in </a:t>
            </a:r>
            <a:r>
              <a:rPr lang="en-US" sz="2400" b="1" dirty="0">
                <a:solidFill>
                  <a:srgbClr val="FF3300"/>
                </a:solidFill>
                <a:latin typeface="Times New Roman" pitchFamily="18" charset="0"/>
                <a:cs typeface="Times New Roman" pitchFamily="18" charset="0"/>
              </a:rPr>
              <a:t>which no codeword is a prefix of another codeword</a:t>
            </a:r>
            <a:r>
              <a:rPr lang="en-US" sz="2400" dirty="0">
                <a:latin typeface="Times New Roman" pitchFamily="18" charset="0"/>
                <a:cs typeface="Times New Roman" pitchFamily="18" charset="0"/>
              </a:rPr>
              <a:t>. It can be viewed as a binary tree with message values at the leaves and 0 or 1s on the edges.</a:t>
            </a:r>
          </a:p>
        </p:txBody>
      </p:sp>
      <p:sp>
        <p:nvSpPr>
          <p:cNvPr id="11" name="Footer Placeholder 10"/>
          <p:cNvSpPr>
            <a:spLocks noGrp="1"/>
          </p:cNvSpPr>
          <p:nvPr>
            <p:ph type="ftr" sz="quarter" idx="11"/>
          </p:nvPr>
        </p:nvSpPr>
        <p:spPr/>
        <p:txBody>
          <a:bodyPr/>
          <a:lstStyle/>
          <a:p>
            <a:pPr>
              <a:defRPr/>
            </a:pPr>
            <a:r>
              <a:rPr lang="en-US"/>
              <a:t>Text Processing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p:cNvSpPr>
          <p:nvPr>
            <p:ph type="title"/>
          </p:nvPr>
        </p:nvSpPr>
        <p:spPr>
          <a:xfrm>
            <a:off x="914400" y="0"/>
            <a:ext cx="8229600" cy="701675"/>
          </a:xfrm>
          <a:noFill/>
        </p:spPr>
        <p:txBody>
          <a:bodyPr>
            <a:spAutoFit/>
          </a:bodyPr>
          <a:lstStyle/>
          <a:p>
            <a:pPr algn="r"/>
            <a:r>
              <a:rPr lang="en-US" dirty="0"/>
              <a:t>2- Data Compression… </a:t>
            </a:r>
            <a:endParaRPr lang="en-US" sz="4000" b="1" dirty="0">
              <a:solidFill>
                <a:srgbClr val="CC3300"/>
              </a:solidFill>
              <a:latin typeface="Calibri" pitchFamily="34" charset="0"/>
              <a:cs typeface="Arial" charset="0"/>
            </a:endParaRPr>
          </a:p>
        </p:txBody>
      </p:sp>
      <p:sp>
        <p:nvSpPr>
          <p:cNvPr id="29701" name="Rectangle 3"/>
          <p:cNvSpPr>
            <a:spLocks noGrp="1"/>
          </p:cNvSpPr>
          <p:nvPr>
            <p:ph type="body" idx="1"/>
          </p:nvPr>
        </p:nvSpPr>
        <p:spPr>
          <a:xfrm>
            <a:off x="457200" y="3170237"/>
            <a:ext cx="8229600" cy="3078163"/>
          </a:xfrm>
        </p:spPr>
        <p:txBody>
          <a:bodyPr/>
          <a:lstStyle/>
          <a:p>
            <a:pPr>
              <a:buClrTx/>
              <a:buSzTx/>
              <a:buFont typeface="Arial" charset="0"/>
              <a:buNone/>
            </a:pPr>
            <a:r>
              <a:rPr lang="en-US" sz="2400" dirty="0"/>
              <a:t>Given codeword sets. What set are invalid? And why they are not?</a:t>
            </a:r>
          </a:p>
          <a:p>
            <a:pPr marL="514350" indent="-514350">
              <a:buClrTx/>
              <a:buSzTx/>
              <a:buFont typeface="Arial" charset="0"/>
              <a:buAutoNum type="arabicParenBoth"/>
            </a:pPr>
            <a:r>
              <a:rPr lang="en-US" sz="2400" dirty="0"/>
              <a:t>a = 0, b = 100, c = 101, d = 11 </a:t>
            </a:r>
            <a:r>
              <a:rPr lang="en-US" sz="2400" dirty="0">
                <a:sym typeface="Wingdings" pitchFamily="2" charset="2"/>
              </a:rPr>
              <a:t> valid</a:t>
            </a:r>
            <a:endParaRPr lang="en-US" sz="2400" dirty="0"/>
          </a:p>
          <a:p>
            <a:pPr marL="514350" indent="-514350">
              <a:buClrTx/>
              <a:buSzTx/>
              <a:buFont typeface="Arial" charset="0"/>
              <a:buAutoNum type="arabicParenBoth"/>
            </a:pPr>
            <a:r>
              <a:rPr lang="en-US" sz="2400" dirty="0"/>
              <a:t>A: 000, B: 0100, C: 001, D: 011, E: 1, F: 0101</a:t>
            </a:r>
            <a:r>
              <a:rPr lang="en-US" sz="2400" dirty="0">
                <a:sym typeface="Wingdings" pitchFamily="2" charset="2"/>
              </a:rPr>
              <a:t>  valid</a:t>
            </a:r>
            <a:endParaRPr lang="en-US" sz="2400" dirty="0"/>
          </a:p>
          <a:p>
            <a:pPr marL="514350" indent="-514350">
              <a:buClrTx/>
              <a:buSzTx/>
              <a:buFont typeface="Arial" charset="0"/>
              <a:buAutoNum type="arabicParenBoth"/>
            </a:pPr>
            <a:r>
              <a:rPr lang="en-US" sz="2400" dirty="0"/>
              <a:t>A: 00, B: 010, C: 001, D: 011, E: 1, F: 0101</a:t>
            </a:r>
            <a:r>
              <a:rPr lang="en-US" sz="2400" dirty="0">
                <a:sym typeface="Wingdings" pitchFamily="2" charset="2"/>
              </a:rPr>
              <a:t>  invalid</a:t>
            </a:r>
            <a:endParaRPr lang="en-US" sz="2400" dirty="0"/>
          </a:p>
          <a:p>
            <a:pPr marL="514350" indent="-514350">
              <a:buClrTx/>
              <a:buSzTx/>
              <a:buFont typeface="Arial" charset="0"/>
              <a:buAutoNum type="arabicParenBoth"/>
            </a:pPr>
            <a:r>
              <a:rPr lang="en-US" sz="2400" dirty="0"/>
              <a:t>A: 001, B: 010, C: 001, D: 011, E: 1, F: 0101</a:t>
            </a:r>
            <a:r>
              <a:rPr lang="en-US" sz="2400" dirty="0">
                <a:sym typeface="Wingdings" pitchFamily="2" charset="2"/>
              </a:rPr>
              <a:t>  invalid</a:t>
            </a:r>
            <a:endParaRPr lang="en-US" sz="2400" dirty="0"/>
          </a:p>
          <a:p>
            <a:pPr marL="514350" indent="-514350">
              <a:buClrTx/>
              <a:buSzTx/>
              <a:buFont typeface="Arial" charset="0"/>
              <a:buAutoNum type="arabicParenBoth"/>
            </a:pPr>
            <a:r>
              <a:rPr lang="en-US" sz="2400" dirty="0"/>
              <a:t>A: 01, B: 001, C: 011, D: 011, E: 10, F: 0101</a:t>
            </a:r>
            <a:r>
              <a:rPr lang="en-US" sz="2400" dirty="0">
                <a:sym typeface="Wingdings" pitchFamily="2" charset="2"/>
              </a:rPr>
              <a:t>  invalid</a:t>
            </a:r>
            <a:endParaRPr lang="en-US" sz="2400" dirty="0">
              <a:latin typeface="Calibri" pitchFamily="34" charset="0"/>
              <a:cs typeface="Arial" charset="0"/>
            </a:endParaRPr>
          </a:p>
        </p:txBody>
      </p:sp>
      <p:sp>
        <p:nvSpPr>
          <p:cNvPr id="30" name="Rectangle 29"/>
          <p:cNvSpPr/>
          <p:nvPr/>
        </p:nvSpPr>
        <p:spPr>
          <a:xfrm>
            <a:off x="152400" y="1244025"/>
            <a:ext cx="7467600" cy="523220"/>
          </a:xfrm>
          <a:prstGeom prst="rect">
            <a:avLst/>
          </a:prstGeom>
        </p:spPr>
        <p:txBody>
          <a:bodyPr wrap="square">
            <a:spAutoFit/>
          </a:bodyPr>
          <a:lstStyle/>
          <a:p>
            <a:r>
              <a:rPr lang="en-US" sz="2800" b="1" dirty="0">
                <a:solidFill>
                  <a:srgbClr val="FF0000"/>
                </a:solidFill>
              </a:rPr>
              <a:t>Prefix Code: Exercises</a:t>
            </a:r>
            <a:endParaRPr lang="en-US" sz="2800" dirty="0">
              <a:solidFill>
                <a:srgbClr val="FF0000"/>
              </a:solidFill>
            </a:endParaRPr>
          </a:p>
        </p:txBody>
      </p:sp>
      <p:pic>
        <p:nvPicPr>
          <p:cNvPr id="12" name="Picture 2"/>
          <p:cNvPicPr>
            <a:picLocks noChangeAspect="1" noChangeArrowheads="1"/>
          </p:cNvPicPr>
          <p:nvPr/>
        </p:nvPicPr>
        <p:blipFill>
          <a:blip r:embed="rId2" cstate="print"/>
          <a:srcRect/>
          <a:stretch>
            <a:fillRect/>
          </a:stretch>
        </p:blipFill>
        <p:spPr bwMode="auto">
          <a:xfrm>
            <a:off x="6163408" y="1066800"/>
            <a:ext cx="2294792" cy="2057400"/>
          </a:xfrm>
          <a:prstGeom prst="rect">
            <a:avLst/>
          </a:prstGeom>
          <a:noFill/>
          <a:ln w="9525">
            <a:noFill/>
            <a:miter lim="800000"/>
            <a:headEnd/>
            <a:tailEnd/>
          </a:ln>
          <a:effectLst/>
        </p:spPr>
      </p:pic>
      <p:sp>
        <p:nvSpPr>
          <p:cNvPr id="17" name="Footer Placeholder 16"/>
          <p:cNvSpPr>
            <a:spLocks noGrp="1"/>
          </p:cNvSpPr>
          <p:nvPr>
            <p:ph type="ftr" sz="quarter" idx="11"/>
          </p:nvPr>
        </p:nvSpPr>
        <p:spPr/>
        <p:txBody>
          <a:bodyPr/>
          <a:lstStyle/>
          <a:p>
            <a:pPr>
              <a:defRPr/>
            </a:pPr>
            <a:r>
              <a:rPr lang="en-US"/>
              <a:t>Text Processing</a:t>
            </a:r>
          </a:p>
        </p:txBody>
      </p:sp>
      <p:sp>
        <p:nvSpPr>
          <p:cNvPr id="16" name="TextBox 15"/>
          <p:cNvSpPr txBox="1"/>
          <p:nvPr/>
        </p:nvSpPr>
        <p:spPr>
          <a:xfrm>
            <a:off x="304800" y="1972270"/>
            <a:ext cx="5638800" cy="923330"/>
          </a:xfrm>
          <a:prstGeom prst="rect">
            <a:avLst/>
          </a:prstGeom>
          <a:noFill/>
        </p:spPr>
        <p:txBody>
          <a:bodyPr wrap="square" rtlCol="0">
            <a:spAutoFit/>
          </a:bodyPr>
          <a:lstStyle/>
          <a:p>
            <a:pPr marL="342900" indent="-342900"/>
            <a:r>
              <a:rPr lang="en-US" sz="1800" dirty="0"/>
              <a:t>Method 1: Draw the codeword tree.</a:t>
            </a:r>
          </a:p>
          <a:p>
            <a:pPr marL="342900" indent="-342900"/>
            <a:r>
              <a:rPr lang="en-US" sz="1800" dirty="0"/>
              <a:t>Method 2: Checking duplication and scanning short codeword from the beginning of each  longer one.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p:cNvSpPr>
          <p:nvPr>
            <p:ph type="title"/>
          </p:nvPr>
        </p:nvSpPr>
        <p:spPr>
          <a:xfrm>
            <a:off x="914400" y="0"/>
            <a:ext cx="8229600" cy="701675"/>
          </a:xfrm>
          <a:noFill/>
        </p:spPr>
        <p:txBody>
          <a:bodyPr>
            <a:spAutoFit/>
          </a:bodyPr>
          <a:lstStyle/>
          <a:p>
            <a:pPr algn="r"/>
            <a:r>
              <a:rPr lang="en-US" dirty="0"/>
              <a:t>2- Data Compression… </a:t>
            </a:r>
            <a:endParaRPr lang="en-US" sz="4000" b="1" dirty="0">
              <a:solidFill>
                <a:srgbClr val="CC3300"/>
              </a:solidFill>
              <a:latin typeface="Calibri" pitchFamily="34" charset="0"/>
              <a:cs typeface="Arial" charset="0"/>
            </a:endParaRPr>
          </a:p>
        </p:txBody>
      </p:sp>
      <p:sp>
        <p:nvSpPr>
          <p:cNvPr id="29701" name="Rectangle 3"/>
          <p:cNvSpPr>
            <a:spLocks noGrp="1"/>
          </p:cNvSpPr>
          <p:nvPr>
            <p:ph type="body" idx="1"/>
          </p:nvPr>
        </p:nvSpPr>
        <p:spPr>
          <a:xfrm>
            <a:off x="457200" y="1798637"/>
            <a:ext cx="8458200" cy="4678363"/>
          </a:xfrm>
        </p:spPr>
        <p:txBody>
          <a:bodyPr/>
          <a:lstStyle/>
          <a:p>
            <a:pPr>
              <a:buClrTx/>
              <a:buSzTx/>
              <a:buFont typeface="Arial" charset="0"/>
              <a:buNone/>
            </a:pPr>
            <a:r>
              <a:rPr lang="en-US" sz="2800" dirty="0"/>
              <a:t>Given codeword set: </a:t>
            </a:r>
          </a:p>
          <a:p>
            <a:pPr>
              <a:buClrTx/>
              <a:buSzTx/>
              <a:buFont typeface="Arial" charset="0"/>
              <a:buNone/>
            </a:pPr>
            <a:r>
              <a:rPr lang="en-US" dirty="0">
                <a:latin typeface="Calibri" pitchFamily="34" charset="0"/>
                <a:cs typeface="Arial" charset="0"/>
              </a:rPr>
              <a:t>a = 0, b = 100, c = 101, d = 11</a:t>
            </a:r>
          </a:p>
          <a:p>
            <a:pPr>
              <a:buClrTx/>
              <a:buSzTx/>
              <a:buFont typeface="Arial" charset="0"/>
              <a:buNone/>
            </a:pPr>
            <a:r>
              <a:rPr lang="en-US" sz="2800" dirty="0">
                <a:latin typeface="Calibri" pitchFamily="34" charset="0"/>
                <a:cs typeface="Arial" charset="0"/>
              </a:rPr>
              <a:t>(1) String “</a:t>
            </a:r>
            <a:r>
              <a:rPr lang="en-US" sz="2800" dirty="0" err="1">
                <a:solidFill>
                  <a:srgbClr val="FF0000"/>
                </a:solidFill>
                <a:latin typeface="Calibri" pitchFamily="34" charset="0"/>
                <a:cs typeface="Arial" charset="0"/>
              </a:rPr>
              <a:t>b</a:t>
            </a:r>
            <a:r>
              <a:rPr lang="en-US" sz="2800" dirty="0" err="1">
                <a:solidFill>
                  <a:srgbClr val="0000CC"/>
                </a:solidFill>
                <a:latin typeface="Calibri" pitchFamily="34" charset="0"/>
                <a:cs typeface="Arial" charset="0"/>
              </a:rPr>
              <a:t>a</a:t>
            </a:r>
            <a:r>
              <a:rPr lang="en-US" sz="2800" dirty="0" err="1">
                <a:latin typeface="Calibri" pitchFamily="34" charset="0"/>
                <a:cs typeface="Arial" charset="0"/>
              </a:rPr>
              <a:t>cadaba</a:t>
            </a:r>
            <a:r>
              <a:rPr lang="en-US" sz="2800" dirty="0">
                <a:latin typeface="Calibri" pitchFamily="34" charset="0"/>
                <a:cs typeface="Arial" charset="0"/>
              </a:rPr>
              <a:t>” will be encoded to </a:t>
            </a:r>
            <a:r>
              <a:rPr lang="en-US" sz="2800" u="sng" dirty="0">
                <a:solidFill>
                  <a:srgbClr val="FF0000"/>
                </a:solidFill>
                <a:latin typeface="Calibri" pitchFamily="34" charset="0"/>
                <a:cs typeface="Arial" charset="0"/>
              </a:rPr>
              <a:t>100</a:t>
            </a:r>
            <a:r>
              <a:rPr lang="en-US" sz="2800" u="sng" dirty="0">
                <a:solidFill>
                  <a:srgbClr val="0000CC"/>
                </a:solidFill>
                <a:latin typeface="Calibri" pitchFamily="34" charset="0"/>
                <a:cs typeface="Arial" charset="0"/>
              </a:rPr>
              <a:t>0</a:t>
            </a:r>
            <a:r>
              <a:rPr lang="en-US" sz="2800" u="sng" dirty="0">
                <a:latin typeface="Calibri" pitchFamily="34" charset="0"/>
                <a:cs typeface="Arial" charset="0"/>
              </a:rPr>
              <a:t>1010</a:t>
            </a:r>
            <a:r>
              <a:rPr lang="en-US" sz="2800" dirty="0">
                <a:latin typeface="Calibri" pitchFamily="34" charset="0"/>
                <a:cs typeface="Arial" charset="0"/>
              </a:rPr>
              <a:t>1101000 </a:t>
            </a:r>
            <a:r>
              <a:rPr lang="en-US" sz="2800" dirty="0">
                <a:latin typeface="Calibri" pitchFamily="34" charset="0"/>
                <a:cs typeface="Arial" charset="0"/>
                <a:sym typeface="Wingdings" pitchFamily="2" charset="2"/>
              </a:rPr>
              <a:t>compression rate = (64-15)/64 ?</a:t>
            </a:r>
            <a:endParaRPr lang="en-US" sz="2800" dirty="0">
              <a:latin typeface="Calibri" pitchFamily="34" charset="0"/>
              <a:cs typeface="Arial" charset="0"/>
            </a:endParaRPr>
          </a:p>
          <a:p>
            <a:pPr>
              <a:buClrTx/>
              <a:buSzTx/>
              <a:buNone/>
            </a:pPr>
            <a:r>
              <a:rPr lang="en-US" sz="2800" dirty="0">
                <a:latin typeface="Calibri" pitchFamily="34" charset="0"/>
                <a:cs typeface="Arial" charset="0"/>
              </a:rPr>
              <a:t>(2) String “</a:t>
            </a:r>
            <a:r>
              <a:rPr lang="en-US" sz="2800" dirty="0" err="1">
                <a:latin typeface="Calibri" pitchFamily="34" charset="0"/>
                <a:cs typeface="Arial" charset="0"/>
              </a:rPr>
              <a:t>cadcaadacba</a:t>
            </a:r>
            <a:r>
              <a:rPr lang="en-US" sz="2800" dirty="0">
                <a:latin typeface="Calibri" pitchFamily="34" charset="0"/>
                <a:cs typeface="Arial" charset="0"/>
              </a:rPr>
              <a:t>” will be encoded to ____</a:t>
            </a:r>
          </a:p>
          <a:p>
            <a:pPr>
              <a:buClrTx/>
              <a:buSzTx/>
              <a:buFont typeface="Arial" charset="0"/>
              <a:buNone/>
            </a:pPr>
            <a:r>
              <a:rPr lang="en-US" sz="2800" dirty="0">
                <a:latin typeface="Calibri" pitchFamily="34" charset="0"/>
                <a:cs typeface="Arial" charset="0"/>
              </a:rPr>
              <a:t>(3) Encoded string “100,11,0,11100100” will be decoded to _____</a:t>
            </a:r>
          </a:p>
          <a:p>
            <a:pPr>
              <a:buClrTx/>
              <a:buSzTx/>
              <a:buNone/>
            </a:pPr>
            <a:r>
              <a:rPr lang="en-US" sz="2800" dirty="0">
                <a:latin typeface="Calibri" pitchFamily="34" charset="0"/>
                <a:cs typeface="Arial" charset="0"/>
              </a:rPr>
              <a:t>(4) Encoded string “10111000100101” will be decoded to _______</a:t>
            </a:r>
          </a:p>
        </p:txBody>
      </p:sp>
      <p:sp>
        <p:nvSpPr>
          <p:cNvPr id="6" name="Rectangle 5"/>
          <p:cNvSpPr/>
          <p:nvPr/>
        </p:nvSpPr>
        <p:spPr>
          <a:xfrm>
            <a:off x="152400" y="1244025"/>
            <a:ext cx="6324600" cy="523220"/>
          </a:xfrm>
          <a:prstGeom prst="rect">
            <a:avLst/>
          </a:prstGeom>
        </p:spPr>
        <p:txBody>
          <a:bodyPr wrap="square">
            <a:spAutoFit/>
          </a:bodyPr>
          <a:lstStyle/>
          <a:p>
            <a:r>
              <a:rPr lang="en-US" sz="2800" b="1" dirty="0">
                <a:solidFill>
                  <a:srgbClr val="FF0000"/>
                </a:solidFill>
              </a:rPr>
              <a:t>Prefix Code: Exercises</a:t>
            </a:r>
            <a:endParaRPr lang="en-US" sz="2800" dirty="0">
              <a:solidFill>
                <a:srgbClr val="FF0000"/>
              </a:solidFill>
            </a:endParaRPr>
          </a:p>
        </p:txBody>
      </p:sp>
      <p:pic>
        <p:nvPicPr>
          <p:cNvPr id="7" name="Picture 2"/>
          <p:cNvPicPr>
            <a:picLocks noChangeAspect="1" noChangeArrowheads="1"/>
          </p:cNvPicPr>
          <p:nvPr/>
        </p:nvPicPr>
        <p:blipFill>
          <a:blip r:embed="rId2" cstate="print"/>
          <a:srcRect/>
          <a:stretch>
            <a:fillRect/>
          </a:stretch>
        </p:blipFill>
        <p:spPr bwMode="auto">
          <a:xfrm>
            <a:off x="6705600" y="1371600"/>
            <a:ext cx="2294792" cy="2057400"/>
          </a:xfrm>
          <a:prstGeom prst="rect">
            <a:avLst/>
          </a:prstGeom>
          <a:noFill/>
          <a:ln w="9525">
            <a:noFill/>
            <a:miter lim="800000"/>
            <a:headEnd/>
            <a:tailEnd/>
          </a:ln>
          <a:effectLst/>
        </p:spPr>
      </p:pic>
      <p:sp>
        <p:nvSpPr>
          <p:cNvPr id="9" name="Footer Placeholder 8"/>
          <p:cNvSpPr>
            <a:spLocks noGrp="1"/>
          </p:cNvSpPr>
          <p:nvPr>
            <p:ph type="ftr" sz="quarter" idx="11"/>
          </p:nvPr>
        </p:nvSpPr>
        <p:spPr/>
        <p:txBody>
          <a:bodyPr/>
          <a:lstStyle/>
          <a:p>
            <a:pPr>
              <a:defRPr/>
            </a:pPr>
            <a:r>
              <a:rPr lang="en-US"/>
              <a:t>Text Processing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p:cNvSpPr>
          <p:nvPr>
            <p:ph type="title"/>
          </p:nvPr>
        </p:nvSpPr>
        <p:spPr>
          <a:xfrm>
            <a:off x="914400" y="0"/>
            <a:ext cx="8229600" cy="701675"/>
          </a:xfrm>
          <a:noFill/>
        </p:spPr>
        <p:txBody>
          <a:bodyPr>
            <a:spAutoFit/>
          </a:bodyPr>
          <a:lstStyle/>
          <a:p>
            <a:pPr algn="r"/>
            <a:r>
              <a:rPr lang="en-US" dirty="0"/>
              <a:t>2- Data Compression…</a:t>
            </a:r>
            <a:endParaRPr lang="en-US" sz="4000" b="1" dirty="0">
              <a:solidFill>
                <a:srgbClr val="CC3300"/>
              </a:solidFill>
              <a:latin typeface="Calibri" pitchFamily="34" charset="0"/>
              <a:cs typeface="Arial" charset="0"/>
            </a:endParaRPr>
          </a:p>
        </p:txBody>
      </p:sp>
      <p:sp>
        <p:nvSpPr>
          <p:cNvPr id="1030" name="Rectangle 3"/>
          <p:cNvSpPr>
            <a:spLocks noGrp="1"/>
          </p:cNvSpPr>
          <p:nvPr>
            <p:ph type="body" idx="1"/>
          </p:nvPr>
        </p:nvSpPr>
        <p:spPr>
          <a:xfrm>
            <a:off x="228600" y="1981200"/>
            <a:ext cx="8686800" cy="4114800"/>
          </a:xfrm>
        </p:spPr>
        <p:txBody>
          <a:bodyPr/>
          <a:lstStyle/>
          <a:p>
            <a:pPr>
              <a:lnSpc>
                <a:spcPct val="90000"/>
              </a:lnSpc>
              <a:buClrTx/>
              <a:buSzTx/>
              <a:buFont typeface="Arial" charset="0"/>
              <a:buChar char="•"/>
            </a:pPr>
            <a:r>
              <a:rPr lang="en-US" sz="2800" dirty="0">
                <a:latin typeface="Calibri" pitchFamily="34" charset="0"/>
                <a:cs typeface="Arial" charset="0"/>
              </a:rPr>
              <a:t>For a code </a:t>
            </a:r>
            <a:r>
              <a:rPr lang="en-US" sz="2800" i="1" dirty="0">
                <a:latin typeface="Calibri" pitchFamily="34" charset="0"/>
                <a:cs typeface="Arial" charset="0"/>
              </a:rPr>
              <a:t>C</a:t>
            </a:r>
            <a:r>
              <a:rPr lang="en-US" sz="2800" dirty="0">
                <a:latin typeface="Calibri" pitchFamily="34" charset="0"/>
                <a:cs typeface="Arial" charset="0"/>
              </a:rPr>
              <a:t> with associated probabilities </a:t>
            </a:r>
            <a:r>
              <a:rPr lang="en-US" sz="2800" i="1" dirty="0">
                <a:latin typeface="Calibri" pitchFamily="34" charset="0"/>
                <a:cs typeface="Arial" charset="0"/>
              </a:rPr>
              <a:t>p(c)</a:t>
            </a:r>
            <a:r>
              <a:rPr lang="en-US" sz="2800" dirty="0">
                <a:latin typeface="Calibri" pitchFamily="34" charset="0"/>
                <a:cs typeface="Arial" charset="0"/>
              </a:rPr>
              <a:t> the </a:t>
            </a:r>
            <a:r>
              <a:rPr lang="en-US" sz="2800" b="1" u="sng" dirty="0">
                <a:latin typeface="Calibri" pitchFamily="34" charset="0"/>
                <a:cs typeface="Arial" charset="0"/>
              </a:rPr>
              <a:t>average length</a:t>
            </a:r>
            <a:r>
              <a:rPr lang="en-US" sz="2800" dirty="0">
                <a:latin typeface="Calibri" pitchFamily="34" charset="0"/>
                <a:cs typeface="Arial" charset="0"/>
              </a:rPr>
              <a:t>  is defined as</a:t>
            </a:r>
          </a:p>
          <a:p>
            <a:pPr>
              <a:lnSpc>
                <a:spcPct val="90000"/>
              </a:lnSpc>
              <a:buClrTx/>
              <a:buSzTx/>
              <a:buFont typeface="Arial" charset="0"/>
              <a:buChar char="•"/>
            </a:pPr>
            <a:endParaRPr lang="en-US" sz="2800" dirty="0">
              <a:latin typeface="Calibri" pitchFamily="34" charset="0"/>
              <a:cs typeface="Arial" charset="0"/>
            </a:endParaRPr>
          </a:p>
          <a:p>
            <a:pPr>
              <a:lnSpc>
                <a:spcPct val="90000"/>
              </a:lnSpc>
              <a:buClrTx/>
              <a:buSzTx/>
              <a:buFont typeface="Arial" charset="0"/>
              <a:buChar char="•"/>
            </a:pPr>
            <a:endParaRPr lang="en-US" sz="2800" dirty="0">
              <a:latin typeface="Calibri" pitchFamily="34" charset="0"/>
              <a:cs typeface="Arial" charset="0"/>
            </a:endParaRPr>
          </a:p>
          <a:p>
            <a:pPr>
              <a:lnSpc>
                <a:spcPct val="90000"/>
              </a:lnSpc>
              <a:buClrTx/>
              <a:buSzTx/>
              <a:buFont typeface="Arial" charset="0"/>
              <a:buChar char="•"/>
            </a:pPr>
            <a:r>
              <a:rPr lang="en-US" sz="2800" dirty="0">
                <a:solidFill>
                  <a:srgbClr val="0000CC"/>
                </a:solidFill>
                <a:latin typeface="Calibri" pitchFamily="34" charset="0"/>
                <a:cs typeface="Arial" charset="0"/>
              </a:rPr>
              <a:t>We say that a prefix  code </a:t>
            </a:r>
            <a:r>
              <a:rPr lang="en-US" sz="2800" i="1" dirty="0">
                <a:solidFill>
                  <a:srgbClr val="0000CC"/>
                </a:solidFill>
                <a:latin typeface="Calibri" pitchFamily="34" charset="0"/>
                <a:cs typeface="Arial" charset="0"/>
              </a:rPr>
              <a:t>C</a:t>
            </a:r>
            <a:r>
              <a:rPr lang="en-US" sz="2800" dirty="0">
                <a:solidFill>
                  <a:srgbClr val="0000CC"/>
                </a:solidFill>
                <a:latin typeface="Calibri" pitchFamily="34" charset="0"/>
                <a:cs typeface="Arial" charset="0"/>
              </a:rPr>
              <a:t> is </a:t>
            </a:r>
            <a:r>
              <a:rPr lang="en-US" sz="2800" b="1" u="sng" dirty="0">
                <a:solidFill>
                  <a:srgbClr val="0000CC"/>
                </a:solidFill>
                <a:latin typeface="Calibri" pitchFamily="34" charset="0"/>
                <a:cs typeface="Arial" charset="0"/>
              </a:rPr>
              <a:t>optimal</a:t>
            </a:r>
            <a:r>
              <a:rPr lang="en-US" sz="2800" dirty="0">
                <a:solidFill>
                  <a:srgbClr val="0000CC"/>
                </a:solidFill>
                <a:latin typeface="Calibri" pitchFamily="34" charset="0"/>
                <a:cs typeface="Arial" charset="0"/>
              </a:rPr>
              <a:t> if for all  prefix codes </a:t>
            </a:r>
            <a:r>
              <a:rPr lang="en-US" sz="2800" i="1" dirty="0">
                <a:solidFill>
                  <a:srgbClr val="0000CC"/>
                </a:solidFill>
                <a:latin typeface="Calibri" pitchFamily="34" charset="0"/>
                <a:cs typeface="Arial" charset="0"/>
              </a:rPr>
              <a:t>C,  l</a:t>
            </a:r>
            <a:r>
              <a:rPr lang="en-US" sz="2800" i="1" baseline="-25000" dirty="0">
                <a:solidFill>
                  <a:srgbClr val="0000CC"/>
                </a:solidFill>
                <a:latin typeface="Calibri" pitchFamily="34" charset="0"/>
                <a:cs typeface="Arial" charset="0"/>
              </a:rPr>
              <a:t>a</a:t>
            </a:r>
            <a:r>
              <a:rPr lang="en-US" sz="2800" i="1" dirty="0">
                <a:solidFill>
                  <a:srgbClr val="0000CC"/>
                </a:solidFill>
                <a:latin typeface="Calibri" pitchFamily="34" charset="0"/>
                <a:cs typeface="Arial" charset="0"/>
              </a:rPr>
              <a:t>(C)</a:t>
            </a:r>
            <a:r>
              <a:rPr lang="en-US" sz="2800" i="1" baseline="-25000" dirty="0">
                <a:solidFill>
                  <a:srgbClr val="0000CC"/>
                </a:solidFill>
                <a:latin typeface="Calibri" pitchFamily="34" charset="0"/>
                <a:cs typeface="Arial" charset="0"/>
              </a:rPr>
              <a:t> </a:t>
            </a:r>
            <a:r>
              <a:rPr lang="en-US" sz="2800" i="1" dirty="0">
                <a:solidFill>
                  <a:srgbClr val="0000CC"/>
                </a:solidFill>
                <a:latin typeface="Calibri" pitchFamily="34" charset="0"/>
                <a:cs typeface="Arial" charset="0"/>
                <a:sym typeface="Symbol" pitchFamily="18" charset="2"/>
              </a:rPr>
              <a:t> </a:t>
            </a:r>
            <a:r>
              <a:rPr lang="en-US" sz="2800" i="1" dirty="0" err="1">
                <a:solidFill>
                  <a:srgbClr val="0000CC"/>
                </a:solidFill>
                <a:latin typeface="Calibri" pitchFamily="34" charset="0"/>
                <a:cs typeface="Arial" charset="0"/>
              </a:rPr>
              <a:t>l’</a:t>
            </a:r>
            <a:r>
              <a:rPr lang="en-US" sz="2800" i="1" baseline="-25000" dirty="0" err="1">
                <a:solidFill>
                  <a:srgbClr val="0000CC"/>
                </a:solidFill>
                <a:latin typeface="Calibri" pitchFamily="34" charset="0"/>
                <a:cs typeface="Arial" charset="0"/>
              </a:rPr>
              <a:t>a</a:t>
            </a:r>
            <a:r>
              <a:rPr lang="en-US" sz="2800" i="1" dirty="0">
                <a:solidFill>
                  <a:srgbClr val="0000CC"/>
                </a:solidFill>
                <a:latin typeface="Calibri" pitchFamily="34" charset="0"/>
                <a:cs typeface="Arial" charset="0"/>
              </a:rPr>
              <a:t>(C), </a:t>
            </a:r>
            <a:r>
              <a:rPr lang="en-US" sz="2800" i="1" dirty="0" err="1">
                <a:solidFill>
                  <a:srgbClr val="0000CC"/>
                </a:solidFill>
                <a:latin typeface="Calibri" pitchFamily="34" charset="0"/>
                <a:cs typeface="Arial" charset="0"/>
              </a:rPr>
              <a:t>l’</a:t>
            </a:r>
            <a:r>
              <a:rPr lang="en-US" sz="2800" i="1" baseline="-25000" dirty="0" err="1">
                <a:solidFill>
                  <a:srgbClr val="0000CC"/>
                </a:solidFill>
                <a:latin typeface="Calibri" pitchFamily="34" charset="0"/>
                <a:cs typeface="Arial" charset="0"/>
              </a:rPr>
              <a:t>a</a:t>
            </a:r>
            <a:r>
              <a:rPr lang="en-US" sz="2800" i="1" dirty="0">
                <a:solidFill>
                  <a:srgbClr val="0000CC"/>
                </a:solidFill>
                <a:latin typeface="Calibri" pitchFamily="34" charset="0"/>
                <a:cs typeface="Arial" charset="0"/>
              </a:rPr>
              <a:t>(C) is average codeword length of other code set.</a:t>
            </a:r>
          </a:p>
          <a:p>
            <a:pPr>
              <a:lnSpc>
                <a:spcPct val="90000"/>
              </a:lnSpc>
              <a:buClrTx/>
              <a:buSzTx/>
              <a:buFont typeface="Arial" charset="0"/>
              <a:buChar char="•"/>
            </a:pPr>
            <a:r>
              <a:rPr lang="en-US" sz="2800" dirty="0">
                <a:latin typeface="Calibri" pitchFamily="34" charset="0"/>
                <a:cs typeface="Arial" charset="0"/>
              </a:rPr>
              <a:t>The </a:t>
            </a:r>
            <a:r>
              <a:rPr lang="en-US" sz="2800" b="1" dirty="0">
                <a:latin typeface="Calibri" pitchFamily="34" charset="0"/>
                <a:cs typeface="Arial" charset="0"/>
              </a:rPr>
              <a:t>Huffman code</a:t>
            </a:r>
            <a:r>
              <a:rPr lang="en-US" sz="2800" dirty="0">
                <a:latin typeface="Calibri" pitchFamily="34" charset="0"/>
                <a:cs typeface="Arial" charset="0"/>
              </a:rPr>
              <a:t> is known to be probably optimal under certain well-defined conditions for data compression.</a:t>
            </a:r>
          </a:p>
        </p:txBody>
      </p:sp>
      <p:graphicFrame>
        <p:nvGraphicFramePr>
          <p:cNvPr id="1026" name="Object 4"/>
          <p:cNvGraphicFramePr>
            <a:graphicFrameLocks noChangeAspect="1"/>
          </p:cNvGraphicFramePr>
          <p:nvPr/>
        </p:nvGraphicFramePr>
        <p:xfrm>
          <a:off x="5105400" y="2590800"/>
          <a:ext cx="2971800" cy="839788"/>
        </p:xfrm>
        <a:graphic>
          <a:graphicData uri="http://schemas.openxmlformats.org/presentationml/2006/ole">
            <mc:AlternateContent xmlns:mc="http://schemas.openxmlformats.org/markup-compatibility/2006">
              <mc:Choice xmlns:v="urn:schemas-microsoft-com:vml" Requires="v">
                <p:oleObj spid="_x0000_s1026" name="Equation" r:id="rId2" imgW="1206360" imgH="342720" progId="">
                  <p:embed/>
                </p:oleObj>
              </mc:Choice>
              <mc:Fallback>
                <p:oleObj name="Equation" r:id="rId2" imgW="1206360" imgH="342720" progId="">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590800"/>
                        <a:ext cx="2971800" cy="839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152400" y="1320225"/>
            <a:ext cx="8077200" cy="523220"/>
          </a:xfrm>
          <a:prstGeom prst="rect">
            <a:avLst/>
          </a:prstGeom>
        </p:spPr>
        <p:txBody>
          <a:bodyPr wrap="square">
            <a:spAutoFit/>
          </a:bodyPr>
          <a:lstStyle/>
          <a:p>
            <a:r>
              <a:rPr lang="en-US" sz="2800" b="1" dirty="0">
                <a:solidFill>
                  <a:srgbClr val="FF0000"/>
                </a:solidFill>
              </a:rPr>
              <a:t>Introduction: The optimal Prefix Code </a:t>
            </a:r>
            <a:endParaRPr lang="en-US" sz="2800" dirty="0">
              <a:solidFill>
                <a:srgbClr val="FF0000"/>
              </a:solidFill>
            </a:endParaRPr>
          </a:p>
        </p:txBody>
      </p:sp>
      <p:sp>
        <p:nvSpPr>
          <p:cNvPr id="10" name="Footer Placeholder 9"/>
          <p:cNvSpPr>
            <a:spLocks noGrp="1"/>
          </p:cNvSpPr>
          <p:nvPr>
            <p:ph type="ftr" sz="quarter" idx="11"/>
          </p:nvPr>
        </p:nvSpPr>
        <p:spPr/>
        <p:txBody>
          <a:bodyPr/>
          <a:lstStyle/>
          <a:p>
            <a:pPr>
              <a:defRPr/>
            </a:pPr>
            <a:r>
              <a:rPr lang="en-US"/>
              <a:t>Text Processing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4000" dirty="0"/>
              <a:t>Huffman Algorithm Mechanism</a:t>
            </a:r>
          </a:p>
        </p:txBody>
      </p:sp>
      <p:sp>
        <p:nvSpPr>
          <p:cNvPr id="35" name="Footer Placeholder 34"/>
          <p:cNvSpPr>
            <a:spLocks noGrp="1"/>
          </p:cNvSpPr>
          <p:nvPr>
            <p:ph type="ftr" sz="quarter" idx="11"/>
          </p:nvPr>
        </p:nvSpPr>
        <p:spPr/>
        <p:txBody>
          <a:bodyPr/>
          <a:lstStyle/>
          <a:p>
            <a:pPr>
              <a:defRPr/>
            </a:pPr>
            <a:r>
              <a:rPr lang="en-US"/>
              <a:t>Text Processing</a:t>
            </a:r>
            <a:endParaRPr lang="en-US" dirty="0"/>
          </a:p>
        </p:txBody>
      </p:sp>
      <p:cxnSp>
        <p:nvCxnSpPr>
          <p:cNvPr id="81" name="Straight Arrow Connector 80"/>
          <p:cNvCxnSpPr/>
          <p:nvPr/>
        </p:nvCxnSpPr>
        <p:spPr>
          <a:xfrm flipH="1">
            <a:off x="6096000" y="4038600"/>
            <a:ext cx="838201" cy="12192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2514600" y="990600"/>
            <a:ext cx="6172200" cy="5334000"/>
            <a:chOff x="2514600" y="990600"/>
            <a:chExt cx="6172200" cy="5334000"/>
          </a:xfrm>
        </p:grpSpPr>
        <p:sp>
          <p:nvSpPr>
            <p:cNvPr id="85" name="Rectangle 84"/>
            <p:cNvSpPr/>
            <p:nvPr/>
          </p:nvSpPr>
          <p:spPr>
            <a:xfrm>
              <a:off x="4953000" y="990600"/>
              <a:ext cx="3733800" cy="4572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Compressing</a:t>
              </a:r>
            </a:p>
          </p:txBody>
        </p:sp>
        <p:grpSp>
          <p:nvGrpSpPr>
            <p:cNvPr id="88" name="Group 87"/>
            <p:cNvGrpSpPr/>
            <p:nvPr/>
          </p:nvGrpSpPr>
          <p:grpSpPr>
            <a:xfrm>
              <a:off x="2514600" y="1066800"/>
              <a:ext cx="6172200" cy="5257800"/>
              <a:chOff x="2514600" y="1371600"/>
              <a:chExt cx="6172200" cy="5257800"/>
            </a:xfrm>
          </p:grpSpPr>
          <p:grpSp>
            <p:nvGrpSpPr>
              <p:cNvPr id="80" name="Group 79"/>
              <p:cNvGrpSpPr/>
              <p:nvPr/>
            </p:nvGrpSpPr>
            <p:grpSpPr>
              <a:xfrm>
                <a:off x="2514600" y="1371600"/>
                <a:ext cx="6172200" cy="4724400"/>
                <a:chOff x="76200" y="1295400"/>
                <a:chExt cx="6172200" cy="4724400"/>
              </a:xfrm>
            </p:grpSpPr>
            <p:sp>
              <p:nvSpPr>
                <p:cNvPr id="5" name="Rectangle 4"/>
                <p:cNvSpPr/>
                <p:nvPr/>
              </p:nvSpPr>
              <p:spPr>
                <a:xfrm>
                  <a:off x="4495800" y="20574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Freq. table</a:t>
                  </a:r>
                </a:p>
              </p:txBody>
            </p:sp>
            <p:sp>
              <p:nvSpPr>
                <p:cNvPr id="6" name="Rectangle 5"/>
                <p:cNvSpPr/>
                <p:nvPr/>
              </p:nvSpPr>
              <p:spPr>
                <a:xfrm>
                  <a:off x="4495800" y="29718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Huffman Tree</a:t>
                  </a:r>
                </a:p>
              </p:txBody>
            </p:sp>
            <p:sp>
              <p:nvSpPr>
                <p:cNvPr id="7" name="Rectangle 6"/>
                <p:cNvSpPr/>
                <p:nvPr/>
              </p:nvSpPr>
              <p:spPr>
                <a:xfrm>
                  <a:off x="4495800" y="38100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Codeword Table</a:t>
                  </a:r>
                </a:p>
              </p:txBody>
            </p:sp>
            <p:sp>
              <p:nvSpPr>
                <p:cNvPr id="8" name="Rectangle 7"/>
                <p:cNvSpPr/>
                <p:nvPr/>
              </p:nvSpPr>
              <p:spPr>
                <a:xfrm>
                  <a:off x="4495800" y="46482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Bit String</a:t>
                  </a:r>
                </a:p>
              </p:txBody>
            </p:sp>
            <p:sp>
              <p:nvSpPr>
                <p:cNvPr id="9" name="Rectangle 8"/>
                <p:cNvSpPr/>
                <p:nvPr/>
              </p:nvSpPr>
              <p:spPr>
                <a:xfrm>
                  <a:off x="4495800" y="54864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Zipped File</a:t>
                  </a:r>
                </a:p>
              </p:txBody>
            </p:sp>
            <p:sp>
              <p:nvSpPr>
                <p:cNvPr id="10" name="Rectangle 9"/>
                <p:cNvSpPr/>
                <p:nvPr/>
              </p:nvSpPr>
              <p:spPr>
                <a:xfrm>
                  <a:off x="76200" y="1295400"/>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Data source (file)</a:t>
                  </a:r>
                </a:p>
              </p:txBody>
            </p:sp>
            <p:sp>
              <p:nvSpPr>
                <p:cNvPr id="38" name="Oval 37"/>
                <p:cNvSpPr/>
                <p:nvPr/>
              </p:nvSpPr>
              <p:spPr>
                <a:xfrm>
                  <a:off x="685800" y="1981200"/>
                  <a:ext cx="3276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Create frequency table</a:t>
                  </a:r>
                </a:p>
              </p:txBody>
            </p:sp>
            <p:sp>
              <p:nvSpPr>
                <p:cNvPr id="39" name="Oval 38"/>
                <p:cNvSpPr/>
                <p:nvPr/>
              </p:nvSpPr>
              <p:spPr>
                <a:xfrm>
                  <a:off x="685800" y="2895600"/>
                  <a:ext cx="3276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Construct Huffman Tree</a:t>
                  </a:r>
                </a:p>
              </p:txBody>
            </p:sp>
            <p:sp>
              <p:nvSpPr>
                <p:cNvPr id="42" name="Oval 41"/>
                <p:cNvSpPr/>
                <p:nvPr/>
              </p:nvSpPr>
              <p:spPr>
                <a:xfrm>
                  <a:off x="685800" y="3733800"/>
                  <a:ext cx="3276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Generate </a:t>
                  </a:r>
                  <a:r>
                    <a:rPr lang="en-US" sz="1800" dirty="0" err="1"/>
                    <a:t>codewords</a:t>
                  </a:r>
                  <a:endParaRPr lang="en-US" sz="1800" dirty="0"/>
                </a:p>
              </p:txBody>
            </p:sp>
            <p:sp>
              <p:nvSpPr>
                <p:cNvPr id="47" name="Oval 46"/>
                <p:cNvSpPr/>
                <p:nvPr/>
              </p:nvSpPr>
              <p:spPr>
                <a:xfrm>
                  <a:off x="685800" y="4572000"/>
                  <a:ext cx="3276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Encode data</a:t>
                  </a:r>
                </a:p>
              </p:txBody>
            </p:sp>
            <p:sp>
              <p:nvSpPr>
                <p:cNvPr id="48" name="Oval 47"/>
                <p:cNvSpPr/>
                <p:nvPr/>
              </p:nvSpPr>
              <p:spPr>
                <a:xfrm>
                  <a:off x="685800" y="5410200"/>
                  <a:ext cx="3276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Write file</a:t>
                  </a:r>
                </a:p>
              </p:txBody>
            </p:sp>
            <p:cxnSp>
              <p:nvCxnSpPr>
                <p:cNvPr id="51" name="Straight Connector 50"/>
                <p:cNvCxnSpPr/>
                <p:nvPr/>
              </p:nvCxnSpPr>
              <p:spPr>
                <a:xfrm>
                  <a:off x="304800" y="1676400"/>
                  <a:ext cx="0" cy="3200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38" idx="2"/>
                </p:cNvCxnSpPr>
                <p:nvPr/>
              </p:nvCxnSpPr>
              <p:spPr>
                <a:xfrm>
                  <a:off x="304800" y="2286000"/>
                  <a:ext cx="381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04800" y="4876800"/>
                  <a:ext cx="381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8" idx="6"/>
                  <a:endCxn id="5" idx="1"/>
                </p:cNvCxnSpPr>
                <p:nvPr/>
              </p:nvCxnSpPr>
              <p:spPr>
                <a:xfrm>
                  <a:off x="3962400" y="2286000"/>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962400" y="3200400"/>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3962400" y="4038600"/>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962400" y="4876800"/>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962400" y="5715000"/>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9" idx="7"/>
                </p:cNvCxnSpPr>
                <p:nvPr/>
              </p:nvCxnSpPr>
              <p:spPr>
                <a:xfrm flipH="1">
                  <a:off x="3482553" y="2514600"/>
                  <a:ext cx="1013248" cy="470274"/>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2" idx="7"/>
                </p:cNvCxnSpPr>
                <p:nvPr/>
              </p:nvCxnSpPr>
              <p:spPr>
                <a:xfrm flipH="1">
                  <a:off x="3482553" y="3415926"/>
                  <a:ext cx="1013248" cy="407148"/>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47" idx="7"/>
                </p:cNvCxnSpPr>
                <p:nvPr/>
              </p:nvCxnSpPr>
              <p:spPr>
                <a:xfrm flipH="1">
                  <a:off x="3482553" y="4267200"/>
                  <a:ext cx="1013248" cy="394074"/>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3733800" y="5092326"/>
                  <a:ext cx="762000" cy="470274"/>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a:off x="6934200" y="58674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Codeword Table</a:t>
                </a:r>
              </a:p>
            </p:txBody>
          </p:sp>
          <p:sp>
            <p:nvSpPr>
              <p:cNvPr id="87" name="Rectangle 86"/>
              <p:cNvSpPr/>
              <p:nvPr/>
            </p:nvSpPr>
            <p:spPr>
              <a:xfrm>
                <a:off x="6934200" y="61722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Binary data</a:t>
                </a:r>
              </a:p>
            </p:txBody>
          </p:sp>
        </p:grpSp>
      </p:grpSp>
      <p:sp>
        <p:nvSpPr>
          <p:cNvPr id="90" name="TextBox 89"/>
          <p:cNvSpPr txBox="1"/>
          <p:nvPr/>
        </p:nvSpPr>
        <p:spPr>
          <a:xfrm>
            <a:off x="381000" y="6015335"/>
            <a:ext cx="5181600" cy="461665"/>
          </a:xfrm>
          <a:prstGeom prst="rect">
            <a:avLst/>
          </a:prstGeom>
          <a:noFill/>
          <a:ln>
            <a:solidFill>
              <a:schemeClr val="tx1"/>
            </a:solidFill>
          </a:ln>
        </p:spPr>
        <p:txBody>
          <a:bodyPr wrap="square" rtlCol="0">
            <a:spAutoFit/>
          </a:bodyPr>
          <a:lstStyle/>
          <a:p>
            <a:r>
              <a:rPr lang="en-US" sz="2400" dirty="0"/>
              <a:t>Data source is read 2 times </a:t>
            </a:r>
            <a:r>
              <a:rPr lang="en-US" sz="2400" dirty="0">
                <a:sym typeface="Wingdings" pitchFamily="2" charset="2"/>
              </a:rPr>
              <a:t> Slow</a:t>
            </a:r>
            <a:endParaRPr lang="en-US" sz="2400" dirty="0"/>
          </a:p>
        </p:txBody>
      </p:sp>
      <p:sp>
        <p:nvSpPr>
          <p:cNvPr id="92" name="Rectangle 91"/>
          <p:cNvSpPr/>
          <p:nvPr/>
        </p:nvSpPr>
        <p:spPr>
          <a:xfrm>
            <a:off x="152400" y="1868876"/>
            <a:ext cx="2133600" cy="2474524"/>
          </a:xfrm>
          <a:prstGeom prst="rect">
            <a:avLst/>
          </a:prstGeom>
        </p:spPr>
        <p:txBody>
          <a:bodyPr wrap="square">
            <a:spAutoFit/>
          </a:bodyPr>
          <a:lstStyle/>
          <a:p>
            <a:pPr>
              <a:lnSpc>
                <a:spcPct val="90000"/>
              </a:lnSpc>
              <a:buClrTx/>
              <a:buSzTx/>
              <a:buNone/>
            </a:pPr>
            <a:r>
              <a:rPr lang="en-US" sz="3200" b="1" u="sng" dirty="0">
                <a:latin typeface="Times New Roman" pitchFamily="18" charset="0"/>
                <a:cs typeface="Times New Roman" pitchFamily="18" charset="0"/>
              </a:rPr>
              <a:t>Main idea</a:t>
            </a:r>
            <a:r>
              <a:rPr lang="en-US" sz="3200" b="1" dirty="0">
                <a:latin typeface="Times New Roman" pitchFamily="18" charset="0"/>
                <a:cs typeface="Times New Roman" pitchFamily="18" charset="0"/>
              </a:rPr>
              <a:t>:</a:t>
            </a:r>
            <a:r>
              <a:rPr lang="en-US" sz="2800" b="1" dirty="0">
                <a:latin typeface="Times New Roman" pitchFamily="18" charset="0"/>
                <a:cs typeface="Times New Roman" pitchFamily="18" charset="0"/>
              </a:rPr>
              <a:t> </a:t>
            </a:r>
            <a:r>
              <a:rPr lang="en-US" altLang="en-US" sz="2800" dirty="0">
                <a:latin typeface="Times New Roman" pitchFamily="18" charset="0"/>
                <a:cs typeface="Times New Roman" pitchFamily="18" charset="0"/>
              </a:rPr>
              <a:t>Encoding </a:t>
            </a:r>
            <a:r>
              <a:rPr lang="en-US" altLang="en-US" sz="2800" dirty="0">
                <a:solidFill>
                  <a:srgbClr val="0000CC"/>
                </a:solidFill>
                <a:latin typeface="Times New Roman" pitchFamily="18" charset="0"/>
                <a:cs typeface="Times New Roman" pitchFamily="18" charset="0"/>
              </a:rPr>
              <a:t>higher probability symbols</a:t>
            </a:r>
            <a:r>
              <a:rPr lang="en-US" altLang="en-US" sz="2800" dirty="0">
                <a:latin typeface="Times New Roman" pitchFamily="18" charset="0"/>
                <a:cs typeface="Times New Roman" pitchFamily="18" charset="0"/>
              </a:rPr>
              <a:t> with </a:t>
            </a:r>
            <a:r>
              <a:rPr lang="en-US" altLang="en-US" sz="2800" dirty="0">
                <a:solidFill>
                  <a:srgbClr val="0000CC"/>
                </a:solidFill>
                <a:latin typeface="Times New Roman" pitchFamily="18" charset="0"/>
                <a:cs typeface="Times New Roman" pitchFamily="18" charset="0"/>
              </a:rPr>
              <a:t>fewer bits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p:cNvSpPr>
          <p:nvPr>
            <p:ph type="title"/>
          </p:nvPr>
        </p:nvSpPr>
        <p:spPr>
          <a:xfrm>
            <a:off x="914400" y="0"/>
            <a:ext cx="8229600" cy="646331"/>
          </a:xfrm>
          <a:noFill/>
        </p:spPr>
        <p:txBody>
          <a:bodyPr>
            <a:spAutoFit/>
          </a:bodyPr>
          <a:lstStyle/>
          <a:p>
            <a:pPr algn="r"/>
            <a:r>
              <a:rPr lang="en-US" sz="3600" dirty="0"/>
              <a:t>2- Data Compression…</a:t>
            </a:r>
            <a:endParaRPr lang="en-US" sz="3600" b="1" dirty="0">
              <a:solidFill>
                <a:srgbClr val="CC3300"/>
              </a:solidFill>
              <a:latin typeface="Calibri" pitchFamily="34" charset="0"/>
              <a:cs typeface="Arial" charset="0"/>
            </a:endParaRPr>
          </a:p>
        </p:txBody>
      </p:sp>
      <p:sp>
        <p:nvSpPr>
          <p:cNvPr id="1030" name="Rectangle 3"/>
          <p:cNvSpPr>
            <a:spLocks noGrp="1"/>
          </p:cNvSpPr>
          <p:nvPr>
            <p:ph type="body" idx="1"/>
          </p:nvPr>
        </p:nvSpPr>
        <p:spPr>
          <a:xfrm>
            <a:off x="152400" y="2057400"/>
            <a:ext cx="3733800" cy="2438400"/>
          </a:xfrm>
        </p:spPr>
        <p:txBody>
          <a:bodyPr/>
          <a:lstStyle/>
          <a:p>
            <a:pPr>
              <a:lnSpc>
                <a:spcPct val="90000"/>
              </a:lnSpc>
              <a:buClrTx/>
              <a:buSzTx/>
              <a:buNone/>
            </a:pPr>
            <a:r>
              <a:rPr lang="en-US" sz="2800" b="1" u="sng" dirty="0">
                <a:latin typeface="Calibri" pitchFamily="34" charset="0"/>
                <a:cs typeface="Arial" charset="0"/>
              </a:rPr>
              <a:t>(Step 1)</a:t>
            </a:r>
          </a:p>
          <a:p>
            <a:pPr>
              <a:lnSpc>
                <a:spcPct val="90000"/>
              </a:lnSpc>
              <a:buClrTx/>
              <a:buSzTx/>
              <a:buNone/>
            </a:pPr>
            <a:r>
              <a:rPr lang="en-US" sz="2800" dirty="0">
                <a:latin typeface="Times New Roman" pitchFamily="18" charset="0"/>
                <a:cs typeface="Times New Roman" pitchFamily="18" charset="0"/>
              </a:rPr>
              <a:t> </a:t>
            </a:r>
            <a:r>
              <a:rPr lang="en-US" sz="2800">
                <a:latin typeface="Times New Roman" pitchFamily="18" charset="0"/>
                <a:cs typeface="Times New Roman" pitchFamily="18" charset="0"/>
              </a:rPr>
              <a:t>Construct Frequency </a:t>
            </a:r>
            <a:r>
              <a:rPr lang="en-US" sz="2800" dirty="0">
                <a:latin typeface="Times New Roman" pitchFamily="18" charset="0"/>
                <a:cs typeface="Times New Roman" pitchFamily="18" charset="0"/>
              </a:rPr>
              <a:t>Table</a:t>
            </a:r>
          </a:p>
          <a:p>
            <a:pPr>
              <a:lnSpc>
                <a:spcPct val="90000"/>
              </a:lnSpc>
              <a:buClrTx/>
              <a:buSzTx/>
              <a:buNone/>
            </a:pPr>
            <a:r>
              <a:rPr lang="en-US" sz="2800" dirty="0">
                <a:latin typeface="Times New Roman" pitchFamily="18" charset="0"/>
                <a:cs typeface="Times New Roman" pitchFamily="18" charset="0"/>
              </a:rPr>
              <a:t>Example:</a:t>
            </a:r>
          </a:p>
        </p:txBody>
      </p:sp>
      <p:sp>
        <p:nvSpPr>
          <p:cNvPr id="9" name="Text Box 7"/>
          <p:cNvSpPr txBox="1">
            <a:spLocks noChangeArrowheads="1"/>
          </p:cNvSpPr>
          <p:nvPr/>
        </p:nvSpPr>
        <p:spPr bwMode="auto">
          <a:xfrm>
            <a:off x="152400" y="990600"/>
            <a:ext cx="6781800" cy="430887"/>
          </a:xfrm>
          <a:prstGeom prst="rect">
            <a:avLst/>
          </a:prstGeom>
          <a:noFill/>
          <a:ln w="9525">
            <a:solidFill>
              <a:schemeClr val="tx1"/>
            </a:solidFill>
            <a:miter lim="800000"/>
            <a:headEnd/>
            <a:tailEnd/>
          </a:ln>
        </p:spPr>
        <p:txBody>
          <a:bodyPr wrap="square">
            <a:spAutoFit/>
          </a:bodyPr>
          <a:lstStyle/>
          <a:p>
            <a:pPr>
              <a:spcBef>
                <a:spcPct val="50000"/>
              </a:spcBef>
            </a:pPr>
            <a:r>
              <a:rPr lang="en-US" altLang="en-US" sz="2200" b="1" dirty="0">
                <a:solidFill>
                  <a:srgbClr val="FF3300"/>
                </a:solidFill>
              </a:rPr>
              <a:t>Huffman Encoding Algorithm: An Example</a:t>
            </a:r>
            <a:endParaRPr lang="en-US" sz="2200" b="1" dirty="0">
              <a:solidFill>
                <a:srgbClr val="FF3300"/>
              </a:solidFill>
            </a:endParaRPr>
          </a:p>
        </p:txBody>
      </p:sp>
      <p:sp>
        <p:nvSpPr>
          <p:cNvPr id="10" name="Rectangle 9"/>
          <p:cNvSpPr/>
          <p:nvPr/>
        </p:nvSpPr>
        <p:spPr>
          <a:xfrm>
            <a:off x="4038600" y="2133600"/>
            <a:ext cx="3962400" cy="1846659"/>
          </a:xfrm>
          <a:prstGeom prst="rect">
            <a:avLst/>
          </a:prstGeom>
        </p:spPr>
        <p:txBody>
          <a:bodyPr wrap="square">
            <a:spAutoFit/>
          </a:bodyPr>
          <a:lstStyle/>
          <a:p>
            <a:pPr>
              <a:lnSpc>
                <a:spcPct val="90000"/>
              </a:lnSpc>
              <a:buClrTx/>
              <a:buSzTx/>
              <a:buNone/>
            </a:pPr>
            <a:endParaRPr lang="en-US" altLang="en-US" sz="2000" dirty="0">
              <a:solidFill>
                <a:srgbClr val="0000CC"/>
              </a:solidFill>
            </a:endParaRPr>
          </a:p>
          <a:p>
            <a:pPr marL="990600" lvl="1" indent="-533400">
              <a:lnSpc>
                <a:spcPct val="80000"/>
              </a:lnSpc>
            </a:pPr>
            <a:r>
              <a:rPr lang="en-US" altLang="en-US" sz="2000" b="1" dirty="0">
                <a:solidFill>
                  <a:srgbClr val="0000CC"/>
                </a:solidFill>
              </a:rPr>
              <a:t>A	:	 20% (.20)	</a:t>
            </a:r>
            <a:endParaRPr lang="en-US" altLang="en-US" sz="1600" i="1" dirty="0">
              <a:solidFill>
                <a:srgbClr val="0000CC"/>
              </a:solidFill>
            </a:endParaRPr>
          </a:p>
          <a:p>
            <a:pPr marL="990600" lvl="1" indent="-533400">
              <a:lnSpc>
                <a:spcPct val="80000"/>
              </a:lnSpc>
            </a:pPr>
            <a:r>
              <a:rPr lang="en-US" altLang="en-US" sz="2000" b="1" dirty="0"/>
              <a:t>B	:	 9%  (.09)</a:t>
            </a:r>
          </a:p>
          <a:p>
            <a:pPr marL="990600" lvl="1" indent="-533400">
              <a:lnSpc>
                <a:spcPct val="80000"/>
              </a:lnSpc>
            </a:pPr>
            <a:r>
              <a:rPr lang="en-US" altLang="en-US" sz="2000" b="1" dirty="0">
                <a:solidFill>
                  <a:srgbClr val="0000CC"/>
                </a:solidFill>
              </a:rPr>
              <a:t>C	: 	15% (.15)</a:t>
            </a:r>
          </a:p>
          <a:p>
            <a:pPr marL="990600" lvl="1" indent="-533400">
              <a:lnSpc>
                <a:spcPct val="80000"/>
              </a:lnSpc>
            </a:pPr>
            <a:r>
              <a:rPr lang="en-US" altLang="en-US" sz="2000" b="1" dirty="0"/>
              <a:t>D	: 	11% (.11)</a:t>
            </a:r>
          </a:p>
          <a:p>
            <a:pPr marL="990600" lvl="1" indent="-533400">
              <a:lnSpc>
                <a:spcPct val="80000"/>
              </a:lnSpc>
            </a:pPr>
            <a:r>
              <a:rPr lang="en-US" altLang="en-US" sz="2000" b="1" dirty="0">
                <a:solidFill>
                  <a:srgbClr val="0000CC"/>
                </a:solidFill>
              </a:rPr>
              <a:t>E	: 	40% (.40)</a:t>
            </a:r>
          </a:p>
          <a:p>
            <a:pPr marL="990600" lvl="1" indent="-533400">
              <a:lnSpc>
                <a:spcPct val="80000"/>
              </a:lnSpc>
            </a:pPr>
            <a:r>
              <a:rPr lang="en-US" altLang="en-US" sz="2000" b="1" dirty="0"/>
              <a:t>F	:	 5%   (.05)</a:t>
            </a:r>
            <a:endParaRPr lang="en-US" sz="3200" dirty="0"/>
          </a:p>
        </p:txBody>
      </p:sp>
      <p:sp>
        <p:nvSpPr>
          <p:cNvPr id="11" name="Rectangle 10"/>
          <p:cNvSpPr/>
          <p:nvPr/>
        </p:nvSpPr>
        <p:spPr>
          <a:xfrm>
            <a:off x="762000" y="4953000"/>
            <a:ext cx="7696200" cy="523220"/>
          </a:xfrm>
          <a:prstGeom prst="rect">
            <a:avLst/>
          </a:prstGeom>
          <a:ln>
            <a:solidFill>
              <a:srgbClr val="0000CC"/>
            </a:solidFill>
          </a:ln>
        </p:spPr>
        <p:txBody>
          <a:bodyPr wrap="square">
            <a:spAutoFit/>
          </a:bodyPr>
          <a:lstStyle/>
          <a:p>
            <a:r>
              <a:rPr lang="en-US" sz="2800" dirty="0">
                <a:solidFill>
                  <a:srgbClr val="0000CC"/>
                </a:solidFill>
                <a:latin typeface="Calibri" pitchFamily="34" charset="0"/>
                <a:cs typeface="Arial" charset="0"/>
              </a:rPr>
              <a:t>Prob. = char. count/ number of chars. in document</a:t>
            </a:r>
            <a:endParaRPr lang="en-US" sz="2800" dirty="0">
              <a:solidFill>
                <a:srgbClr val="0000CC"/>
              </a:solidFill>
            </a:endParaRPr>
          </a:p>
        </p:txBody>
      </p:sp>
      <p:sp>
        <p:nvSpPr>
          <p:cNvPr id="15" name="Footer Placeholder 14"/>
          <p:cNvSpPr>
            <a:spLocks noGrp="1"/>
          </p:cNvSpPr>
          <p:nvPr>
            <p:ph type="ftr" sz="quarter" idx="11"/>
          </p:nvPr>
        </p:nvSpPr>
        <p:spPr/>
        <p:txBody>
          <a:bodyPr/>
          <a:lstStyle/>
          <a:p>
            <a:pPr>
              <a:defRPr/>
            </a:pPr>
            <a:r>
              <a:rPr lang="en-US"/>
              <a:t>Text Processing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8" name="Rectangle 8"/>
          <p:cNvSpPr>
            <a:spLocks noGrp="1" noChangeArrowheads="1"/>
          </p:cNvSpPr>
          <p:nvPr>
            <p:ph type="body" idx="4294967295"/>
          </p:nvPr>
        </p:nvSpPr>
        <p:spPr>
          <a:xfrm>
            <a:off x="609600" y="1709779"/>
            <a:ext cx="7772400" cy="3167021"/>
          </a:xfrm>
        </p:spPr>
        <p:txBody>
          <a:bodyPr>
            <a:spAutoFit/>
          </a:bodyPr>
          <a:lstStyle/>
          <a:p>
            <a:pPr marL="319088" indent="-319088">
              <a:buNone/>
            </a:pPr>
            <a:r>
              <a:rPr lang="en-US" altLang="en-US" sz="2700" b="1" u="sng" dirty="0"/>
              <a:t>(Step 2) Constructing Codeword (Huffman) tree</a:t>
            </a:r>
          </a:p>
          <a:p>
            <a:pPr marL="319088" indent="-319088"/>
            <a:r>
              <a:rPr lang="en-US" altLang="en-US" sz="2700" dirty="0"/>
              <a:t>Put symbols and their associated frequencies in descending order based on probabilities </a:t>
            </a:r>
            <a:r>
              <a:rPr lang="en-US" altLang="en-US" sz="2700" dirty="0">
                <a:sym typeface="Wingdings" pitchFamily="2" charset="2"/>
              </a:rPr>
              <a:t> We have a ordered forest in which each tree contains only one node.</a:t>
            </a:r>
            <a:endParaRPr lang="en-US" altLang="en-US" sz="1500" dirty="0"/>
          </a:p>
          <a:p>
            <a:pPr marL="319088" indent="-319088"/>
            <a:r>
              <a:rPr lang="en-US" altLang="en-US" sz="2700" dirty="0"/>
              <a:t>Repeat grouping the two right tree into a tree until there is only one tree. It is the result codeword tree.</a:t>
            </a:r>
            <a:endParaRPr lang="en-US" altLang="en-US" dirty="0">
              <a:solidFill>
                <a:srgbClr val="FFCC66"/>
              </a:solidFill>
            </a:endParaRPr>
          </a:p>
        </p:txBody>
      </p:sp>
      <p:sp>
        <p:nvSpPr>
          <p:cNvPr id="32780" name="Title 1"/>
          <p:cNvSpPr>
            <a:spLocks/>
          </p:cNvSpPr>
          <p:nvPr/>
        </p:nvSpPr>
        <p:spPr bwMode="auto">
          <a:xfrm>
            <a:off x="685800" y="0"/>
            <a:ext cx="8458200" cy="646331"/>
          </a:xfrm>
          <a:prstGeom prst="rect">
            <a:avLst/>
          </a:prstGeom>
          <a:noFill/>
          <a:ln w="9525">
            <a:noFill/>
            <a:miter lim="800000"/>
            <a:headEnd/>
            <a:tailEnd/>
          </a:ln>
        </p:spPr>
        <p:txBody>
          <a:bodyPr wrap="square" anchor="ctr">
            <a:spAutoFit/>
          </a:bodyPr>
          <a:lstStyle/>
          <a:p>
            <a:pPr algn="r" eaLnBrk="0" hangingPunct="0"/>
            <a:r>
              <a:rPr lang="en-US" b="1" dirty="0">
                <a:solidFill>
                  <a:srgbClr val="0000CC"/>
                </a:solidFill>
              </a:rPr>
              <a:t>2- Data Compression…</a:t>
            </a:r>
            <a:endParaRPr lang="en-US" b="1" dirty="0">
              <a:solidFill>
                <a:srgbClr val="0000CC"/>
              </a:solidFill>
              <a:latin typeface="Calibri" pitchFamily="34" charset="0"/>
            </a:endParaRPr>
          </a:p>
        </p:txBody>
      </p:sp>
      <p:sp>
        <p:nvSpPr>
          <p:cNvPr id="20" name="Footer Placeholder 19"/>
          <p:cNvSpPr>
            <a:spLocks noGrp="1"/>
          </p:cNvSpPr>
          <p:nvPr>
            <p:ph type="ftr" sz="quarter" idx="11"/>
          </p:nvPr>
        </p:nvSpPr>
        <p:spPr/>
        <p:txBody>
          <a:bodyPr/>
          <a:lstStyle/>
          <a:p>
            <a:pPr>
              <a:defRPr/>
            </a:pPr>
            <a:r>
              <a:rPr lang="en-US"/>
              <a:t>Text Processing</a:t>
            </a:r>
          </a:p>
        </p:txBody>
      </p:sp>
      <p:sp>
        <p:nvSpPr>
          <p:cNvPr id="21" name="Text Box 7"/>
          <p:cNvSpPr txBox="1">
            <a:spLocks noChangeArrowheads="1"/>
          </p:cNvSpPr>
          <p:nvPr/>
        </p:nvSpPr>
        <p:spPr bwMode="auto">
          <a:xfrm>
            <a:off x="152400" y="914400"/>
            <a:ext cx="6324600" cy="430887"/>
          </a:xfrm>
          <a:prstGeom prst="rect">
            <a:avLst/>
          </a:prstGeom>
          <a:noFill/>
          <a:ln w="9525">
            <a:solidFill>
              <a:schemeClr val="tx1"/>
            </a:solidFill>
            <a:miter lim="800000"/>
            <a:headEnd/>
            <a:tailEnd/>
          </a:ln>
        </p:spPr>
        <p:txBody>
          <a:bodyPr wrap="square">
            <a:spAutoFit/>
          </a:bodyPr>
          <a:lstStyle/>
          <a:p>
            <a:pPr>
              <a:spcBef>
                <a:spcPct val="50000"/>
              </a:spcBef>
            </a:pPr>
            <a:r>
              <a:rPr lang="en-US" altLang="en-US" sz="2200" b="1" dirty="0">
                <a:solidFill>
                  <a:srgbClr val="FF3300"/>
                </a:solidFill>
              </a:rPr>
              <a:t>Huffman Encoding Algorithm: An Example</a:t>
            </a:r>
            <a:endParaRPr lang="en-US" sz="2200" b="1" dirty="0">
              <a:solidFill>
                <a:srgbClr val="FF33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1447800" y="3810000"/>
            <a:ext cx="5943600" cy="1981200"/>
            <a:chOff x="1447800" y="3810000"/>
            <a:chExt cx="5943600" cy="1981200"/>
          </a:xfrm>
        </p:grpSpPr>
        <p:sp>
          <p:nvSpPr>
            <p:cNvPr id="33796" name="Rectangle 2"/>
            <p:cNvSpPr>
              <a:spLocks noChangeArrowheads="1"/>
            </p:cNvSpPr>
            <p:nvPr/>
          </p:nvSpPr>
          <p:spPr bwMode="auto">
            <a:xfrm>
              <a:off x="38100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3797" name="Rectangle 3"/>
            <p:cNvSpPr>
              <a:spLocks noChangeArrowheads="1"/>
            </p:cNvSpPr>
            <p:nvPr/>
          </p:nvSpPr>
          <p:spPr bwMode="auto">
            <a:xfrm>
              <a:off x="25908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A</a:t>
              </a:r>
            </a:p>
            <a:p>
              <a:pPr algn="ctr" eaLnBrk="0" hangingPunct="0"/>
              <a:r>
                <a:rPr lang="en-US" sz="1800" b="1" dirty="0">
                  <a:latin typeface="Courier New" pitchFamily="49" charset="0"/>
                </a:rPr>
                <a:t>.20</a:t>
              </a:r>
            </a:p>
          </p:txBody>
        </p:sp>
        <p:sp>
          <p:nvSpPr>
            <p:cNvPr id="33798" name="Rectangle 4"/>
            <p:cNvSpPr>
              <a:spLocks noChangeArrowheads="1"/>
            </p:cNvSpPr>
            <p:nvPr/>
          </p:nvSpPr>
          <p:spPr bwMode="auto">
            <a:xfrm>
              <a:off x="63246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3799" name="Rectangle 5"/>
            <p:cNvSpPr>
              <a:spLocks noChangeArrowheads="1"/>
            </p:cNvSpPr>
            <p:nvPr/>
          </p:nvSpPr>
          <p:spPr bwMode="auto">
            <a:xfrm>
              <a:off x="5715000" y="5181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3800" name="Rectangle 6"/>
            <p:cNvSpPr>
              <a:spLocks noChangeArrowheads="1"/>
            </p:cNvSpPr>
            <p:nvPr/>
          </p:nvSpPr>
          <p:spPr bwMode="auto">
            <a:xfrm>
              <a:off x="50292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a:t>
              </a:r>
            </a:p>
            <a:p>
              <a:pPr algn="ctr" eaLnBrk="0" hangingPunct="0"/>
              <a:r>
                <a:rPr lang="en-US" sz="1800" b="1">
                  <a:latin typeface="Courier New" pitchFamily="49" charset="0"/>
                </a:rPr>
                <a:t>.14</a:t>
              </a:r>
            </a:p>
          </p:txBody>
        </p:sp>
        <p:sp>
          <p:nvSpPr>
            <p:cNvPr id="33801" name="Rectangle 7"/>
            <p:cNvSpPr>
              <a:spLocks noChangeArrowheads="1"/>
            </p:cNvSpPr>
            <p:nvPr/>
          </p:nvSpPr>
          <p:spPr bwMode="auto">
            <a:xfrm>
              <a:off x="4343400" y="5181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3802" name="AutoShape 8"/>
            <p:cNvCxnSpPr>
              <a:cxnSpLocks noChangeShapeType="1"/>
              <a:stCxn id="33800" idx="2"/>
              <a:endCxn id="33801" idx="0"/>
            </p:cNvCxnSpPr>
            <p:nvPr/>
          </p:nvCxnSpPr>
          <p:spPr bwMode="auto">
            <a:xfrm flipH="1">
              <a:off x="4686300" y="4953000"/>
              <a:ext cx="685800" cy="228600"/>
            </a:xfrm>
            <a:prstGeom prst="straightConnector1">
              <a:avLst/>
            </a:prstGeom>
            <a:noFill/>
            <a:ln w="12700">
              <a:solidFill>
                <a:schemeClr val="tx1"/>
              </a:solidFill>
              <a:round/>
              <a:headEnd type="none" w="sm" len="sm"/>
              <a:tailEnd type="none" w="sm" len="sm"/>
            </a:ln>
          </p:spPr>
        </p:cxnSp>
        <p:cxnSp>
          <p:nvCxnSpPr>
            <p:cNvPr id="33803" name="AutoShape 9"/>
            <p:cNvCxnSpPr>
              <a:cxnSpLocks noChangeShapeType="1"/>
              <a:stCxn id="33800" idx="2"/>
              <a:endCxn id="33799" idx="0"/>
            </p:cNvCxnSpPr>
            <p:nvPr/>
          </p:nvCxnSpPr>
          <p:spPr bwMode="auto">
            <a:xfrm>
              <a:off x="5372100" y="4953000"/>
              <a:ext cx="685800" cy="228600"/>
            </a:xfrm>
            <a:prstGeom prst="straightConnector1">
              <a:avLst/>
            </a:prstGeom>
            <a:noFill/>
            <a:ln w="12700">
              <a:solidFill>
                <a:schemeClr val="tx1"/>
              </a:solidFill>
              <a:round/>
              <a:headEnd type="none" w="sm" len="sm"/>
              <a:tailEnd type="none" w="sm" len="sm"/>
            </a:ln>
          </p:spPr>
        </p:cxnSp>
        <p:sp>
          <p:nvSpPr>
            <p:cNvPr id="33804" name="Rectangle 10"/>
            <p:cNvSpPr>
              <a:spLocks noChangeArrowheads="1"/>
            </p:cNvSpPr>
            <p:nvPr/>
          </p:nvSpPr>
          <p:spPr bwMode="auto">
            <a:xfrm>
              <a:off x="14478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E</a:t>
              </a:r>
            </a:p>
            <a:p>
              <a:pPr algn="ctr" eaLnBrk="0" hangingPunct="0"/>
              <a:r>
                <a:rPr lang="en-US" sz="1800" b="1" dirty="0">
                  <a:latin typeface="Courier New" pitchFamily="49" charset="0"/>
                </a:rPr>
                <a:t>.40</a:t>
              </a:r>
            </a:p>
          </p:txBody>
        </p:sp>
        <p:sp>
          <p:nvSpPr>
            <p:cNvPr id="13" name="Oval 10"/>
            <p:cNvSpPr>
              <a:spLocks noChangeArrowheads="1"/>
            </p:cNvSpPr>
            <p:nvPr/>
          </p:nvSpPr>
          <p:spPr bwMode="auto">
            <a:xfrm>
              <a:off x="4648200" y="3810000"/>
              <a:ext cx="2743200" cy="1371600"/>
            </a:xfrm>
            <a:prstGeom prst="ellipse">
              <a:avLst/>
            </a:prstGeom>
            <a:noFill/>
            <a:ln w="38100">
              <a:solidFill>
                <a:srgbClr val="FF0000"/>
              </a:solidFill>
              <a:round/>
              <a:headEnd type="none" w="sm" len="sm"/>
              <a:tailEnd type="none" w="sm" len="sm"/>
            </a:ln>
          </p:spPr>
          <p:txBody>
            <a:bodyPr wrap="none" anchor="ctr"/>
            <a:lstStyle/>
            <a:p>
              <a:endParaRPr lang="en-US" sz="1800"/>
            </a:p>
          </p:txBody>
        </p:sp>
      </p:grpSp>
      <p:sp>
        <p:nvSpPr>
          <p:cNvPr id="17" name="Title 1"/>
          <p:cNvSpPr>
            <a:spLocks/>
          </p:cNvSpPr>
          <p:nvPr/>
        </p:nvSpPr>
        <p:spPr bwMode="auto">
          <a:xfrm>
            <a:off x="685800" y="0"/>
            <a:ext cx="8458200" cy="646331"/>
          </a:xfrm>
          <a:prstGeom prst="rect">
            <a:avLst/>
          </a:prstGeom>
          <a:noFill/>
          <a:ln w="9525">
            <a:noFill/>
            <a:miter lim="800000"/>
            <a:headEnd/>
            <a:tailEnd/>
          </a:ln>
        </p:spPr>
        <p:txBody>
          <a:bodyPr wrap="square" anchor="ctr">
            <a:spAutoFit/>
          </a:bodyPr>
          <a:lstStyle/>
          <a:p>
            <a:pPr algn="r" eaLnBrk="0" hangingPunct="0"/>
            <a:r>
              <a:rPr lang="en-US" b="1" dirty="0">
                <a:solidFill>
                  <a:srgbClr val="0000CC"/>
                </a:solidFill>
              </a:rPr>
              <a:t>2- Data Compression…</a:t>
            </a:r>
            <a:endParaRPr lang="en-US" b="1" dirty="0">
              <a:solidFill>
                <a:srgbClr val="0000CC"/>
              </a:solidFill>
              <a:latin typeface="Calibri" pitchFamily="34" charset="0"/>
            </a:endParaRPr>
          </a:p>
        </p:txBody>
      </p:sp>
      <p:sp>
        <p:nvSpPr>
          <p:cNvPr id="25" name="Footer Placeholder 24"/>
          <p:cNvSpPr>
            <a:spLocks noGrp="1"/>
          </p:cNvSpPr>
          <p:nvPr>
            <p:ph type="ftr" sz="quarter" idx="11"/>
          </p:nvPr>
        </p:nvSpPr>
        <p:spPr/>
        <p:txBody>
          <a:bodyPr/>
          <a:lstStyle/>
          <a:p>
            <a:pPr>
              <a:defRPr/>
            </a:pPr>
            <a:r>
              <a:rPr lang="en-US"/>
              <a:t>Text Processing</a:t>
            </a:r>
          </a:p>
        </p:txBody>
      </p:sp>
      <p:grpSp>
        <p:nvGrpSpPr>
          <p:cNvPr id="26" name="Group 25"/>
          <p:cNvGrpSpPr/>
          <p:nvPr/>
        </p:nvGrpSpPr>
        <p:grpSpPr>
          <a:xfrm>
            <a:off x="990600" y="1828800"/>
            <a:ext cx="7162800" cy="1447800"/>
            <a:chOff x="990600" y="4876800"/>
            <a:chExt cx="7162800" cy="1447800"/>
          </a:xfrm>
        </p:grpSpPr>
        <p:sp>
          <p:nvSpPr>
            <p:cNvPr id="27" name="Rectangle 2"/>
            <p:cNvSpPr>
              <a:spLocks noChangeArrowheads="1"/>
            </p:cNvSpPr>
            <p:nvPr/>
          </p:nvSpPr>
          <p:spPr bwMode="auto">
            <a:xfrm>
              <a:off x="3276600" y="5486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C </a:t>
              </a:r>
            </a:p>
            <a:p>
              <a:pPr algn="ctr" eaLnBrk="0" hangingPunct="0"/>
              <a:r>
                <a:rPr lang="en-US" sz="1800" b="1" dirty="0">
                  <a:latin typeface="Courier New" pitchFamily="49" charset="0"/>
                </a:rPr>
                <a:t>.15</a:t>
              </a:r>
            </a:p>
          </p:txBody>
        </p:sp>
        <p:sp>
          <p:nvSpPr>
            <p:cNvPr id="28" name="Rectangle 3"/>
            <p:cNvSpPr>
              <a:spLocks noChangeArrowheads="1"/>
            </p:cNvSpPr>
            <p:nvPr/>
          </p:nvSpPr>
          <p:spPr bwMode="auto">
            <a:xfrm>
              <a:off x="2209800" y="5486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29" name="Rectangle 4"/>
            <p:cNvSpPr>
              <a:spLocks noChangeArrowheads="1"/>
            </p:cNvSpPr>
            <p:nvPr/>
          </p:nvSpPr>
          <p:spPr bwMode="auto">
            <a:xfrm>
              <a:off x="4495800" y="5486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D</a:t>
              </a:r>
            </a:p>
            <a:p>
              <a:pPr algn="ctr" eaLnBrk="0" hangingPunct="0"/>
              <a:r>
                <a:rPr lang="en-US" sz="1800" b="1" dirty="0">
                  <a:latin typeface="Courier New" pitchFamily="49" charset="0"/>
                </a:rPr>
                <a:t>.11</a:t>
              </a:r>
            </a:p>
          </p:txBody>
        </p:sp>
        <p:sp>
          <p:nvSpPr>
            <p:cNvPr id="30" name="Rectangle 5"/>
            <p:cNvSpPr>
              <a:spLocks noChangeArrowheads="1"/>
            </p:cNvSpPr>
            <p:nvPr/>
          </p:nvSpPr>
          <p:spPr bwMode="auto">
            <a:xfrm>
              <a:off x="7239000" y="5486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F</a:t>
              </a:r>
            </a:p>
            <a:p>
              <a:pPr algn="ctr" eaLnBrk="0" hangingPunct="0"/>
              <a:r>
                <a:rPr lang="en-US" sz="1800" b="1" dirty="0">
                  <a:latin typeface="Courier New" pitchFamily="49" charset="0"/>
                </a:rPr>
                <a:t>.05</a:t>
              </a:r>
            </a:p>
          </p:txBody>
        </p:sp>
        <p:sp>
          <p:nvSpPr>
            <p:cNvPr id="31" name="Rectangle 6"/>
            <p:cNvSpPr>
              <a:spLocks noChangeArrowheads="1"/>
            </p:cNvSpPr>
            <p:nvPr/>
          </p:nvSpPr>
          <p:spPr bwMode="auto">
            <a:xfrm>
              <a:off x="5867400" y="5486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B</a:t>
              </a:r>
            </a:p>
            <a:p>
              <a:pPr algn="ctr" eaLnBrk="0" hangingPunct="0"/>
              <a:r>
                <a:rPr lang="en-US" sz="1800" b="1" dirty="0">
                  <a:latin typeface="Courier New" pitchFamily="49" charset="0"/>
                </a:rPr>
                <a:t>.09</a:t>
              </a:r>
            </a:p>
          </p:txBody>
        </p:sp>
        <p:sp>
          <p:nvSpPr>
            <p:cNvPr id="32" name="Rectangle 7"/>
            <p:cNvSpPr>
              <a:spLocks noChangeArrowheads="1"/>
            </p:cNvSpPr>
            <p:nvPr/>
          </p:nvSpPr>
          <p:spPr bwMode="auto">
            <a:xfrm>
              <a:off x="990600" y="5486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E</a:t>
              </a:r>
            </a:p>
            <a:p>
              <a:pPr algn="ctr" eaLnBrk="0" hangingPunct="0"/>
              <a:r>
                <a:rPr lang="en-US" sz="1800" b="1" dirty="0">
                  <a:latin typeface="Courier New" pitchFamily="49" charset="0"/>
                </a:rPr>
                <a:t>.40</a:t>
              </a:r>
            </a:p>
          </p:txBody>
        </p:sp>
        <p:sp>
          <p:nvSpPr>
            <p:cNvPr id="33" name="Oval 10"/>
            <p:cNvSpPr>
              <a:spLocks noChangeArrowheads="1"/>
            </p:cNvSpPr>
            <p:nvPr/>
          </p:nvSpPr>
          <p:spPr bwMode="auto">
            <a:xfrm>
              <a:off x="5638800" y="5181600"/>
              <a:ext cx="2514600" cy="1143000"/>
            </a:xfrm>
            <a:prstGeom prst="ellipse">
              <a:avLst/>
            </a:prstGeom>
            <a:noFill/>
            <a:ln w="38100">
              <a:solidFill>
                <a:srgbClr val="FF0000"/>
              </a:solidFill>
              <a:round/>
              <a:headEnd type="none" w="sm" len="sm"/>
              <a:tailEnd type="none" w="sm" len="sm"/>
            </a:ln>
          </p:spPr>
          <p:txBody>
            <a:bodyPr wrap="none" anchor="ctr"/>
            <a:lstStyle/>
            <a:p>
              <a:endParaRPr lang="en-US" sz="1800"/>
            </a:p>
          </p:txBody>
        </p:sp>
        <p:sp>
          <p:nvSpPr>
            <p:cNvPr id="34" name="Oval 33"/>
            <p:cNvSpPr/>
            <p:nvPr/>
          </p:nvSpPr>
          <p:spPr>
            <a:xfrm>
              <a:off x="6477000" y="4876800"/>
              <a:ext cx="762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0.14</a:t>
              </a:r>
            </a:p>
          </p:txBody>
        </p:sp>
        <p:cxnSp>
          <p:nvCxnSpPr>
            <p:cNvPr id="35" name="Straight Arrow Connector 34"/>
            <p:cNvCxnSpPr>
              <a:stCxn id="34" idx="3"/>
              <a:endCxn id="31" idx="0"/>
            </p:cNvCxnSpPr>
            <p:nvPr/>
          </p:nvCxnSpPr>
          <p:spPr>
            <a:xfrm rot="5400000">
              <a:off x="6289769" y="5187576"/>
              <a:ext cx="219355" cy="3782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4" idx="5"/>
              <a:endCxn id="30" idx="0"/>
            </p:cNvCxnSpPr>
            <p:nvPr/>
          </p:nvCxnSpPr>
          <p:spPr>
            <a:xfrm rot="16200000" flipH="1">
              <a:off x="7244977" y="5149476"/>
              <a:ext cx="219355" cy="45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8" name="Text Box 7"/>
          <p:cNvSpPr txBox="1">
            <a:spLocks noChangeArrowheads="1"/>
          </p:cNvSpPr>
          <p:nvPr/>
        </p:nvSpPr>
        <p:spPr bwMode="auto">
          <a:xfrm>
            <a:off x="152400" y="1066800"/>
            <a:ext cx="6324600" cy="430887"/>
          </a:xfrm>
          <a:prstGeom prst="rect">
            <a:avLst/>
          </a:prstGeom>
          <a:noFill/>
          <a:ln w="9525">
            <a:solidFill>
              <a:schemeClr val="tx1"/>
            </a:solidFill>
            <a:miter lim="800000"/>
            <a:headEnd/>
            <a:tailEnd/>
          </a:ln>
        </p:spPr>
        <p:txBody>
          <a:bodyPr wrap="square">
            <a:spAutoFit/>
          </a:bodyPr>
          <a:lstStyle/>
          <a:p>
            <a:pPr>
              <a:spcBef>
                <a:spcPct val="50000"/>
              </a:spcBef>
            </a:pPr>
            <a:r>
              <a:rPr lang="en-US" altLang="en-US" sz="2200" b="1" dirty="0">
                <a:solidFill>
                  <a:srgbClr val="FF3300"/>
                </a:solidFill>
              </a:rPr>
              <a:t>Huffman Encoding Algorithm: An Example</a:t>
            </a:r>
            <a:endParaRPr lang="en-US" sz="2200" b="1" dirty="0">
              <a:solidFill>
                <a:srgbClr val="FF3300"/>
              </a:solidFill>
            </a:endParaRPr>
          </a:p>
        </p:txBody>
      </p:sp>
      <p:sp>
        <p:nvSpPr>
          <p:cNvPr id="39" name="Freeform 38"/>
          <p:cNvSpPr/>
          <p:nvPr/>
        </p:nvSpPr>
        <p:spPr>
          <a:xfrm>
            <a:off x="4285397" y="1808329"/>
            <a:ext cx="2101755" cy="661916"/>
          </a:xfrm>
          <a:custGeom>
            <a:avLst/>
            <a:gdLst>
              <a:gd name="connsiteX0" fmla="*/ 2101755 w 2101755"/>
              <a:gd name="connsiteY0" fmla="*/ 129653 h 661916"/>
              <a:gd name="connsiteX1" fmla="*/ 709684 w 2101755"/>
              <a:gd name="connsiteY1" fmla="*/ 88710 h 661916"/>
              <a:gd name="connsiteX2" fmla="*/ 0 w 2101755"/>
              <a:gd name="connsiteY2" fmla="*/ 661916 h 661916"/>
            </a:gdLst>
            <a:ahLst/>
            <a:cxnLst>
              <a:cxn ang="0">
                <a:pos x="connsiteX0" y="connsiteY0"/>
              </a:cxn>
              <a:cxn ang="0">
                <a:pos x="connsiteX1" y="connsiteY1"/>
              </a:cxn>
              <a:cxn ang="0">
                <a:pos x="connsiteX2" y="connsiteY2"/>
              </a:cxn>
            </a:cxnLst>
            <a:rect l="l" t="t" r="r" b="b"/>
            <a:pathLst>
              <a:path w="2101755" h="661916">
                <a:moveTo>
                  <a:pt x="2101755" y="129653"/>
                </a:moveTo>
                <a:cubicBezTo>
                  <a:pt x="1580865" y="64826"/>
                  <a:pt x="1059976" y="0"/>
                  <a:pt x="709684" y="88710"/>
                </a:cubicBezTo>
                <a:cubicBezTo>
                  <a:pt x="359392" y="177420"/>
                  <a:pt x="179696" y="419668"/>
                  <a:pt x="0" y="661916"/>
                </a:cubicBezTo>
              </a:path>
            </a:pathLst>
          </a:cu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2438400" y="3681484"/>
            <a:ext cx="2743200" cy="661916"/>
          </a:xfrm>
          <a:custGeom>
            <a:avLst/>
            <a:gdLst>
              <a:gd name="connsiteX0" fmla="*/ 2101755 w 2101755"/>
              <a:gd name="connsiteY0" fmla="*/ 129653 h 661916"/>
              <a:gd name="connsiteX1" fmla="*/ 709684 w 2101755"/>
              <a:gd name="connsiteY1" fmla="*/ 88710 h 661916"/>
              <a:gd name="connsiteX2" fmla="*/ 0 w 2101755"/>
              <a:gd name="connsiteY2" fmla="*/ 661916 h 661916"/>
            </a:gdLst>
            <a:ahLst/>
            <a:cxnLst>
              <a:cxn ang="0">
                <a:pos x="connsiteX0" y="connsiteY0"/>
              </a:cxn>
              <a:cxn ang="0">
                <a:pos x="connsiteX1" y="connsiteY1"/>
              </a:cxn>
              <a:cxn ang="0">
                <a:pos x="connsiteX2" y="connsiteY2"/>
              </a:cxn>
            </a:cxnLst>
            <a:rect l="l" t="t" r="r" b="b"/>
            <a:pathLst>
              <a:path w="2101755" h="661916">
                <a:moveTo>
                  <a:pt x="2101755" y="129653"/>
                </a:moveTo>
                <a:cubicBezTo>
                  <a:pt x="1580865" y="64826"/>
                  <a:pt x="1059976" y="0"/>
                  <a:pt x="709684" y="88710"/>
                </a:cubicBezTo>
                <a:cubicBezTo>
                  <a:pt x="359392" y="177420"/>
                  <a:pt x="179696" y="419668"/>
                  <a:pt x="0" y="661916"/>
                </a:cubicBezTo>
              </a:path>
            </a:pathLst>
          </a:cu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EBE659F7-E790-46A4-8AF3-876DBC6EED88}" type="slidenum">
              <a:rPr lang="en-US" sz="1400" b="1">
                <a:solidFill>
                  <a:srgbClr val="FFFFFF"/>
                </a:solidFill>
              </a:rPr>
              <a:pPr algn="ctr">
                <a:defRPr/>
              </a:pPr>
              <a:t>3</a:t>
            </a:fld>
            <a:endParaRPr lang="en-US" sz="1400" b="1">
              <a:solidFill>
                <a:srgbClr val="FFFFFF"/>
              </a:solidFill>
            </a:endParaRPr>
          </a:p>
        </p:txBody>
      </p:sp>
      <p:sp>
        <p:nvSpPr>
          <p:cNvPr id="4101" name="Rectangle 2"/>
          <p:cNvSpPr>
            <a:spLocks noChangeArrowheads="1"/>
          </p:cNvSpPr>
          <p:nvPr/>
        </p:nvSpPr>
        <p:spPr bwMode="auto">
          <a:xfrm>
            <a:off x="609600" y="228600"/>
            <a:ext cx="8001000" cy="707886"/>
          </a:xfrm>
          <a:prstGeom prst="rect">
            <a:avLst/>
          </a:prstGeom>
          <a:noFill/>
          <a:ln w="9525">
            <a:noFill/>
            <a:miter lim="800000"/>
            <a:headEnd/>
            <a:tailEnd/>
          </a:ln>
        </p:spPr>
        <p:txBody>
          <a:bodyPr wrap="square" anchor="ctr">
            <a:spAutoFit/>
          </a:bodyPr>
          <a:lstStyle/>
          <a:p>
            <a:pPr algn="ctr"/>
            <a:r>
              <a:rPr lang="en-US" sz="4000" b="1">
                <a:solidFill>
                  <a:srgbClr val="0000CC"/>
                </a:solidFill>
                <a:latin typeface="Calibri" pitchFamily="34" charset="0"/>
              </a:rPr>
              <a:t>Objectives: Learning Outcomes</a:t>
            </a:r>
          </a:p>
        </p:txBody>
      </p:sp>
      <p:sp>
        <p:nvSpPr>
          <p:cNvPr id="4102" name="Rectangle 3"/>
          <p:cNvSpPr>
            <a:spLocks noChangeArrowheads="1"/>
          </p:cNvSpPr>
          <p:nvPr/>
        </p:nvSpPr>
        <p:spPr bwMode="auto">
          <a:xfrm>
            <a:off x="457200" y="1371600"/>
            <a:ext cx="8305800" cy="4967514"/>
          </a:xfrm>
          <a:prstGeom prst="rect">
            <a:avLst/>
          </a:prstGeom>
          <a:noFill/>
          <a:ln w="9525">
            <a:noFill/>
            <a:miter lim="800000"/>
            <a:headEnd/>
            <a:tailEnd/>
          </a:ln>
        </p:spPr>
        <p:txBody>
          <a:bodyPr wrap="square">
            <a:spAutoFit/>
          </a:bodyPr>
          <a:lstStyle/>
          <a:p>
            <a:pPr marL="393700" indent="-393700" eaLnBrk="0" hangingPunct="0">
              <a:spcBef>
                <a:spcPct val="20000"/>
              </a:spcBef>
            </a:pPr>
            <a:r>
              <a:rPr lang="en-US" sz="2400" dirty="0"/>
              <a:t>LO8.1  Describe the Text Processing problem and its’ application.</a:t>
            </a:r>
          </a:p>
          <a:p>
            <a:pPr marL="393700" indent="-393700" eaLnBrk="0" hangingPunct="0">
              <a:spcBef>
                <a:spcPct val="20000"/>
              </a:spcBef>
            </a:pPr>
            <a:r>
              <a:rPr lang="en-US" sz="2400" dirty="0"/>
              <a:t>LO8.2  Explain the Brute Force Text Pattern-Matching algorithm.</a:t>
            </a:r>
          </a:p>
          <a:p>
            <a:pPr marL="393700" indent="-393700" eaLnBrk="0" hangingPunct="0">
              <a:spcBef>
                <a:spcPct val="20000"/>
              </a:spcBef>
            </a:pPr>
            <a:r>
              <a:rPr lang="en-US" sz="2400" dirty="0"/>
              <a:t>LO8.3  Describe the main idea of The Knuth-Morris-Pratt Algorithm.</a:t>
            </a:r>
          </a:p>
          <a:p>
            <a:pPr marL="393700" indent="-393700" eaLnBrk="0" hangingPunct="0">
              <a:spcBef>
                <a:spcPct val="20000"/>
              </a:spcBef>
            </a:pPr>
            <a:r>
              <a:rPr lang="en-US" sz="2400" dirty="0"/>
              <a:t>LO8.4  Explain The Huffman Coding Algorithm.</a:t>
            </a:r>
          </a:p>
          <a:p>
            <a:pPr marL="393700" indent="-393700" eaLnBrk="0" hangingPunct="0">
              <a:spcBef>
                <a:spcPct val="20000"/>
              </a:spcBef>
            </a:pPr>
            <a:r>
              <a:rPr lang="en-US" sz="2400" dirty="0"/>
              <a:t>LO8.5  Explain steps needed to use The Huffman Coding Algorithm for compressing a text file.</a:t>
            </a:r>
          </a:p>
          <a:p>
            <a:pPr marL="393700" indent="-393700" eaLnBrk="0" hangingPunct="0">
              <a:spcBef>
                <a:spcPct val="20000"/>
              </a:spcBef>
            </a:pPr>
            <a:r>
              <a:rPr lang="en-US" sz="2400" dirty="0"/>
              <a:t>LO8.6  Explain the LZW encoding algorithm.</a:t>
            </a:r>
          </a:p>
          <a:p>
            <a:pPr marL="393700" indent="-393700" eaLnBrk="0" hangingPunct="0">
              <a:spcBef>
                <a:spcPct val="20000"/>
              </a:spcBef>
            </a:pPr>
            <a:r>
              <a:rPr lang="en-US" sz="2400" dirty="0"/>
              <a:t>LO8.7  Explain the Run-length encoding algorithm.</a:t>
            </a:r>
            <a:br>
              <a:rPr lang="en-US" sz="2400" dirty="0"/>
            </a:br>
            <a:endParaRPr lang="en-US" sz="2400" dirty="0">
              <a:latin typeface="Calibri" pitchFamily="34" charset="0"/>
            </a:endParaRPr>
          </a:p>
        </p:txBody>
      </p:sp>
      <p:sp>
        <p:nvSpPr>
          <p:cNvPr id="8" name="Footer Placeholder 7"/>
          <p:cNvSpPr>
            <a:spLocks noGrp="1"/>
          </p:cNvSpPr>
          <p:nvPr>
            <p:ph type="ftr" sz="quarter" idx="11"/>
          </p:nvPr>
        </p:nvSpPr>
        <p:spPr/>
        <p:txBody>
          <a:bodyPr/>
          <a:lstStyle/>
          <a:p>
            <a:pPr>
              <a:defRPr/>
            </a:pPr>
            <a:r>
              <a:rPr lang="en-US" dirty="0"/>
              <a:t>Text Processing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447800" y="1905000"/>
            <a:ext cx="6324600" cy="2743200"/>
            <a:chOff x="2133600" y="3657600"/>
            <a:chExt cx="6324600" cy="2743200"/>
          </a:xfrm>
        </p:grpSpPr>
        <p:sp>
          <p:nvSpPr>
            <p:cNvPr id="34820" name="Rectangle 2"/>
            <p:cNvSpPr>
              <a:spLocks noChangeArrowheads="1"/>
            </p:cNvSpPr>
            <p:nvPr/>
          </p:nvSpPr>
          <p:spPr bwMode="auto">
            <a:xfrm>
              <a:off x="7391400" y="3962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4821" name="Rectangle 3"/>
            <p:cNvSpPr>
              <a:spLocks noChangeArrowheads="1"/>
            </p:cNvSpPr>
            <p:nvPr/>
          </p:nvSpPr>
          <p:spPr bwMode="auto">
            <a:xfrm>
              <a:off x="6172200" y="3962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34822" name="Rectangle 10"/>
            <p:cNvSpPr>
              <a:spLocks noChangeArrowheads="1"/>
            </p:cNvSpPr>
            <p:nvPr/>
          </p:nvSpPr>
          <p:spPr bwMode="auto">
            <a:xfrm>
              <a:off x="2133600" y="3962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E</a:t>
              </a:r>
            </a:p>
            <a:p>
              <a:pPr algn="ctr" eaLnBrk="0" hangingPunct="0"/>
              <a:r>
                <a:rPr lang="en-US" sz="1800" b="1">
                  <a:latin typeface="Courier New" pitchFamily="49" charset="0"/>
                </a:rPr>
                <a:t>.40</a:t>
              </a:r>
            </a:p>
          </p:txBody>
        </p:sp>
        <p:grpSp>
          <p:nvGrpSpPr>
            <p:cNvPr id="2" name="Group 18"/>
            <p:cNvGrpSpPr>
              <a:grpSpLocks/>
            </p:cNvGrpSpPr>
            <p:nvPr/>
          </p:nvGrpSpPr>
          <p:grpSpPr bwMode="auto">
            <a:xfrm>
              <a:off x="2743200" y="3962400"/>
              <a:ext cx="2667000" cy="2438400"/>
              <a:chOff x="3276600" y="2590800"/>
              <a:chExt cx="2667000" cy="2438400"/>
            </a:xfrm>
          </p:grpSpPr>
          <p:sp>
            <p:nvSpPr>
              <p:cNvPr id="34827" name="Rectangle 4"/>
              <p:cNvSpPr>
                <a:spLocks noChangeArrowheads="1"/>
              </p:cNvSpPr>
              <p:nvPr/>
            </p:nvSpPr>
            <p:spPr bwMode="auto">
              <a:xfrm>
                <a:off x="52578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4828" name="Rectangle 5"/>
              <p:cNvSpPr>
                <a:spLocks noChangeArrowheads="1"/>
              </p:cNvSpPr>
              <p:nvPr/>
            </p:nvSpPr>
            <p:spPr bwMode="auto">
              <a:xfrm>
                <a:off x="4648200" y="4419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4829" name="Rectangle 6"/>
              <p:cNvSpPr>
                <a:spLocks noChangeArrowheads="1"/>
              </p:cNvSpPr>
              <p:nvPr/>
            </p:nvSpPr>
            <p:spPr bwMode="auto">
              <a:xfrm>
                <a:off x="39624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a:t>
                </a:r>
              </a:p>
              <a:p>
                <a:pPr algn="ctr" eaLnBrk="0" hangingPunct="0"/>
                <a:r>
                  <a:rPr lang="en-US" sz="1800" b="1">
                    <a:latin typeface="Courier New" pitchFamily="49" charset="0"/>
                  </a:rPr>
                  <a:t>.14</a:t>
                </a:r>
              </a:p>
            </p:txBody>
          </p:sp>
          <p:sp>
            <p:nvSpPr>
              <p:cNvPr id="34830" name="Rectangle 7"/>
              <p:cNvSpPr>
                <a:spLocks noChangeArrowheads="1"/>
              </p:cNvSpPr>
              <p:nvPr/>
            </p:nvSpPr>
            <p:spPr bwMode="auto">
              <a:xfrm>
                <a:off x="3276600" y="4419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4831" name="AutoShape 8"/>
              <p:cNvCxnSpPr>
                <a:cxnSpLocks noChangeShapeType="1"/>
                <a:stCxn id="34829" idx="2"/>
                <a:endCxn id="34830" idx="0"/>
              </p:cNvCxnSpPr>
              <p:nvPr/>
            </p:nvCxnSpPr>
            <p:spPr bwMode="auto">
              <a:xfrm flipH="1">
                <a:off x="3619500" y="4191000"/>
                <a:ext cx="685800" cy="228600"/>
              </a:xfrm>
              <a:prstGeom prst="straightConnector1">
                <a:avLst/>
              </a:prstGeom>
              <a:noFill/>
              <a:ln w="12700">
                <a:solidFill>
                  <a:schemeClr val="tx1"/>
                </a:solidFill>
                <a:round/>
                <a:headEnd type="none" w="sm" len="sm"/>
                <a:tailEnd type="none" w="sm" len="sm"/>
              </a:ln>
            </p:spPr>
          </p:cxnSp>
          <p:cxnSp>
            <p:nvCxnSpPr>
              <p:cNvPr id="34832" name="AutoShape 9"/>
              <p:cNvCxnSpPr>
                <a:cxnSpLocks noChangeShapeType="1"/>
                <a:stCxn id="34829" idx="2"/>
                <a:endCxn id="34828" idx="0"/>
              </p:cNvCxnSpPr>
              <p:nvPr/>
            </p:nvCxnSpPr>
            <p:spPr bwMode="auto">
              <a:xfrm>
                <a:off x="4305300" y="4191000"/>
                <a:ext cx="685800" cy="228600"/>
              </a:xfrm>
              <a:prstGeom prst="straightConnector1">
                <a:avLst/>
              </a:prstGeom>
              <a:noFill/>
              <a:ln w="12700">
                <a:solidFill>
                  <a:schemeClr val="tx1"/>
                </a:solidFill>
                <a:round/>
                <a:headEnd type="none" w="sm" len="sm"/>
                <a:tailEnd type="none" w="sm" len="sm"/>
              </a:ln>
            </p:spPr>
          </p:cxnSp>
          <p:cxnSp>
            <p:nvCxnSpPr>
              <p:cNvPr id="34833" name="AutoShape 9"/>
              <p:cNvCxnSpPr>
                <a:cxnSpLocks noChangeShapeType="1"/>
              </p:cNvCxnSpPr>
              <p:nvPr/>
            </p:nvCxnSpPr>
            <p:spPr bwMode="auto">
              <a:xfrm>
                <a:off x="4953000" y="3200400"/>
                <a:ext cx="609600" cy="381000"/>
              </a:xfrm>
              <a:prstGeom prst="straightConnector1">
                <a:avLst/>
              </a:prstGeom>
              <a:noFill/>
              <a:ln w="12700">
                <a:solidFill>
                  <a:schemeClr val="tx1"/>
                </a:solidFill>
                <a:round/>
                <a:headEnd type="none" w="sm" len="sm"/>
                <a:tailEnd type="none" w="sm" len="sm"/>
              </a:ln>
            </p:spPr>
          </p:cxnSp>
          <p:cxnSp>
            <p:nvCxnSpPr>
              <p:cNvPr id="34834" name="AutoShape 8"/>
              <p:cNvCxnSpPr>
                <a:cxnSpLocks noChangeShapeType="1"/>
              </p:cNvCxnSpPr>
              <p:nvPr/>
            </p:nvCxnSpPr>
            <p:spPr bwMode="auto">
              <a:xfrm rot="10800000" flipV="1">
                <a:off x="4191000" y="3200400"/>
                <a:ext cx="609600" cy="381000"/>
              </a:xfrm>
              <a:prstGeom prst="straightConnector1">
                <a:avLst/>
              </a:prstGeom>
              <a:noFill/>
              <a:ln w="12700">
                <a:solidFill>
                  <a:schemeClr val="tx1"/>
                </a:solidFill>
                <a:round/>
                <a:headEnd type="none" w="sm" len="sm"/>
                <a:tailEnd type="none" w="sm" len="sm"/>
              </a:ln>
            </p:spPr>
          </p:cxnSp>
          <p:sp>
            <p:nvSpPr>
              <p:cNvPr id="34835" name="Rectangle 3"/>
              <p:cNvSpPr>
                <a:spLocks noChangeArrowheads="1"/>
              </p:cNvSpPr>
              <p:nvPr/>
            </p:nvSpPr>
            <p:spPr bwMode="auto">
              <a:xfrm>
                <a:off x="4572000" y="25908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t>
                </a:r>
              </a:p>
              <a:p>
                <a:pPr algn="ctr" eaLnBrk="0" hangingPunct="0"/>
                <a:r>
                  <a:rPr lang="en-US" sz="1800" b="1">
                    <a:latin typeface="Courier New" pitchFamily="49" charset="0"/>
                  </a:rPr>
                  <a:t>.25</a:t>
                </a:r>
              </a:p>
            </p:txBody>
          </p:sp>
        </p:grpSp>
        <p:sp>
          <p:nvSpPr>
            <p:cNvPr id="20" name="Oval 10"/>
            <p:cNvSpPr>
              <a:spLocks noChangeArrowheads="1"/>
            </p:cNvSpPr>
            <p:nvPr/>
          </p:nvSpPr>
          <p:spPr bwMode="auto">
            <a:xfrm>
              <a:off x="5715000" y="3657600"/>
              <a:ext cx="2743200" cy="1143000"/>
            </a:xfrm>
            <a:prstGeom prst="ellipse">
              <a:avLst/>
            </a:prstGeom>
            <a:noFill/>
            <a:ln w="38100">
              <a:solidFill>
                <a:srgbClr val="FF0000"/>
              </a:solidFill>
              <a:round/>
              <a:headEnd type="none" w="sm" len="sm"/>
              <a:tailEnd type="none" w="sm" len="sm"/>
            </a:ln>
          </p:spPr>
          <p:txBody>
            <a:bodyPr wrap="none" anchor="ctr"/>
            <a:lstStyle/>
            <a:p>
              <a:endParaRPr lang="en-US" sz="1800"/>
            </a:p>
          </p:txBody>
        </p:sp>
      </p:grpSp>
      <p:sp>
        <p:nvSpPr>
          <p:cNvPr id="22" name="Title 1"/>
          <p:cNvSpPr>
            <a:spLocks/>
          </p:cNvSpPr>
          <p:nvPr/>
        </p:nvSpPr>
        <p:spPr bwMode="auto">
          <a:xfrm>
            <a:off x="685800" y="0"/>
            <a:ext cx="8458200" cy="646331"/>
          </a:xfrm>
          <a:prstGeom prst="rect">
            <a:avLst/>
          </a:prstGeom>
          <a:noFill/>
          <a:ln w="9525">
            <a:noFill/>
            <a:miter lim="800000"/>
            <a:headEnd/>
            <a:tailEnd/>
          </a:ln>
        </p:spPr>
        <p:txBody>
          <a:bodyPr wrap="square" anchor="ctr">
            <a:spAutoFit/>
          </a:bodyPr>
          <a:lstStyle/>
          <a:p>
            <a:pPr algn="r" eaLnBrk="0" hangingPunct="0"/>
            <a:r>
              <a:rPr lang="en-US" b="1" dirty="0">
                <a:solidFill>
                  <a:srgbClr val="0000CC"/>
                </a:solidFill>
              </a:rPr>
              <a:t>2- Data Compression…</a:t>
            </a:r>
            <a:endParaRPr lang="en-US" b="1" dirty="0">
              <a:solidFill>
                <a:srgbClr val="0000CC"/>
              </a:solidFill>
              <a:latin typeface="Calibri" pitchFamily="34" charset="0"/>
            </a:endParaRPr>
          </a:p>
        </p:txBody>
      </p:sp>
      <p:sp>
        <p:nvSpPr>
          <p:cNvPr id="24" name="Footer Placeholder 23"/>
          <p:cNvSpPr>
            <a:spLocks noGrp="1"/>
          </p:cNvSpPr>
          <p:nvPr>
            <p:ph type="ftr" sz="quarter" idx="11"/>
          </p:nvPr>
        </p:nvSpPr>
        <p:spPr/>
        <p:txBody>
          <a:bodyPr/>
          <a:lstStyle/>
          <a:p>
            <a:pPr>
              <a:defRPr/>
            </a:pPr>
            <a:r>
              <a:rPr lang="en-US"/>
              <a:t>Text Processing</a:t>
            </a:r>
          </a:p>
        </p:txBody>
      </p:sp>
      <p:sp>
        <p:nvSpPr>
          <p:cNvPr id="21" name="Text Box 7"/>
          <p:cNvSpPr txBox="1">
            <a:spLocks noChangeArrowheads="1"/>
          </p:cNvSpPr>
          <p:nvPr/>
        </p:nvSpPr>
        <p:spPr bwMode="auto">
          <a:xfrm>
            <a:off x="152400" y="1143000"/>
            <a:ext cx="7086600" cy="430887"/>
          </a:xfrm>
          <a:prstGeom prst="rect">
            <a:avLst/>
          </a:prstGeom>
          <a:noFill/>
          <a:ln w="9525">
            <a:solidFill>
              <a:schemeClr val="tx1"/>
            </a:solidFill>
            <a:miter lim="800000"/>
            <a:headEnd/>
            <a:tailEnd/>
          </a:ln>
        </p:spPr>
        <p:txBody>
          <a:bodyPr wrap="square">
            <a:spAutoFit/>
          </a:bodyPr>
          <a:lstStyle/>
          <a:p>
            <a:pPr>
              <a:spcBef>
                <a:spcPct val="50000"/>
              </a:spcBef>
            </a:pPr>
            <a:r>
              <a:rPr lang="en-US" altLang="en-US" sz="2200" b="1" dirty="0">
                <a:solidFill>
                  <a:srgbClr val="FF3300"/>
                </a:solidFill>
              </a:rPr>
              <a:t>Huffman Encoding Algorithm: An Example</a:t>
            </a:r>
            <a:endParaRPr lang="en-US" sz="2200" b="1" dirty="0">
              <a:solidFill>
                <a:srgbClr val="FF3300"/>
              </a:solidFill>
            </a:endParaRPr>
          </a:p>
        </p:txBody>
      </p:sp>
      <p:sp>
        <p:nvSpPr>
          <p:cNvPr id="26" name="Freeform 25"/>
          <p:cNvSpPr/>
          <p:nvPr/>
        </p:nvSpPr>
        <p:spPr>
          <a:xfrm>
            <a:off x="2743200" y="1833349"/>
            <a:ext cx="2552131" cy="500418"/>
          </a:xfrm>
          <a:custGeom>
            <a:avLst/>
            <a:gdLst>
              <a:gd name="connsiteX0" fmla="*/ 2552131 w 2552131"/>
              <a:gd name="connsiteY0" fmla="*/ 282054 h 500418"/>
              <a:gd name="connsiteX1" fmla="*/ 573206 w 2552131"/>
              <a:gd name="connsiteY1" fmla="*/ 36394 h 500418"/>
              <a:gd name="connsiteX2" fmla="*/ 0 w 2552131"/>
              <a:gd name="connsiteY2" fmla="*/ 500418 h 500418"/>
            </a:gdLst>
            <a:ahLst/>
            <a:cxnLst>
              <a:cxn ang="0">
                <a:pos x="connsiteX0" y="connsiteY0"/>
              </a:cxn>
              <a:cxn ang="0">
                <a:pos x="connsiteX1" y="connsiteY1"/>
              </a:cxn>
              <a:cxn ang="0">
                <a:pos x="connsiteX2" y="connsiteY2"/>
              </a:cxn>
            </a:cxnLst>
            <a:rect l="l" t="t" r="r" b="b"/>
            <a:pathLst>
              <a:path w="2552131" h="500418">
                <a:moveTo>
                  <a:pt x="2552131" y="282054"/>
                </a:moveTo>
                <a:cubicBezTo>
                  <a:pt x="1775346" y="141027"/>
                  <a:pt x="998561" y="0"/>
                  <a:pt x="573206" y="36394"/>
                </a:cubicBezTo>
                <a:cubicBezTo>
                  <a:pt x="147851" y="72788"/>
                  <a:pt x="73925" y="286603"/>
                  <a:pt x="0" y="500418"/>
                </a:cubicBezTo>
              </a:path>
            </a:pathLst>
          </a:cu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600200" y="2286000"/>
            <a:ext cx="5867400" cy="2743200"/>
            <a:chOff x="1371600" y="3581400"/>
            <a:chExt cx="5867400" cy="2743200"/>
          </a:xfrm>
        </p:grpSpPr>
        <p:sp>
          <p:nvSpPr>
            <p:cNvPr id="35844" name="Rectangle 10"/>
            <p:cNvSpPr>
              <a:spLocks noChangeArrowheads="1"/>
            </p:cNvSpPr>
            <p:nvPr/>
          </p:nvSpPr>
          <p:spPr bwMode="auto">
            <a:xfrm>
              <a:off x="1371600" y="3962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E</a:t>
              </a:r>
            </a:p>
            <a:p>
              <a:pPr algn="ctr" eaLnBrk="0" hangingPunct="0"/>
              <a:r>
                <a:rPr lang="en-US" sz="1800" b="1">
                  <a:latin typeface="Courier New" pitchFamily="49" charset="0"/>
                </a:rPr>
                <a:t>.40</a:t>
              </a:r>
            </a:p>
          </p:txBody>
        </p:sp>
        <p:grpSp>
          <p:nvGrpSpPr>
            <p:cNvPr id="2" name="Group 20"/>
            <p:cNvGrpSpPr>
              <a:grpSpLocks/>
            </p:cNvGrpSpPr>
            <p:nvPr/>
          </p:nvGrpSpPr>
          <p:grpSpPr bwMode="auto">
            <a:xfrm>
              <a:off x="4572000" y="3886200"/>
              <a:ext cx="2667000" cy="2438400"/>
              <a:chOff x="1728" y="2256"/>
              <a:chExt cx="1680" cy="1536"/>
            </a:xfrm>
          </p:grpSpPr>
          <p:sp>
            <p:nvSpPr>
              <p:cNvPr id="35855" name="Rectangle 4"/>
              <p:cNvSpPr>
                <a:spLocks noChangeArrowheads="1"/>
              </p:cNvSpPr>
              <p:nvPr/>
            </p:nvSpPr>
            <p:spPr bwMode="auto">
              <a:xfrm>
                <a:off x="2976"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5856" name="Rectangle 5"/>
              <p:cNvSpPr>
                <a:spLocks noChangeArrowheads="1"/>
              </p:cNvSpPr>
              <p:nvPr/>
            </p:nvSpPr>
            <p:spPr bwMode="auto">
              <a:xfrm>
                <a:off x="2592" y="34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5857" name="Rectangle 6"/>
              <p:cNvSpPr>
                <a:spLocks noChangeArrowheads="1"/>
              </p:cNvSpPr>
              <p:nvPr/>
            </p:nvSpPr>
            <p:spPr bwMode="auto">
              <a:xfrm>
                <a:off x="2160"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a:t>
                </a:r>
              </a:p>
              <a:p>
                <a:pPr algn="ctr" eaLnBrk="0" hangingPunct="0"/>
                <a:r>
                  <a:rPr lang="en-US" sz="1800" b="1">
                    <a:latin typeface="Courier New" pitchFamily="49" charset="0"/>
                  </a:rPr>
                  <a:t>.14</a:t>
                </a:r>
              </a:p>
            </p:txBody>
          </p:sp>
          <p:sp>
            <p:nvSpPr>
              <p:cNvPr id="35858" name="Rectangle 7"/>
              <p:cNvSpPr>
                <a:spLocks noChangeArrowheads="1"/>
              </p:cNvSpPr>
              <p:nvPr/>
            </p:nvSpPr>
            <p:spPr bwMode="auto">
              <a:xfrm>
                <a:off x="1728" y="34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5859" name="AutoShape 8"/>
              <p:cNvCxnSpPr>
                <a:cxnSpLocks noChangeShapeType="1"/>
                <a:stCxn id="35857" idx="2"/>
                <a:endCxn id="35858" idx="0"/>
              </p:cNvCxnSpPr>
              <p:nvPr/>
            </p:nvCxnSpPr>
            <p:spPr bwMode="auto">
              <a:xfrm flipH="1">
                <a:off x="1944" y="3264"/>
                <a:ext cx="432" cy="144"/>
              </a:xfrm>
              <a:prstGeom prst="straightConnector1">
                <a:avLst/>
              </a:prstGeom>
              <a:noFill/>
              <a:ln w="12700">
                <a:solidFill>
                  <a:schemeClr val="tx1"/>
                </a:solidFill>
                <a:round/>
                <a:headEnd type="none" w="sm" len="sm"/>
                <a:tailEnd type="none" w="sm" len="sm"/>
              </a:ln>
            </p:spPr>
          </p:cxnSp>
          <p:cxnSp>
            <p:nvCxnSpPr>
              <p:cNvPr id="35860" name="AutoShape 9"/>
              <p:cNvCxnSpPr>
                <a:cxnSpLocks noChangeShapeType="1"/>
                <a:stCxn id="35857" idx="2"/>
                <a:endCxn id="35856" idx="0"/>
              </p:cNvCxnSpPr>
              <p:nvPr/>
            </p:nvCxnSpPr>
            <p:spPr bwMode="auto">
              <a:xfrm>
                <a:off x="2376" y="3264"/>
                <a:ext cx="432" cy="144"/>
              </a:xfrm>
              <a:prstGeom prst="straightConnector1">
                <a:avLst/>
              </a:prstGeom>
              <a:noFill/>
              <a:ln w="12700">
                <a:solidFill>
                  <a:schemeClr val="tx1"/>
                </a:solidFill>
                <a:round/>
                <a:headEnd type="none" w="sm" len="sm"/>
                <a:tailEnd type="none" w="sm" len="sm"/>
              </a:ln>
            </p:spPr>
          </p:cxnSp>
          <p:cxnSp>
            <p:nvCxnSpPr>
              <p:cNvPr id="35861" name="AutoShape 9"/>
              <p:cNvCxnSpPr>
                <a:cxnSpLocks noChangeShapeType="1"/>
              </p:cNvCxnSpPr>
              <p:nvPr/>
            </p:nvCxnSpPr>
            <p:spPr bwMode="auto">
              <a:xfrm>
                <a:off x="2784" y="2640"/>
                <a:ext cx="384" cy="240"/>
              </a:xfrm>
              <a:prstGeom prst="straightConnector1">
                <a:avLst/>
              </a:prstGeom>
              <a:noFill/>
              <a:ln w="12700">
                <a:solidFill>
                  <a:schemeClr val="tx1"/>
                </a:solidFill>
                <a:round/>
                <a:headEnd type="none" w="sm" len="sm"/>
                <a:tailEnd type="none" w="sm" len="sm"/>
              </a:ln>
            </p:spPr>
          </p:cxnSp>
          <p:cxnSp>
            <p:nvCxnSpPr>
              <p:cNvPr id="35862" name="AutoShape 8"/>
              <p:cNvCxnSpPr>
                <a:cxnSpLocks noChangeShapeType="1"/>
              </p:cNvCxnSpPr>
              <p:nvPr/>
            </p:nvCxnSpPr>
            <p:spPr bwMode="auto">
              <a:xfrm rot="10800000" flipV="1">
                <a:off x="2304" y="2640"/>
                <a:ext cx="384" cy="240"/>
              </a:xfrm>
              <a:prstGeom prst="straightConnector1">
                <a:avLst/>
              </a:prstGeom>
              <a:noFill/>
              <a:ln w="12700">
                <a:solidFill>
                  <a:schemeClr val="tx1"/>
                </a:solidFill>
                <a:round/>
                <a:headEnd type="none" w="sm" len="sm"/>
                <a:tailEnd type="none" w="sm" len="sm"/>
              </a:ln>
            </p:spPr>
          </p:cxnSp>
          <p:sp>
            <p:nvSpPr>
              <p:cNvPr id="35863" name="Rectangle 3"/>
              <p:cNvSpPr>
                <a:spLocks noChangeArrowheads="1"/>
              </p:cNvSpPr>
              <p:nvPr/>
            </p:nvSpPr>
            <p:spPr bwMode="auto">
              <a:xfrm>
                <a:off x="2544" y="2256"/>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t>
                </a:r>
              </a:p>
              <a:p>
                <a:pPr algn="ctr" eaLnBrk="0" hangingPunct="0"/>
                <a:r>
                  <a:rPr lang="en-US" sz="1800" b="1">
                    <a:latin typeface="Courier New" pitchFamily="49" charset="0"/>
                  </a:rPr>
                  <a:t>.25</a:t>
                </a:r>
              </a:p>
            </p:txBody>
          </p:sp>
        </p:grpSp>
        <p:grpSp>
          <p:nvGrpSpPr>
            <p:cNvPr id="3" name="Group 21"/>
            <p:cNvGrpSpPr>
              <a:grpSpLocks/>
            </p:cNvGrpSpPr>
            <p:nvPr/>
          </p:nvGrpSpPr>
          <p:grpSpPr bwMode="auto">
            <a:xfrm>
              <a:off x="2590800" y="3886200"/>
              <a:ext cx="1905000" cy="1600200"/>
              <a:chOff x="3840" y="2256"/>
              <a:chExt cx="1200" cy="1008"/>
            </a:xfrm>
          </p:grpSpPr>
          <p:sp>
            <p:nvSpPr>
              <p:cNvPr id="35850" name="Rectangle 2"/>
              <p:cNvSpPr>
                <a:spLocks noChangeArrowheads="1"/>
              </p:cNvSpPr>
              <p:nvPr/>
            </p:nvSpPr>
            <p:spPr bwMode="auto">
              <a:xfrm>
                <a:off x="4608"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5851" name="Rectangle 3"/>
              <p:cNvSpPr>
                <a:spLocks noChangeArrowheads="1"/>
              </p:cNvSpPr>
              <p:nvPr/>
            </p:nvSpPr>
            <p:spPr bwMode="auto">
              <a:xfrm>
                <a:off x="3840"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35852" name="Rectangle 3"/>
              <p:cNvSpPr>
                <a:spLocks noChangeArrowheads="1"/>
              </p:cNvSpPr>
              <p:nvPr/>
            </p:nvSpPr>
            <p:spPr bwMode="auto">
              <a:xfrm>
                <a:off x="4176" y="2256"/>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AC</a:t>
                </a:r>
              </a:p>
              <a:p>
                <a:pPr algn="ctr" eaLnBrk="0" hangingPunct="0"/>
                <a:r>
                  <a:rPr lang="en-US" sz="1800" b="1">
                    <a:latin typeface="Courier New" pitchFamily="49" charset="0"/>
                  </a:rPr>
                  <a:t>.35</a:t>
                </a:r>
              </a:p>
            </p:txBody>
          </p:sp>
          <p:cxnSp>
            <p:nvCxnSpPr>
              <p:cNvPr id="35853" name="AutoShape 9"/>
              <p:cNvCxnSpPr>
                <a:cxnSpLocks noChangeShapeType="1"/>
              </p:cNvCxnSpPr>
              <p:nvPr/>
            </p:nvCxnSpPr>
            <p:spPr bwMode="auto">
              <a:xfrm>
                <a:off x="4464" y="2640"/>
                <a:ext cx="384" cy="240"/>
              </a:xfrm>
              <a:prstGeom prst="straightConnector1">
                <a:avLst/>
              </a:prstGeom>
              <a:noFill/>
              <a:ln w="12700">
                <a:solidFill>
                  <a:schemeClr val="tx1"/>
                </a:solidFill>
                <a:round/>
                <a:headEnd type="none" w="sm" len="sm"/>
                <a:tailEnd type="none" w="sm" len="sm"/>
              </a:ln>
            </p:spPr>
          </p:cxnSp>
          <p:cxnSp>
            <p:nvCxnSpPr>
              <p:cNvPr id="35854" name="AutoShape 8"/>
              <p:cNvCxnSpPr>
                <a:cxnSpLocks noChangeShapeType="1"/>
              </p:cNvCxnSpPr>
              <p:nvPr/>
            </p:nvCxnSpPr>
            <p:spPr bwMode="auto">
              <a:xfrm rot="10800000" flipV="1">
                <a:off x="3984" y="2640"/>
                <a:ext cx="384" cy="240"/>
              </a:xfrm>
              <a:prstGeom prst="straightConnector1">
                <a:avLst/>
              </a:prstGeom>
              <a:noFill/>
              <a:ln w="12700">
                <a:solidFill>
                  <a:schemeClr val="tx1"/>
                </a:solidFill>
                <a:round/>
                <a:headEnd type="none" w="sm" len="sm"/>
                <a:tailEnd type="none" w="sm" len="sm"/>
              </a:ln>
            </p:spPr>
          </p:cxnSp>
        </p:grpSp>
        <p:sp>
          <p:nvSpPr>
            <p:cNvPr id="23" name="Oval 10"/>
            <p:cNvSpPr>
              <a:spLocks noChangeArrowheads="1"/>
            </p:cNvSpPr>
            <p:nvPr/>
          </p:nvSpPr>
          <p:spPr bwMode="auto">
            <a:xfrm>
              <a:off x="2819400" y="3581400"/>
              <a:ext cx="4038600" cy="1066800"/>
            </a:xfrm>
            <a:prstGeom prst="ellipse">
              <a:avLst/>
            </a:prstGeom>
            <a:noFill/>
            <a:ln w="38100">
              <a:solidFill>
                <a:srgbClr val="FF0000"/>
              </a:solidFill>
              <a:round/>
              <a:headEnd type="none" w="sm" len="sm"/>
              <a:tailEnd type="none" w="sm" len="sm"/>
            </a:ln>
          </p:spPr>
          <p:txBody>
            <a:bodyPr wrap="none" anchor="ctr"/>
            <a:lstStyle/>
            <a:p>
              <a:endParaRPr lang="en-US" sz="1800"/>
            </a:p>
          </p:txBody>
        </p:sp>
      </p:grpSp>
      <p:sp>
        <p:nvSpPr>
          <p:cNvPr id="25" name="Title 1"/>
          <p:cNvSpPr>
            <a:spLocks/>
          </p:cNvSpPr>
          <p:nvPr/>
        </p:nvSpPr>
        <p:spPr bwMode="auto">
          <a:xfrm>
            <a:off x="685800" y="0"/>
            <a:ext cx="8458200" cy="646331"/>
          </a:xfrm>
          <a:prstGeom prst="rect">
            <a:avLst/>
          </a:prstGeom>
          <a:noFill/>
          <a:ln w="9525">
            <a:noFill/>
            <a:miter lim="800000"/>
            <a:headEnd/>
            <a:tailEnd/>
          </a:ln>
        </p:spPr>
        <p:txBody>
          <a:bodyPr wrap="square" anchor="ctr">
            <a:spAutoFit/>
          </a:bodyPr>
          <a:lstStyle/>
          <a:p>
            <a:pPr algn="r" eaLnBrk="0" hangingPunct="0"/>
            <a:r>
              <a:rPr lang="en-US" b="1" dirty="0">
                <a:solidFill>
                  <a:srgbClr val="0000CC"/>
                </a:solidFill>
              </a:rPr>
              <a:t>2- Data Compression…</a:t>
            </a:r>
            <a:endParaRPr lang="en-US" b="1" dirty="0">
              <a:solidFill>
                <a:srgbClr val="0000CC"/>
              </a:solidFill>
              <a:latin typeface="Calibri" pitchFamily="34" charset="0"/>
            </a:endParaRPr>
          </a:p>
        </p:txBody>
      </p:sp>
      <p:sp>
        <p:nvSpPr>
          <p:cNvPr id="27" name="Footer Placeholder 26"/>
          <p:cNvSpPr>
            <a:spLocks noGrp="1"/>
          </p:cNvSpPr>
          <p:nvPr>
            <p:ph type="ftr" sz="quarter" idx="11"/>
          </p:nvPr>
        </p:nvSpPr>
        <p:spPr/>
        <p:txBody>
          <a:bodyPr/>
          <a:lstStyle/>
          <a:p>
            <a:pPr>
              <a:defRPr/>
            </a:pPr>
            <a:r>
              <a:rPr lang="en-US"/>
              <a:t>Text Processing</a:t>
            </a:r>
          </a:p>
        </p:txBody>
      </p:sp>
      <p:sp>
        <p:nvSpPr>
          <p:cNvPr id="24" name="Text Box 7"/>
          <p:cNvSpPr txBox="1">
            <a:spLocks noChangeArrowheads="1"/>
          </p:cNvSpPr>
          <p:nvPr/>
        </p:nvSpPr>
        <p:spPr bwMode="auto">
          <a:xfrm>
            <a:off x="152400" y="1143000"/>
            <a:ext cx="6934200" cy="430887"/>
          </a:xfrm>
          <a:prstGeom prst="rect">
            <a:avLst/>
          </a:prstGeom>
          <a:noFill/>
          <a:ln w="9525">
            <a:solidFill>
              <a:schemeClr val="tx1"/>
            </a:solidFill>
            <a:miter lim="800000"/>
            <a:headEnd/>
            <a:tailEnd/>
          </a:ln>
        </p:spPr>
        <p:txBody>
          <a:bodyPr wrap="square">
            <a:spAutoFit/>
          </a:bodyPr>
          <a:lstStyle/>
          <a:p>
            <a:pPr>
              <a:spcBef>
                <a:spcPct val="50000"/>
              </a:spcBef>
            </a:pPr>
            <a:r>
              <a:rPr lang="en-US" altLang="en-US" sz="2200" b="1" dirty="0">
                <a:solidFill>
                  <a:srgbClr val="FF3300"/>
                </a:solidFill>
              </a:rPr>
              <a:t>Huffman Encoding Algorithm: An Example</a:t>
            </a:r>
            <a:endParaRPr lang="en-US" sz="2200" b="1" dirty="0">
              <a:solidFill>
                <a:srgbClr val="FF3300"/>
              </a:solidFill>
            </a:endParaRPr>
          </a:p>
        </p:txBody>
      </p:sp>
      <p:sp>
        <p:nvSpPr>
          <p:cNvPr id="26" name="Freeform 25"/>
          <p:cNvSpPr/>
          <p:nvPr/>
        </p:nvSpPr>
        <p:spPr>
          <a:xfrm>
            <a:off x="1282890" y="2081284"/>
            <a:ext cx="2538483" cy="580029"/>
          </a:xfrm>
          <a:custGeom>
            <a:avLst/>
            <a:gdLst>
              <a:gd name="connsiteX0" fmla="*/ 2538483 w 2538483"/>
              <a:gd name="connsiteY0" fmla="*/ 293426 h 580029"/>
              <a:gd name="connsiteX1" fmla="*/ 614149 w 2538483"/>
              <a:gd name="connsiteY1" fmla="*/ 47767 h 580029"/>
              <a:gd name="connsiteX2" fmla="*/ 0 w 2538483"/>
              <a:gd name="connsiteY2" fmla="*/ 580029 h 580029"/>
            </a:gdLst>
            <a:ahLst/>
            <a:cxnLst>
              <a:cxn ang="0">
                <a:pos x="connsiteX0" y="connsiteY0"/>
              </a:cxn>
              <a:cxn ang="0">
                <a:pos x="connsiteX1" y="connsiteY1"/>
              </a:cxn>
              <a:cxn ang="0">
                <a:pos x="connsiteX2" y="connsiteY2"/>
              </a:cxn>
            </a:cxnLst>
            <a:rect l="l" t="t" r="r" b="b"/>
            <a:pathLst>
              <a:path w="2538483" h="580029">
                <a:moveTo>
                  <a:pt x="2538483" y="293426"/>
                </a:moveTo>
                <a:cubicBezTo>
                  <a:pt x="1787856" y="146713"/>
                  <a:pt x="1037229" y="0"/>
                  <a:pt x="614149" y="47767"/>
                </a:cubicBezTo>
                <a:cubicBezTo>
                  <a:pt x="191069" y="95534"/>
                  <a:pt x="95534" y="337781"/>
                  <a:pt x="0" y="580029"/>
                </a:cubicBezTo>
              </a:path>
            </a:pathLst>
          </a:cu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10"/>
          <p:cNvSpPr>
            <a:spLocks noChangeArrowheads="1"/>
          </p:cNvSpPr>
          <p:nvPr/>
        </p:nvSpPr>
        <p:spPr bwMode="auto">
          <a:xfrm>
            <a:off x="6172200" y="22860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E</a:t>
            </a:r>
          </a:p>
          <a:p>
            <a:pPr algn="ctr" eaLnBrk="0" hangingPunct="0"/>
            <a:r>
              <a:rPr lang="en-US" sz="1800" b="1">
                <a:latin typeface="Courier New" pitchFamily="49" charset="0"/>
              </a:rPr>
              <a:t>.40</a:t>
            </a:r>
          </a:p>
        </p:txBody>
      </p:sp>
      <p:sp>
        <p:nvSpPr>
          <p:cNvPr id="28" name="Oval 13"/>
          <p:cNvSpPr>
            <a:spLocks noChangeArrowheads="1"/>
          </p:cNvSpPr>
          <p:nvPr/>
        </p:nvSpPr>
        <p:spPr bwMode="auto">
          <a:xfrm>
            <a:off x="2705100" y="1943100"/>
            <a:ext cx="4724400" cy="1295400"/>
          </a:xfrm>
          <a:prstGeom prst="ellipse">
            <a:avLst/>
          </a:prstGeom>
          <a:noFill/>
          <a:ln w="38100">
            <a:solidFill>
              <a:srgbClr val="FF0000"/>
            </a:solidFill>
            <a:round/>
            <a:headEnd type="none" w="sm" len="sm"/>
            <a:tailEnd type="none" w="sm" len="sm"/>
          </a:ln>
        </p:spPr>
        <p:txBody>
          <a:bodyPr wrap="none" anchor="ctr"/>
          <a:lstStyle/>
          <a:p>
            <a:endParaRPr lang="en-US" sz="1800"/>
          </a:p>
        </p:txBody>
      </p:sp>
      <p:grpSp>
        <p:nvGrpSpPr>
          <p:cNvPr id="2" name="Group 38"/>
          <p:cNvGrpSpPr>
            <a:grpSpLocks/>
          </p:cNvGrpSpPr>
          <p:nvPr/>
        </p:nvGrpSpPr>
        <p:grpSpPr bwMode="auto">
          <a:xfrm>
            <a:off x="1371600" y="2286000"/>
            <a:ext cx="4648200" cy="3581400"/>
            <a:chOff x="-1440" y="1488"/>
            <a:chExt cx="2928" cy="2256"/>
          </a:xfrm>
        </p:grpSpPr>
        <p:sp>
          <p:nvSpPr>
            <p:cNvPr id="36872" name="Rectangle 10"/>
            <p:cNvSpPr>
              <a:spLocks noChangeArrowheads="1"/>
            </p:cNvSpPr>
            <p:nvPr/>
          </p:nvSpPr>
          <p:spPr bwMode="auto">
            <a:xfrm>
              <a:off x="-288" y="1488"/>
              <a:ext cx="528"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BFDAC</a:t>
              </a:r>
            </a:p>
            <a:p>
              <a:pPr algn="ctr" eaLnBrk="0" hangingPunct="0"/>
              <a:r>
                <a:rPr lang="en-US" sz="1800" b="1">
                  <a:latin typeface="Courier New" pitchFamily="49" charset="0"/>
                </a:rPr>
                <a:t>.60</a:t>
              </a:r>
            </a:p>
          </p:txBody>
        </p:sp>
        <p:cxnSp>
          <p:nvCxnSpPr>
            <p:cNvPr id="36873" name="AutoShape 8"/>
            <p:cNvCxnSpPr>
              <a:cxnSpLocks noChangeShapeType="1"/>
            </p:cNvCxnSpPr>
            <p:nvPr/>
          </p:nvCxnSpPr>
          <p:spPr bwMode="auto">
            <a:xfrm rot="10800000" flipV="1">
              <a:off x="-864" y="1872"/>
              <a:ext cx="720" cy="336"/>
            </a:xfrm>
            <a:prstGeom prst="straightConnector1">
              <a:avLst/>
            </a:prstGeom>
            <a:noFill/>
            <a:ln w="12700">
              <a:solidFill>
                <a:schemeClr val="tx1"/>
              </a:solidFill>
              <a:round/>
              <a:headEnd type="none" w="sm" len="sm"/>
              <a:tailEnd type="none" w="sm" len="sm"/>
            </a:ln>
          </p:spPr>
        </p:cxnSp>
        <p:cxnSp>
          <p:nvCxnSpPr>
            <p:cNvPr id="36874" name="AutoShape 9"/>
            <p:cNvCxnSpPr>
              <a:cxnSpLocks noChangeShapeType="1"/>
            </p:cNvCxnSpPr>
            <p:nvPr/>
          </p:nvCxnSpPr>
          <p:spPr bwMode="auto">
            <a:xfrm>
              <a:off x="96" y="1872"/>
              <a:ext cx="720" cy="336"/>
            </a:xfrm>
            <a:prstGeom prst="straightConnector1">
              <a:avLst/>
            </a:prstGeom>
            <a:noFill/>
            <a:ln w="12700">
              <a:solidFill>
                <a:schemeClr val="tx1"/>
              </a:solidFill>
              <a:round/>
              <a:headEnd type="none" w="sm" len="sm"/>
              <a:tailEnd type="none" w="sm" len="sm"/>
            </a:ln>
          </p:spPr>
        </p:cxnSp>
        <p:sp>
          <p:nvSpPr>
            <p:cNvPr id="36875" name="Rectangle 4"/>
            <p:cNvSpPr>
              <a:spLocks noChangeArrowheads="1"/>
            </p:cNvSpPr>
            <p:nvPr/>
          </p:nvSpPr>
          <p:spPr bwMode="auto">
            <a:xfrm>
              <a:off x="1056"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6876" name="Rectangle 5"/>
            <p:cNvSpPr>
              <a:spLocks noChangeArrowheads="1"/>
            </p:cNvSpPr>
            <p:nvPr/>
          </p:nvSpPr>
          <p:spPr bwMode="auto">
            <a:xfrm>
              <a:off x="67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6877" name="Rectangle 6"/>
            <p:cNvSpPr>
              <a:spLocks noChangeArrowheads="1"/>
            </p:cNvSpPr>
            <p:nvPr/>
          </p:nvSpPr>
          <p:spPr bwMode="auto">
            <a:xfrm>
              <a:off x="2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a:t>
              </a:r>
            </a:p>
            <a:p>
              <a:pPr algn="ctr" eaLnBrk="0" hangingPunct="0"/>
              <a:r>
                <a:rPr lang="en-US" sz="1800" b="1">
                  <a:latin typeface="Courier New" pitchFamily="49" charset="0"/>
                </a:rPr>
                <a:t>.14</a:t>
              </a:r>
            </a:p>
          </p:txBody>
        </p:sp>
        <p:sp>
          <p:nvSpPr>
            <p:cNvPr id="36878" name="Rectangle 7"/>
            <p:cNvSpPr>
              <a:spLocks noChangeArrowheads="1"/>
            </p:cNvSpPr>
            <p:nvPr/>
          </p:nvSpPr>
          <p:spPr bwMode="auto">
            <a:xfrm>
              <a:off x="-19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6879" name="AutoShape 8"/>
            <p:cNvCxnSpPr>
              <a:cxnSpLocks noChangeShapeType="1"/>
              <a:stCxn id="36877" idx="2"/>
              <a:endCxn id="36878" idx="0"/>
            </p:cNvCxnSpPr>
            <p:nvPr/>
          </p:nvCxnSpPr>
          <p:spPr bwMode="auto">
            <a:xfrm flipH="1">
              <a:off x="24" y="3216"/>
              <a:ext cx="432" cy="144"/>
            </a:xfrm>
            <a:prstGeom prst="straightConnector1">
              <a:avLst/>
            </a:prstGeom>
            <a:noFill/>
            <a:ln w="12700">
              <a:solidFill>
                <a:schemeClr val="tx1"/>
              </a:solidFill>
              <a:round/>
              <a:headEnd type="none" w="sm" len="sm"/>
              <a:tailEnd type="none" w="sm" len="sm"/>
            </a:ln>
          </p:spPr>
        </p:cxnSp>
        <p:cxnSp>
          <p:nvCxnSpPr>
            <p:cNvPr id="36880" name="AutoShape 9"/>
            <p:cNvCxnSpPr>
              <a:cxnSpLocks noChangeShapeType="1"/>
              <a:stCxn id="36877" idx="2"/>
              <a:endCxn id="36876" idx="0"/>
            </p:cNvCxnSpPr>
            <p:nvPr/>
          </p:nvCxnSpPr>
          <p:spPr bwMode="auto">
            <a:xfrm>
              <a:off x="456" y="3216"/>
              <a:ext cx="432" cy="144"/>
            </a:xfrm>
            <a:prstGeom prst="straightConnector1">
              <a:avLst/>
            </a:prstGeom>
            <a:noFill/>
            <a:ln w="12700">
              <a:solidFill>
                <a:schemeClr val="tx1"/>
              </a:solidFill>
              <a:round/>
              <a:headEnd type="none" w="sm" len="sm"/>
              <a:tailEnd type="none" w="sm" len="sm"/>
            </a:ln>
          </p:spPr>
        </p:cxnSp>
        <p:cxnSp>
          <p:nvCxnSpPr>
            <p:cNvPr id="36881" name="AutoShape 9"/>
            <p:cNvCxnSpPr>
              <a:cxnSpLocks noChangeShapeType="1"/>
            </p:cNvCxnSpPr>
            <p:nvPr/>
          </p:nvCxnSpPr>
          <p:spPr bwMode="auto">
            <a:xfrm>
              <a:off x="864" y="2592"/>
              <a:ext cx="384" cy="240"/>
            </a:xfrm>
            <a:prstGeom prst="straightConnector1">
              <a:avLst/>
            </a:prstGeom>
            <a:noFill/>
            <a:ln w="12700">
              <a:solidFill>
                <a:schemeClr val="tx1"/>
              </a:solidFill>
              <a:round/>
              <a:headEnd type="none" w="sm" len="sm"/>
              <a:tailEnd type="none" w="sm" len="sm"/>
            </a:ln>
          </p:spPr>
        </p:cxnSp>
        <p:cxnSp>
          <p:nvCxnSpPr>
            <p:cNvPr id="36882" name="AutoShape 8"/>
            <p:cNvCxnSpPr>
              <a:cxnSpLocks noChangeShapeType="1"/>
            </p:cNvCxnSpPr>
            <p:nvPr/>
          </p:nvCxnSpPr>
          <p:spPr bwMode="auto">
            <a:xfrm rot="10800000" flipV="1">
              <a:off x="384" y="2592"/>
              <a:ext cx="384" cy="240"/>
            </a:xfrm>
            <a:prstGeom prst="straightConnector1">
              <a:avLst/>
            </a:prstGeom>
            <a:noFill/>
            <a:ln w="12700">
              <a:solidFill>
                <a:schemeClr val="tx1"/>
              </a:solidFill>
              <a:round/>
              <a:headEnd type="none" w="sm" len="sm"/>
              <a:tailEnd type="none" w="sm" len="sm"/>
            </a:ln>
          </p:spPr>
        </p:cxnSp>
        <p:sp>
          <p:nvSpPr>
            <p:cNvPr id="36883" name="Rectangle 3"/>
            <p:cNvSpPr>
              <a:spLocks noChangeArrowheads="1"/>
            </p:cNvSpPr>
            <p:nvPr/>
          </p:nvSpPr>
          <p:spPr bwMode="auto">
            <a:xfrm>
              <a:off x="62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t>
              </a:r>
            </a:p>
            <a:p>
              <a:pPr algn="ctr" eaLnBrk="0" hangingPunct="0"/>
              <a:r>
                <a:rPr lang="en-US" sz="1800" b="1">
                  <a:latin typeface="Courier New" pitchFamily="49" charset="0"/>
                </a:rPr>
                <a:t>.25</a:t>
              </a:r>
            </a:p>
          </p:txBody>
        </p:sp>
        <p:sp>
          <p:nvSpPr>
            <p:cNvPr id="36884" name="Rectangle 2"/>
            <p:cNvSpPr>
              <a:spLocks noChangeArrowheads="1"/>
            </p:cNvSpPr>
            <p:nvPr/>
          </p:nvSpPr>
          <p:spPr bwMode="auto">
            <a:xfrm>
              <a:off x="-672"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6885" name="Rectangle 3"/>
            <p:cNvSpPr>
              <a:spLocks noChangeArrowheads="1"/>
            </p:cNvSpPr>
            <p:nvPr/>
          </p:nvSpPr>
          <p:spPr bwMode="auto">
            <a:xfrm>
              <a:off x="-14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36886" name="Rectangle 3"/>
            <p:cNvSpPr>
              <a:spLocks noChangeArrowheads="1"/>
            </p:cNvSpPr>
            <p:nvPr/>
          </p:nvSpPr>
          <p:spPr bwMode="auto">
            <a:xfrm>
              <a:off x="-110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AC</a:t>
              </a:r>
            </a:p>
            <a:p>
              <a:pPr algn="ctr" eaLnBrk="0" hangingPunct="0"/>
              <a:r>
                <a:rPr lang="en-US" sz="1800" b="1">
                  <a:latin typeface="Courier New" pitchFamily="49" charset="0"/>
                </a:rPr>
                <a:t>.35</a:t>
              </a:r>
            </a:p>
          </p:txBody>
        </p:sp>
        <p:cxnSp>
          <p:nvCxnSpPr>
            <p:cNvPr id="36887" name="AutoShape 9"/>
            <p:cNvCxnSpPr>
              <a:cxnSpLocks noChangeShapeType="1"/>
            </p:cNvCxnSpPr>
            <p:nvPr/>
          </p:nvCxnSpPr>
          <p:spPr bwMode="auto">
            <a:xfrm>
              <a:off x="-816" y="2592"/>
              <a:ext cx="384" cy="240"/>
            </a:xfrm>
            <a:prstGeom prst="straightConnector1">
              <a:avLst/>
            </a:prstGeom>
            <a:noFill/>
            <a:ln w="12700">
              <a:solidFill>
                <a:schemeClr val="tx1"/>
              </a:solidFill>
              <a:round/>
              <a:headEnd type="none" w="sm" len="sm"/>
              <a:tailEnd type="none" w="sm" len="sm"/>
            </a:ln>
          </p:spPr>
        </p:cxnSp>
        <p:cxnSp>
          <p:nvCxnSpPr>
            <p:cNvPr id="36888" name="AutoShape 8"/>
            <p:cNvCxnSpPr>
              <a:cxnSpLocks noChangeShapeType="1"/>
            </p:cNvCxnSpPr>
            <p:nvPr/>
          </p:nvCxnSpPr>
          <p:spPr bwMode="auto">
            <a:xfrm rot="10800000" flipV="1">
              <a:off x="-1296" y="2592"/>
              <a:ext cx="384" cy="240"/>
            </a:xfrm>
            <a:prstGeom prst="straightConnector1">
              <a:avLst/>
            </a:prstGeom>
            <a:noFill/>
            <a:ln w="12700">
              <a:solidFill>
                <a:schemeClr val="tx1"/>
              </a:solidFill>
              <a:round/>
              <a:headEnd type="none" w="sm" len="sm"/>
              <a:tailEnd type="none" w="sm" len="sm"/>
            </a:ln>
          </p:spPr>
        </p:cxnSp>
      </p:grpSp>
      <p:sp>
        <p:nvSpPr>
          <p:cNvPr id="26" name="Title 1"/>
          <p:cNvSpPr>
            <a:spLocks/>
          </p:cNvSpPr>
          <p:nvPr/>
        </p:nvSpPr>
        <p:spPr bwMode="auto">
          <a:xfrm>
            <a:off x="685800" y="0"/>
            <a:ext cx="8458200" cy="646331"/>
          </a:xfrm>
          <a:prstGeom prst="rect">
            <a:avLst/>
          </a:prstGeom>
          <a:noFill/>
          <a:ln w="9525">
            <a:noFill/>
            <a:miter lim="800000"/>
            <a:headEnd/>
            <a:tailEnd/>
          </a:ln>
        </p:spPr>
        <p:txBody>
          <a:bodyPr wrap="square" anchor="ctr">
            <a:spAutoFit/>
          </a:bodyPr>
          <a:lstStyle/>
          <a:p>
            <a:pPr algn="r" eaLnBrk="0" hangingPunct="0"/>
            <a:r>
              <a:rPr lang="en-US" b="1" dirty="0">
                <a:solidFill>
                  <a:srgbClr val="0000CC"/>
                </a:solidFill>
              </a:rPr>
              <a:t>2- Data Compression:…</a:t>
            </a:r>
            <a:endParaRPr lang="en-US" b="1" dirty="0">
              <a:solidFill>
                <a:srgbClr val="0000CC"/>
              </a:solidFill>
              <a:latin typeface="Calibri" pitchFamily="34" charset="0"/>
            </a:endParaRPr>
          </a:p>
        </p:txBody>
      </p:sp>
      <p:sp>
        <p:nvSpPr>
          <p:cNvPr id="29" name="Footer Placeholder 28"/>
          <p:cNvSpPr>
            <a:spLocks noGrp="1"/>
          </p:cNvSpPr>
          <p:nvPr>
            <p:ph type="ftr" sz="quarter" idx="11"/>
          </p:nvPr>
        </p:nvSpPr>
        <p:spPr/>
        <p:txBody>
          <a:bodyPr/>
          <a:lstStyle/>
          <a:p>
            <a:pPr>
              <a:defRPr/>
            </a:pPr>
            <a:r>
              <a:rPr lang="en-US"/>
              <a:t>Text Processing</a:t>
            </a:r>
          </a:p>
        </p:txBody>
      </p:sp>
      <p:sp>
        <p:nvSpPr>
          <p:cNvPr id="25" name="Text Box 7"/>
          <p:cNvSpPr txBox="1">
            <a:spLocks noChangeArrowheads="1"/>
          </p:cNvSpPr>
          <p:nvPr/>
        </p:nvSpPr>
        <p:spPr bwMode="auto">
          <a:xfrm>
            <a:off x="152400" y="1066800"/>
            <a:ext cx="6477000" cy="430887"/>
          </a:xfrm>
          <a:prstGeom prst="rect">
            <a:avLst/>
          </a:prstGeom>
          <a:noFill/>
          <a:ln w="9525">
            <a:solidFill>
              <a:schemeClr val="tx1"/>
            </a:solidFill>
            <a:miter lim="800000"/>
            <a:headEnd/>
            <a:tailEnd/>
          </a:ln>
        </p:spPr>
        <p:txBody>
          <a:bodyPr wrap="square">
            <a:spAutoFit/>
          </a:bodyPr>
          <a:lstStyle/>
          <a:p>
            <a:pPr>
              <a:spcBef>
                <a:spcPct val="50000"/>
              </a:spcBef>
            </a:pPr>
            <a:r>
              <a:rPr lang="en-US" altLang="en-US" sz="2200" b="1" dirty="0">
                <a:solidFill>
                  <a:srgbClr val="FF3300"/>
                </a:solidFill>
              </a:rPr>
              <a:t>Huffman Encoding Algorithm: An Example</a:t>
            </a:r>
            <a:endParaRPr lang="en-US" sz="2200" b="1"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3048000" y="1600200"/>
            <a:ext cx="5486400" cy="4876800"/>
            <a:chOff x="864" y="1008"/>
            <a:chExt cx="3456" cy="3072"/>
          </a:xfrm>
        </p:grpSpPr>
        <p:sp>
          <p:nvSpPr>
            <p:cNvPr id="37895" name="Rectangle 10"/>
            <p:cNvSpPr>
              <a:spLocks noChangeArrowheads="1"/>
            </p:cNvSpPr>
            <p:nvPr/>
          </p:nvSpPr>
          <p:spPr bwMode="auto">
            <a:xfrm>
              <a:off x="3888" y="187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E</a:t>
              </a:r>
            </a:p>
            <a:p>
              <a:pPr algn="ctr" eaLnBrk="0" hangingPunct="0"/>
              <a:r>
                <a:rPr lang="en-US" sz="1800" b="1" dirty="0">
                  <a:latin typeface="Courier New" pitchFamily="49" charset="0"/>
                </a:rPr>
                <a:t>.40</a:t>
              </a:r>
            </a:p>
          </p:txBody>
        </p:sp>
        <p:grpSp>
          <p:nvGrpSpPr>
            <p:cNvPr id="3" name="Group 5"/>
            <p:cNvGrpSpPr>
              <a:grpSpLocks/>
            </p:cNvGrpSpPr>
            <p:nvPr/>
          </p:nvGrpSpPr>
          <p:grpSpPr bwMode="auto">
            <a:xfrm>
              <a:off x="864" y="1824"/>
              <a:ext cx="2928" cy="2256"/>
              <a:chOff x="-1440" y="1488"/>
              <a:chExt cx="2928" cy="2256"/>
            </a:xfrm>
          </p:grpSpPr>
          <p:sp>
            <p:nvSpPr>
              <p:cNvPr id="37910" name="Rectangle 10"/>
              <p:cNvSpPr>
                <a:spLocks noChangeArrowheads="1"/>
              </p:cNvSpPr>
              <p:nvPr/>
            </p:nvSpPr>
            <p:spPr bwMode="auto">
              <a:xfrm>
                <a:off x="-288" y="1488"/>
                <a:ext cx="528"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BFDAC</a:t>
                </a:r>
              </a:p>
              <a:p>
                <a:pPr algn="ctr" eaLnBrk="0" hangingPunct="0"/>
                <a:r>
                  <a:rPr lang="en-US" sz="1800" b="1">
                    <a:latin typeface="Courier New" pitchFamily="49" charset="0"/>
                  </a:rPr>
                  <a:t>.60</a:t>
                </a:r>
              </a:p>
            </p:txBody>
          </p:sp>
          <p:cxnSp>
            <p:nvCxnSpPr>
              <p:cNvPr id="37911" name="AutoShape 8"/>
              <p:cNvCxnSpPr>
                <a:cxnSpLocks noChangeShapeType="1"/>
              </p:cNvCxnSpPr>
              <p:nvPr/>
            </p:nvCxnSpPr>
            <p:spPr bwMode="auto">
              <a:xfrm rot="10800000" flipV="1">
                <a:off x="-864" y="1872"/>
                <a:ext cx="720" cy="336"/>
              </a:xfrm>
              <a:prstGeom prst="straightConnector1">
                <a:avLst/>
              </a:prstGeom>
              <a:noFill/>
              <a:ln w="12700">
                <a:solidFill>
                  <a:schemeClr val="tx1"/>
                </a:solidFill>
                <a:round/>
                <a:headEnd type="none" w="sm" len="sm"/>
                <a:tailEnd type="none" w="sm" len="sm"/>
              </a:ln>
            </p:spPr>
          </p:cxnSp>
          <p:cxnSp>
            <p:nvCxnSpPr>
              <p:cNvPr id="37912" name="AutoShape 9"/>
              <p:cNvCxnSpPr>
                <a:cxnSpLocks noChangeShapeType="1"/>
              </p:cNvCxnSpPr>
              <p:nvPr/>
            </p:nvCxnSpPr>
            <p:spPr bwMode="auto">
              <a:xfrm>
                <a:off x="96" y="1872"/>
                <a:ext cx="720" cy="336"/>
              </a:xfrm>
              <a:prstGeom prst="straightConnector1">
                <a:avLst/>
              </a:prstGeom>
              <a:noFill/>
              <a:ln w="12700">
                <a:solidFill>
                  <a:schemeClr val="tx1"/>
                </a:solidFill>
                <a:round/>
                <a:headEnd type="none" w="sm" len="sm"/>
                <a:tailEnd type="none" w="sm" len="sm"/>
              </a:ln>
            </p:spPr>
          </p:cxnSp>
          <p:sp>
            <p:nvSpPr>
              <p:cNvPr id="37913" name="Rectangle 4"/>
              <p:cNvSpPr>
                <a:spLocks noChangeArrowheads="1"/>
              </p:cNvSpPr>
              <p:nvPr/>
            </p:nvSpPr>
            <p:spPr bwMode="auto">
              <a:xfrm>
                <a:off x="1056"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7914" name="Rectangle 5"/>
              <p:cNvSpPr>
                <a:spLocks noChangeArrowheads="1"/>
              </p:cNvSpPr>
              <p:nvPr/>
            </p:nvSpPr>
            <p:spPr bwMode="auto">
              <a:xfrm>
                <a:off x="67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7915" name="Rectangle 6"/>
              <p:cNvSpPr>
                <a:spLocks noChangeArrowheads="1"/>
              </p:cNvSpPr>
              <p:nvPr/>
            </p:nvSpPr>
            <p:spPr bwMode="auto">
              <a:xfrm>
                <a:off x="2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BF</a:t>
                </a:r>
              </a:p>
              <a:p>
                <a:pPr algn="ctr" eaLnBrk="0" hangingPunct="0"/>
                <a:r>
                  <a:rPr lang="en-US" sz="1800" b="1" dirty="0">
                    <a:latin typeface="Courier New" pitchFamily="49" charset="0"/>
                  </a:rPr>
                  <a:t>.14</a:t>
                </a:r>
              </a:p>
            </p:txBody>
          </p:sp>
          <p:sp>
            <p:nvSpPr>
              <p:cNvPr id="37916" name="Rectangle 7"/>
              <p:cNvSpPr>
                <a:spLocks noChangeArrowheads="1"/>
              </p:cNvSpPr>
              <p:nvPr/>
            </p:nvSpPr>
            <p:spPr bwMode="auto">
              <a:xfrm>
                <a:off x="-19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7917" name="AutoShape 8"/>
              <p:cNvCxnSpPr>
                <a:cxnSpLocks noChangeShapeType="1"/>
                <a:stCxn id="37915" idx="2"/>
                <a:endCxn id="37916" idx="0"/>
              </p:cNvCxnSpPr>
              <p:nvPr/>
            </p:nvCxnSpPr>
            <p:spPr bwMode="auto">
              <a:xfrm flipH="1">
                <a:off x="24" y="3216"/>
                <a:ext cx="432" cy="144"/>
              </a:xfrm>
              <a:prstGeom prst="straightConnector1">
                <a:avLst/>
              </a:prstGeom>
              <a:noFill/>
              <a:ln w="12700">
                <a:solidFill>
                  <a:schemeClr val="tx1"/>
                </a:solidFill>
                <a:round/>
                <a:headEnd type="none" w="sm" len="sm"/>
                <a:tailEnd type="none" w="sm" len="sm"/>
              </a:ln>
            </p:spPr>
          </p:cxnSp>
          <p:cxnSp>
            <p:nvCxnSpPr>
              <p:cNvPr id="37918" name="AutoShape 9"/>
              <p:cNvCxnSpPr>
                <a:cxnSpLocks noChangeShapeType="1"/>
                <a:stCxn id="37915" idx="2"/>
                <a:endCxn id="37914" idx="0"/>
              </p:cNvCxnSpPr>
              <p:nvPr/>
            </p:nvCxnSpPr>
            <p:spPr bwMode="auto">
              <a:xfrm>
                <a:off x="456" y="3216"/>
                <a:ext cx="432" cy="144"/>
              </a:xfrm>
              <a:prstGeom prst="straightConnector1">
                <a:avLst/>
              </a:prstGeom>
              <a:noFill/>
              <a:ln w="12700">
                <a:solidFill>
                  <a:schemeClr val="tx1"/>
                </a:solidFill>
                <a:round/>
                <a:headEnd type="none" w="sm" len="sm"/>
                <a:tailEnd type="none" w="sm" len="sm"/>
              </a:ln>
            </p:spPr>
          </p:cxnSp>
          <p:cxnSp>
            <p:nvCxnSpPr>
              <p:cNvPr id="37919" name="AutoShape 9"/>
              <p:cNvCxnSpPr>
                <a:cxnSpLocks noChangeShapeType="1"/>
              </p:cNvCxnSpPr>
              <p:nvPr/>
            </p:nvCxnSpPr>
            <p:spPr bwMode="auto">
              <a:xfrm>
                <a:off x="864" y="2592"/>
                <a:ext cx="384" cy="240"/>
              </a:xfrm>
              <a:prstGeom prst="straightConnector1">
                <a:avLst/>
              </a:prstGeom>
              <a:noFill/>
              <a:ln w="12700">
                <a:solidFill>
                  <a:schemeClr val="tx1"/>
                </a:solidFill>
                <a:round/>
                <a:headEnd type="none" w="sm" len="sm"/>
                <a:tailEnd type="none" w="sm" len="sm"/>
              </a:ln>
            </p:spPr>
          </p:cxnSp>
          <p:cxnSp>
            <p:nvCxnSpPr>
              <p:cNvPr id="37920" name="AutoShape 8"/>
              <p:cNvCxnSpPr>
                <a:cxnSpLocks noChangeShapeType="1"/>
              </p:cNvCxnSpPr>
              <p:nvPr/>
            </p:nvCxnSpPr>
            <p:spPr bwMode="auto">
              <a:xfrm rot="10800000" flipV="1">
                <a:off x="384" y="2592"/>
                <a:ext cx="384" cy="240"/>
              </a:xfrm>
              <a:prstGeom prst="straightConnector1">
                <a:avLst/>
              </a:prstGeom>
              <a:noFill/>
              <a:ln w="12700">
                <a:solidFill>
                  <a:schemeClr val="tx1"/>
                </a:solidFill>
                <a:round/>
                <a:headEnd type="none" w="sm" len="sm"/>
                <a:tailEnd type="none" w="sm" len="sm"/>
              </a:ln>
            </p:spPr>
          </p:cxnSp>
          <p:sp>
            <p:nvSpPr>
              <p:cNvPr id="37921" name="Rectangle 3"/>
              <p:cNvSpPr>
                <a:spLocks noChangeArrowheads="1"/>
              </p:cNvSpPr>
              <p:nvPr/>
            </p:nvSpPr>
            <p:spPr bwMode="auto">
              <a:xfrm>
                <a:off x="62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t>
                </a:r>
              </a:p>
              <a:p>
                <a:pPr algn="ctr" eaLnBrk="0" hangingPunct="0"/>
                <a:r>
                  <a:rPr lang="en-US" sz="1800" b="1">
                    <a:latin typeface="Courier New" pitchFamily="49" charset="0"/>
                  </a:rPr>
                  <a:t>.25</a:t>
                </a:r>
              </a:p>
            </p:txBody>
          </p:sp>
          <p:sp>
            <p:nvSpPr>
              <p:cNvPr id="37922" name="Rectangle 2"/>
              <p:cNvSpPr>
                <a:spLocks noChangeArrowheads="1"/>
              </p:cNvSpPr>
              <p:nvPr/>
            </p:nvSpPr>
            <p:spPr bwMode="auto">
              <a:xfrm>
                <a:off x="-672"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7923" name="Rectangle 3"/>
              <p:cNvSpPr>
                <a:spLocks noChangeArrowheads="1"/>
              </p:cNvSpPr>
              <p:nvPr/>
            </p:nvSpPr>
            <p:spPr bwMode="auto">
              <a:xfrm>
                <a:off x="-14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37924" name="Rectangle 3"/>
              <p:cNvSpPr>
                <a:spLocks noChangeArrowheads="1"/>
              </p:cNvSpPr>
              <p:nvPr/>
            </p:nvSpPr>
            <p:spPr bwMode="auto">
              <a:xfrm>
                <a:off x="-110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AC</a:t>
                </a:r>
              </a:p>
              <a:p>
                <a:pPr algn="ctr" eaLnBrk="0" hangingPunct="0"/>
                <a:r>
                  <a:rPr lang="en-US" sz="1800" b="1">
                    <a:latin typeface="Courier New" pitchFamily="49" charset="0"/>
                  </a:rPr>
                  <a:t>.35</a:t>
                </a:r>
              </a:p>
            </p:txBody>
          </p:sp>
          <p:cxnSp>
            <p:nvCxnSpPr>
              <p:cNvPr id="37925" name="AutoShape 9"/>
              <p:cNvCxnSpPr>
                <a:cxnSpLocks noChangeShapeType="1"/>
              </p:cNvCxnSpPr>
              <p:nvPr/>
            </p:nvCxnSpPr>
            <p:spPr bwMode="auto">
              <a:xfrm>
                <a:off x="-816" y="2592"/>
                <a:ext cx="384" cy="240"/>
              </a:xfrm>
              <a:prstGeom prst="straightConnector1">
                <a:avLst/>
              </a:prstGeom>
              <a:noFill/>
              <a:ln w="12700">
                <a:solidFill>
                  <a:schemeClr val="tx1"/>
                </a:solidFill>
                <a:round/>
                <a:headEnd type="none" w="sm" len="sm"/>
                <a:tailEnd type="none" w="sm" len="sm"/>
              </a:ln>
            </p:spPr>
          </p:cxnSp>
          <p:cxnSp>
            <p:nvCxnSpPr>
              <p:cNvPr id="37926" name="AutoShape 8"/>
              <p:cNvCxnSpPr>
                <a:cxnSpLocks noChangeShapeType="1"/>
              </p:cNvCxnSpPr>
              <p:nvPr/>
            </p:nvCxnSpPr>
            <p:spPr bwMode="auto">
              <a:xfrm rot="10800000" flipV="1">
                <a:off x="-1296" y="2592"/>
                <a:ext cx="384" cy="240"/>
              </a:xfrm>
              <a:prstGeom prst="straightConnector1">
                <a:avLst/>
              </a:prstGeom>
              <a:noFill/>
              <a:ln w="12700">
                <a:solidFill>
                  <a:schemeClr val="tx1"/>
                </a:solidFill>
                <a:round/>
                <a:headEnd type="none" w="sm" len="sm"/>
                <a:tailEnd type="none" w="sm" len="sm"/>
              </a:ln>
            </p:spPr>
          </p:cxnSp>
        </p:grpSp>
        <p:sp>
          <p:nvSpPr>
            <p:cNvPr id="37897" name="Rectangle 10"/>
            <p:cNvSpPr>
              <a:spLocks noChangeArrowheads="1"/>
            </p:cNvSpPr>
            <p:nvPr/>
          </p:nvSpPr>
          <p:spPr bwMode="auto">
            <a:xfrm>
              <a:off x="2832" y="1008"/>
              <a:ext cx="624"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BFDACE</a:t>
              </a:r>
            </a:p>
            <a:p>
              <a:pPr algn="ctr" eaLnBrk="0" hangingPunct="0"/>
              <a:r>
                <a:rPr lang="en-US" sz="1800" b="1" dirty="0">
                  <a:latin typeface="Courier New" pitchFamily="49" charset="0"/>
                </a:rPr>
                <a:t>1.00</a:t>
              </a:r>
            </a:p>
          </p:txBody>
        </p:sp>
        <p:sp>
          <p:nvSpPr>
            <p:cNvPr id="37898" name="Line 24"/>
            <p:cNvSpPr>
              <a:spLocks noChangeShapeType="1"/>
            </p:cNvSpPr>
            <p:nvPr/>
          </p:nvSpPr>
          <p:spPr bwMode="auto">
            <a:xfrm flipH="1">
              <a:off x="2304" y="1392"/>
              <a:ext cx="768" cy="432"/>
            </a:xfrm>
            <a:prstGeom prst="line">
              <a:avLst/>
            </a:prstGeom>
            <a:noFill/>
            <a:ln w="9525">
              <a:solidFill>
                <a:schemeClr val="tx1"/>
              </a:solidFill>
              <a:round/>
              <a:headEnd/>
              <a:tailEnd/>
            </a:ln>
          </p:spPr>
          <p:txBody>
            <a:bodyPr/>
            <a:lstStyle/>
            <a:p>
              <a:endParaRPr lang="en-US"/>
            </a:p>
          </p:txBody>
        </p:sp>
        <p:sp>
          <p:nvSpPr>
            <p:cNvPr id="37899" name="Line 25"/>
            <p:cNvSpPr>
              <a:spLocks noChangeShapeType="1"/>
            </p:cNvSpPr>
            <p:nvPr/>
          </p:nvSpPr>
          <p:spPr bwMode="auto">
            <a:xfrm>
              <a:off x="3168" y="1392"/>
              <a:ext cx="912" cy="480"/>
            </a:xfrm>
            <a:prstGeom prst="line">
              <a:avLst/>
            </a:prstGeom>
            <a:noFill/>
            <a:ln w="9525">
              <a:solidFill>
                <a:schemeClr val="tx1"/>
              </a:solidFill>
              <a:round/>
              <a:headEnd/>
              <a:tailEnd/>
            </a:ln>
          </p:spPr>
          <p:txBody>
            <a:bodyPr/>
            <a:lstStyle/>
            <a:p>
              <a:endParaRPr lang="en-US"/>
            </a:p>
          </p:txBody>
        </p:sp>
        <p:sp>
          <p:nvSpPr>
            <p:cNvPr id="37900" name="Text Box 24"/>
            <p:cNvSpPr txBox="1">
              <a:spLocks noChangeArrowheads="1"/>
            </p:cNvSpPr>
            <p:nvPr/>
          </p:nvSpPr>
          <p:spPr bwMode="auto">
            <a:xfrm>
              <a:off x="2448" y="1392"/>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1" name="Text Box 30"/>
            <p:cNvSpPr txBox="1">
              <a:spLocks noChangeArrowheads="1"/>
            </p:cNvSpPr>
            <p:nvPr/>
          </p:nvSpPr>
          <p:spPr bwMode="auto">
            <a:xfrm>
              <a:off x="3491" y="1382"/>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dirty="0">
                  <a:solidFill>
                    <a:srgbClr val="006600"/>
                  </a:solidFill>
                </a:rPr>
                <a:t>1</a:t>
              </a:r>
            </a:p>
          </p:txBody>
        </p:sp>
        <p:sp>
          <p:nvSpPr>
            <p:cNvPr id="37902" name="Text Box 24"/>
            <p:cNvSpPr txBox="1">
              <a:spLocks noChangeArrowheads="1"/>
            </p:cNvSpPr>
            <p:nvPr/>
          </p:nvSpPr>
          <p:spPr bwMode="auto">
            <a:xfrm>
              <a:off x="912" y="2784"/>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3" name="Text Box 30"/>
            <p:cNvSpPr txBox="1">
              <a:spLocks noChangeArrowheads="1"/>
            </p:cNvSpPr>
            <p:nvPr/>
          </p:nvSpPr>
          <p:spPr bwMode="auto">
            <a:xfrm>
              <a:off x="1728" y="2784"/>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006600"/>
                  </a:solidFill>
                </a:rPr>
                <a:t>1</a:t>
              </a:r>
            </a:p>
          </p:txBody>
        </p:sp>
        <p:sp>
          <p:nvSpPr>
            <p:cNvPr id="37904" name="Text Box 24"/>
            <p:cNvSpPr txBox="1">
              <a:spLocks noChangeArrowheads="1"/>
            </p:cNvSpPr>
            <p:nvPr/>
          </p:nvSpPr>
          <p:spPr bwMode="auto">
            <a:xfrm>
              <a:off x="2688" y="2784"/>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5" name="Text Box 30"/>
            <p:cNvSpPr txBox="1">
              <a:spLocks noChangeArrowheads="1"/>
            </p:cNvSpPr>
            <p:nvPr/>
          </p:nvSpPr>
          <p:spPr bwMode="auto">
            <a:xfrm>
              <a:off x="3408" y="2784"/>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006600"/>
                  </a:solidFill>
                </a:rPr>
                <a:t>1</a:t>
              </a:r>
            </a:p>
          </p:txBody>
        </p:sp>
        <p:sp>
          <p:nvSpPr>
            <p:cNvPr id="37906" name="Text Box 24"/>
            <p:cNvSpPr txBox="1">
              <a:spLocks noChangeArrowheads="1"/>
            </p:cNvSpPr>
            <p:nvPr/>
          </p:nvSpPr>
          <p:spPr bwMode="auto">
            <a:xfrm>
              <a:off x="2304" y="3360"/>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7" name="Text Box 30"/>
            <p:cNvSpPr txBox="1">
              <a:spLocks noChangeArrowheads="1"/>
            </p:cNvSpPr>
            <p:nvPr/>
          </p:nvSpPr>
          <p:spPr bwMode="auto">
            <a:xfrm>
              <a:off x="3072" y="3408"/>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006600"/>
                  </a:solidFill>
                </a:rPr>
                <a:t>1</a:t>
              </a:r>
            </a:p>
          </p:txBody>
        </p:sp>
        <p:sp>
          <p:nvSpPr>
            <p:cNvPr id="37908" name="Text Box 24"/>
            <p:cNvSpPr txBox="1">
              <a:spLocks noChangeArrowheads="1"/>
            </p:cNvSpPr>
            <p:nvPr/>
          </p:nvSpPr>
          <p:spPr bwMode="auto">
            <a:xfrm>
              <a:off x="1619" y="2160"/>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9" name="Text Box 30"/>
            <p:cNvSpPr txBox="1">
              <a:spLocks noChangeArrowheads="1"/>
            </p:cNvSpPr>
            <p:nvPr/>
          </p:nvSpPr>
          <p:spPr bwMode="auto">
            <a:xfrm>
              <a:off x="2675" y="2150"/>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006600"/>
                  </a:solidFill>
                </a:rPr>
                <a:t>1</a:t>
              </a:r>
            </a:p>
          </p:txBody>
        </p:sp>
      </p:grpSp>
      <p:sp>
        <p:nvSpPr>
          <p:cNvPr id="37894" name="TextBox 36"/>
          <p:cNvSpPr txBox="1">
            <a:spLocks noChangeArrowheads="1"/>
          </p:cNvSpPr>
          <p:nvPr/>
        </p:nvSpPr>
        <p:spPr bwMode="auto">
          <a:xfrm>
            <a:off x="0" y="1752600"/>
            <a:ext cx="4953000" cy="2653034"/>
          </a:xfrm>
          <a:prstGeom prst="rect">
            <a:avLst/>
          </a:prstGeom>
          <a:noFill/>
          <a:ln w="9525">
            <a:noFill/>
            <a:miter lim="800000"/>
            <a:headEnd/>
            <a:tailEnd/>
          </a:ln>
        </p:spPr>
        <p:txBody>
          <a:bodyPr wrap="square">
            <a:spAutoFit/>
          </a:bodyPr>
          <a:lstStyle/>
          <a:p>
            <a:pPr>
              <a:lnSpc>
                <a:spcPct val="80000"/>
              </a:lnSpc>
            </a:pPr>
            <a:r>
              <a:rPr lang="en-US" sz="2400" b="1" dirty="0">
                <a:solidFill>
                  <a:srgbClr val="0000CC"/>
                </a:solidFill>
              </a:rPr>
              <a:t>(Step 3) Generate </a:t>
            </a:r>
            <a:r>
              <a:rPr lang="en-US" sz="2400" b="1" dirty="0" err="1">
                <a:solidFill>
                  <a:srgbClr val="0000CC"/>
                </a:solidFill>
              </a:rPr>
              <a:t>Codewords</a:t>
            </a:r>
            <a:r>
              <a:rPr lang="en-US" sz="2400" b="1" dirty="0">
                <a:solidFill>
                  <a:srgbClr val="0000CC"/>
                </a:solidFill>
              </a:rPr>
              <a:t> (Codeword table)</a:t>
            </a:r>
            <a:endParaRPr lang="en-US" sz="1600" dirty="0">
              <a:solidFill>
                <a:srgbClr val="0000CC"/>
              </a:solidFill>
            </a:endParaRPr>
          </a:p>
          <a:p>
            <a:pPr>
              <a:lnSpc>
                <a:spcPct val="80000"/>
              </a:lnSpc>
            </a:pPr>
            <a:endParaRPr lang="en-US" sz="1600" dirty="0"/>
          </a:p>
          <a:p>
            <a:pPr lvl="1">
              <a:lnSpc>
                <a:spcPct val="80000"/>
              </a:lnSpc>
            </a:pPr>
            <a:r>
              <a:rPr lang="en-US" sz="2400" b="1" dirty="0"/>
              <a:t>A: 000</a:t>
            </a:r>
          </a:p>
          <a:p>
            <a:pPr lvl="1">
              <a:lnSpc>
                <a:spcPct val="80000"/>
              </a:lnSpc>
            </a:pPr>
            <a:r>
              <a:rPr lang="en-US" sz="2400" b="1" dirty="0"/>
              <a:t>B: 0100</a:t>
            </a:r>
          </a:p>
          <a:p>
            <a:pPr lvl="1">
              <a:lnSpc>
                <a:spcPct val="80000"/>
              </a:lnSpc>
            </a:pPr>
            <a:r>
              <a:rPr lang="en-US" sz="2400" b="1" dirty="0"/>
              <a:t>C: 001</a:t>
            </a:r>
          </a:p>
          <a:p>
            <a:pPr lvl="1">
              <a:lnSpc>
                <a:spcPct val="80000"/>
              </a:lnSpc>
            </a:pPr>
            <a:r>
              <a:rPr lang="en-US" sz="2400" b="1" dirty="0"/>
              <a:t>D: 011</a:t>
            </a:r>
          </a:p>
          <a:p>
            <a:pPr lvl="1">
              <a:lnSpc>
                <a:spcPct val="80000"/>
              </a:lnSpc>
            </a:pPr>
            <a:r>
              <a:rPr lang="en-US" sz="2400" b="1" dirty="0"/>
              <a:t>E: 1</a:t>
            </a:r>
          </a:p>
          <a:p>
            <a:pPr lvl="1">
              <a:lnSpc>
                <a:spcPct val="80000"/>
              </a:lnSpc>
            </a:pPr>
            <a:r>
              <a:rPr lang="en-US" sz="2400" b="1" dirty="0"/>
              <a:t>F: 0101</a:t>
            </a:r>
          </a:p>
        </p:txBody>
      </p:sp>
      <p:sp>
        <p:nvSpPr>
          <p:cNvPr id="40" name="Title 1"/>
          <p:cNvSpPr>
            <a:spLocks/>
          </p:cNvSpPr>
          <p:nvPr/>
        </p:nvSpPr>
        <p:spPr bwMode="auto">
          <a:xfrm>
            <a:off x="685800" y="0"/>
            <a:ext cx="8458200" cy="646331"/>
          </a:xfrm>
          <a:prstGeom prst="rect">
            <a:avLst/>
          </a:prstGeom>
          <a:noFill/>
          <a:ln w="9525">
            <a:noFill/>
            <a:miter lim="800000"/>
            <a:headEnd/>
            <a:tailEnd/>
          </a:ln>
        </p:spPr>
        <p:txBody>
          <a:bodyPr wrap="square" anchor="ctr">
            <a:spAutoFit/>
          </a:bodyPr>
          <a:lstStyle/>
          <a:p>
            <a:pPr algn="r" eaLnBrk="0" hangingPunct="0"/>
            <a:r>
              <a:rPr lang="en-US" b="1" dirty="0">
                <a:solidFill>
                  <a:srgbClr val="0000CC"/>
                </a:solidFill>
              </a:rPr>
              <a:t>2- Data Compression…</a:t>
            </a:r>
            <a:endParaRPr lang="en-US" b="1" dirty="0">
              <a:solidFill>
                <a:srgbClr val="0000CC"/>
              </a:solidFill>
              <a:latin typeface="Calibri" pitchFamily="34" charset="0"/>
            </a:endParaRPr>
          </a:p>
        </p:txBody>
      </p:sp>
      <p:sp>
        <p:nvSpPr>
          <p:cNvPr id="42" name="Footer Placeholder 41"/>
          <p:cNvSpPr>
            <a:spLocks noGrp="1"/>
          </p:cNvSpPr>
          <p:nvPr>
            <p:ph type="ftr" sz="quarter" idx="11"/>
          </p:nvPr>
        </p:nvSpPr>
        <p:spPr/>
        <p:txBody>
          <a:bodyPr/>
          <a:lstStyle/>
          <a:p>
            <a:pPr>
              <a:defRPr/>
            </a:pPr>
            <a:r>
              <a:rPr lang="en-US"/>
              <a:t>Text Processing</a:t>
            </a:r>
          </a:p>
        </p:txBody>
      </p:sp>
      <p:sp>
        <p:nvSpPr>
          <p:cNvPr id="39" name="Text Box 7"/>
          <p:cNvSpPr txBox="1">
            <a:spLocks noChangeArrowheads="1"/>
          </p:cNvSpPr>
          <p:nvPr/>
        </p:nvSpPr>
        <p:spPr bwMode="auto">
          <a:xfrm>
            <a:off x="152400" y="990600"/>
            <a:ext cx="6096000" cy="430887"/>
          </a:xfrm>
          <a:prstGeom prst="rect">
            <a:avLst/>
          </a:prstGeom>
          <a:noFill/>
          <a:ln w="9525">
            <a:solidFill>
              <a:schemeClr val="tx1"/>
            </a:solidFill>
            <a:miter lim="800000"/>
            <a:headEnd/>
            <a:tailEnd/>
          </a:ln>
        </p:spPr>
        <p:txBody>
          <a:bodyPr wrap="square">
            <a:spAutoFit/>
          </a:bodyPr>
          <a:lstStyle/>
          <a:p>
            <a:pPr>
              <a:spcBef>
                <a:spcPct val="50000"/>
              </a:spcBef>
            </a:pPr>
            <a:r>
              <a:rPr lang="en-US" altLang="en-US" sz="2200" b="1" dirty="0">
                <a:solidFill>
                  <a:srgbClr val="FF3300"/>
                </a:solidFill>
              </a:rPr>
              <a:t>Huffman Encoding Algorithm: An Example</a:t>
            </a:r>
            <a:endParaRPr lang="en-US" sz="2200" b="1" dirty="0">
              <a:solidFill>
                <a:srgbClr val="FF33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7032E77A-FCA3-4AB8-B61D-E621283E2277}" type="slidenum">
              <a:rPr lang="en-US" sz="1400" b="1">
                <a:solidFill>
                  <a:srgbClr val="FFFFFF"/>
                </a:solidFill>
              </a:rPr>
              <a:pPr algn="ctr">
                <a:defRPr/>
              </a:pPr>
              <a:t>34</a:t>
            </a:fld>
            <a:endParaRPr lang="en-US" sz="1400" b="1">
              <a:solidFill>
                <a:srgbClr val="FFFFFF"/>
              </a:solidFill>
            </a:endParaRPr>
          </a:p>
        </p:txBody>
      </p:sp>
      <p:sp>
        <p:nvSpPr>
          <p:cNvPr id="30725" name="Content Placeholder 4"/>
          <p:cNvSpPr>
            <a:spLocks noGrp="1"/>
          </p:cNvSpPr>
          <p:nvPr>
            <p:ph sz="quarter" idx="4294967295"/>
          </p:nvPr>
        </p:nvSpPr>
        <p:spPr>
          <a:xfrm>
            <a:off x="457200" y="1600200"/>
            <a:ext cx="8229600" cy="4522788"/>
          </a:xfrm>
        </p:spPr>
        <p:txBody>
          <a:bodyPr>
            <a:spAutoFit/>
          </a:bodyPr>
          <a:lstStyle/>
          <a:p>
            <a:pPr marL="609600" indent="-609600">
              <a:lnSpc>
                <a:spcPct val="90000"/>
              </a:lnSpc>
              <a:buClr>
                <a:srgbClr val="FF0000"/>
              </a:buClr>
              <a:buFontTx/>
              <a:buAutoNum type="arabicPeriod"/>
            </a:pPr>
            <a:r>
              <a:rPr lang="en-US" altLang="ja-JP" sz="3000" dirty="0"/>
              <a:t>Make a leaf node for each code symbol</a:t>
            </a:r>
          </a:p>
          <a:p>
            <a:pPr marL="990600" lvl="1" indent="-533400">
              <a:lnSpc>
                <a:spcPct val="90000"/>
              </a:lnSpc>
              <a:buClr>
                <a:schemeClr val="tx1"/>
              </a:buClr>
              <a:buFont typeface="Arial" charset="0"/>
              <a:buBlip>
                <a:blip r:embed="rId2"/>
              </a:buBlip>
            </a:pPr>
            <a:r>
              <a:rPr lang="en-US" altLang="ja-JP" sz="2400" dirty="0"/>
              <a:t>Add the generation probability or the frequency of each symbol to the leaf node (arrange them from left to right in descending order by probability) </a:t>
            </a:r>
          </a:p>
          <a:p>
            <a:pPr marL="609600" indent="-609600">
              <a:lnSpc>
                <a:spcPct val="90000"/>
              </a:lnSpc>
              <a:buClr>
                <a:srgbClr val="FF0000"/>
              </a:buClr>
              <a:buFontTx/>
              <a:buAutoNum type="arabicPeriod"/>
            </a:pPr>
            <a:r>
              <a:rPr lang="en-US" altLang="ja-JP" sz="3000" dirty="0"/>
              <a:t>Take the two leaf nodes with the smallest probability and connect them into a new node</a:t>
            </a:r>
          </a:p>
          <a:p>
            <a:pPr marL="990600" lvl="1" indent="-533400">
              <a:lnSpc>
                <a:spcPct val="90000"/>
              </a:lnSpc>
              <a:buClr>
                <a:schemeClr val="tx1"/>
              </a:buClr>
              <a:buFont typeface="Arial" charset="0"/>
              <a:buBlip>
                <a:blip r:embed="rId2"/>
              </a:buBlip>
            </a:pPr>
            <a:r>
              <a:rPr lang="en-US" altLang="ja-JP" sz="2400" dirty="0"/>
              <a:t>Add 1 or 0 to each of the two branches</a:t>
            </a:r>
          </a:p>
          <a:p>
            <a:pPr marL="990600" lvl="1" indent="-533400">
              <a:lnSpc>
                <a:spcPct val="90000"/>
              </a:lnSpc>
              <a:buClr>
                <a:schemeClr val="tx1"/>
              </a:buClr>
              <a:buFont typeface="Arial" charset="0"/>
              <a:buBlip>
                <a:blip r:embed="rId2"/>
              </a:buBlip>
            </a:pPr>
            <a:r>
              <a:rPr lang="en-US" altLang="ja-JP" sz="2400" dirty="0"/>
              <a:t>The probability of the new node is the sum of the probabilities of the two connecting nodes</a:t>
            </a:r>
          </a:p>
          <a:p>
            <a:pPr marL="609600" indent="-609600">
              <a:lnSpc>
                <a:spcPct val="90000"/>
              </a:lnSpc>
              <a:buClr>
                <a:srgbClr val="FF0000"/>
              </a:buClr>
              <a:buFontTx/>
              <a:buAutoNum type="arabicPeriod"/>
            </a:pPr>
            <a:r>
              <a:rPr lang="en-US" altLang="ja-JP" sz="3000" dirty="0"/>
              <a:t>If there is only one node left, the code construction is completed. If not, go back to (2)</a:t>
            </a:r>
            <a:endParaRPr lang="en-US" altLang="ja-JP" dirty="0"/>
          </a:p>
        </p:txBody>
      </p:sp>
      <p:sp>
        <p:nvSpPr>
          <p:cNvPr id="8" name="Rectangle 7"/>
          <p:cNvSpPr/>
          <p:nvPr/>
        </p:nvSpPr>
        <p:spPr>
          <a:xfrm>
            <a:off x="76200" y="838200"/>
            <a:ext cx="8686800" cy="461665"/>
          </a:xfrm>
          <a:prstGeom prst="rect">
            <a:avLst/>
          </a:prstGeom>
        </p:spPr>
        <p:txBody>
          <a:bodyPr wrap="square">
            <a:spAutoFit/>
          </a:bodyPr>
          <a:lstStyle/>
          <a:p>
            <a:r>
              <a:rPr lang="en-US" sz="2400" b="1" dirty="0">
                <a:solidFill>
                  <a:srgbClr val="FF0000"/>
                </a:solidFill>
              </a:rPr>
              <a:t>Huffman Encoding Algorithm: Create Huffman Tree.</a:t>
            </a:r>
            <a:endParaRPr lang="en-US" sz="2400" dirty="0">
              <a:solidFill>
                <a:srgbClr val="FF0000"/>
              </a:solidFill>
            </a:endParaRPr>
          </a:p>
        </p:txBody>
      </p:sp>
      <p:sp>
        <p:nvSpPr>
          <p:cNvPr id="9" name="Title 1"/>
          <p:cNvSpPr>
            <a:spLocks/>
          </p:cNvSpPr>
          <p:nvPr/>
        </p:nvSpPr>
        <p:spPr bwMode="auto">
          <a:xfrm>
            <a:off x="685800" y="0"/>
            <a:ext cx="8458200" cy="646331"/>
          </a:xfrm>
          <a:prstGeom prst="rect">
            <a:avLst/>
          </a:prstGeom>
          <a:noFill/>
          <a:ln w="9525">
            <a:noFill/>
            <a:miter lim="800000"/>
            <a:headEnd/>
            <a:tailEnd/>
          </a:ln>
        </p:spPr>
        <p:txBody>
          <a:bodyPr wrap="square" anchor="ctr">
            <a:spAutoFit/>
          </a:bodyPr>
          <a:lstStyle/>
          <a:p>
            <a:pPr algn="r" eaLnBrk="0" hangingPunct="0"/>
            <a:r>
              <a:rPr lang="en-US" b="1" dirty="0">
                <a:solidFill>
                  <a:srgbClr val="0000CC"/>
                </a:solidFill>
              </a:rPr>
              <a:t>2- Data Compression…</a:t>
            </a:r>
            <a:endParaRPr lang="en-US" b="1" dirty="0">
              <a:solidFill>
                <a:srgbClr val="0000CC"/>
              </a:solidFill>
              <a:latin typeface="Calibri" pitchFamily="34" charset="0"/>
            </a:endParaRPr>
          </a:p>
        </p:txBody>
      </p:sp>
      <p:sp>
        <p:nvSpPr>
          <p:cNvPr id="11" name="Footer Placeholder 10"/>
          <p:cNvSpPr>
            <a:spLocks noGrp="1"/>
          </p:cNvSpPr>
          <p:nvPr>
            <p:ph type="ftr" sz="quarter" idx="11"/>
          </p:nvPr>
        </p:nvSpPr>
        <p:spPr/>
        <p:txBody>
          <a:bodyPr/>
          <a:lstStyle/>
          <a:p>
            <a:pPr>
              <a:defRPr/>
            </a:pPr>
            <a:r>
              <a:rPr lang="en-US"/>
              <a:t>Text Processing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sz="quarter" idx="4294967295"/>
          </p:nvPr>
        </p:nvSpPr>
        <p:spPr>
          <a:xfrm>
            <a:off x="457200" y="2057400"/>
            <a:ext cx="8229600" cy="3637919"/>
          </a:xfrm>
        </p:spPr>
        <p:txBody>
          <a:bodyPr wrap="square">
            <a:spAutoFit/>
          </a:bodyPr>
          <a:lstStyle/>
          <a:p>
            <a:pPr marL="609600" indent="-609600"/>
            <a:r>
              <a:rPr lang="en-US" altLang="ja-JP" sz="2400" dirty="0">
                <a:solidFill>
                  <a:srgbClr val="FF0000"/>
                </a:solidFill>
              </a:rPr>
              <a:t>There is no unique Huffman code</a:t>
            </a:r>
          </a:p>
          <a:p>
            <a:pPr marL="990600" lvl="1" indent="-533400"/>
            <a:r>
              <a:rPr lang="en-US" altLang="ja-JP" sz="2400" dirty="0"/>
              <a:t>Assigning 0 and 1 to the branches is arbitrary</a:t>
            </a:r>
          </a:p>
          <a:p>
            <a:pPr marL="990600" lvl="1" indent="-533400"/>
            <a:r>
              <a:rPr lang="en-US" altLang="ja-JP" sz="2400" dirty="0"/>
              <a:t>If there are more nodes with the same probability, it doesn’t matter how they are connected. However, if the probability in each node is unique and the left nodes probability is always larger than the rights one, then the code is unique.</a:t>
            </a:r>
          </a:p>
          <a:p>
            <a:pPr marL="990600" lvl="1" indent="-533400"/>
            <a:r>
              <a:rPr lang="en-US" altLang="ja-JP" sz="2400" dirty="0"/>
              <a:t>When some sub-trees having the same probabilities, the position will add a sub-tree will affect to result. </a:t>
            </a:r>
          </a:p>
        </p:txBody>
      </p:sp>
      <p:sp>
        <p:nvSpPr>
          <p:cNvPr id="39941" name="Title 1"/>
          <p:cNvSpPr>
            <a:spLocks/>
          </p:cNvSpPr>
          <p:nvPr/>
        </p:nvSpPr>
        <p:spPr bwMode="auto">
          <a:xfrm>
            <a:off x="1371600" y="0"/>
            <a:ext cx="7772400" cy="584775"/>
          </a:xfrm>
          <a:prstGeom prst="rect">
            <a:avLst/>
          </a:prstGeom>
          <a:noFill/>
          <a:ln w="9525">
            <a:noFill/>
            <a:miter lim="800000"/>
            <a:headEnd/>
            <a:tailEnd/>
          </a:ln>
        </p:spPr>
        <p:txBody>
          <a:bodyPr anchor="ctr">
            <a:spAutoFit/>
          </a:bodyPr>
          <a:lstStyle/>
          <a:p>
            <a:pPr algn="r" eaLnBrk="0" hangingPunct="0"/>
            <a:r>
              <a:rPr lang="en-US" sz="3200" b="1" dirty="0">
                <a:solidFill>
                  <a:srgbClr val="0000CC"/>
                </a:solidFill>
              </a:rPr>
              <a:t>2- Data Compression…</a:t>
            </a:r>
            <a:endParaRPr lang="en-US" sz="3200" b="1" dirty="0">
              <a:solidFill>
                <a:srgbClr val="0000CC"/>
              </a:solidFill>
              <a:latin typeface="Calibri" pitchFamily="34" charset="0"/>
            </a:endParaRPr>
          </a:p>
        </p:txBody>
      </p:sp>
      <p:sp>
        <p:nvSpPr>
          <p:cNvPr id="7" name="TextBox 6"/>
          <p:cNvSpPr txBox="1"/>
          <p:nvPr/>
        </p:nvSpPr>
        <p:spPr>
          <a:xfrm>
            <a:off x="762000" y="1447800"/>
            <a:ext cx="1752600" cy="646331"/>
          </a:xfrm>
          <a:prstGeom prst="rect">
            <a:avLst/>
          </a:prstGeom>
          <a:noFill/>
        </p:spPr>
        <p:txBody>
          <a:bodyPr wrap="square" rtlCol="0">
            <a:spAutoFit/>
          </a:bodyPr>
          <a:lstStyle/>
          <a:p>
            <a:r>
              <a:rPr lang="en-US" dirty="0"/>
              <a:t>Notes:</a:t>
            </a:r>
          </a:p>
        </p:txBody>
      </p:sp>
      <p:sp>
        <p:nvSpPr>
          <p:cNvPr id="9" name="Footer Placeholder 8"/>
          <p:cNvSpPr>
            <a:spLocks noGrp="1"/>
          </p:cNvSpPr>
          <p:nvPr>
            <p:ph type="ftr" sz="quarter" idx="11"/>
          </p:nvPr>
        </p:nvSpPr>
        <p:spPr/>
        <p:txBody>
          <a:bodyPr/>
          <a:lstStyle/>
          <a:p>
            <a:pPr>
              <a:defRPr/>
            </a:pPr>
            <a:r>
              <a:rPr lang="en-US"/>
              <a:t>Text Processing</a:t>
            </a:r>
          </a:p>
        </p:txBody>
      </p:sp>
      <p:sp>
        <p:nvSpPr>
          <p:cNvPr id="8" name="Rectangle 7"/>
          <p:cNvSpPr/>
          <p:nvPr/>
        </p:nvSpPr>
        <p:spPr>
          <a:xfrm>
            <a:off x="76200" y="838200"/>
            <a:ext cx="8458200" cy="461665"/>
          </a:xfrm>
          <a:prstGeom prst="rect">
            <a:avLst/>
          </a:prstGeom>
        </p:spPr>
        <p:txBody>
          <a:bodyPr wrap="square">
            <a:spAutoFit/>
          </a:bodyPr>
          <a:lstStyle/>
          <a:p>
            <a:r>
              <a:rPr lang="en-US" sz="2400" b="1" dirty="0">
                <a:solidFill>
                  <a:srgbClr val="FF0000"/>
                </a:solidFill>
              </a:rPr>
              <a:t>Huffman Encoding Algorithm: Create Huffman Tree</a:t>
            </a:r>
            <a:endParaRPr lang="en-US" sz="2400"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TextBox 36"/>
          <p:cNvSpPr txBox="1">
            <a:spLocks noChangeArrowheads="1"/>
          </p:cNvSpPr>
          <p:nvPr/>
        </p:nvSpPr>
        <p:spPr bwMode="auto">
          <a:xfrm>
            <a:off x="228600" y="1736229"/>
            <a:ext cx="6019800" cy="1692771"/>
          </a:xfrm>
          <a:prstGeom prst="rect">
            <a:avLst/>
          </a:prstGeom>
          <a:noFill/>
          <a:ln w="9525">
            <a:solidFill>
              <a:schemeClr val="tx1"/>
            </a:solidFill>
            <a:miter lim="800000"/>
            <a:headEnd/>
            <a:tailEnd/>
          </a:ln>
        </p:spPr>
        <p:txBody>
          <a:bodyPr wrap="square">
            <a:spAutoFit/>
          </a:bodyPr>
          <a:lstStyle/>
          <a:p>
            <a:pPr>
              <a:lnSpc>
                <a:spcPct val="80000"/>
              </a:lnSpc>
            </a:pPr>
            <a:r>
              <a:rPr lang="en-US" sz="2800" b="1" dirty="0">
                <a:solidFill>
                  <a:srgbClr val="0000CC"/>
                </a:solidFill>
              </a:rPr>
              <a:t>(Step 4) Encode data </a:t>
            </a:r>
            <a:r>
              <a:rPr lang="en-US" sz="2800" b="1" dirty="0">
                <a:solidFill>
                  <a:srgbClr val="0000CC"/>
                </a:solidFill>
                <a:sym typeface="Wingdings" pitchFamily="2" charset="2"/>
              </a:rPr>
              <a:t></a:t>
            </a:r>
            <a:r>
              <a:rPr lang="en-US" sz="2800" b="1" dirty="0">
                <a:solidFill>
                  <a:srgbClr val="0000CC"/>
                </a:solidFill>
              </a:rPr>
              <a:t>Bit String</a:t>
            </a:r>
          </a:p>
          <a:p>
            <a:pPr>
              <a:lnSpc>
                <a:spcPct val="80000"/>
              </a:lnSpc>
            </a:pPr>
            <a:r>
              <a:rPr lang="en-US" sz="2800" b="1" dirty="0">
                <a:solidFill>
                  <a:srgbClr val="0000CC"/>
                </a:solidFill>
              </a:rPr>
              <a:t>“</a:t>
            </a:r>
            <a:r>
              <a:rPr lang="en-US" sz="2800" b="1" dirty="0">
                <a:solidFill>
                  <a:srgbClr val="FF0000"/>
                </a:solidFill>
              </a:rPr>
              <a:t>B</a:t>
            </a:r>
            <a:r>
              <a:rPr lang="en-US" sz="2800" b="1" dirty="0">
                <a:solidFill>
                  <a:srgbClr val="0000CC"/>
                </a:solidFill>
              </a:rPr>
              <a:t>E</a:t>
            </a:r>
            <a:r>
              <a:rPr lang="en-US" sz="2800" b="1" dirty="0">
                <a:solidFill>
                  <a:srgbClr val="FF0000"/>
                </a:solidFill>
              </a:rPr>
              <a:t>D</a:t>
            </a:r>
            <a:r>
              <a:rPr lang="en-US" sz="2800" b="1" dirty="0">
                <a:solidFill>
                  <a:srgbClr val="0000CC"/>
                </a:solidFill>
              </a:rPr>
              <a:t>E</a:t>
            </a:r>
            <a:r>
              <a:rPr lang="en-US" sz="2800" b="1" dirty="0">
                <a:solidFill>
                  <a:srgbClr val="FF0000"/>
                </a:solidFill>
              </a:rPr>
              <a:t>A</a:t>
            </a:r>
            <a:r>
              <a:rPr lang="en-US" sz="2800" b="1" dirty="0">
                <a:solidFill>
                  <a:srgbClr val="0000CC"/>
                </a:solidFill>
              </a:rPr>
              <a:t>C</a:t>
            </a:r>
            <a:r>
              <a:rPr lang="en-US" sz="2800" b="1" dirty="0">
                <a:solidFill>
                  <a:srgbClr val="FF0000"/>
                </a:solidFill>
              </a:rPr>
              <a:t>E</a:t>
            </a:r>
            <a:r>
              <a:rPr lang="en-US" sz="2800" b="1" dirty="0">
                <a:solidFill>
                  <a:srgbClr val="0000CC"/>
                </a:solidFill>
              </a:rPr>
              <a:t>E</a:t>
            </a:r>
            <a:r>
              <a:rPr lang="en-US" sz="2800" b="1" dirty="0">
                <a:solidFill>
                  <a:srgbClr val="FF0000"/>
                </a:solidFill>
              </a:rPr>
              <a:t>A</a:t>
            </a:r>
            <a:r>
              <a:rPr lang="en-US" sz="2800" b="1" dirty="0">
                <a:solidFill>
                  <a:srgbClr val="0000CC"/>
                </a:solidFill>
              </a:rPr>
              <a:t>…..”</a:t>
            </a:r>
          </a:p>
          <a:p>
            <a:pPr>
              <a:lnSpc>
                <a:spcPct val="80000"/>
              </a:lnSpc>
            </a:pPr>
            <a:r>
              <a:rPr lang="en-US" sz="2800" b="1" dirty="0">
                <a:solidFill>
                  <a:srgbClr val="0000CC"/>
                </a:solidFill>
                <a:sym typeface="Wingdings" pitchFamily="2" charset="2"/>
              </a:rPr>
              <a:t></a:t>
            </a:r>
          </a:p>
          <a:p>
            <a:pPr>
              <a:lnSpc>
                <a:spcPct val="80000"/>
              </a:lnSpc>
            </a:pPr>
            <a:r>
              <a:rPr lang="en-US" sz="2800" b="1" dirty="0">
                <a:solidFill>
                  <a:srgbClr val="0000CC"/>
                </a:solidFill>
                <a:sym typeface="Wingdings" pitchFamily="2" charset="2"/>
              </a:rPr>
              <a:t>”</a:t>
            </a:r>
            <a:r>
              <a:rPr lang="en-US" sz="2800" b="1" dirty="0">
                <a:solidFill>
                  <a:srgbClr val="FF0000"/>
                </a:solidFill>
                <a:sym typeface="Wingdings" pitchFamily="2" charset="2"/>
              </a:rPr>
              <a:t>0100</a:t>
            </a:r>
            <a:r>
              <a:rPr lang="en-US" sz="2800" b="1" dirty="0">
                <a:solidFill>
                  <a:srgbClr val="0000CC"/>
                </a:solidFill>
                <a:sym typeface="Wingdings" pitchFamily="2" charset="2"/>
              </a:rPr>
              <a:t>1</a:t>
            </a:r>
            <a:r>
              <a:rPr lang="en-US" sz="2800" b="1" dirty="0">
                <a:solidFill>
                  <a:srgbClr val="FF0000"/>
                </a:solidFill>
                <a:sym typeface="Wingdings" pitchFamily="2" charset="2"/>
              </a:rPr>
              <a:t>011</a:t>
            </a:r>
            <a:r>
              <a:rPr lang="en-US" sz="2800" b="1" dirty="0">
                <a:solidFill>
                  <a:srgbClr val="0000CC"/>
                </a:solidFill>
                <a:sym typeface="Wingdings" pitchFamily="2" charset="2"/>
              </a:rPr>
              <a:t>1</a:t>
            </a:r>
            <a:r>
              <a:rPr lang="en-US" sz="2800" b="1" dirty="0">
                <a:solidFill>
                  <a:srgbClr val="FF0000"/>
                </a:solidFill>
                <a:sym typeface="Wingdings" pitchFamily="2" charset="2"/>
              </a:rPr>
              <a:t>000</a:t>
            </a:r>
            <a:r>
              <a:rPr lang="en-US" sz="2800" b="1" dirty="0">
                <a:solidFill>
                  <a:srgbClr val="0000CC"/>
                </a:solidFill>
                <a:sym typeface="Wingdings" pitchFamily="2" charset="2"/>
              </a:rPr>
              <a:t>001</a:t>
            </a:r>
            <a:r>
              <a:rPr lang="en-US" sz="2800" b="1" dirty="0">
                <a:solidFill>
                  <a:srgbClr val="FF0000"/>
                </a:solidFill>
                <a:sym typeface="Wingdings" pitchFamily="2" charset="2"/>
              </a:rPr>
              <a:t>1</a:t>
            </a:r>
            <a:r>
              <a:rPr lang="en-US" sz="2800" b="1" dirty="0">
                <a:solidFill>
                  <a:srgbClr val="0000CC"/>
                </a:solidFill>
                <a:sym typeface="Wingdings" pitchFamily="2" charset="2"/>
              </a:rPr>
              <a:t>1</a:t>
            </a:r>
            <a:r>
              <a:rPr lang="en-US" sz="2800" b="1" dirty="0">
                <a:solidFill>
                  <a:srgbClr val="FF0000"/>
                </a:solidFill>
                <a:sym typeface="Wingdings" pitchFamily="2" charset="2"/>
              </a:rPr>
              <a:t>000</a:t>
            </a:r>
            <a:r>
              <a:rPr lang="en-US" sz="2800" b="1" dirty="0">
                <a:solidFill>
                  <a:srgbClr val="0000CC"/>
                </a:solidFill>
                <a:sym typeface="Wingdings" pitchFamily="2" charset="2"/>
              </a:rPr>
              <a:t>…..”</a:t>
            </a:r>
            <a:endParaRPr lang="en-US" sz="1800" dirty="0">
              <a:solidFill>
                <a:srgbClr val="0000CC"/>
              </a:solidFill>
            </a:endParaRPr>
          </a:p>
          <a:p>
            <a:pPr>
              <a:lnSpc>
                <a:spcPct val="80000"/>
              </a:lnSpc>
            </a:pPr>
            <a:endParaRPr lang="en-US" sz="1800" dirty="0"/>
          </a:p>
        </p:txBody>
      </p:sp>
      <p:sp>
        <p:nvSpPr>
          <p:cNvPr id="40" name="Title 1"/>
          <p:cNvSpPr>
            <a:spLocks/>
          </p:cNvSpPr>
          <p:nvPr/>
        </p:nvSpPr>
        <p:spPr bwMode="auto">
          <a:xfrm>
            <a:off x="685800" y="0"/>
            <a:ext cx="8458200" cy="646331"/>
          </a:xfrm>
          <a:prstGeom prst="rect">
            <a:avLst/>
          </a:prstGeom>
          <a:noFill/>
          <a:ln w="9525">
            <a:noFill/>
            <a:miter lim="800000"/>
            <a:headEnd/>
            <a:tailEnd/>
          </a:ln>
        </p:spPr>
        <p:txBody>
          <a:bodyPr wrap="square" anchor="ctr">
            <a:spAutoFit/>
          </a:bodyPr>
          <a:lstStyle/>
          <a:p>
            <a:pPr algn="r" eaLnBrk="0" hangingPunct="0"/>
            <a:r>
              <a:rPr lang="en-US" b="1" dirty="0">
                <a:solidFill>
                  <a:srgbClr val="0000CC"/>
                </a:solidFill>
              </a:rPr>
              <a:t>2- Data Compression…</a:t>
            </a:r>
            <a:endParaRPr lang="en-US" b="1" dirty="0">
              <a:solidFill>
                <a:srgbClr val="0000CC"/>
              </a:solidFill>
              <a:latin typeface="Calibri" pitchFamily="34" charset="0"/>
            </a:endParaRPr>
          </a:p>
        </p:txBody>
      </p:sp>
      <p:sp>
        <p:nvSpPr>
          <p:cNvPr id="42" name="Footer Placeholder 41"/>
          <p:cNvSpPr>
            <a:spLocks noGrp="1"/>
          </p:cNvSpPr>
          <p:nvPr>
            <p:ph type="ftr" sz="quarter" idx="11"/>
          </p:nvPr>
        </p:nvSpPr>
        <p:spPr/>
        <p:txBody>
          <a:bodyPr/>
          <a:lstStyle/>
          <a:p>
            <a:pPr>
              <a:defRPr/>
            </a:pPr>
            <a:r>
              <a:rPr lang="en-US"/>
              <a:t>Text Processing</a:t>
            </a:r>
          </a:p>
        </p:txBody>
      </p:sp>
      <p:sp>
        <p:nvSpPr>
          <p:cNvPr id="39" name="Text Box 7"/>
          <p:cNvSpPr txBox="1">
            <a:spLocks noChangeArrowheads="1"/>
          </p:cNvSpPr>
          <p:nvPr/>
        </p:nvSpPr>
        <p:spPr bwMode="auto">
          <a:xfrm>
            <a:off x="152400" y="990600"/>
            <a:ext cx="6096000" cy="430887"/>
          </a:xfrm>
          <a:prstGeom prst="rect">
            <a:avLst/>
          </a:prstGeom>
          <a:noFill/>
          <a:ln w="9525">
            <a:solidFill>
              <a:schemeClr val="tx1"/>
            </a:solidFill>
            <a:miter lim="800000"/>
            <a:headEnd/>
            <a:tailEnd/>
          </a:ln>
        </p:spPr>
        <p:txBody>
          <a:bodyPr wrap="square">
            <a:spAutoFit/>
          </a:bodyPr>
          <a:lstStyle/>
          <a:p>
            <a:pPr>
              <a:spcBef>
                <a:spcPct val="50000"/>
              </a:spcBef>
            </a:pPr>
            <a:r>
              <a:rPr lang="en-US" altLang="en-US" sz="2200" b="1" dirty="0">
                <a:solidFill>
                  <a:srgbClr val="FF3300"/>
                </a:solidFill>
              </a:rPr>
              <a:t>Huffman Encoding Algorithm: An Example</a:t>
            </a:r>
            <a:endParaRPr lang="en-US" sz="2200" b="1" dirty="0">
              <a:solidFill>
                <a:srgbClr val="FF3300"/>
              </a:solidFill>
            </a:endParaRPr>
          </a:p>
        </p:txBody>
      </p:sp>
      <p:sp>
        <p:nvSpPr>
          <p:cNvPr id="41" name="TextBox 36"/>
          <p:cNvSpPr txBox="1">
            <a:spLocks noChangeArrowheads="1"/>
          </p:cNvSpPr>
          <p:nvPr/>
        </p:nvSpPr>
        <p:spPr bwMode="auto">
          <a:xfrm>
            <a:off x="6477000" y="1676400"/>
            <a:ext cx="2514600" cy="1815882"/>
          </a:xfrm>
          <a:prstGeom prst="rect">
            <a:avLst/>
          </a:prstGeom>
          <a:noFill/>
          <a:ln w="9525">
            <a:solidFill>
              <a:srgbClr val="0000CC"/>
            </a:solidFill>
            <a:miter lim="800000"/>
            <a:headEnd/>
            <a:tailEnd/>
          </a:ln>
        </p:spPr>
        <p:txBody>
          <a:bodyPr wrap="square">
            <a:spAutoFit/>
          </a:bodyPr>
          <a:lstStyle/>
          <a:p>
            <a:pPr>
              <a:lnSpc>
                <a:spcPct val="80000"/>
              </a:lnSpc>
            </a:pPr>
            <a:r>
              <a:rPr lang="en-US" sz="2000" b="1" dirty="0"/>
              <a:t>Codeword Table</a:t>
            </a:r>
          </a:p>
          <a:p>
            <a:pPr lvl="1">
              <a:lnSpc>
                <a:spcPct val="80000"/>
              </a:lnSpc>
            </a:pPr>
            <a:r>
              <a:rPr lang="en-US" sz="2000" b="1" dirty="0"/>
              <a:t>A: 000</a:t>
            </a:r>
          </a:p>
          <a:p>
            <a:pPr lvl="1">
              <a:lnSpc>
                <a:spcPct val="80000"/>
              </a:lnSpc>
            </a:pPr>
            <a:r>
              <a:rPr lang="en-US" sz="2000" b="1" dirty="0"/>
              <a:t>B: 0100</a:t>
            </a:r>
          </a:p>
          <a:p>
            <a:pPr lvl="1">
              <a:lnSpc>
                <a:spcPct val="80000"/>
              </a:lnSpc>
            </a:pPr>
            <a:r>
              <a:rPr lang="en-US" sz="2000" b="1" dirty="0"/>
              <a:t>C: 001</a:t>
            </a:r>
          </a:p>
          <a:p>
            <a:pPr lvl="1">
              <a:lnSpc>
                <a:spcPct val="80000"/>
              </a:lnSpc>
            </a:pPr>
            <a:r>
              <a:rPr lang="en-US" sz="2000" b="1" dirty="0"/>
              <a:t>D: 011</a:t>
            </a:r>
          </a:p>
          <a:p>
            <a:pPr lvl="1">
              <a:lnSpc>
                <a:spcPct val="80000"/>
              </a:lnSpc>
            </a:pPr>
            <a:r>
              <a:rPr lang="en-US" sz="2000" b="1" dirty="0"/>
              <a:t>E: 1</a:t>
            </a:r>
          </a:p>
          <a:p>
            <a:pPr lvl="1">
              <a:lnSpc>
                <a:spcPct val="80000"/>
              </a:lnSpc>
            </a:pPr>
            <a:r>
              <a:rPr lang="en-US" sz="2000" b="1" dirty="0"/>
              <a:t>F: 0101</a:t>
            </a:r>
          </a:p>
        </p:txBody>
      </p:sp>
      <p:sp>
        <p:nvSpPr>
          <p:cNvPr id="43" name="TextBox 36"/>
          <p:cNvSpPr txBox="1">
            <a:spLocks noChangeArrowheads="1"/>
          </p:cNvSpPr>
          <p:nvPr/>
        </p:nvSpPr>
        <p:spPr bwMode="auto">
          <a:xfrm>
            <a:off x="228600" y="4015228"/>
            <a:ext cx="6019800" cy="2012859"/>
          </a:xfrm>
          <a:prstGeom prst="rect">
            <a:avLst/>
          </a:prstGeom>
          <a:noFill/>
          <a:ln w="9525">
            <a:solidFill>
              <a:schemeClr val="tx1"/>
            </a:solidFill>
            <a:miter lim="800000"/>
            <a:headEnd/>
            <a:tailEnd/>
          </a:ln>
        </p:spPr>
        <p:txBody>
          <a:bodyPr wrap="square">
            <a:spAutoFit/>
          </a:bodyPr>
          <a:lstStyle/>
          <a:p>
            <a:pPr>
              <a:lnSpc>
                <a:spcPct val="80000"/>
              </a:lnSpc>
            </a:pPr>
            <a:r>
              <a:rPr lang="en-US" sz="2800" b="1" dirty="0">
                <a:solidFill>
                  <a:srgbClr val="0000CC"/>
                </a:solidFill>
              </a:rPr>
              <a:t>(Step 5) Write File</a:t>
            </a:r>
          </a:p>
          <a:p>
            <a:pPr>
              <a:lnSpc>
                <a:spcPct val="80000"/>
              </a:lnSpc>
            </a:pPr>
            <a:endParaRPr lang="en-US" sz="3200" b="1" dirty="0">
              <a:solidFill>
                <a:srgbClr val="0000CC"/>
              </a:solidFill>
              <a:sym typeface="Wingdings" pitchFamily="2" charset="2"/>
            </a:endParaRPr>
          </a:p>
          <a:p>
            <a:pPr>
              <a:lnSpc>
                <a:spcPct val="80000"/>
              </a:lnSpc>
            </a:pPr>
            <a:r>
              <a:rPr lang="en-US" sz="3200" b="1" dirty="0">
                <a:solidFill>
                  <a:srgbClr val="0000CC"/>
                </a:solidFill>
                <a:sym typeface="Wingdings" pitchFamily="2" charset="2"/>
              </a:rPr>
              <a:t>”</a:t>
            </a:r>
            <a:r>
              <a:rPr lang="en-US" sz="3200" b="1" dirty="0">
                <a:solidFill>
                  <a:srgbClr val="FF0000"/>
                </a:solidFill>
                <a:sym typeface="Wingdings" pitchFamily="2" charset="2"/>
              </a:rPr>
              <a:t>01001011</a:t>
            </a:r>
            <a:r>
              <a:rPr lang="en-US" sz="3200" b="1" dirty="0">
                <a:solidFill>
                  <a:srgbClr val="009900"/>
                </a:solidFill>
                <a:sym typeface="Wingdings" pitchFamily="2" charset="2"/>
              </a:rPr>
              <a:t>10000011</a:t>
            </a:r>
            <a:r>
              <a:rPr lang="en-US" sz="3200" b="1" dirty="0">
                <a:solidFill>
                  <a:srgbClr val="0000CC"/>
                </a:solidFill>
                <a:sym typeface="Wingdings" pitchFamily="2" charset="2"/>
              </a:rPr>
              <a:t>1000…..”</a:t>
            </a:r>
            <a:endParaRPr lang="en-US" sz="2000" dirty="0">
              <a:solidFill>
                <a:srgbClr val="0000CC"/>
              </a:solidFill>
            </a:endParaRPr>
          </a:p>
          <a:p>
            <a:pPr>
              <a:lnSpc>
                <a:spcPct val="80000"/>
              </a:lnSpc>
            </a:pPr>
            <a:r>
              <a:rPr lang="en-US" sz="2000" dirty="0"/>
              <a:t>Loop:</a:t>
            </a:r>
          </a:p>
          <a:p>
            <a:pPr>
              <a:lnSpc>
                <a:spcPct val="80000"/>
              </a:lnSpc>
            </a:pPr>
            <a:r>
              <a:rPr lang="en-US" sz="2000" dirty="0"/>
              <a:t>   Convert each 8-bit string to 1-byte number</a:t>
            </a:r>
          </a:p>
          <a:p>
            <a:pPr>
              <a:lnSpc>
                <a:spcPct val="80000"/>
              </a:lnSpc>
            </a:pPr>
            <a:r>
              <a:rPr lang="en-US" sz="2000" dirty="0"/>
              <a:t>   Write 1-byte number to file.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4000" dirty="0"/>
              <a:t>Huffman Algorithm Mechanism</a:t>
            </a:r>
          </a:p>
        </p:txBody>
      </p:sp>
      <p:sp>
        <p:nvSpPr>
          <p:cNvPr id="35" name="Footer Placeholder 34"/>
          <p:cNvSpPr>
            <a:spLocks noGrp="1"/>
          </p:cNvSpPr>
          <p:nvPr>
            <p:ph type="ftr" sz="quarter" idx="11"/>
          </p:nvPr>
        </p:nvSpPr>
        <p:spPr/>
        <p:txBody>
          <a:bodyPr/>
          <a:lstStyle/>
          <a:p>
            <a:pPr>
              <a:defRPr/>
            </a:pPr>
            <a:r>
              <a:rPr lang="en-US"/>
              <a:t>Text Processing</a:t>
            </a:r>
            <a:endParaRPr lang="en-US" dirty="0"/>
          </a:p>
        </p:txBody>
      </p:sp>
      <p:grpSp>
        <p:nvGrpSpPr>
          <p:cNvPr id="40" name="Group 39"/>
          <p:cNvGrpSpPr/>
          <p:nvPr/>
        </p:nvGrpSpPr>
        <p:grpSpPr>
          <a:xfrm>
            <a:off x="1905000" y="1219200"/>
            <a:ext cx="6172200" cy="4654731"/>
            <a:chOff x="2667000" y="1212669"/>
            <a:chExt cx="6172200" cy="4654731"/>
          </a:xfrm>
        </p:grpSpPr>
        <p:sp>
          <p:nvSpPr>
            <p:cNvPr id="85" name="Rectangle 84"/>
            <p:cNvSpPr/>
            <p:nvPr/>
          </p:nvSpPr>
          <p:spPr>
            <a:xfrm>
              <a:off x="5105400" y="1212669"/>
              <a:ext cx="3733800" cy="463731"/>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De-Compressing</a:t>
              </a:r>
            </a:p>
          </p:txBody>
        </p:sp>
        <p:sp>
          <p:nvSpPr>
            <p:cNvPr id="5" name="Rectangle 4"/>
            <p:cNvSpPr/>
            <p:nvPr/>
          </p:nvSpPr>
          <p:spPr>
            <a:xfrm>
              <a:off x="7086600" y="2698569"/>
              <a:ext cx="1752600" cy="463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Codeword table</a:t>
              </a:r>
            </a:p>
          </p:txBody>
        </p:sp>
        <p:sp>
          <p:nvSpPr>
            <p:cNvPr id="6" name="Rectangle 5"/>
            <p:cNvSpPr/>
            <p:nvPr/>
          </p:nvSpPr>
          <p:spPr>
            <a:xfrm>
              <a:off x="7086600" y="3626031"/>
              <a:ext cx="1752600" cy="463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Huffman Tree</a:t>
              </a:r>
            </a:p>
          </p:txBody>
        </p:sp>
        <p:sp>
          <p:nvSpPr>
            <p:cNvPr id="7" name="Rectangle 6"/>
            <p:cNvSpPr/>
            <p:nvPr/>
          </p:nvSpPr>
          <p:spPr>
            <a:xfrm>
              <a:off x="7086600" y="4476206"/>
              <a:ext cx="1752600" cy="463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Original data</a:t>
              </a:r>
            </a:p>
          </p:txBody>
        </p:sp>
        <p:sp>
          <p:nvSpPr>
            <p:cNvPr id="8" name="Rectangle 7"/>
            <p:cNvSpPr/>
            <p:nvPr/>
          </p:nvSpPr>
          <p:spPr>
            <a:xfrm>
              <a:off x="7086600" y="5326380"/>
              <a:ext cx="1752600" cy="463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Original file</a:t>
              </a:r>
            </a:p>
          </p:txBody>
        </p:sp>
        <p:sp>
          <p:nvSpPr>
            <p:cNvPr id="38" name="Oval 37"/>
            <p:cNvSpPr/>
            <p:nvPr/>
          </p:nvSpPr>
          <p:spPr>
            <a:xfrm>
              <a:off x="3276600" y="2621280"/>
              <a:ext cx="3276600" cy="6183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Read Codeword table</a:t>
              </a:r>
            </a:p>
          </p:txBody>
        </p:sp>
        <p:sp>
          <p:nvSpPr>
            <p:cNvPr id="39" name="Oval 38"/>
            <p:cNvSpPr/>
            <p:nvPr/>
          </p:nvSpPr>
          <p:spPr>
            <a:xfrm>
              <a:off x="3276600" y="3548743"/>
              <a:ext cx="3276600" cy="6183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Construct Huffman Tree</a:t>
              </a:r>
            </a:p>
          </p:txBody>
        </p:sp>
        <p:sp>
          <p:nvSpPr>
            <p:cNvPr id="42" name="Oval 41"/>
            <p:cNvSpPr/>
            <p:nvPr/>
          </p:nvSpPr>
          <p:spPr>
            <a:xfrm>
              <a:off x="3276600" y="4398917"/>
              <a:ext cx="3276600" cy="6183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Decompress data</a:t>
              </a:r>
            </a:p>
          </p:txBody>
        </p:sp>
        <p:sp>
          <p:nvSpPr>
            <p:cNvPr id="47" name="Oval 46"/>
            <p:cNvSpPr/>
            <p:nvPr/>
          </p:nvSpPr>
          <p:spPr>
            <a:xfrm>
              <a:off x="3276600" y="5249091"/>
              <a:ext cx="3276600" cy="6183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Write file</a:t>
              </a:r>
            </a:p>
          </p:txBody>
        </p:sp>
        <p:cxnSp>
          <p:nvCxnSpPr>
            <p:cNvPr id="51" name="Straight Connector 50"/>
            <p:cNvCxnSpPr/>
            <p:nvPr/>
          </p:nvCxnSpPr>
          <p:spPr>
            <a:xfrm>
              <a:off x="2895600" y="2312126"/>
              <a:ext cx="0" cy="23556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38" idx="2"/>
            </p:cNvCxnSpPr>
            <p:nvPr/>
          </p:nvCxnSpPr>
          <p:spPr>
            <a:xfrm>
              <a:off x="2895600" y="2930434"/>
              <a:ext cx="381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2895600" y="4667794"/>
              <a:ext cx="381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8" idx="6"/>
              <a:endCxn id="5" idx="1"/>
            </p:cNvCxnSpPr>
            <p:nvPr/>
          </p:nvCxnSpPr>
          <p:spPr>
            <a:xfrm>
              <a:off x="6553200" y="2930434"/>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553200" y="3857897"/>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6553200" y="4708071"/>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553200" y="5558246"/>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9" idx="7"/>
            </p:cNvCxnSpPr>
            <p:nvPr/>
          </p:nvCxnSpPr>
          <p:spPr>
            <a:xfrm flipH="1">
              <a:off x="6073353" y="3162300"/>
              <a:ext cx="1013248" cy="476992"/>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2" idx="7"/>
            </p:cNvCxnSpPr>
            <p:nvPr/>
          </p:nvCxnSpPr>
          <p:spPr>
            <a:xfrm flipH="1">
              <a:off x="6073353" y="4076502"/>
              <a:ext cx="1013248" cy="412964"/>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47" idx="7"/>
            </p:cNvCxnSpPr>
            <p:nvPr/>
          </p:nvCxnSpPr>
          <p:spPr>
            <a:xfrm flipH="1">
              <a:off x="6073353" y="4939937"/>
              <a:ext cx="1013248" cy="399704"/>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2667000" y="1219200"/>
              <a:ext cx="1752600" cy="1082040"/>
              <a:chOff x="6934200" y="5318760"/>
              <a:chExt cx="1752600" cy="1082040"/>
            </a:xfrm>
          </p:grpSpPr>
          <p:sp>
            <p:nvSpPr>
              <p:cNvPr id="9" name="Rectangle 8"/>
              <p:cNvSpPr/>
              <p:nvPr/>
            </p:nvSpPr>
            <p:spPr>
              <a:xfrm>
                <a:off x="6934200" y="5318760"/>
                <a:ext cx="1752600" cy="309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Zipped File</a:t>
                </a:r>
              </a:p>
            </p:txBody>
          </p:sp>
          <p:sp>
            <p:nvSpPr>
              <p:cNvPr id="86" name="Rectangle 85"/>
              <p:cNvSpPr/>
              <p:nvPr/>
            </p:nvSpPr>
            <p:spPr>
              <a:xfrm>
                <a:off x="6934200" y="5627914"/>
                <a:ext cx="1752600" cy="309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Codeword Table</a:t>
                </a:r>
              </a:p>
            </p:txBody>
          </p:sp>
          <p:sp>
            <p:nvSpPr>
              <p:cNvPr id="87" name="Rectangle 86"/>
              <p:cNvSpPr/>
              <p:nvPr/>
            </p:nvSpPr>
            <p:spPr>
              <a:xfrm>
                <a:off x="6934200" y="5937069"/>
                <a:ext cx="1752600" cy="463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Binary data</a:t>
                </a:r>
              </a:p>
            </p:txBody>
          </p:sp>
        </p:grpSp>
      </p:grpSp>
      <p:sp>
        <p:nvSpPr>
          <p:cNvPr id="90" name="TextBox 89"/>
          <p:cNvSpPr txBox="1"/>
          <p:nvPr/>
        </p:nvSpPr>
        <p:spPr>
          <a:xfrm>
            <a:off x="381000" y="2111276"/>
            <a:ext cx="1143000" cy="2308324"/>
          </a:xfrm>
          <a:prstGeom prst="rect">
            <a:avLst/>
          </a:prstGeom>
          <a:noFill/>
        </p:spPr>
        <p:txBody>
          <a:bodyPr wrap="square" rtlCol="0">
            <a:spAutoFit/>
          </a:bodyPr>
          <a:lstStyle/>
          <a:p>
            <a:r>
              <a:rPr lang="en-US" sz="2400" dirty="0"/>
              <a:t>Data source is read once </a:t>
            </a:r>
            <a:r>
              <a:rPr lang="en-US" sz="2400" dirty="0">
                <a:sym typeface="Wingdings" pitchFamily="2" charset="2"/>
              </a:rPr>
              <a:t> Fast</a:t>
            </a:r>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itle 1"/>
          <p:cNvSpPr>
            <a:spLocks noGrp="1"/>
          </p:cNvSpPr>
          <p:nvPr>
            <p:ph type="title" idx="4294967295"/>
          </p:nvPr>
        </p:nvSpPr>
        <p:spPr>
          <a:xfrm>
            <a:off x="914400" y="0"/>
            <a:ext cx="8229600" cy="707886"/>
          </a:xfrm>
        </p:spPr>
        <p:txBody>
          <a:bodyPr wrap="square">
            <a:spAutoFit/>
          </a:bodyPr>
          <a:lstStyle/>
          <a:p>
            <a:pPr algn="r"/>
            <a:r>
              <a:rPr lang="en-US" sz="4000" dirty="0"/>
              <a:t>2- Data Compression…</a:t>
            </a:r>
            <a:endParaRPr lang="en-US" sz="4000" b="1" dirty="0">
              <a:solidFill>
                <a:srgbClr val="0000CC"/>
              </a:solidFill>
            </a:endParaRPr>
          </a:p>
        </p:txBody>
      </p:sp>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31F46293-F0B9-4D77-AE84-DC579208A128}" type="slidenum">
              <a:rPr lang="en-US" sz="1400" b="1">
                <a:solidFill>
                  <a:srgbClr val="FFFFFF"/>
                </a:solidFill>
              </a:rPr>
              <a:pPr algn="ctr">
                <a:defRPr/>
              </a:pPr>
              <a:t>38</a:t>
            </a:fld>
            <a:endParaRPr lang="en-US" sz="1400" b="1">
              <a:solidFill>
                <a:srgbClr val="FFFFFF"/>
              </a:solidFill>
            </a:endParaRPr>
          </a:p>
        </p:txBody>
      </p:sp>
      <p:sp>
        <p:nvSpPr>
          <p:cNvPr id="41990" name="Content Placeholder 4"/>
          <p:cNvSpPr>
            <a:spLocks noGrp="1"/>
          </p:cNvSpPr>
          <p:nvPr>
            <p:ph sz="quarter" idx="4294967295"/>
          </p:nvPr>
        </p:nvSpPr>
        <p:spPr>
          <a:xfrm>
            <a:off x="457200" y="1524000"/>
            <a:ext cx="8229600" cy="2850011"/>
          </a:xfrm>
        </p:spPr>
        <p:txBody>
          <a:bodyPr wrap="square">
            <a:spAutoFit/>
          </a:bodyPr>
          <a:lstStyle/>
          <a:p>
            <a:pPr marL="319088" indent="-319088"/>
            <a:r>
              <a:rPr lang="en-US" sz="2800" dirty="0"/>
              <a:t>This coding method is lossless coding  and it is originated by Abraham </a:t>
            </a:r>
            <a:r>
              <a:rPr lang="en-US" sz="2800" b="1" dirty="0"/>
              <a:t>L</a:t>
            </a:r>
            <a:r>
              <a:rPr lang="en-US" sz="2800" dirty="0"/>
              <a:t>empel and Jacob </a:t>
            </a:r>
            <a:r>
              <a:rPr lang="en-US" sz="2800" b="1" u="sng" dirty="0" err="1"/>
              <a:t>Z</a:t>
            </a:r>
            <a:r>
              <a:rPr lang="en-US" sz="2800" dirty="0" err="1"/>
              <a:t>iv</a:t>
            </a:r>
            <a:r>
              <a:rPr lang="en-US" sz="2800" dirty="0"/>
              <a:t>, improved by </a:t>
            </a:r>
            <a:r>
              <a:rPr lang="en-US" sz="2800" dirty="0" err="1"/>
              <a:t>Tery</a:t>
            </a:r>
            <a:r>
              <a:rPr lang="en-US" sz="2800" dirty="0"/>
              <a:t> </a:t>
            </a:r>
            <a:r>
              <a:rPr lang="en-US" sz="2800" b="1" u="sng" dirty="0"/>
              <a:t>W</a:t>
            </a:r>
            <a:r>
              <a:rPr lang="en-US" sz="2800" dirty="0"/>
              <a:t>elch in 1984 (that is why it gets name LZW)</a:t>
            </a:r>
          </a:p>
          <a:p>
            <a:pPr marL="319088" indent="-319088"/>
            <a:r>
              <a:rPr lang="en-US" sz="2800" dirty="0"/>
              <a:t>Files are commonly used: GIF, TIFF</a:t>
            </a:r>
          </a:p>
          <a:p>
            <a:pPr marL="319088" indent="-319088"/>
            <a:r>
              <a:rPr lang="en-US" sz="2800" dirty="0"/>
              <a:t>Algorithms versions: LZ77, LZ78 and LZW</a:t>
            </a:r>
          </a:p>
        </p:txBody>
      </p:sp>
      <p:sp>
        <p:nvSpPr>
          <p:cNvPr id="8" name="Footer Placeholder 7"/>
          <p:cNvSpPr>
            <a:spLocks noGrp="1"/>
          </p:cNvSpPr>
          <p:nvPr>
            <p:ph type="ftr" sz="quarter" idx="11"/>
          </p:nvPr>
        </p:nvSpPr>
        <p:spPr/>
        <p:txBody>
          <a:bodyPr/>
          <a:lstStyle/>
          <a:p>
            <a:pPr>
              <a:defRPr/>
            </a:pPr>
            <a:r>
              <a:rPr lang="en-US"/>
              <a:t>Text Processing</a:t>
            </a:r>
          </a:p>
        </p:txBody>
      </p:sp>
      <p:sp>
        <p:nvSpPr>
          <p:cNvPr id="6" name="Rectangle 5"/>
          <p:cNvSpPr/>
          <p:nvPr/>
        </p:nvSpPr>
        <p:spPr>
          <a:xfrm>
            <a:off x="228600" y="762000"/>
            <a:ext cx="4267200" cy="461665"/>
          </a:xfrm>
          <a:prstGeom prst="rect">
            <a:avLst/>
          </a:prstGeom>
        </p:spPr>
        <p:txBody>
          <a:bodyPr wrap="square">
            <a:spAutoFit/>
          </a:bodyPr>
          <a:lstStyle/>
          <a:p>
            <a:r>
              <a:rPr lang="en-US" sz="2400" b="1" dirty="0">
                <a:solidFill>
                  <a:srgbClr val="FF0000"/>
                </a:solidFill>
              </a:rPr>
              <a:t>Lempel-Ziv Compression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itle 1"/>
          <p:cNvSpPr>
            <a:spLocks noGrp="1"/>
          </p:cNvSpPr>
          <p:nvPr>
            <p:ph type="title" idx="4294967295"/>
          </p:nvPr>
        </p:nvSpPr>
        <p:spPr>
          <a:xfrm>
            <a:off x="914400" y="0"/>
            <a:ext cx="8229600" cy="707886"/>
          </a:xfrm>
        </p:spPr>
        <p:txBody>
          <a:bodyPr wrap="square">
            <a:spAutoFit/>
          </a:bodyPr>
          <a:lstStyle/>
          <a:p>
            <a:pPr algn="r"/>
            <a:r>
              <a:rPr lang="en-US" sz="4000" dirty="0"/>
              <a:t>2- Data Compression… </a:t>
            </a:r>
            <a:endParaRPr lang="en-US" sz="4000" b="1" dirty="0">
              <a:solidFill>
                <a:srgbClr val="0000CC"/>
              </a:solidFill>
            </a:endParaRPr>
          </a:p>
        </p:txBody>
      </p:sp>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31F46293-F0B9-4D77-AE84-DC579208A128}" type="slidenum">
              <a:rPr lang="en-US" sz="1400" b="1">
                <a:solidFill>
                  <a:srgbClr val="FFFFFF"/>
                </a:solidFill>
              </a:rPr>
              <a:pPr algn="ctr">
                <a:defRPr/>
              </a:pPr>
              <a:t>39</a:t>
            </a:fld>
            <a:endParaRPr lang="en-US" sz="1400" b="1">
              <a:solidFill>
                <a:srgbClr val="FFFFFF"/>
              </a:solidFill>
            </a:endParaRPr>
          </a:p>
        </p:txBody>
      </p:sp>
      <p:sp>
        <p:nvSpPr>
          <p:cNvPr id="41990" name="Content Placeholder 4"/>
          <p:cNvSpPr>
            <a:spLocks noGrp="1"/>
          </p:cNvSpPr>
          <p:nvPr>
            <p:ph sz="quarter" idx="4294967295"/>
          </p:nvPr>
        </p:nvSpPr>
        <p:spPr>
          <a:xfrm>
            <a:off x="228600" y="1575304"/>
            <a:ext cx="8686800" cy="3834896"/>
          </a:xfrm>
        </p:spPr>
        <p:txBody>
          <a:bodyPr wrap="square">
            <a:spAutoFit/>
          </a:bodyPr>
          <a:lstStyle/>
          <a:p>
            <a:pPr marL="319088" indent="-319088"/>
            <a:r>
              <a:rPr lang="en-US" dirty="0"/>
              <a:t>Using dictionaries for encoding and decoding based on initial character set.</a:t>
            </a:r>
          </a:p>
          <a:p>
            <a:pPr marL="319088" indent="-319088"/>
            <a:r>
              <a:rPr lang="en-US" dirty="0"/>
              <a:t>LZW will encode sequences of symbols with location of sequence in a dictionary </a:t>
            </a:r>
            <a:r>
              <a:rPr lang="en-US" dirty="0">
                <a:sym typeface="Wingdings" pitchFamily="2" charset="2"/>
              </a:rPr>
              <a:t></a:t>
            </a:r>
            <a:r>
              <a:rPr lang="en-US" dirty="0"/>
              <a:t> dictionary coder </a:t>
            </a:r>
            <a:r>
              <a:rPr lang="en-US" dirty="0">
                <a:sym typeface="Wingdings" pitchFamily="2" charset="2"/>
              </a:rPr>
              <a:t> </a:t>
            </a:r>
          </a:p>
          <a:p>
            <a:pPr marL="319088" indent="-319088"/>
            <a:r>
              <a:rPr lang="en-US" dirty="0">
                <a:sym typeface="Wingdings" pitchFamily="2" charset="2"/>
              </a:rPr>
              <a:t>Encoding: a substring of characters  an integer</a:t>
            </a:r>
          </a:p>
          <a:p>
            <a:pPr marL="319088" indent="-319088"/>
            <a:r>
              <a:rPr lang="en-US" dirty="0">
                <a:sym typeface="Wingdings" pitchFamily="2" charset="2"/>
              </a:rPr>
              <a:t>Decoding: an integer  a substring</a:t>
            </a:r>
          </a:p>
        </p:txBody>
      </p:sp>
      <p:sp>
        <p:nvSpPr>
          <p:cNvPr id="8" name="Footer Placeholder 7"/>
          <p:cNvSpPr>
            <a:spLocks noGrp="1"/>
          </p:cNvSpPr>
          <p:nvPr>
            <p:ph type="ftr" sz="quarter" idx="11"/>
          </p:nvPr>
        </p:nvSpPr>
        <p:spPr/>
        <p:txBody>
          <a:bodyPr/>
          <a:lstStyle/>
          <a:p>
            <a:pPr>
              <a:defRPr/>
            </a:pPr>
            <a:r>
              <a:rPr lang="en-US"/>
              <a:t>Text Processing</a:t>
            </a:r>
            <a:endParaRPr lang="en-US" dirty="0"/>
          </a:p>
        </p:txBody>
      </p:sp>
      <p:sp>
        <p:nvSpPr>
          <p:cNvPr id="6" name="Rectangle 5"/>
          <p:cNvSpPr/>
          <p:nvPr/>
        </p:nvSpPr>
        <p:spPr>
          <a:xfrm>
            <a:off x="228600" y="762000"/>
            <a:ext cx="4267200" cy="461665"/>
          </a:xfrm>
          <a:prstGeom prst="rect">
            <a:avLst/>
          </a:prstGeom>
        </p:spPr>
        <p:txBody>
          <a:bodyPr wrap="square">
            <a:spAutoFit/>
          </a:bodyPr>
          <a:lstStyle/>
          <a:p>
            <a:r>
              <a:rPr lang="en-US" sz="2400" b="1" dirty="0">
                <a:solidFill>
                  <a:srgbClr val="FF0000"/>
                </a:solidFill>
              </a:rPr>
              <a:t>Lempel-Ziv Compression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EBE659F7-E790-46A4-8AF3-876DBC6EED88}" type="slidenum">
              <a:rPr lang="en-US" sz="1400" b="1">
                <a:solidFill>
                  <a:srgbClr val="FFFFFF"/>
                </a:solidFill>
              </a:rPr>
              <a:pPr algn="ctr">
                <a:defRPr/>
              </a:pPr>
              <a:t>4</a:t>
            </a:fld>
            <a:endParaRPr lang="en-US" sz="1400" b="1">
              <a:solidFill>
                <a:srgbClr val="FFFFFF"/>
              </a:solidFill>
            </a:endParaRPr>
          </a:p>
        </p:txBody>
      </p:sp>
      <p:sp>
        <p:nvSpPr>
          <p:cNvPr id="4101" name="Rectangle 2"/>
          <p:cNvSpPr>
            <a:spLocks noChangeArrowheads="1"/>
          </p:cNvSpPr>
          <p:nvPr/>
        </p:nvSpPr>
        <p:spPr bwMode="auto">
          <a:xfrm>
            <a:off x="609600" y="152400"/>
            <a:ext cx="8001000" cy="701675"/>
          </a:xfrm>
          <a:prstGeom prst="rect">
            <a:avLst/>
          </a:prstGeom>
          <a:noFill/>
          <a:ln w="9525">
            <a:noFill/>
            <a:miter lim="800000"/>
            <a:headEnd/>
            <a:tailEnd/>
          </a:ln>
        </p:spPr>
        <p:txBody>
          <a:bodyPr wrap="square" anchor="ctr">
            <a:spAutoFit/>
          </a:bodyPr>
          <a:lstStyle/>
          <a:p>
            <a:pPr algn="ctr"/>
            <a:r>
              <a:rPr lang="en-US" sz="4000" b="1">
                <a:solidFill>
                  <a:srgbClr val="0000CC"/>
                </a:solidFill>
                <a:latin typeface="Calibri" pitchFamily="34" charset="0"/>
              </a:rPr>
              <a:t>Contents</a:t>
            </a:r>
          </a:p>
        </p:txBody>
      </p:sp>
      <p:sp>
        <p:nvSpPr>
          <p:cNvPr id="4102" name="Rectangle 3"/>
          <p:cNvSpPr>
            <a:spLocks noChangeArrowheads="1"/>
          </p:cNvSpPr>
          <p:nvPr/>
        </p:nvSpPr>
        <p:spPr bwMode="auto">
          <a:xfrm>
            <a:off x="609600" y="1398588"/>
            <a:ext cx="7848600" cy="4007251"/>
          </a:xfrm>
          <a:prstGeom prst="rect">
            <a:avLst/>
          </a:prstGeom>
          <a:noFill/>
          <a:ln w="9525">
            <a:noFill/>
            <a:miter lim="800000"/>
            <a:headEnd/>
            <a:tailEnd/>
          </a:ln>
        </p:spPr>
        <p:txBody>
          <a:bodyPr wrap="square">
            <a:spAutoFit/>
          </a:bodyPr>
          <a:lstStyle/>
          <a:p>
            <a:pPr marL="319088" indent="-319088" eaLnBrk="0" hangingPunct="0">
              <a:spcBef>
                <a:spcPct val="20000"/>
              </a:spcBef>
            </a:pPr>
            <a:r>
              <a:rPr lang="en-US" sz="2400" dirty="0">
                <a:latin typeface="Calibri" pitchFamily="34" charset="0"/>
              </a:rPr>
              <a:t>1- String Matching</a:t>
            </a:r>
          </a:p>
          <a:p>
            <a:pPr marL="776288" lvl="1" indent="-319088" eaLnBrk="0" hangingPunct="0">
              <a:spcBef>
                <a:spcPct val="20000"/>
              </a:spcBef>
              <a:buFont typeface="Arial" charset="0"/>
              <a:buChar char="•"/>
            </a:pPr>
            <a:r>
              <a:rPr lang="en-US" sz="2400" dirty="0">
                <a:latin typeface="Calibri" pitchFamily="34" charset="0"/>
              </a:rPr>
              <a:t>Brute-Force algorithm</a:t>
            </a:r>
          </a:p>
          <a:p>
            <a:pPr marL="776288" lvl="1" indent="-319088" eaLnBrk="0" hangingPunct="0">
              <a:spcBef>
                <a:spcPct val="20000"/>
              </a:spcBef>
              <a:buFont typeface="Arial" charset="0"/>
              <a:buChar char="•"/>
            </a:pPr>
            <a:r>
              <a:rPr lang="en-US" sz="2400" dirty="0">
                <a:latin typeface="Calibri" pitchFamily="34" charset="0"/>
              </a:rPr>
              <a:t>Knuth-Morris-Pratt Algorithm</a:t>
            </a:r>
          </a:p>
          <a:p>
            <a:pPr marL="319088" indent="-319088" eaLnBrk="0" hangingPunct="0">
              <a:spcBef>
                <a:spcPct val="20000"/>
              </a:spcBef>
            </a:pPr>
            <a:r>
              <a:rPr lang="en-US" sz="2400" dirty="0">
                <a:latin typeface="Calibri" pitchFamily="34" charset="0"/>
              </a:rPr>
              <a:t>2- Data Compression</a:t>
            </a:r>
          </a:p>
          <a:p>
            <a:pPr marL="776288" lvl="1" indent="-319088" eaLnBrk="0" hangingPunct="0">
              <a:spcBef>
                <a:spcPct val="20000"/>
              </a:spcBef>
              <a:buFont typeface="Arial" charset="0"/>
              <a:buChar char="•"/>
            </a:pPr>
            <a:r>
              <a:rPr lang="en-US" sz="2400" dirty="0">
                <a:latin typeface="Calibri" pitchFamily="34" charset="0"/>
              </a:rPr>
              <a:t>Condition for Data Compression</a:t>
            </a:r>
          </a:p>
          <a:p>
            <a:pPr marL="776288" lvl="1" indent="-319088" eaLnBrk="0" hangingPunct="0">
              <a:spcBef>
                <a:spcPct val="20000"/>
              </a:spcBef>
              <a:buFont typeface="Arial" charset="0"/>
              <a:buChar char="•"/>
            </a:pPr>
            <a:r>
              <a:rPr lang="en-US" sz="2400" dirty="0">
                <a:latin typeface="Calibri" pitchFamily="34" charset="0"/>
              </a:rPr>
              <a:t>Huffman Coding Algorithm</a:t>
            </a:r>
          </a:p>
          <a:p>
            <a:pPr marL="776288" lvl="1" indent="-319088" eaLnBrk="0" hangingPunct="0">
              <a:spcBef>
                <a:spcPct val="20000"/>
              </a:spcBef>
              <a:buFont typeface="Arial" charset="0"/>
              <a:buChar char="•"/>
            </a:pPr>
            <a:r>
              <a:rPr lang="en-US" sz="2400" dirty="0">
                <a:latin typeface="Calibri" pitchFamily="34" charset="0"/>
              </a:rPr>
              <a:t>LZW  Algorithm</a:t>
            </a:r>
          </a:p>
          <a:p>
            <a:pPr marL="776288" lvl="1" indent="-319088" eaLnBrk="0" hangingPunct="0">
              <a:spcBef>
                <a:spcPct val="20000"/>
              </a:spcBef>
              <a:buFont typeface="Arial" charset="0"/>
              <a:buChar char="•"/>
            </a:pPr>
            <a:r>
              <a:rPr lang="en-US" sz="2400" dirty="0">
                <a:latin typeface="Calibri" pitchFamily="34" charset="0"/>
              </a:rPr>
              <a:t>Run-length Encoding</a:t>
            </a:r>
          </a:p>
          <a:p>
            <a:pPr marL="319088" lvl="1" indent="-319088" eaLnBrk="0" hangingPunct="0">
              <a:spcBef>
                <a:spcPct val="20000"/>
              </a:spcBef>
            </a:pPr>
            <a:r>
              <a:rPr lang="en-US" sz="2400" b="1" dirty="0">
                <a:solidFill>
                  <a:srgbClr val="0000CC"/>
                </a:solidFill>
                <a:latin typeface="Calibri" pitchFamily="34" charset="0"/>
              </a:rPr>
              <a:t>Your work: Re-implement demonstrations in this lecture.</a:t>
            </a:r>
          </a:p>
        </p:txBody>
      </p:sp>
      <p:sp>
        <p:nvSpPr>
          <p:cNvPr id="8" name="Footer Placeholder 7"/>
          <p:cNvSpPr>
            <a:spLocks noGrp="1"/>
          </p:cNvSpPr>
          <p:nvPr>
            <p:ph type="ftr" sz="quarter" idx="11"/>
          </p:nvPr>
        </p:nvSpPr>
        <p:spPr/>
        <p:txBody>
          <a:bodyPr/>
          <a:lstStyle/>
          <a:p>
            <a:pPr>
              <a:defRPr/>
            </a:pPr>
            <a:r>
              <a:rPr lang="en-US"/>
              <a:t>Text Processing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itle 1"/>
          <p:cNvSpPr>
            <a:spLocks noGrp="1"/>
          </p:cNvSpPr>
          <p:nvPr>
            <p:ph type="title" idx="4294967295"/>
          </p:nvPr>
        </p:nvSpPr>
        <p:spPr>
          <a:xfrm>
            <a:off x="914400" y="0"/>
            <a:ext cx="8229600" cy="707886"/>
          </a:xfrm>
        </p:spPr>
        <p:txBody>
          <a:bodyPr wrap="square">
            <a:spAutoFit/>
          </a:bodyPr>
          <a:lstStyle/>
          <a:p>
            <a:pPr algn="r"/>
            <a:r>
              <a:rPr lang="en-US" sz="4000" dirty="0"/>
              <a:t>2- Data Compression… </a:t>
            </a:r>
            <a:endParaRPr lang="en-US" sz="4000" b="1" dirty="0">
              <a:solidFill>
                <a:srgbClr val="0000CC"/>
              </a:solidFill>
            </a:endParaRPr>
          </a:p>
        </p:txBody>
      </p:sp>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31F46293-F0B9-4D77-AE84-DC579208A128}" type="slidenum">
              <a:rPr lang="en-US" sz="1400" b="1">
                <a:solidFill>
                  <a:srgbClr val="FFFFFF"/>
                </a:solidFill>
              </a:rPr>
              <a:pPr algn="ctr">
                <a:defRPr/>
              </a:pPr>
              <a:t>40</a:t>
            </a:fld>
            <a:endParaRPr lang="en-US" sz="1400" b="1">
              <a:solidFill>
                <a:srgbClr val="FFFFFF"/>
              </a:solidFill>
            </a:endParaRPr>
          </a:p>
        </p:txBody>
      </p:sp>
      <p:sp>
        <p:nvSpPr>
          <p:cNvPr id="41990" name="Content Placeholder 4"/>
          <p:cNvSpPr>
            <a:spLocks noGrp="1"/>
          </p:cNvSpPr>
          <p:nvPr>
            <p:ph sz="quarter" idx="4294967295"/>
          </p:nvPr>
        </p:nvSpPr>
        <p:spPr>
          <a:xfrm>
            <a:off x="228600" y="1202353"/>
            <a:ext cx="8686800" cy="5115246"/>
          </a:xfrm>
        </p:spPr>
        <p:txBody>
          <a:bodyPr wrap="square">
            <a:spAutoFit/>
          </a:bodyPr>
          <a:lstStyle/>
          <a:p>
            <a:pPr marL="319088" indent="-319088"/>
            <a:r>
              <a:rPr lang="en-US" dirty="0">
                <a:sym typeface="Wingdings" pitchFamily="2" charset="2"/>
              </a:rPr>
              <a:t>Dictionaries are constructed from the set of characters which are used in the source string. For example. If the source is “</a:t>
            </a:r>
            <a:r>
              <a:rPr lang="en-US" b="1" dirty="0">
                <a:solidFill>
                  <a:srgbClr val="0000CC"/>
                </a:solidFill>
              </a:rPr>
              <a:t>AABAABBCCACC</a:t>
            </a:r>
            <a:r>
              <a:rPr lang="en-US" dirty="0">
                <a:sym typeface="Wingdings" pitchFamily="2" charset="2"/>
              </a:rPr>
              <a:t>”, the character set to be used to initiated the dictionary can be </a:t>
            </a:r>
            <a:r>
              <a:rPr lang="en-US" b="1" dirty="0">
                <a:solidFill>
                  <a:srgbClr val="0000CC"/>
                </a:solidFill>
                <a:sym typeface="Wingdings" pitchFamily="2" charset="2"/>
              </a:rPr>
              <a:t>{ A, B, C }</a:t>
            </a:r>
            <a:r>
              <a:rPr lang="en-US" dirty="0">
                <a:sym typeface="Wingdings" pitchFamily="2" charset="2"/>
              </a:rPr>
              <a:t>. In practice, they are ASCII characters because all bytes from 0 to 255 are used in the source. </a:t>
            </a:r>
          </a:p>
          <a:p>
            <a:pPr marL="319088" indent="-319088"/>
            <a:r>
              <a:rPr lang="en-US" dirty="0">
                <a:sym typeface="Wingdings" pitchFamily="2" charset="2"/>
              </a:rPr>
              <a:t>When compression/de-compression performs, if a new substring is detected, it is added to dictionary. </a:t>
            </a:r>
            <a:endParaRPr lang="en-US" dirty="0"/>
          </a:p>
        </p:txBody>
      </p:sp>
      <p:sp>
        <p:nvSpPr>
          <p:cNvPr id="8" name="Footer Placeholder 7"/>
          <p:cNvSpPr>
            <a:spLocks noGrp="1"/>
          </p:cNvSpPr>
          <p:nvPr>
            <p:ph type="ftr" sz="quarter" idx="11"/>
          </p:nvPr>
        </p:nvSpPr>
        <p:spPr/>
        <p:txBody>
          <a:bodyPr/>
          <a:lstStyle/>
          <a:p>
            <a:pPr>
              <a:defRPr/>
            </a:pPr>
            <a:r>
              <a:rPr lang="en-US"/>
              <a:t>Text Processing</a:t>
            </a:r>
            <a:endParaRPr lang="en-US" dirty="0"/>
          </a:p>
        </p:txBody>
      </p:sp>
      <p:sp>
        <p:nvSpPr>
          <p:cNvPr id="6" name="Rectangle 5"/>
          <p:cNvSpPr/>
          <p:nvPr/>
        </p:nvSpPr>
        <p:spPr>
          <a:xfrm>
            <a:off x="228600" y="762000"/>
            <a:ext cx="4267200" cy="461665"/>
          </a:xfrm>
          <a:prstGeom prst="rect">
            <a:avLst/>
          </a:prstGeom>
        </p:spPr>
        <p:txBody>
          <a:bodyPr wrap="square">
            <a:spAutoFit/>
          </a:bodyPr>
          <a:lstStyle/>
          <a:p>
            <a:r>
              <a:rPr lang="en-US" sz="2400" b="1" dirty="0">
                <a:solidFill>
                  <a:srgbClr val="FF0000"/>
                </a:solidFill>
              </a:rPr>
              <a:t>Lempel-Ziv Compression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dirty="0">
                <a:solidFill>
                  <a:srgbClr val="FFFFFF"/>
                </a:solidFill>
              </a:rPr>
              <a:t> </a:t>
            </a:r>
            <a:fld id="{31F46293-F0B9-4D77-AE84-DC579208A128}" type="slidenum">
              <a:rPr lang="en-US" sz="1400" b="1">
                <a:solidFill>
                  <a:srgbClr val="FFFFFF"/>
                </a:solidFill>
              </a:rPr>
              <a:pPr algn="ctr">
                <a:defRPr/>
              </a:pPr>
              <a:t>41</a:t>
            </a:fld>
            <a:endParaRPr lang="en-US" sz="1400" b="1" dirty="0">
              <a:solidFill>
                <a:srgbClr val="FFFFFF"/>
              </a:solidFill>
            </a:endParaRPr>
          </a:p>
        </p:txBody>
      </p:sp>
      <p:sp>
        <p:nvSpPr>
          <p:cNvPr id="41990" name="Content Placeholder 4"/>
          <p:cNvSpPr>
            <a:spLocks noGrp="1"/>
          </p:cNvSpPr>
          <p:nvPr>
            <p:ph sz="quarter" idx="4294967295"/>
          </p:nvPr>
        </p:nvSpPr>
        <p:spPr>
          <a:xfrm>
            <a:off x="457200" y="1371600"/>
            <a:ext cx="8229600" cy="3022366"/>
          </a:xfrm>
        </p:spPr>
        <p:txBody>
          <a:bodyPr wrap="square">
            <a:spAutoFit/>
          </a:bodyPr>
          <a:lstStyle/>
          <a:p>
            <a:pPr marL="319088" indent="-319088"/>
            <a:r>
              <a:rPr lang="en-US" sz="2800" dirty="0"/>
              <a:t>An example:</a:t>
            </a:r>
          </a:p>
          <a:p>
            <a:pPr marL="687388" indent="-319088"/>
            <a:r>
              <a:rPr lang="en-US" sz="2800" dirty="0"/>
              <a:t>Original dictionary: {A=0, B=1,C=2}</a:t>
            </a:r>
          </a:p>
          <a:p>
            <a:pPr marL="687388" lvl="0" indent="-319088"/>
            <a:r>
              <a:rPr lang="en-US" sz="2800" dirty="0"/>
              <a:t>Source string: </a:t>
            </a:r>
            <a:r>
              <a:rPr lang="en-US" sz="2800" b="1" dirty="0">
                <a:solidFill>
                  <a:srgbClr val="0000CC"/>
                </a:solidFill>
              </a:rPr>
              <a:t>AABAABBCCACC</a:t>
            </a:r>
          </a:p>
          <a:p>
            <a:pPr marL="687388" lvl="0" indent="-319088"/>
            <a:r>
              <a:rPr lang="en-US" sz="2800" b="1" dirty="0"/>
              <a:t>Compressed data: </a:t>
            </a:r>
            <a:r>
              <a:rPr lang="en-US" sz="2800" b="1" dirty="0">
                <a:solidFill>
                  <a:srgbClr val="0000CC"/>
                </a:solidFill>
                <a:sym typeface="Wingdings" pitchFamily="2" charset="2"/>
              </a:rPr>
              <a:t>[0,0,1,3,1,1,2,2,0,9]</a:t>
            </a:r>
          </a:p>
          <a:p>
            <a:pPr marL="0" indent="23813">
              <a:buNone/>
            </a:pPr>
            <a:r>
              <a:rPr lang="en-US" sz="2800" b="1" dirty="0">
                <a:solidFill>
                  <a:srgbClr val="0000CC"/>
                </a:solidFill>
                <a:sym typeface="Wingdings" pitchFamily="2" charset="2"/>
              </a:rPr>
              <a:t>Steps for compressing and de-compressing are depicted in slides below.</a:t>
            </a:r>
          </a:p>
        </p:txBody>
      </p:sp>
      <p:sp>
        <p:nvSpPr>
          <p:cNvPr id="8" name="Footer Placeholder 7"/>
          <p:cNvSpPr>
            <a:spLocks noGrp="1"/>
          </p:cNvSpPr>
          <p:nvPr>
            <p:ph type="ftr" sz="quarter" idx="11"/>
          </p:nvPr>
        </p:nvSpPr>
        <p:spPr/>
        <p:txBody>
          <a:bodyPr/>
          <a:lstStyle/>
          <a:p>
            <a:pPr>
              <a:defRPr/>
            </a:pPr>
            <a:r>
              <a:rPr lang="en-US"/>
              <a:t>Text Processing</a:t>
            </a:r>
            <a:endParaRPr lang="en-US" dirty="0"/>
          </a:p>
        </p:txBody>
      </p:sp>
      <p:sp>
        <p:nvSpPr>
          <p:cNvPr id="6" name="Rectangle 5"/>
          <p:cNvSpPr/>
          <p:nvPr/>
        </p:nvSpPr>
        <p:spPr>
          <a:xfrm>
            <a:off x="228600" y="762000"/>
            <a:ext cx="4267200" cy="461665"/>
          </a:xfrm>
          <a:prstGeom prst="rect">
            <a:avLst/>
          </a:prstGeom>
        </p:spPr>
        <p:txBody>
          <a:bodyPr wrap="square">
            <a:spAutoFit/>
          </a:bodyPr>
          <a:lstStyle/>
          <a:p>
            <a:r>
              <a:rPr lang="en-US" sz="2400" b="1" dirty="0">
                <a:solidFill>
                  <a:srgbClr val="FF0000"/>
                </a:solidFill>
              </a:rPr>
              <a:t>Lempel-Ziv Compression</a:t>
            </a:r>
          </a:p>
        </p:txBody>
      </p:sp>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0000CC"/>
                </a:solidFill>
                <a:effectLst/>
                <a:uLnTx/>
                <a:uFillTx/>
                <a:latin typeface="+mj-lt"/>
                <a:ea typeface="+mj-ea"/>
                <a:cs typeface="+mj-cs"/>
              </a:rPr>
              <a:t>2- Data Compression…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1" y="528320"/>
          <a:ext cx="8404485" cy="6024880"/>
        </p:xfrm>
        <a:graphic>
          <a:graphicData uri="http://schemas.openxmlformats.org/drawingml/2006/table">
            <a:tbl>
              <a:tblPr firstRow="1" bandRow="1">
                <a:tableStyleId>{5C22544A-7EE6-4342-B048-85BDC9FD1C3A}</a:tableStyleId>
              </a:tblPr>
              <a:tblGrid>
                <a:gridCol w="860685">
                  <a:extLst>
                    <a:ext uri="{9D8B030D-6E8A-4147-A177-3AD203B41FA5}">
                      <a16:colId xmlns:a16="http://schemas.microsoft.com/office/drawing/2014/main" val="20000"/>
                    </a:ext>
                  </a:extLst>
                </a:gridCol>
                <a:gridCol w="371006">
                  <a:extLst>
                    <a:ext uri="{9D8B030D-6E8A-4147-A177-3AD203B41FA5}">
                      <a16:colId xmlns:a16="http://schemas.microsoft.com/office/drawing/2014/main" val="20001"/>
                    </a:ext>
                  </a:extLst>
                </a:gridCol>
                <a:gridCol w="1304144">
                  <a:extLst>
                    <a:ext uri="{9D8B030D-6E8A-4147-A177-3AD203B41FA5}">
                      <a16:colId xmlns:a16="http://schemas.microsoft.com/office/drawing/2014/main" val="20002"/>
                    </a:ext>
                  </a:extLst>
                </a:gridCol>
                <a:gridCol w="5199267">
                  <a:extLst>
                    <a:ext uri="{9D8B030D-6E8A-4147-A177-3AD203B41FA5}">
                      <a16:colId xmlns:a16="http://schemas.microsoft.com/office/drawing/2014/main" val="20003"/>
                    </a:ext>
                  </a:extLst>
                </a:gridCol>
                <a:gridCol w="669383">
                  <a:extLst>
                    <a:ext uri="{9D8B030D-6E8A-4147-A177-3AD203B41FA5}">
                      <a16:colId xmlns:a16="http://schemas.microsoft.com/office/drawing/2014/main" val="20004"/>
                    </a:ext>
                  </a:extLst>
                </a:gridCol>
              </a:tblGrid>
              <a:tr h="370840">
                <a:tc>
                  <a:txBody>
                    <a:bodyPr/>
                    <a:lstStyle/>
                    <a:p>
                      <a:r>
                        <a:rPr lang="en-US" sz="1600" dirty="0"/>
                        <a:t>curSub</a:t>
                      </a:r>
                    </a:p>
                  </a:txBody>
                  <a:tcPr/>
                </a:tc>
                <a:tc>
                  <a:txBody>
                    <a:bodyPr/>
                    <a:lstStyle/>
                    <a:p>
                      <a:r>
                        <a:rPr lang="en-US" sz="1600" dirty="0"/>
                        <a:t>c</a:t>
                      </a:r>
                    </a:p>
                  </a:txBody>
                  <a:tcPr/>
                </a:tc>
                <a:tc>
                  <a:txBody>
                    <a:bodyPr/>
                    <a:lstStyle/>
                    <a:p>
                      <a:r>
                        <a:rPr lang="en-US" sz="1600" dirty="0"/>
                        <a:t>newSub = curSub +c</a:t>
                      </a:r>
                    </a:p>
                  </a:txBody>
                  <a:tcPr/>
                </a:tc>
                <a:tc>
                  <a:txBody>
                    <a:bodyPr/>
                    <a:lstStyle/>
                    <a:p>
                      <a:r>
                        <a:rPr lang="en-US" sz="1600" dirty="0"/>
                        <a:t>Compressing Dictionary</a:t>
                      </a:r>
                    </a:p>
                  </a:txBody>
                  <a:tcPr/>
                </a:tc>
                <a:tc>
                  <a:txBody>
                    <a:bodyPr/>
                    <a:lstStyle/>
                    <a:p>
                      <a:r>
                        <a:rPr lang="en-US" sz="1600" dirty="0" err="1"/>
                        <a:t>resultCode</a:t>
                      </a:r>
                      <a:endParaRPr lang="en-US" sz="1600" dirty="0"/>
                    </a:p>
                  </a:txBody>
                  <a:tcPr/>
                </a:tc>
                <a:extLst>
                  <a:ext uri="{0D108BD9-81ED-4DB2-BD59-A6C34878D82A}">
                    <a16:rowId xmlns:a16="http://schemas.microsoft.com/office/drawing/2014/main" val="10000"/>
                  </a:ext>
                </a:extLst>
              </a:tr>
              <a:tr h="370840">
                <a:tc>
                  <a:txBody>
                    <a:bodyPr/>
                    <a:lstStyle/>
                    <a:p>
                      <a:r>
                        <a:rPr lang="en-US" sz="1600" dirty="0"/>
                        <a:t>“”</a:t>
                      </a:r>
                    </a:p>
                  </a:txBody>
                  <a:tcPr/>
                </a:tc>
                <a:tc>
                  <a:txBody>
                    <a:bodyPr/>
                    <a:lstStyle/>
                    <a:p>
                      <a:r>
                        <a:rPr lang="en-US" sz="1600" b="1" u="none" dirty="0">
                          <a:solidFill>
                            <a:srgbClr val="FF0000"/>
                          </a:solidFill>
                        </a:rPr>
                        <a:t>A</a:t>
                      </a:r>
                      <a:endParaRPr lang="en-US" sz="1600" u="none" dirty="0"/>
                    </a:p>
                  </a:txBody>
                  <a:tcPr/>
                </a:tc>
                <a:tc>
                  <a:txBody>
                    <a:bodyPr/>
                    <a:lstStyle/>
                    <a:p>
                      <a:r>
                        <a:rPr lang="en-US" sz="1600" dirty="0"/>
                        <a:t>A</a:t>
                      </a:r>
                    </a:p>
                  </a:txBody>
                  <a:tcPr/>
                </a:tc>
                <a:tc>
                  <a:txBody>
                    <a:bodyPr/>
                    <a:lstStyle/>
                    <a:p>
                      <a:r>
                        <a:rPr lang="en-US" sz="1600" b="0" u="none" dirty="0">
                          <a:solidFill>
                            <a:schemeClr val="bg1"/>
                          </a:solidFill>
                        </a:rPr>
                        <a:t>{A=0, B=1,C=2} </a:t>
                      </a:r>
                      <a:r>
                        <a:rPr lang="en-US" sz="1600" b="0" u="none" dirty="0">
                          <a:solidFill>
                            <a:schemeClr val="bg1"/>
                          </a:solidFill>
                          <a:sym typeface="Wingdings" pitchFamily="2" charset="2"/>
                        </a:rPr>
                        <a:t> Initial </a:t>
                      </a:r>
                      <a:r>
                        <a:rPr lang="en-US" sz="1600" b="0" u="none" baseline="0" dirty="0">
                          <a:solidFill>
                            <a:schemeClr val="bg1"/>
                          </a:solidFill>
                          <a:sym typeface="Wingdings" pitchFamily="2" charset="2"/>
                        </a:rPr>
                        <a:t>character set { A, B, C }</a:t>
                      </a:r>
                      <a:endParaRPr lang="en-US" sz="1600" b="0" u="none" dirty="0">
                        <a:solidFill>
                          <a:schemeClr val="bg1"/>
                        </a:solidFill>
                      </a:endParaRPr>
                    </a:p>
                  </a:txBody>
                  <a:tcPr>
                    <a:solidFill>
                      <a:srgbClr val="FF0000"/>
                    </a:solidFill>
                  </a:tcPr>
                </a:tc>
                <a:tc>
                  <a:txBody>
                    <a:bodyPr/>
                    <a:lstStyle/>
                    <a:p>
                      <a:endParaRPr lang="en-US" sz="1600" dirty="0"/>
                    </a:p>
                  </a:txBody>
                  <a:tcPr/>
                </a:tc>
                <a:extLst>
                  <a:ext uri="{0D108BD9-81ED-4DB2-BD59-A6C34878D82A}">
                    <a16:rowId xmlns:a16="http://schemas.microsoft.com/office/drawing/2014/main" val="10001"/>
                  </a:ext>
                </a:extLst>
              </a:tr>
              <a:tr h="370840">
                <a:tc>
                  <a:txBody>
                    <a:bodyPr/>
                    <a:lstStyle/>
                    <a:p>
                      <a:r>
                        <a:rPr lang="en-US" sz="1600" b="1" u="none" dirty="0">
                          <a:solidFill>
                            <a:srgbClr val="0000CC"/>
                          </a:solidFill>
                        </a:rPr>
                        <a:t>A</a:t>
                      </a:r>
                    </a:p>
                  </a:txBody>
                  <a:tcPr/>
                </a:tc>
                <a:tc>
                  <a:txBody>
                    <a:bodyPr/>
                    <a:lstStyle/>
                    <a:p>
                      <a:r>
                        <a:rPr lang="en-US" sz="1600" b="1" u="none" dirty="0">
                          <a:solidFill>
                            <a:srgbClr val="FF0000"/>
                          </a:solidFill>
                        </a:rPr>
                        <a:t>A</a:t>
                      </a:r>
                      <a:endParaRPr lang="en-US" sz="1600" b="0" u="none" dirty="0"/>
                    </a:p>
                  </a:txBody>
                  <a:tcPr/>
                </a:tc>
                <a:tc>
                  <a:txBody>
                    <a:bodyPr/>
                    <a:lstStyle/>
                    <a:p>
                      <a:r>
                        <a:rPr lang="en-US" sz="1600" dirty="0">
                          <a:solidFill>
                            <a:srgbClr val="FF0000"/>
                          </a:solidFill>
                        </a:rPr>
                        <a:t>A</a:t>
                      </a:r>
                      <a:r>
                        <a:rPr lang="en-US" sz="1600" u="sng" dirty="0">
                          <a:solidFill>
                            <a:srgbClr val="FF0000"/>
                          </a:solidFill>
                        </a:rPr>
                        <a:t>A</a:t>
                      </a:r>
                    </a:p>
                  </a:txBody>
                  <a:tcPr/>
                </a:tc>
                <a:tc>
                  <a:txBody>
                    <a:bodyPr/>
                    <a:lstStyle/>
                    <a:p>
                      <a:r>
                        <a:rPr lang="en-US" sz="1600" b="0" u="none" dirty="0">
                          <a:solidFill>
                            <a:schemeClr val="tx1"/>
                          </a:solidFill>
                        </a:rPr>
                        <a:t>{</a:t>
                      </a:r>
                      <a:r>
                        <a:rPr lang="en-US" sz="1600" b="0" u="none" dirty="0">
                          <a:solidFill>
                            <a:srgbClr val="0000CC"/>
                          </a:solidFill>
                        </a:rPr>
                        <a:t>A=0</a:t>
                      </a:r>
                      <a:r>
                        <a:rPr lang="en-US" sz="1600" b="0" u="none" dirty="0">
                          <a:solidFill>
                            <a:schemeClr val="tx1"/>
                          </a:solidFill>
                        </a:rPr>
                        <a:t>, B=1,C=2},  add AA to </a:t>
                      </a:r>
                      <a:r>
                        <a:rPr lang="en-US" sz="1600" b="0" u="none" dirty="0" err="1">
                          <a:solidFill>
                            <a:schemeClr val="tx1"/>
                          </a:solidFill>
                        </a:rPr>
                        <a:t>dict</a:t>
                      </a:r>
                      <a:r>
                        <a:rPr lang="en-US" sz="1600" b="0" u="none" dirty="0">
                          <a:solidFill>
                            <a:schemeClr val="tx1"/>
                          </a:solidFill>
                        </a:rPr>
                        <a:t>,   </a:t>
                      </a:r>
                      <a:r>
                        <a:rPr lang="en-US" sz="1600" b="0" u="none" dirty="0">
                          <a:solidFill>
                            <a:schemeClr val="tx1"/>
                          </a:solidFill>
                          <a:sym typeface="Wingdings" pitchFamily="2" charset="2"/>
                        </a:rPr>
                        <a:t>:</a:t>
                      </a:r>
                      <a:r>
                        <a:rPr lang="en-US" sz="1600" b="0" u="none" baseline="0" dirty="0">
                          <a:solidFill>
                            <a:schemeClr val="tx1"/>
                          </a:solidFill>
                          <a:sym typeface="Wingdings" pitchFamily="2" charset="2"/>
                        </a:rPr>
                        <a:t>  </a:t>
                      </a:r>
                      <a:r>
                        <a:rPr lang="en-US" sz="1600" b="0" u="none" dirty="0">
                          <a:solidFill>
                            <a:schemeClr val="tx1"/>
                          </a:solidFill>
                          <a:sym typeface="Wingdings" pitchFamily="2" charset="2"/>
                        </a:rPr>
                        <a:t> </a:t>
                      </a:r>
                      <a:r>
                        <a:rPr lang="en-US" sz="1600" b="1" u="none" kern="1200" dirty="0">
                          <a:solidFill>
                            <a:srgbClr val="0000CC"/>
                          </a:solidFill>
                          <a:latin typeface="+mn-lt"/>
                          <a:ea typeface="+mn-ea"/>
                          <a:cs typeface="+mn-cs"/>
                          <a:sym typeface="Wingdings" pitchFamily="2" charset="2"/>
                        </a:rPr>
                        <a:t>A</a:t>
                      </a:r>
                      <a:r>
                        <a:rPr lang="en-US" sz="1600" b="0" u="none" dirty="0">
                          <a:solidFill>
                            <a:schemeClr val="tx1"/>
                          </a:solidFill>
                          <a:sym typeface="Wingdings" pitchFamily="2" charset="2"/>
                        </a:rPr>
                        <a:t>  0</a:t>
                      </a:r>
                      <a:endParaRPr lang="en-US" sz="1600" b="0" u="none" dirty="0">
                        <a:solidFill>
                          <a:schemeClr val="tx1"/>
                        </a:solidFill>
                      </a:endParaRPr>
                    </a:p>
                  </a:txBody>
                  <a:tcPr/>
                </a:tc>
                <a:tc>
                  <a:txBody>
                    <a:bodyPr/>
                    <a:lstStyle/>
                    <a:p>
                      <a:r>
                        <a:rPr lang="en-US" sz="1600" b="1" dirty="0">
                          <a:solidFill>
                            <a:srgbClr val="0000CC"/>
                          </a:solidFill>
                        </a:rPr>
                        <a:t>0</a:t>
                      </a:r>
                    </a:p>
                  </a:txBody>
                  <a:tcPr/>
                </a:tc>
                <a:extLst>
                  <a:ext uri="{0D108BD9-81ED-4DB2-BD59-A6C34878D82A}">
                    <a16:rowId xmlns:a16="http://schemas.microsoft.com/office/drawing/2014/main" val="10002"/>
                  </a:ext>
                </a:extLst>
              </a:tr>
              <a:tr h="370840">
                <a:tc>
                  <a:txBody>
                    <a:bodyPr/>
                    <a:lstStyle/>
                    <a:p>
                      <a:r>
                        <a:rPr lang="en-US" sz="1600" b="1" u="none" dirty="0">
                          <a:solidFill>
                            <a:srgbClr val="0000CC"/>
                          </a:solidFill>
                        </a:rPr>
                        <a: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a:solidFill>
                            <a:srgbClr val="FF0000"/>
                          </a:solidFill>
                        </a:rPr>
                        <a:t>B</a:t>
                      </a:r>
                      <a:endParaRPr lang="en-US" sz="1600" b="0" u="none" dirty="0"/>
                    </a:p>
                  </a:txBody>
                  <a:tcPr/>
                </a:tc>
                <a:tc>
                  <a:txBody>
                    <a:bodyPr/>
                    <a:lstStyle/>
                    <a:p>
                      <a:r>
                        <a:rPr lang="en-US" sz="1600" kern="1200" dirty="0">
                          <a:solidFill>
                            <a:srgbClr val="FF0000"/>
                          </a:solidFill>
                          <a:latin typeface="+mn-lt"/>
                          <a:ea typeface="+mn-ea"/>
                          <a:cs typeface="+mn-cs"/>
                        </a:rPr>
                        <a:t>A</a:t>
                      </a:r>
                      <a:r>
                        <a:rPr lang="en-US" sz="1600" b="1" u="sng" kern="1200" dirty="0">
                          <a:solidFill>
                            <a:srgbClr val="FF0000"/>
                          </a:solidFill>
                          <a:latin typeface="+mn-lt"/>
                          <a:ea typeface="+mn-ea"/>
                          <a:cs typeface="+mn-cs"/>
                        </a:rPr>
                        <a:t>B</a:t>
                      </a:r>
                    </a:p>
                  </a:txBody>
                  <a:tcPr/>
                </a:tc>
                <a:tc>
                  <a:txBody>
                    <a:bodyPr/>
                    <a:lstStyle/>
                    <a:p>
                      <a:r>
                        <a:rPr lang="pt-BR" sz="1600" b="0" u="none" dirty="0">
                          <a:solidFill>
                            <a:schemeClr val="tx1"/>
                          </a:solidFill>
                        </a:rPr>
                        <a:t>{</a:t>
                      </a:r>
                      <a:r>
                        <a:rPr lang="pt-BR" sz="1600" b="0" u="none" dirty="0">
                          <a:solidFill>
                            <a:srgbClr val="0000CC"/>
                          </a:solidFill>
                        </a:rPr>
                        <a:t>A=0</a:t>
                      </a:r>
                      <a:r>
                        <a:rPr lang="pt-BR" sz="1600" b="0" u="none" dirty="0">
                          <a:solidFill>
                            <a:schemeClr val="tx1"/>
                          </a:solidFill>
                        </a:rPr>
                        <a:t>, B=1, C=2,</a:t>
                      </a:r>
                      <a:r>
                        <a:rPr lang="pt-BR" sz="1600" b="0" u="none" baseline="0" dirty="0">
                          <a:solidFill>
                            <a:schemeClr val="tx1"/>
                          </a:solidFill>
                        </a:rPr>
                        <a:t> </a:t>
                      </a:r>
                      <a:r>
                        <a:rPr lang="pt-BR" sz="1600" b="0" u="none" kern="1200" dirty="0">
                          <a:solidFill>
                            <a:srgbClr val="FF0000"/>
                          </a:solidFill>
                          <a:latin typeface="+mn-lt"/>
                          <a:ea typeface="+mn-ea"/>
                          <a:cs typeface="+mn-cs"/>
                        </a:rPr>
                        <a:t>AA=3</a:t>
                      </a:r>
                      <a:r>
                        <a:rPr lang="pt-BR" sz="1600" b="0" u="none" dirty="0">
                          <a:solidFill>
                            <a:schemeClr val="tx1"/>
                          </a:solidFill>
                        </a:rPr>
                        <a:t>},   add AB to dict,  : </a:t>
                      </a:r>
                      <a:r>
                        <a:rPr lang="pt-BR" sz="1600" b="1" u="none" kern="1200" dirty="0">
                          <a:solidFill>
                            <a:srgbClr val="0000CC"/>
                          </a:solidFill>
                          <a:latin typeface="+mn-lt"/>
                          <a:ea typeface="+mn-ea"/>
                          <a:cs typeface="+mn-cs"/>
                        </a:rPr>
                        <a:t>A </a:t>
                      </a:r>
                      <a:r>
                        <a:rPr lang="pt-BR" sz="1600" b="0" u="none" baseline="0" dirty="0">
                          <a:solidFill>
                            <a:schemeClr val="tx1"/>
                          </a:solidFill>
                          <a:sym typeface="Wingdings" pitchFamily="2" charset="2"/>
                        </a:rPr>
                        <a:t></a:t>
                      </a:r>
                      <a:r>
                        <a:rPr lang="pt-BR" sz="1600" b="0" u="none" dirty="0">
                          <a:solidFill>
                            <a:schemeClr val="tx1"/>
                          </a:solidFill>
                        </a:rPr>
                        <a:t> 0</a:t>
                      </a:r>
                      <a:endParaRPr lang="en-US" sz="1600" b="0" u="none" dirty="0">
                        <a:solidFill>
                          <a:schemeClr val="tx1"/>
                        </a:solidFill>
                      </a:endParaRPr>
                    </a:p>
                  </a:txBody>
                  <a:tcPr/>
                </a:tc>
                <a:tc>
                  <a:txBody>
                    <a:bodyPr/>
                    <a:lstStyle/>
                    <a:p>
                      <a:r>
                        <a:rPr lang="en-US" sz="1600" dirty="0">
                          <a:solidFill>
                            <a:srgbClr val="0000CC"/>
                          </a:solidFill>
                        </a:rPr>
                        <a:t>0</a:t>
                      </a:r>
                    </a:p>
                  </a:txBody>
                  <a:tcPr/>
                </a:tc>
                <a:extLst>
                  <a:ext uri="{0D108BD9-81ED-4DB2-BD59-A6C34878D82A}">
                    <a16:rowId xmlns:a16="http://schemas.microsoft.com/office/drawing/2014/main" val="10003"/>
                  </a:ext>
                </a:extLst>
              </a:tr>
              <a:tr h="370840">
                <a:tc>
                  <a:txBody>
                    <a:bodyPr/>
                    <a:lstStyle/>
                    <a:p>
                      <a:r>
                        <a:rPr lang="en-US" sz="1600" b="1" u="none" dirty="0">
                          <a:solidFill>
                            <a:srgbClr val="0000CC"/>
                          </a:solidFill>
                        </a:rPr>
                        <a:t>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a:solidFill>
                            <a:srgbClr val="FF0000"/>
                          </a:solidFill>
                        </a:rPr>
                        <a:t>A</a:t>
                      </a:r>
                      <a:endParaRPr lang="en-US" sz="1600" b="0" u="none" dirty="0"/>
                    </a:p>
                  </a:txBody>
                  <a:tcPr/>
                </a:tc>
                <a:tc>
                  <a:txBody>
                    <a:bodyPr/>
                    <a:lstStyle/>
                    <a:p>
                      <a:r>
                        <a:rPr lang="en-US" sz="1600" kern="1200" dirty="0">
                          <a:solidFill>
                            <a:srgbClr val="FF0000"/>
                          </a:solidFill>
                          <a:latin typeface="+mn-lt"/>
                          <a:ea typeface="+mn-ea"/>
                          <a:cs typeface="+mn-cs"/>
                        </a:rPr>
                        <a:t>B</a:t>
                      </a:r>
                      <a:r>
                        <a:rPr lang="en-US" sz="1600" u="sng" kern="1200" dirty="0">
                          <a:solidFill>
                            <a:srgbClr val="FF0000"/>
                          </a:solidFill>
                          <a:latin typeface="+mn-lt"/>
                          <a:ea typeface="+mn-ea"/>
                          <a:cs typeface="+mn-cs"/>
                        </a:rPr>
                        <a:t>A</a:t>
                      </a:r>
                    </a:p>
                  </a:txBody>
                  <a:tcPr/>
                </a:tc>
                <a:tc>
                  <a:txBody>
                    <a:bodyPr/>
                    <a:lstStyle/>
                    <a:p>
                      <a:r>
                        <a:rPr lang="de-DE" sz="1600" b="0" u="none" dirty="0">
                          <a:solidFill>
                            <a:schemeClr val="tx1"/>
                          </a:solidFill>
                        </a:rPr>
                        <a:t>{A=0, </a:t>
                      </a:r>
                      <a:r>
                        <a:rPr lang="de-DE" sz="1600" b="0" u="none" dirty="0">
                          <a:solidFill>
                            <a:srgbClr val="0000CC"/>
                          </a:solidFill>
                        </a:rPr>
                        <a:t>B=1</a:t>
                      </a:r>
                      <a:r>
                        <a:rPr lang="de-DE" sz="1600" b="0" u="none" dirty="0">
                          <a:solidFill>
                            <a:schemeClr val="tx1"/>
                          </a:solidFill>
                        </a:rPr>
                        <a:t>, C=2, , AA=3,</a:t>
                      </a:r>
                      <a:r>
                        <a:rPr lang="de-DE" sz="1600" b="0" u="none" kern="1200" dirty="0">
                          <a:solidFill>
                            <a:srgbClr val="FF0000"/>
                          </a:solidFill>
                          <a:latin typeface="+mn-lt"/>
                          <a:ea typeface="+mn-ea"/>
                          <a:cs typeface="+mn-cs"/>
                        </a:rPr>
                        <a:t>AB=4</a:t>
                      </a:r>
                      <a:r>
                        <a:rPr lang="de-DE" sz="1600" b="0" u="none" dirty="0">
                          <a:solidFill>
                            <a:schemeClr val="tx1"/>
                          </a:solidFill>
                        </a:rPr>
                        <a:t>} , add BA to dict, </a:t>
                      </a:r>
                      <a:r>
                        <a:rPr lang="de-DE" sz="1600" b="1" u="none" kern="1200" dirty="0">
                          <a:solidFill>
                            <a:srgbClr val="0000CC"/>
                          </a:solidFill>
                          <a:latin typeface="+mn-lt"/>
                          <a:ea typeface="+mn-ea"/>
                          <a:cs typeface="+mn-cs"/>
                        </a:rPr>
                        <a:t>B</a:t>
                      </a:r>
                      <a:r>
                        <a:rPr lang="de-DE" sz="1600" b="0" u="none" dirty="0">
                          <a:solidFill>
                            <a:schemeClr val="tx1"/>
                          </a:solidFill>
                        </a:rPr>
                        <a:t> </a:t>
                      </a:r>
                      <a:r>
                        <a:rPr lang="de-DE" sz="1600" b="0" u="none" dirty="0">
                          <a:solidFill>
                            <a:schemeClr val="tx1"/>
                          </a:solidFill>
                          <a:sym typeface="Wingdings" pitchFamily="2" charset="2"/>
                        </a:rPr>
                        <a:t> 1</a:t>
                      </a:r>
                      <a:r>
                        <a:rPr lang="de-DE" sz="1600" b="0" u="none" dirty="0">
                          <a:solidFill>
                            <a:schemeClr val="tx1"/>
                          </a:solidFill>
                        </a:rPr>
                        <a:t>             </a:t>
                      </a:r>
                      <a:endParaRPr lang="en-US" sz="1600" b="0" u="none" dirty="0">
                        <a:solidFill>
                          <a:schemeClr val="tx1"/>
                        </a:solidFill>
                      </a:endParaRPr>
                    </a:p>
                  </a:txBody>
                  <a:tcPr/>
                </a:tc>
                <a:tc>
                  <a:txBody>
                    <a:bodyPr/>
                    <a:lstStyle/>
                    <a:p>
                      <a:r>
                        <a:rPr lang="en-US" sz="1600" dirty="0">
                          <a:solidFill>
                            <a:srgbClr val="0000CC"/>
                          </a:solidFill>
                        </a:rPr>
                        <a:t>1</a:t>
                      </a:r>
                    </a:p>
                  </a:txBody>
                  <a:tcPr/>
                </a:tc>
                <a:extLst>
                  <a:ext uri="{0D108BD9-81ED-4DB2-BD59-A6C34878D82A}">
                    <a16:rowId xmlns:a16="http://schemas.microsoft.com/office/drawing/2014/main" val="10004"/>
                  </a:ext>
                </a:extLst>
              </a:tr>
              <a:tr h="370840">
                <a:tc>
                  <a:txBody>
                    <a:bodyPr/>
                    <a:lstStyle/>
                    <a:p>
                      <a:r>
                        <a:rPr lang="en-US" sz="1600" dirty="0"/>
                        <a: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a:solidFill>
                            <a:srgbClr val="FF0000"/>
                          </a:solidFill>
                        </a:rPr>
                        <a:t>A</a:t>
                      </a:r>
                      <a:endParaRPr lang="en-US" sz="1600" b="0" u="none" dirty="0"/>
                    </a:p>
                  </a:txBody>
                  <a:tcPr/>
                </a:tc>
                <a:tc>
                  <a:txBody>
                    <a:bodyPr/>
                    <a:lstStyle/>
                    <a:p>
                      <a:r>
                        <a:rPr lang="en-US" sz="1600" b="1" u="sng" dirty="0"/>
                        <a:t>AA</a:t>
                      </a:r>
                      <a:r>
                        <a:rPr lang="en-US" sz="1600" b="0" u="sng" dirty="0"/>
                        <a:t>(existed)</a:t>
                      </a:r>
                      <a:endParaRPr lang="en-US" sz="1600" b="1" u="sng" dirty="0"/>
                    </a:p>
                  </a:txBody>
                  <a:tcPr/>
                </a:tc>
                <a:tc>
                  <a:txBody>
                    <a:bodyPr/>
                    <a:lstStyle/>
                    <a:p>
                      <a:r>
                        <a:rPr lang="en-US" sz="1600" b="0" u="none" dirty="0">
                          <a:solidFill>
                            <a:schemeClr val="tx1"/>
                          </a:solidFill>
                        </a:rPr>
                        <a:t>{A=0,B=1,C=2, AA=3,AB=4,</a:t>
                      </a:r>
                      <a:r>
                        <a:rPr lang="en-US" sz="1600" b="0" u="none" kern="1200" dirty="0">
                          <a:solidFill>
                            <a:schemeClr val="tx1"/>
                          </a:solidFill>
                          <a:latin typeface="+mn-lt"/>
                          <a:ea typeface="+mn-ea"/>
                          <a:cs typeface="+mn-cs"/>
                        </a:rPr>
                        <a:t> </a:t>
                      </a:r>
                      <a:r>
                        <a:rPr lang="en-US" sz="1600" b="0" u="none" kern="1200" dirty="0">
                          <a:solidFill>
                            <a:srgbClr val="FF0000"/>
                          </a:solidFill>
                          <a:latin typeface="+mn-lt"/>
                          <a:ea typeface="+mn-ea"/>
                          <a:cs typeface="+mn-cs"/>
                        </a:rPr>
                        <a:t>BA=5</a:t>
                      </a:r>
                      <a:r>
                        <a:rPr lang="en-US" sz="1600" b="0" u="none" dirty="0">
                          <a:solidFill>
                            <a:schemeClr val="tx1"/>
                          </a:solidFill>
                        </a:rPr>
                        <a:t> }, AA existed, read more  </a:t>
                      </a:r>
                    </a:p>
                  </a:txBody>
                  <a:tcPr/>
                </a:tc>
                <a:tc>
                  <a:txBody>
                    <a:bodyPr/>
                    <a:lstStyle/>
                    <a:p>
                      <a:endParaRPr lang="en-US" sz="1600">
                        <a:solidFill>
                          <a:srgbClr val="0000CC"/>
                        </a:solidFill>
                      </a:endParaRPr>
                    </a:p>
                  </a:txBody>
                  <a:tcPr/>
                </a:tc>
                <a:extLst>
                  <a:ext uri="{0D108BD9-81ED-4DB2-BD59-A6C34878D82A}">
                    <a16:rowId xmlns:a16="http://schemas.microsoft.com/office/drawing/2014/main" val="10005"/>
                  </a:ext>
                </a:extLst>
              </a:tr>
              <a:tr h="370840">
                <a:tc>
                  <a:txBody>
                    <a:bodyPr/>
                    <a:lstStyle/>
                    <a:p>
                      <a:r>
                        <a:rPr lang="en-US" sz="1600" b="1" u="sng" dirty="0">
                          <a:solidFill>
                            <a:srgbClr val="0000CC"/>
                          </a:solidFill>
                        </a:rPr>
                        <a:t>AA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a:solidFill>
                            <a:srgbClr val="FF0000"/>
                          </a:solidFill>
                        </a:rPr>
                        <a:t>B</a:t>
                      </a:r>
                      <a:endParaRPr lang="en-US" sz="1600" b="0" u="none" dirty="0"/>
                    </a:p>
                  </a:txBody>
                  <a:tcPr/>
                </a:tc>
                <a:tc>
                  <a:txBody>
                    <a:bodyPr/>
                    <a:lstStyle/>
                    <a:p>
                      <a:r>
                        <a:rPr lang="en-US" sz="1600" kern="1200" dirty="0">
                          <a:solidFill>
                            <a:srgbClr val="FF0000"/>
                          </a:solidFill>
                          <a:latin typeface="+mn-lt"/>
                          <a:ea typeface="+mn-ea"/>
                          <a:cs typeface="+mn-cs"/>
                        </a:rPr>
                        <a:t>AA</a:t>
                      </a:r>
                      <a:r>
                        <a:rPr lang="en-US" sz="1600" u="sng" kern="1200" dirty="0">
                          <a:solidFill>
                            <a:srgbClr val="FF0000"/>
                          </a:solidFill>
                          <a:latin typeface="+mn-lt"/>
                          <a:ea typeface="+mn-ea"/>
                          <a:cs typeface="+mn-cs"/>
                        </a:rPr>
                        <a:t>B</a:t>
                      </a:r>
                    </a:p>
                  </a:txBody>
                  <a:tcPr/>
                </a:tc>
                <a:tc>
                  <a:txBody>
                    <a:bodyPr/>
                    <a:lstStyle/>
                    <a:p>
                      <a:r>
                        <a:rPr lang="en-US" sz="1600" b="0" u="none" dirty="0">
                          <a:solidFill>
                            <a:schemeClr val="tx1"/>
                          </a:solidFill>
                        </a:rPr>
                        <a:t>{A=0,B=1,C=2, </a:t>
                      </a:r>
                      <a:r>
                        <a:rPr lang="en-US" sz="1600" b="0" u="none" dirty="0">
                          <a:solidFill>
                            <a:srgbClr val="0000CC"/>
                          </a:solidFill>
                        </a:rPr>
                        <a:t>AA=3</a:t>
                      </a:r>
                      <a:r>
                        <a:rPr lang="en-US" sz="1600" b="0" u="none" dirty="0">
                          <a:solidFill>
                            <a:schemeClr val="tx1"/>
                          </a:solidFill>
                        </a:rPr>
                        <a:t>,AB=4,</a:t>
                      </a:r>
                      <a:r>
                        <a:rPr lang="en-US" sz="1600" b="0" u="none" kern="1200" dirty="0">
                          <a:solidFill>
                            <a:schemeClr val="tx1"/>
                          </a:solidFill>
                          <a:latin typeface="+mn-lt"/>
                          <a:ea typeface="+mn-ea"/>
                          <a:cs typeface="+mn-cs"/>
                        </a:rPr>
                        <a:t> BA=5</a:t>
                      </a:r>
                      <a:r>
                        <a:rPr lang="en-US" sz="1600" b="0" u="none" dirty="0">
                          <a:solidFill>
                            <a:schemeClr val="tx1"/>
                          </a:solidFill>
                        </a:rPr>
                        <a:t> }, add AAB to </a:t>
                      </a:r>
                      <a:r>
                        <a:rPr lang="en-US" sz="1600" b="0" u="none" dirty="0" err="1">
                          <a:solidFill>
                            <a:schemeClr val="tx1"/>
                          </a:solidFill>
                        </a:rPr>
                        <a:t>dict</a:t>
                      </a:r>
                      <a:r>
                        <a:rPr lang="en-US" sz="1600" b="0" u="none" dirty="0">
                          <a:solidFill>
                            <a:schemeClr val="tx1"/>
                          </a:solidFill>
                        </a:rPr>
                        <a:t>,  </a:t>
                      </a:r>
                      <a:r>
                        <a:rPr lang="en-US" sz="1600" b="1" u="none" kern="1200" dirty="0">
                          <a:solidFill>
                            <a:srgbClr val="0000CC"/>
                          </a:solidFill>
                          <a:latin typeface="+mn-lt"/>
                          <a:ea typeface="+mn-ea"/>
                          <a:cs typeface="+mn-cs"/>
                        </a:rPr>
                        <a:t>AA </a:t>
                      </a:r>
                      <a:r>
                        <a:rPr lang="en-US" sz="1600" b="0" u="none" dirty="0">
                          <a:solidFill>
                            <a:schemeClr val="tx1"/>
                          </a:solidFill>
                          <a:sym typeface="Wingdings" pitchFamily="2" charset="2"/>
                        </a:rPr>
                        <a:t> 3</a:t>
                      </a:r>
                      <a:endParaRPr lang="en-US" sz="1600" b="0" u="none" dirty="0">
                        <a:solidFill>
                          <a:schemeClr val="tx1"/>
                        </a:solidFill>
                      </a:endParaRPr>
                    </a:p>
                  </a:txBody>
                  <a:tcPr/>
                </a:tc>
                <a:tc>
                  <a:txBody>
                    <a:bodyPr/>
                    <a:lstStyle/>
                    <a:p>
                      <a:r>
                        <a:rPr lang="en-US" sz="1600" dirty="0">
                          <a:solidFill>
                            <a:srgbClr val="0000CC"/>
                          </a:solidFill>
                        </a:rPr>
                        <a:t>3</a:t>
                      </a:r>
                    </a:p>
                  </a:txBody>
                  <a:tcPr/>
                </a:tc>
                <a:extLst>
                  <a:ext uri="{0D108BD9-81ED-4DB2-BD59-A6C34878D82A}">
                    <a16:rowId xmlns:a16="http://schemas.microsoft.com/office/drawing/2014/main" val="10006"/>
                  </a:ext>
                </a:extLst>
              </a:tr>
              <a:tr h="370840">
                <a:tc>
                  <a:txBody>
                    <a:bodyPr/>
                    <a:lstStyle/>
                    <a:p>
                      <a:r>
                        <a:rPr lang="en-US" sz="1600" dirty="0">
                          <a:solidFill>
                            <a:srgbClr val="0000CC"/>
                          </a:solidFill>
                        </a:rPr>
                        <a:t>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a:solidFill>
                            <a:srgbClr val="FF0000"/>
                          </a:solidFill>
                        </a:rPr>
                        <a:t>B</a:t>
                      </a:r>
                      <a:endParaRPr lang="en-US" sz="1600" b="0" u="none" dirty="0"/>
                    </a:p>
                  </a:txBody>
                  <a:tcPr/>
                </a:tc>
                <a:tc>
                  <a:txBody>
                    <a:bodyPr/>
                    <a:lstStyle/>
                    <a:p>
                      <a:r>
                        <a:rPr lang="en-US" sz="1600" kern="1200" dirty="0">
                          <a:solidFill>
                            <a:srgbClr val="FF0000"/>
                          </a:solidFill>
                          <a:latin typeface="+mn-lt"/>
                          <a:ea typeface="+mn-ea"/>
                          <a:cs typeface="+mn-cs"/>
                        </a:rPr>
                        <a:t>B</a:t>
                      </a:r>
                      <a:r>
                        <a:rPr lang="en-US" sz="1600" u="sng" kern="1200" dirty="0">
                          <a:solidFill>
                            <a:srgbClr val="FF0000"/>
                          </a:solidFill>
                          <a:latin typeface="+mn-lt"/>
                          <a:ea typeface="+mn-ea"/>
                          <a:cs typeface="+mn-cs"/>
                        </a:rPr>
                        <a:t>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a:solidFill>
                            <a:schemeClr val="tx1"/>
                          </a:solidFill>
                        </a:rPr>
                        <a:t>{A=0,</a:t>
                      </a:r>
                      <a:r>
                        <a:rPr lang="en-US" sz="1600" b="0" u="none" dirty="0">
                          <a:solidFill>
                            <a:srgbClr val="0000CC"/>
                          </a:solidFill>
                        </a:rPr>
                        <a:t>B=1</a:t>
                      </a:r>
                      <a:r>
                        <a:rPr lang="en-US" sz="1600" b="0" u="none" dirty="0">
                          <a:solidFill>
                            <a:schemeClr val="tx1"/>
                          </a:solidFill>
                        </a:rPr>
                        <a:t>,C=2, AA=3,AB=4,</a:t>
                      </a:r>
                      <a:r>
                        <a:rPr lang="en-US" sz="1600" b="0" u="none" kern="1200" dirty="0">
                          <a:solidFill>
                            <a:schemeClr val="tx1"/>
                          </a:solidFill>
                          <a:latin typeface="+mn-lt"/>
                          <a:ea typeface="+mn-ea"/>
                          <a:cs typeface="+mn-cs"/>
                        </a:rPr>
                        <a:t> BA=5</a:t>
                      </a:r>
                      <a:r>
                        <a:rPr lang="en-US" sz="1600" b="0" u="none" dirty="0">
                          <a:solidFill>
                            <a:schemeClr val="tx1"/>
                          </a:solidFill>
                        </a:rPr>
                        <a:t> , </a:t>
                      </a:r>
                      <a:r>
                        <a:rPr lang="en-US" sz="1600" b="0" u="none" kern="1200" dirty="0">
                          <a:solidFill>
                            <a:srgbClr val="FF0000"/>
                          </a:solidFill>
                          <a:latin typeface="+mn-lt"/>
                          <a:ea typeface="+mn-ea"/>
                          <a:cs typeface="+mn-cs"/>
                        </a:rPr>
                        <a:t>AAB=6</a:t>
                      </a:r>
                      <a:r>
                        <a:rPr lang="en-US" sz="1600" b="0" u="none" dirty="0">
                          <a:solidFill>
                            <a:schemeClr val="tx1"/>
                          </a:solidFill>
                        </a:rPr>
                        <a:t>},</a:t>
                      </a:r>
                      <a:r>
                        <a:rPr lang="en-US" sz="1600" b="0" u="none" baseline="0" dirty="0">
                          <a:solidFill>
                            <a:schemeClr val="tx1"/>
                          </a:solidFill>
                        </a:rPr>
                        <a:t> do similarly</a:t>
                      </a:r>
                      <a:endParaRPr lang="en-US" sz="1600" b="0" u="none" dirty="0">
                        <a:solidFill>
                          <a:schemeClr val="tx1"/>
                        </a:solidFill>
                      </a:endParaRPr>
                    </a:p>
                  </a:txBody>
                  <a:tcPr/>
                </a:tc>
                <a:tc>
                  <a:txBody>
                    <a:bodyPr/>
                    <a:lstStyle/>
                    <a:p>
                      <a:r>
                        <a:rPr lang="en-US" sz="1600" dirty="0">
                          <a:solidFill>
                            <a:srgbClr val="0000CC"/>
                          </a:solidFill>
                        </a:rPr>
                        <a:t>1</a:t>
                      </a:r>
                    </a:p>
                  </a:txBody>
                  <a:tcPr/>
                </a:tc>
                <a:extLst>
                  <a:ext uri="{0D108BD9-81ED-4DB2-BD59-A6C34878D82A}">
                    <a16:rowId xmlns:a16="http://schemas.microsoft.com/office/drawing/2014/main" val="10007"/>
                  </a:ext>
                </a:extLst>
              </a:tr>
              <a:tr h="370840">
                <a:tc>
                  <a:txBody>
                    <a:bodyPr/>
                    <a:lstStyle/>
                    <a:p>
                      <a:r>
                        <a:rPr lang="en-US" sz="1600" dirty="0">
                          <a:solidFill>
                            <a:srgbClr val="0000CC"/>
                          </a:solidFill>
                        </a:rPr>
                        <a:t>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a:solidFill>
                            <a:srgbClr val="FF0000"/>
                          </a:solidFill>
                        </a:rPr>
                        <a:t>C</a:t>
                      </a:r>
                      <a:endParaRPr lang="en-US" sz="1600" b="0" u="none" dirty="0"/>
                    </a:p>
                  </a:txBody>
                  <a:tcPr/>
                </a:tc>
                <a:tc>
                  <a:txBody>
                    <a:bodyPr/>
                    <a:lstStyle/>
                    <a:p>
                      <a:r>
                        <a:rPr lang="en-US" sz="1600" kern="1200" dirty="0">
                          <a:solidFill>
                            <a:srgbClr val="FF0000"/>
                          </a:solidFill>
                          <a:latin typeface="+mn-lt"/>
                          <a:ea typeface="+mn-ea"/>
                          <a:cs typeface="+mn-cs"/>
                        </a:rPr>
                        <a:t>B</a:t>
                      </a:r>
                      <a:r>
                        <a:rPr lang="en-US" sz="1600" u="sng" kern="1200" dirty="0">
                          <a:solidFill>
                            <a:srgbClr val="FF0000"/>
                          </a:solidFill>
                          <a:latin typeface="+mn-lt"/>
                          <a:ea typeface="+mn-ea"/>
                          <a:cs typeface="+mn-cs"/>
                        </a:rPr>
                        <a: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a:solidFill>
                            <a:schemeClr val="tx1"/>
                          </a:solidFill>
                        </a:rPr>
                        <a:t> {A=0,</a:t>
                      </a:r>
                      <a:r>
                        <a:rPr lang="en-US" sz="1600" b="0" u="none" dirty="0">
                          <a:solidFill>
                            <a:srgbClr val="0000CC"/>
                          </a:solidFill>
                        </a:rPr>
                        <a:t>B=1</a:t>
                      </a:r>
                      <a:r>
                        <a:rPr lang="en-US" sz="1600" b="0" u="none" dirty="0">
                          <a:solidFill>
                            <a:schemeClr val="tx1"/>
                          </a:solidFill>
                        </a:rPr>
                        <a:t>,C=2, AA=3,AB=4,</a:t>
                      </a:r>
                      <a:r>
                        <a:rPr lang="en-US" sz="1600" b="0" u="none" kern="1200" dirty="0">
                          <a:solidFill>
                            <a:schemeClr val="tx1"/>
                          </a:solidFill>
                          <a:latin typeface="+mn-lt"/>
                          <a:ea typeface="+mn-ea"/>
                          <a:cs typeface="+mn-cs"/>
                        </a:rPr>
                        <a:t> BA=5</a:t>
                      </a:r>
                      <a:r>
                        <a:rPr lang="en-US" sz="1600" b="0" u="none" dirty="0">
                          <a:solidFill>
                            <a:schemeClr val="tx1"/>
                          </a:solidFill>
                        </a:rPr>
                        <a:t> , </a:t>
                      </a:r>
                      <a:r>
                        <a:rPr lang="en-US" sz="1600" b="0" u="none" kern="1200" dirty="0">
                          <a:solidFill>
                            <a:schemeClr val="tx1"/>
                          </a:solidFill>
                          <a:latin typeface="+mn-lt"/>
                          <a:ea typeface="+mn-ea"/>
                          <a:cs typeface="+mn-cs"/>
                        </a:rPr>
                        <a:t>AAB=6</a:t>
                      </a:r>
                      <a:r>
                        <a:rPr lang="en-US" sz="1600" b="0" u="none" dirty="0">
                          <a:solidFill>
                            <a:schemeClr val="tx1"/>
                          </a:solidFill>
                        </a:rPr>
                        <a:t>,</a:t>
                      </a:r>
                      <a:r>
                        <a:rPr lang="en-US" sz="1600" b="0" u="none" kern="1200" dirty="0">
                          <a:solidFill>
                            <a:srgbClr val="FF0000"/>
                          </a:solidFill>
                          <a:latin typeface="+mn-lt"/>
                          <a:ea typeface="+mn-ea"/>
                          <a:cs typeface="+mn-cs"/>
                        </a:rPr>
                        <a:t>BB=7</a:t>
                      </a:r>
                      <a:r>
                        <a:rPr lang="en-US" sz="1600" b="0" u="none" dirty="0">
                          <a:solidFill>
                            <a:schemeClr val="tx1"/>
                          </a:solidFill>
                        </a:rPr>
                        <a:t>}</a:t>
                      </a:r>
                    </a:p>
                  </a:txBody>
                  <a:tcPr/>
                </a:tc>
                <a:tc>
                  <a:txBody>
                    <a:bodyPr/>
                    <a:lstStyle/>
                    <a:p>
                      <a:r>
                        <a:rPr lang="en-US" sz="1600" dirty="0">
                          <a:solidFill>
                            <a:srgbClr val="0000CC"/>
                          </a:solidFill>
                        </a:rPr>
                        <a:t>1</a:t>
                      </a:r>
                    </a:p>
                  </a:txBody>
                  <a:tcPr/>
                </a:tc>
                <a:extLst>
                  <a:ext uri="{0D108BD9-81ED-4DB2-BD59-A6C34878D82A}">
                    <a16:rowId xmlns:a16="http://schemas.microsoft.com/office/drawing/2014/main" val="10008"/>
                  </a:ext>
                </a:extLst>
              </a:tr>
              <a:tr h="370840">
                <a:tc>
                  <a:txBody>
                    <a:bodyPr/>
                    <a:lstStyle/>
                    <a:p>
                      <a:r>
                        <a:rPr lang="en-US" sz="1600" dirty="0">
                          <a:solidFill>
                            <a:srgbClr val="0000CC"/>
                          </a:solidFill>
                        </a:rPr>
                        <a: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a:solidFill>
                            <a:srgbClr val="FF0000"/>
                          </a:solidFill>
                        </a:rPr>
                        <a:t>C</a:t>
                      </a:r>
                      <a:endParaRPr lang="en-US" sz="1600" b="0" u="none" dirty="0"/>
                    </a:p>
                  </a:txBody>
                  <a:tcPr/>
                </a:tc>
                <a:tc>
                  <a:txBody>
                    <a:bodyPr/>
                    <a:lstStyle/>
                    <a:p>
                      <a:r>
                        <a:rPr lang="en-US" sz="1600" kern="1200" dirty="0">
                          <a:solidFill>
                            <a:srgbClr val="FF0000"/>
                          </a:solidFill>
                          <a:latin typeface="+mn-lt"/>
                          <a:ea typeface="+mn-ea"/>
                          <a:cs typeface="+mn-cs"/>
                        </a:rPr>
                        <a:t>C</a:t>
                      </a:r>
                      <a:r>
                        <a:rPr lang="en-US" sz="1600" u="sng" kern="1200" dirty="0">
                          <a:solidFill>
                            <a:srgbClr val="FF0000"/>
                          </a:solidFill>
                          <a:latin typeface="+mn-lt"/>
                          <a:ea typeface="+mn-ea"/>
                          <a:cs typeface="+mn-cs"/>
                        </a:rPr>
                        <a:t>C</a:t>
                      </a:r>
                    </a:p>
                  </a:txBody>
                  <a:tcPr/>
                </a:tc>
                <a:tc>
                  <a:txBody>
                    <a:bodyPr/>
                    <a:lstStyle/>
                    <a:p>
                      <a:r>
                        <a:rPr lang="en-US" sz="1600" b="0" u="none" dirty="0">
                          <a:solidFill>
                            <a:schemeClr val="tx1"/>
                          </a:solidFill>
                        </a:rPr>
                        <a:t>{A=0,B=1,</a:t>
                      </a:r>
                      <a:r>
                        <a:rPr lang="en-US" sz="1600" b="0" u="none" dirty="0">
                          <a:solidFill>
                            <a:srgbClr val="0000CC"/>
                          </a:solidFill>
                        </a:rPr>
                        <a:t>C=2</a:t>
                      </a:r>
                      <a:r>
                        <a:rPr lang="en-US" sz="1600" b="0" u="none" dirty="0">
                          <a:solidFill>
                            <a:schemeClr val="tx1"/>
                          </a:solidFill>
                        </a:rPr>
                        <a:t>, AA=3,AB=4,</a:t>
                      </a:r>
                      <a:r>
                        <a:rPr lang="en-US" sz="1600" b="0" u="none" kern="1200" dirty="0">
                          <a:solidFill>
                            <a:schemeClr val="tx1"/>
                          </a:solidFill>
                          <a:latin typeface="+mn-lt"/>
                          <a:ea typeface="+mn-ea"/>
                          <a:cs typeface="+mn-cs"/>
                        </a:rPr>
                        <a:t> BA=5</a:t>
                      </a:r>
                      <a:r>
                        <a:rPr lang="en-US" sz="1600" b="0" u="none" dirty="0">
                          <a:solidFill>
                            <a:schemeClr val="tx1"/>
                          </a:solidFill>
                        </a:rPr>
                        <a:t> , </a:t>
                      </a:r>
                      <a:r>
                        <a:rPr lang="en-US" sz="1600" b="0" u="none" kern="1200" dirty="0">
                          <a:solidFill>
                            <a:schemeClr val="tx1"/>
                          </a:solidFill>
                          <a:latin typeface="+mn-lt"/>
                          <a:ea typeface="+mn-ea"/>
                          <a:cs typeface="+mn-cs"/>
                        </a:rPr>
                        <a:t>AAB=6</a:t>
                      </a:r>
                      <a:r>
                        <a:rPr lang="en-US" sz="1600" b="0" u="none" dirty="0">
                          <a:solidFill>
                            <a:schemeClr val="tx1"/>
                          </a:solidFill>
                        </a:rPr>
                        <a:t>,</a:t>
                      </a:r>
                      <a:r>
                        <a:rPr lang="en-US" sz="1600" b="0" u="none" kern="1200" dirty="0">
                          <a:solidFill>
                            <a:schemeClr val="tx1"/>
                          </a:solidFill>
                          <a:latin typeface="+mn-lt"/>
                          <a:ea typeface="+mn-ea"/>
                          <a:cs typeface="+mn-cs"/>
                        </a:rPr>
                        <a:t>BB=7</a:t>
                      </a:r>
                      <a:r>
                        <a:rPr lang="en-US" sz="1600" b="0" u="none" dirty="0">
                          <a:solidFill>
                            <a:schemeClr val="tx1"/>
                          </a:solidFill>
                        </a:rPr>
                        <a:t>, </a:t>
                      </a:r>
                      <a:r>
                        <a:rPr lang="en-US" sz="1600" b="0" u="none" kern="1200" dirty="0">
                          <a:solidFill>
                            <a:srgbClr val="FF0000"/>
                          </a:solidFill>
                          <a:latin typeface="+mn-lt"/>
                          <a:ea typeface="+mn-ea"/>
                          <a:cs typeface="+mn-cs"/>
                        </a:rPr>
                        <a:t>BC=8</a:t>
                      </a:r>
                      <a:r>
                        <a:rPr lang="en-US" sz="1600" b="0" u="none" dirty="0">
                          <a:solidFill>
                            <a:schemeClr val="tx1"/>
                          </a:solidFill>
                        </a:rPr>
                        <a:t>}</a:t>
                      </a:r>
                    </a:p>
                  </a:txBody>
                  <a:tcPr/>
                </a:tc>
                <a:tc>
                  <a:txBody>
                    <a:bodyPr/>
                    <a:lstStyle/>
                    <a:p>
                      <a:r>
                        <a:rPr lang="en-US" sz="1600" dirty="0">
                          <a:solidFill>
                            <a:srgbClr val="0000CC"/>
                          </a:solidFill>
                        </a:rPr>
                        <a:t>2</a:t>
                      </a:r>
                    </a:p>
                  </a:txBody>
                  <a:tcPr/>
                </a:tc>
                <a:extLst>
                  <a:ext uri="{0D108BD9-81ED-4DB2-BD59-A6C34878D82A}">
                    <a16:rowId xmlns:a16="http://schemas.microsoft.com/office/drawing/2014/main" val="10009"/>
                  </a:ext>
                </a:extLst>
              </a:tr>
              <a:tr h="370840">
                <a:tc>
                  <a:txBody>
                    <a:bodyPr/>
                    <a:lstStyle/>
                    <a:p>
                      <a:r>
                        <a:rPr lang="en-US" sz="1600" dirty="0">
                          <a:solidFill>
                            <a:srgbClr val="0000CC"/>
                          </a:solidFill>
                        </a:rPr>
                        <a: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a:solidFill>
                            <a:srgbClr val="FF0000"/>
                          </a:solidFill>
                        </a:rPr>
                        <a:t>A</a:t>
                      </a:r>
                      <a:endParaRPr lang="en-US" sz="1600" b="0" u="none" dirty="0"/>
                    </a:p>
                  </a:txBody>
                  <a:tcPr/>
                </a:tc>
                <a:tc>
                  <a:txBody>
                    <a:bodyPr/>
                    <a:lstStyle/>
                    <a:p>
                      <a:r>
                        <a:rPr lang="en-US" sz="1600" kern="1200" dirty="0">
                          <a:solidFill>
                            <a:srgbClr val="FF0000"/>
                          </a:solidFill>
                          <a:latin typeface="+mn-lt"/>
                          <a:ea typeface="+mn-ea"/>
                          <a:cs typeface="+mn-cs"/>
                        </a:rPr>
                        <a:t>C</a:t>
                      </a:r>
                      <a:r>
                        <a:rPr lang="en-US" sz="1600" u="sng" kern="1200" dirty="0">
                          <a:solidFill>
                            <a:srgbClr val="FF0000"/>
                          </a:solidFill>
                          <a:latin typeface="+mn-lt"/>
                          <a:ea typeface="+mn-ea"/>
                          <a:cs typeface="+mn-cs"/>
                        </a:rPr>
                        <a: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a:solidFill>
                            <a:schemeClr val="tx1"/>
                          </a:solidFill>
                        </a:rPr>
                        <a:t>{A=0,B=1,</a:t>
                      </a:r>
                      <a:r>
                        <a:rPr lang="en-US" sz="1600" b="0" u="none" dirty="0">
                          <a:solidFill>
                            <a:srgbClr val="0000CC"/>
                          </a:solidFill>
                        </a:rPr>
                        <a:t>C=2</a:t>
                      </a:r>
                      <a:r>
                        <a:rPr lang="en-US" sz="1600" b="0" u="none" dirty="0">
                          <a:solidFill>
                            <a:schemeClr val="tx1"/>
                          </a:solidFill>
                        </a:rPr>
                        <a:t>, AA=3,AB=4,</a:t>
                      </a:r>
                      <a:r>
                        <a:rPr lang="en-US" sz="1600" b="0" u="none" kern="1200" dirty="0">
                          <a:solidFill>
                            <a:schemeClr val="tx1"/>
                          </a:solidFill>
                          <a:latin typeface="+mn-lt"/>
                          <a:ea typeface="+mn-ea"/>
                          <a:cs typeface="+mn-cs"/>
                        </a:rPr>
                        <a:t> BA=5</a:t>
                      </a:r>
                      <a:r>
                        <a:rPr lang="en-US" sz="1600" b="0" u="none" dirty="0">
                          <a:solidFill>
                            <a:schemeClr val="tx1"/>
                          </a:solidFill>
                        </a:rPr>
                        <a:t> , </a:t>
                      </a:r>
                      <a:r>
                        <a:rPr lang="en-US" sz="1600" b="0" u="none" kern="1200" dirty="0">
                          <a:solidFill>
                            <a:schemeClr val="tx1"/>
                          </a:solidFill>
                          <a:latin typeface="+mn-lt"/>
                          <a:ea typeface="+mn-ea"/>
                          <a:cs typeface="+mn-cs"/>
                        </a:rPr>
                        <a:t>AAB=6</a:t>
                      </a:r>
                      <a:r>
                        <a:rPr lang="en-US" sz="1600" b="0" u="none" dirty="0">
                          <a:solidFill>
                            <a:schemeClr val="tx1"/>
                          </a:solidFill>
                        </a:rPr>
                        <a:t>,</a:t>
                      </a:r>
                      <a:r>
                        <a:rPr lang="en-US" sz="1600" b="0" u="none" kern="1200" dirty="0">
                          <a:solidFill>
                            <a:schemeClr val="tx1"/>
                          </a:solidFill>
                          <a:latin typeface="+mn-lt"/>
                          <a:ea typeface="+mn-ea"/>
                          <a:cs typeface="+mn-cs"/>
                        </a:rPr>
                        <a:t>BB=7</a:t>
                      </a:r>
                      <a:r>
                        <a:rPr lang="en-US" sz="1600" b="0" u="none" dirty="0">
                          <a:solidFill>
                            <a:schemeClr val="tx1"/>
                          </a:solidFill>
                        </a:rPr>
                        <a:t>, </a:t>
                      </a:r>
                      <a:r>
                        <a:rPr lang="en-US" sz="1600" b="0" u="none" kern="1200" dirty="0">
                          <a:solidFill>
                            <a:schemeClr val="tx1"/>
                          </a:solidFill>
                          <a:latin typeface="+mn-lt"/>
                          <a:ea typeface="+mn-ea"/>
                          <a:cs typeface="+mn-cs"/>
                        </a:rPr>
                        <a:t>BC=8</a:t>
                      </a:r>
                      <a:r>
                        <a:rPr lang="en-US" sz="1600" b="0" u="none" dirty="0">
                          <a:solidFill>
                            <a:schemeClr val="tx1"/>
                          </a:solidFill>
                        </a:rPr>
                        <a:t>, </a:t>
                      </a:r>
                      <a:r>
                        <a:rPr lang="en-US" sz="1600" b="0" u="none" kern="1200" dirty="0">
                          <a:solidFill>
                            <a:srgbClr val="FF0000"/>
                          </a:solidFill>
                          <a:latin typeface="+mn-lt"/>
                          <a:ea typeface="+mn-ea"/>
                          <a:cs typeface="+mn-cs"/>
                        </a:rPr>
                        <a:t>CC=9</a:t>
                      </a:r>
                      <a:r>
                        <a:rPr lang="en-US" sz="1600" b="0" u="none" kern="1200" dirty="0">
                          <a:solidFill>
                            <a:schemeClr val="tx1"/>
                          </a:solidFill>
                          <a:latin typeface="+mn-lt"/>
                          <a:ea typeface="+mn-ea"/>
                          <a:cs typeface="+mn-cs"/>
                        </a:rPr>
                        <a:t>}</a:t>
                      </a:r>
                    </a:p>
                  </a:txBody>
                  <a:tcPr/>
                </a:tc>
                <a:tc>
                  <a:txBody>
                    <a:bodyPr/>
                    <a:lstStyle/>
                    <a:p>
                      <a:r>
                        <a:rPr lang="en-US" sz="1600" dirty="0">
                          <a:solidFill>
                            <a:srgbClr val="0000CC"/>
                          </a:solidFill>
                        </a:rPr>
                        <a:t>2</a:t>
                      </a:r>
                    </a:p>
                  </a:txBody>
                  <a:tcPr/>
                </a:tc>
                <a:extLst>
                  <a:ext uri="{0D108BD9-81ED-4DB2-BD59-A6C34878D82A}">
                    <a16:rowId xmlns:a16="http://schemas.microsoft.com/office/drawing/2014/main" val="10010"/>
                  </a:ext>
                </a:extLst>
              </a:tr>
              <a:tr h="370840">
                <a:tc>
                  <a:txBody>
                    <a:bodyPr/>
                    <a:lstStyle/>
                    <a:p>
                      <a:r>
                        <a:rPr lang="en-US" sz="1600" dirty="0">
                          <a:solidFill>
                            <a:srgbClr val="0000CC"/>
                          </a:solidFill>
                        </a:rPr>
                        <a: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a:solidFill>
                            <a:srgbClr val="FF0000"/>
                          </a:solidFill>
                        </a:rPr>
                        <a:t>C</a:t>
                      </a:r>
                      <a:endParaRPr lang="en-US" sz="1600" b="0" u="none" dirty="0"/>
                    </a:p>
                  </a:txBody>
                  <a:tcPr/>
                </a:tc>
                <a:tc>
                  <a:txBody>
                    <a:bodyPr/>
                    <a:lstStyle/>
                    <a:p>
                      <a:r>
                        <a:rPr lang="en-US" sz="1600" kern="1200" dirty="0">
                          <a:solidFill>
                            <a:srgbClr val="FF0000"/>
                          </a:solidFill>
                          <a:latin typeface="+mn-lt"/>
                          <a:ea typeface="+mn-ea"/>
                          <a:cs typeface="+mn-cs"/>
                        </a:rPr>
                        <a:t>A</a:t>
                      </a:r>
                      <a:r>
                        <a:rPr lang="en-US" sz="1600" u="sng" kern="1200" dirty="0">
                          <a:solidFill>
                            <a:srgbClr val="FF0000"/>
                          </a:solidFill>
                          <a:latin typeface="+mn-lt"/>
                          <a:ea typeface="+mn-ea"/>
                          <a:cs typeface="+mn-cs"/>
                        </a:rPr>
                        <a:t>C</a:t>
                      </a:r>
                    </a:p>
                  </a:txBody>
                  <a:tcPr/>
                </a:tc>
                <a:tc>
                  <a:txBody>
                    <a:bodyPr/>
                    <a:lstStyle/>
                    <a:p>
                      <a:r>
                        <a:rPr lang="en-US" sz="1600" b="0" u="none" dirty="0">
                          <a:solidFill>
                            <a:schemeClr val="tx1"/>
                          </a:solidFill>
                        </a:rPr>
                        <a:t>{</a:t>
                      </a:r>
                      <a:r>
                        <a:rPr lang="en-US" sz="1600" b="0" u="none" dirty="0">
                          <a:solidFill>
                            <a:srgbClr val="0000CC"/>
                          </a:solidFill>
                        </a:rPr>
                        <a:t>A=0</a:t>
                      </a:r>
                      <a:r>
                        <a:rPr lang="en-US" sz="1600" b="0" u="none" dirty="0">
                          <a:solidFill>
                            <a:schemeClr val="tx1"/>
                          </a:solidFill>
                        </a:rPr>
                        <a:t>,B=1,C=2, AA=3,AB=4,</a:t>
                      </a:r>
                      <a:r>
                        <a:rPr lang="en-US" sz="1600" b="0" u="none" kern="1200" dirty="0">
                          <a:solidFill>
                            <a:schemeClr val="tx1"/>
                          </a:solidFill>
                          <a:latin typeface="+mn-lt"/>
                          <a:ea typeface="+mn-ea"/>
                          <a:cs typeface="+mn-cs"/>
                        </a:rPr>
                        <a:t> BA=5</a:t>
                      </a:r>
                      <a:r>
                        <a:rPr lang="en-US" sz="1600" b="0" u="none" dirty="0">
                          <a:solidFill>
                            <a:schemeClr val="tx1"/>
                          </a:solidFill>
                        </a:rPr>
                        <a:t> , </a:t>
                      </a:r>
                      <a:r>
                        <a:rPr lang="en-US" sz="1600" b="0" u="none" kern="1200" dirty="0">
                          <a:solidFill>
                            <a:schemeClr val="tx1"/>
                          </a:solidFill>
                          <a:latin typeface="+mn-lt"/>
                          <a:ea typeface="+mn-ea"/>
                          <a:cs typeface="+mn-cs"/>
                        </a:rPr>
                        <a:t>AAB=6</a:t>
                      </a:r>
                      <a:r>
                        <a:rPr lang="en-US" sz="1600" b="0" u="none" dirty="0">
                          <a:solidFill>
                            <a:schemeClr val="tx1"/>
                          </a:solidFill>
                        </a:rPr>
                        <a:t>,</a:t>
                      </a:r>
                      <a:r>
                        <a:rPr lang="en-US" sz="1600" b="0" u="none" kern="1200" dirty="0">
                          <a:solidFill>
                            <a:schemeClr val="tx1"/>
                          </a:solidFill>
                          <a:latin typeface="+mn-lt"/>
                          <a:ea typeface="+mn-ea"/>
                          <a:cs typeface="+mn-cs"/>
                        </a:rPr>
                        <a:t>BB=7</a:t>
                      </a:r>
                      <a:r>
                        <a:rPr lang="en-US" sz="1600" b="0" u="none" dirty="0">
                          <a:solidFill>
                            <a:schemeClr val="tx1"/>
                          </a:solidFill>
                        </a:rPr>
                        <a:t>, </a:t>
                      </a:r>
                      <a:r>
                        <a:rPr lang="en-US" sz="1600" b="0" u="none" kern="1200" dirty="0">
                          <a:solidFill>
                            <a:schemeClr val="tx1"/>
                          </a:solidFill>
                          <a:latin typeface="+mn-lt"/>
                          <a:ea typeface="+mn-ea"/>
                          <a:cs typeface="+mn-cs"/>
                        </a:rPr>
                        <a:t>BC=8</a:t>
                      </a:r>
                      <a:r>
                        <a:rPr lang="en-US" sz="1600" b="0" u="none" dirty="0">
                          <a:solidFill>
                            <a:schemeClr val="tx1"/>
                          </a:solidFill>
                        </a:rPr>
                        <a:t>, </a:t>
                      </a:r>
                      <a:r>
                        <a:rPr lang="en-US" sz="1600" b="0" u="none" kern="1200" dirty="0">
                          <a:solidFill>
                            <a:schemeClr val="tx1"/>
                          </a:solidFill>
                          <a:latin typeface="+mn-lt"/>
                          <a:ea typeface="+mn-ea"/>
                          <a:cs typeface="+mn-cs"/>
                        </a:rPr>
                        <a:t>CC=9</a:t>
                      </a:r>
                      <a:r>
                        <a:rPr lang="en-US" sz="1600" b="0" u="none" dirty="0">
                          <a:solidFill>
                            <a:schemeClr val="tx1"/>
                          </a:solidFill>
                        </a:rPr>
                        <a:t>, </a:t>
                      </a:r>
                      <a:r>
                        <a:rPr lang="en-US" sz="1600" b="0" u="none" kern="1200" dirty="0">
                          <a:solidFill>
                            <a:srgbClr val="FF0000"/>
                          </a:solidFill>
                          <a:latin typeface="+mn-lt"/>
                          <a:ea typeface="+mn-ea"/>
                          <a:cs typeface="+mn-cs"/>
                        </a:rPr>
                        <a:t>CA=10</a:t>
                      </a:r>
                      <a:r>
                        <a:rPr lang="en-US" sz="1600" b="0" u="none" dirty="0">
                          <a:solidFill>
                            <a:schemeClr val="tx1"/>
                          </a:solidFill>
                        </a:rPr>
                        <a:t>}</a:t>
                      </a:r>
                    </a:p>
                  </a:txBody>
                  <a:tcPr/>
                </a:tc>
                <a:tc>
                  <a:txBody>
                    <a:bodyPr/>
                    <a:lstStyle/>
                    <a:p>
                      <a:r>
                        <a:rPr lang="en-US" sz="1600" dirty="0">
                          <a:solidFill>
                            <a:srgbClr val="0000CC"/>
                          </a:solidFill>
                        </a:rPr>
                        <a:t>0</a:t>
                      </a:r>
                    </a:p>
                  </a:txBody>
                  <a:tcPr/>
                </a:tc>
                <a:extLst>
                  <a:ext uri="{0D108BD9-81ED-4DB2-BD59-A6C34878D82A}">
                    <a16:rowId xmlns:a16="http://schemas.microsoft.com/office/drawing/2014/main" val="10011"/>
                  </a:ext>
                </a:extLst>
              </a:tr>
              <a:tr h="370840">
                <a:tc>
                  <a:txBody>
                    <a:bodyPr/>
                    <a:lstStyle/>
                    <a:p>
                      <a:r>
                        <a:rPr lang="en-US" sz="1600" dirty="0">
                          <a:solidFill>
                            <a:srgbClr val="0000CC"/>
                          </a:solidFill>
                        </a:rPr>
                        <a: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a:solidFill>
                            <a:srgbClr val="FF0000"/>
                          </a:solidFill>
                        </a:rPr>
                        <a:t>C</a:t>
                      </a:r>
                    </a:p>
                  </a:txBody>
                  <a:tcPr/>
                </a:tc>
                <a:tc>
                  <a:txBody>
                    <a:bodyPr/>
                    <a:lstStyle/>
                    <a:p>
                      <a:r>
                        <a:rPr lang="en-US" sz="1600" kern="1200" dirty="0">
                          <a:solidFill>
                            <a:srgbClr val="FF0000"/>
                          </a:solidFill>
                          <a:latin typeface="+mn-lt"/>
                          <a:ea typeface="+mn-ea"/>
                          <a:cs typeface="+mn-cs"/>
                        </a:rPr>
                        <a:t>CC</a:t>
                      </a:r>
                      <a:r>
                        <a:rPr lang="en-US" sz="1600" b="0" u="sng" dirty="0"/>
                        <a:t>(existed)</a:t>
                      </a:r>
                      <a:endParaRPr lang="en-US" sz="1600" kern="1200" dirty="0">
                        <a:solidFill>
                          <a:srgbClr val="FF0000"/>
                        </a:solidFill>
                        <a:latin typeface="+mn-lt"/>
                        <a:ea typeface="+mn-ea"/>
                        <a:cs typeface="+mn-cs"/>
                      </a:endParaRPr>
                    </a:p>
                  </a:txBody>
                  <a:tcPr/>
                </a:tc>
                <a:tc>
                  <a:txBody>
                    <a:bodyPr/>
                    <a:lstStyle/>
                    <a:p>
                      <a:r>
                        <a:rPr lang="en-US" sz="1600" b="0" u="none" dirty="0">
                          <a:solidFill>
                            <a:schemeClr val="tx1"/>
                          </a:solidFill>
                        </a:rPr>
                        <a:t>{A=0,B=1,C=2, AA=3,AB=4,</a:t>
                      </a:r>
                      <a:r>
                        <a:rPr lang="en-US" sz="1600" b="0" u="none" kern="1200" dirty="0">
                          <a:solidFill>
                            <a:schemeClr val="tx1"/>
                          </a:solidFill>
                          <a:latin typeface="+mn-lt"/>
                          <a:ea typeface="+mn-ea"/>
                          <a:cs typeface="+mn-cs"/>
                        </a:rPr>
                        <a:t> BA=5</a:t>
                      </a:r>
                      <a:r>
                        <a:rPr lang="en-US" sz="1600" b="0" u="none" dirty="0">
                          <a:solidFill>
                            <a:schemeClr val="tx1"/>
                          </a:solidFill>
                        </a:rPr>
                        <a:t> , </a:t>
                      </a:r>
                      <a:r>
                        <a:rPr lang="en-US" sz="1600" b="0" u="none" kern="1200" dirty="0">
                          <a:solidFill>
                            <a:schemeClr val="tx1"/>
                          </a:solidFill>
                          <a:latin typeface="+mn-lt"/>
                          <a:ea typeface="+mn-ea"/>
                          <a:cs typeface="+mn-cs"/>
                        </a:rPr>
                        <a:t>AAB=6</a:t>
                      </a:r>
                      <a:r>
                        <a:rPr lang="en-US" sz="1600" b="0" u="none" dirty="0">
                          <a:solidFill>
                            <a:schemeClr val="tx1"/>
                          </a:solidFill>
                        </a:rPr>
                        <a:t>,</a:t>
                      </a:r>
                      <a:r>
                        <a:rPr lang="en-US" sz="1600" b="0" u="none" kern="1200" dirty="0">
                          <a:solidFill>
                            <a:schemeClr val="tx1"/>
                          </a:solidFill>
                          <a:latin typeface="+mn-lt"/>
                          <a:ea typeface="+mn-ea"/>
                          <a:cs typeface="+mn-cs"/>
                        </a:rPr>
                        <a:t>BB=7</a:t>
                      </a:r>
                      <a:r>
                        <a:rPr lang="en-US" sz="1600" b="0" u="none" dirty="0">
                          <a:solidFill>
                            <a:schemeClr val="tx1"/>
                          </a:solidFill>
                        </a:rPr>
                        <a:t>, </a:t>
                      </a:r>
                      <a:r>
                        <a:rPr lang="en-US" sz="1600" b="0" u="none" kern="1200" dirty="0">
                          <a:solidFill>
                            <a:schemeClr val="tx1"/>
                          </a:solidFill>
                          <a:latin typeface="+mn-lt"/>
                          <a:ea typeface="+mn-ea"/>
                          <a:cs typeface="+mn-cs"/>
                        </a:rPr>
                        <a:t>BC=8</a:t>
                      </a:r>
                      <a:r>
                        <a:rPr lang="en-US" sz="1600" b="0" u="none" dirty="0">
                          <a:solidFill>
                            <a:schemeClr val="tx1"/>
                          </a:solidFill>
                        </a:rPr>
                        <a:t>, </a:t>
                      </a:r>
                      <a:r>
                        <a:rPr lang="en-US" sz="1600" b="0" u="none" kern="1200" dirty="0">
                          <a:solidFill>
                            <a:schemeClr val="tx1"/>
                          </a:solidFill>
                          <a:latin typeface="+mn-lt"/>
                          <a:ea typeface="+mn-ea"/>
                          <a:cs typeface="+mn-cs"/>
                        </a:rPr>
                        <a:t>CC=9</a:t>
                      </a:r>
                      <a:r>
                        <a:rPr lang="en-US" sz="1600" b="0" u="none" dirty="0">
                          <a:solidFill>
                            <a:schemeClr val="tx1"/>
                          </a:solidFill>
                        </a:rPr>
                        <a:t>, </a:t>
                      </a:r>
                      <a:r>
                        <a:rPr lang="en-US" sz="1600" b="0" u="none" kern="1200" dirty="0">
                          <a:solidFill>
                            <a:schemeClr val="tx1"/>
                          </a:solidFill>
                          <a:latin typeface="+mn-lt"/>
                          <a:ea typeface="+mn-ea"/>
                          <a:cs typeface="+mn-cs"/>
                        </a:rPr>
                        <a:t>CA=10</a:t>
                      </a:r>
                      <a:r>
                        <a:rPr lang="en-US" sz="1600" b="0" u="none" dirty="0">
                          <a:solidFill>
                            <a:schemeClr val="tx1"/>
                          </a:solidFill>
                        </a:rPr>
                        <a:t>,</a:t>
                      </a:r>
                      <a:r>
                        <a:rPr lang="en-US" sz="1600" b="0" u="none" kern="1200" dirty="0">
                          <a:solidFill>
                            <a:srgbClr val="FF0000"/>
                          </a:solidFill>
                          <a:latin typeface="+mn-lt"/>
                          <a:ea typeface="+mn-ea"/>
                          <a:cs typeface="+mn-cs"/>
                        </a:rPr>
                        <a:t>AC=11</a:t>
                      </a:r>
                      <a:r>
                        <a:rPr lang="en-US" sz="1600" b="0" u="none" dirty="0">
                          <a:solidFill>
                            <a:schemeClr val="tx1"/>
                          </a:solidFill>
                        </a:rPr>
                        <a:t>}</a:t>
                      </a:r>
                    </a:p>
                  </a:txBody>
                  <a:tcPr/>
                </a:tc>
                <a:tc>
                  <a:txBody>
                    <a:bodyPr/>
                    <a:lstStyle/>
                    <a:p>
                      <a:endParaRPr lang="en-US" sz="1600" dirty="0">
                        <a:solidFill>
                          <a:srgbClr val="0000CC"/>
                        </a:solidFill>
                      </a:endParaRPr>
                    </a:p>
                  </a:txBody>
                  <a:tcPr/>
                </a:tc>
                <a:extLst>
                  <a:ext uri="{0D108BD9-81ED-4DB2-BD59-A6C34878D82A}">
                    <a16:rowId xmlns:a16="http://schemas.microsoft.com/office/drawing/2014/main" val="10012"/>
                  </a:ext>
                </a:extLst>
              </a:tr>
              <a:tr h="370840">
                <a:tc>
                  <a:txBody>
                    <a:bodyPr/>
                    <a:lstStyle/>
                    <a:p>
                      <a:r>
                        <a:rPr lang="en-US" sz="1600" b="1" u="sng" dirty="0">
                          <a:solidFill>
                            <a:srgbClr val="0000CC"/>
                          </a:solidFill>
                        </a:rPr>
                        <a:t>CC</a:t>
                      </a:r>
                    </a:p>
                  </a:txBody>
                  <a:tcPr/>
                </a:tc>
                <a:tc>
                  <a:txBody>
                    <a:bodyPr/>
                    <a:lstStyle/>
                    <a:p>
                      <a:endParaRPr lang="en-US" sz="1600" b="1" u="sng" dirty="0">
                        <a:solidFill>
                          <a:srgbClr val="0000CC"/>
                        </a:solidFill>
                      </a:endParaRPr>
                    </a:p>
                  </a:txBody>
                  <a:tcPr/>
                </a:tc>
                <a:tc>
                  <a:txBody>
                    <a:bodyPr/>
                    <a:lstStyle/>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a:solidFill>
                            <a:schemeClr val="tx1"/>
                          </a:solidFill>
                        </a:rPr>
                        <a:t>{A=0,B=1,C=2, AA=3,AB=4,</a:t>
                      </a:r>
                      <a:r>
                        <a:rPr lang="en-US" sz="1600" b="0" u="none" kern="1200" dirty="0">
                          <a:solidFill>
                            <a:schemeClr val="tx1"/>
                          </a:solidFill>
                          <a:latin typeface="+mn-lt"/>
                          <a:ea typeface="+mn-ea"/>
                          <a:cs typeface="+mn-cs"/>
                        </a:rPr>
                        <a:t> BA=5</a:t>
                      </a:r>
                      <a:r>
                        <a:rPr lang="en-US" sz="1600" b="0" u="none" dirty="0">
                          <a:solidFill>
                            <a:schemeClr val="tx1"/>
                          </a:solidFill>
                        </a:rPr>
                        <a:t> , </a:t>
                      </a:r>
                      <a:r>
                        <a:rPr lang="en-US" sz="1600" b="0" u="none" kern="1200" dirty="0">
                          <a:solidFill>
                            <a:schemeClr val="tx1"/>
                          </a:solidFill>
                          <a:latin typeface="+mn-lt"/>
                          <a:ea typeface="+mn-ea"/>
                          <a:cs typeface="+mn-cs"/>
                        </a:rPr>
                        <a:t>AAB=6</a:t>
                      </a:r>
                      <a:r>
                        <a:rPr lang="en-US" sz="1600" b="0" u="none" dirty="0">
                          <a:solidFill>
                            <a:schemeClr val="tx1"/>
                          </a:solidFill>
                        </a:rPr>
                        <a:t>,</a:t>
                      </a:r>
                      <a:r>
                        <a:rPr lang="en-US" sz="1600" b="0" u="none" kern="1200" dirty="0">
                          <a:solidFill>
                            <a:schemeClr val="tx1"/>
                          </a:solidFill>
                          <a:latin typeface="+mn-lt"/>
                          <a:ea typeface="+mn-ea"/>
                          <a:cs typeface="+mn-cs"/>
                        </a:rPr>
                        <a:t>BB=7</a:t>
                      </a:r>
                      <a:r>
                        <a:rPr lang="en-US" sz="1600" b="0" u="none" dirty="0">
                          <a:solidFill>
                            <a:schemeClr val="tx1"/>
                          </a:solidFill>
                        </a:rPr>
                        <a:t>, </a:t>
                      </a:r>
                      <a:r>
                        <a:rPr lang="en-US" sz="1600" b="0" u="none" kern="1200" dirty="0">
                          <a:solidFill>
                            <a:schemeClr val="tx1"/>
                          </a:solidFill>
                          <a:latin typeface="+mn-lt"/>
                          <a:ea typeface="+mn-ea"/>
                          <a:cs typeface="+mn-cs"/>
                        </a:rPr>
                        <a:t>BC=8</a:t>
                      </a:r>
                      <a:r>
                        <a:rPr lang="en-US" sz="1600" b="0" u="none" dirty="0">
                          <a:solidFill>
                            <a:schemeClr val="tx1"/>
                          </a:solidFill>
                        </a:rPr>
                        <a:t>,</a:t>
                      </a:r>
                      <a:r>
                        <a:rPr lang="en-US" sz="1600" b="0" u="none" dirty="0">
                          <a:solidFill>
                            <a:srgbClr val="0000CC"/>
                          </a:solidFill>
                        </a:rPr>
                        <a:t> </a:t>
                      </a:r>
                      <a:r>
                        <a:rPr lang="en-US" sz="1600" b="0" u="none" kern="1200" dirty="0">
                          <a:solidFill>
                            <a:srgbClr val="0000CC"/>
                          </a:solidFill>
                          <a:latin typeface="+mn-lt"/>
                          <a:ea typeface="+mn-ea"/>
                          <a:cs typeface="+mn-cs"/>
                        </a:rPr>
                        <a:t>CC=9</a:t>
                      </a:r>
                      <a:r>
                        <a:rPr lang="en-US" sz="1600" b="0" u="none" dirty="0">
                          <a:solidFill>
                            <a:schemeClr val="tx1"/>
                          </a:solidFill>
                        </a:rPr>
                        <a:t>, </a:t>
                      </a:r>
                      <a:r>
                        <a:rPr lang="en-US" sz="1600" b="0" u="none" kern="1200" dirty="0">
                          <a:solidFill>
                            <a:schemeClr val="tx1"/>
                          </a:solidFill>
                          <a:latin typeface="+mn-lt"/>
                          <a:ea typeface="+mn-ea"/>
                          <a:cs typeface="+mn-cs"/>
                        </a:rPr>
                        <a:t>CA=10</a:t>
                      </a:r>
                      <a:r>
                        <a:rPr lang="en-US" sz="1600" b="0" u="none" dirty="0">
                          <a:solidFill>
                            <a:schemeClr val="tx1"/>
                          </a:solidFill>
                        </a:rPr>
                        <a:t>,</a:t>
                      </a:r>
                      <a:r>
                        <a:rPr lang="en-US" sz="1600" b="0" u="none" kern="1200" dirty="0">
                          <a:solidFill>
                            <a:srgbClr val="FF0000"/>
                          </a:solidFill>
                          <a:latin typeface="+mn-lt"/>
                          <a:ea typeface="+mn-ea"/>
                          <a:cs typeface="+mn-cs"/>
                        </a:rPr>
                        <a:t>AC=11</a:t>
                      </a:r>
                      <a:r>
                        <a:rPr lang="en-US" sz="1600" b="0" u="none" dirty="0">
                          <a:solidFill>
                            <a:schemeClr val="tx1"/>
                          </a:solidFill>
                        </a:rPr>
                        <a:t>}</a:t>
                      </a:r>
                    </a:p>
                  </a:txBody>
                  <a:tcPr/>
                </a:tc>
                <a:tc>
                  <a:txBody>
                    <a:bodyPr/>
                    <a:lstStyle/>
                    <a:p>
                      <a:r>
                        <a:rPr lang="en-US" sz="1600" dirty="0">
                          <a:solidFill>
                            <a:srgbClr val="0000CC"/>
                          </a:solidFill>
                        </a:rPr>
                        <a:t>9</a:t>
                      </a:r>
                    </a:p>
                  </a:txBody>
                  <a:tcPr/>
                </a:tc>
                <a:extLst>
                  <a:ext uri="{0D108BD9-81ED-4DB2-BD59-A6C34878D82A}">
                    <a16:rowId xmlns:a16="http://schemas.microsoft.com/office/drawing/2014/main" val="10013"/>
                  </a:ext>
                </a:extLst>
              </a:tr>
            </a:tbl>
          </a:graphicData>
        </a:graphic>
      </p:graphicFrame>
      <p:sp>
        <p:nvSpPr>
          <p:cNvPr id="2" name="Footer Placeholder 1"/>
          <p:cNvSpPr>
            <a:spLocks noGrp="1"/>
          </p:cNvSpPr>
          <p:nvPr>
            <p:ph type="ftr" sz="quarter" idx="11"/>
          </p:nvPr>
        </p:nvSpPr>
        <p:spPr/>
        <p:txBody>
          <a:bodyPr/>
          <a:lstStyle/>
          <a:p>
            <a:pPr>
              <a:defRPr/>
            </a:pPr>
            <a:r>
              <a:rPr lang="en-US"/>
              <a:t>Text Processing</a:t>
            </a:r>
          </a:p>
        </p:txBody>
      </p:sp>
      <p:sp>
        <p:nvSpPr>
          <p:cNvPr id="3" name="Title 1"/>
          <p:cNvSpPr txBox="1">
            <a:spLocks/>
          </p:cNvSpPr>
          <p:nvPr/>
        </p:nvSpPr>
        <p:spPr bwMode="auto">
          <a:xfrm>
            <a:off x="685799" y="26313"/>
            <a:ext cx="7696201" cy="46166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2400" b="1" dirty="0">
                <a:solidFill>
                  <a:srgbClr val="0000CC"/>
                </a:solidFill>
                <a:latin typeface="+mj-lt"/>
                <a:ea typeface="+mj-ea"/>
                <a:cs typeface="+mj-cs"/>
              </a:rPr>
              <a:t>LZW </a:t>
            </a:r>
            <a:r>
              <a:rPr kumimoji="0" lang="en-US" sz="2400" b="1" i="0" u="none" strike="noStrike" kern="1200" cap="none" spc="0" normalizeH="0" baseline="0" noProof="0" dirty="0">
                <a:ln>
                  <a:noFill/>
                </a:ln>
                <a:solidFill>
                  <a:srgbClr val="0000CC"/>
                </a:solidFill>
                <a:effectLst/>
                <a:uLnTx/>
                <a:uFillTx/>
                <a:latin typeface="+mj-lt"/>
                <a:ea typeface="+mj-ea"/>
                <a:cs typeface="+mj-cs"/>
              </a:rPr>
              <a:t>Compression:</a:t>
            </a:r>
            <a:r>
              <a:rPr kumimoji="0" lang="en-US" sz="2400" b="1" i="0" u="none" strike="noStrike" kern="1200" cap="none" spc="0" normalizeH="0" noProof="0" dirty="0">
                <a:ln>
                  <a:noFill/>
                </a:ln>
                <a:solidFill>
                  <a:srgbClr val="0000CC"/>
                </a:solidFill>
                <a:effectLst/>
                <a:uLnTx/>
                <a:uFillTx/>
                <a:latin typeface="+mj-lt"/>
                <a:ea typeface="+mj-ea"/>
                <a:cs typeface="+mj-cs"/>
              </a:rPr>
              <a:t> AABAABBCCACC </a:t>
            </a:r>
            <a:r>
              <a:rPr kumimoji="0" lang="en-US" sz="2400" b="1" i="0" u="none" strike="noStrike" kern="1200" cap="none" spc="0" normalizeH="0" noProof="0" dirty="0">
                <a:ln>
                  <a:noFill/>
                </a:ln>
                <a:solidFill>
                  <a:srgbClr val="0000CC"/>
                </a:solidFill>
                <a:effectLst/>
                <a:uLnTx/>
                <a:uFillTx/>
                <a:latin typeface="+mj-lt"/>
                <a:ea typeface="+mj-ea"/>
                <a:cs typeface="+mj-cs"/>
                <a:sym typeface="Wingdings" pitchFamily="2" charset="2"/>
              </a:rPr>
              <a:t> [0,0,1,3,1,1,2,2,0,9]</a:t>
            </a:r>
            <a:endParaRPr kumimoji="0" lang="en-US" sz="2400" b="1" i="0" u="none" strike="noStrike" kern="1200" cap="none" spc="0" normalizeH="0" baseline="0" noProof="0" dirty="0">
              <a:ln>
                <a:noFill/>
              </a:ln>
              <a:solidFill>
                <a:srgbClr val="0000CC"/>
              </a:solidFill>
              <a:effectLst/>
              <a:uLnTx/>
              <a:uFillTx/>
              <a:latin typeface="+mj-lt"/>
              <a:ea typeface="+mj-ea"/>
              <a:cs typeface="+mj-cs"/>
            </a:endParaRPr>
          </a:p>
        </p:txBody>
      </p:sp>
      <p:cxnSp>
        <p:nvCxnSpPr>
          <p:cNvPr id="6" name="Straight Arrow Connector 5"/>
          <p:cNvCxnSpPr/>
          <p:nvPr/>
        </p:nvCxnSpPr>
        <p:spPr>
          <a:xfrm flipH="1">
            <a:off x="1066800" y="281432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1066800" y="570992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914400" y="1752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914400" y="2133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914400" y="2514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905000" y="1752600"/>
            <a:ext cx="24384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762000" y="1371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244600"/>
          <a:ext cx="8534400" cy="5156200"/>
        </p:xfrm>
        <a:graphic>
          <a:graphicData uri="http://schemas.openxmlformats.org/drawingml/2006/table">
            <a:tbl>
              <a:tblPr firstRow="1" bandRow="1">
                <a:tableStyleId>{5C22544A-7EE6-4342-B048-85BDC9FD1C3A}</a:tableStyleId>
              </a:tblPr>
              <a:tblGrid>
                <a:gridCol w="500117">
                  <a:extLst>
                    <a:ext uri="{9D8B030D-6E8A-4147-A177-3AD203B41FA5}">
                      <a16:colId xmlns:a16="http://schemas.microsoft.com/office/drawing/2014/main" val="20000"/>
                    </a:ext>
                  </a:extLst>
                </a:gridCol>
                <a:gridCol w="4224283">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tblGrid>
              <a:tr h="370840">
                <a:tc>
                  <a:txBody>
                    <a:bodyPr/>
                    <a:lstStyle/>
                    <a:p>
                      <a:r>
                        <a:rPr lang="en-US" sz="1600" dirty="0" err="1"/>
                        <a:t>CurCode</a:t>
                      </a:r>
                      <a:endParaRPr lang="en-US" sz="1600" dirty="0"/>
                    </a:p>
                  </a:txBody>
                  <a:tcPr/>
                </a:tc>
                <a:tc>
                  <a:txBody>
                    <a:bodyPr/>
                    <a:lstStyle/>
                    <a:p>
                      <a:r>
                        <a:rPr lang="en-US" sz="1600" dirty="0" err="1">
                          <a:solidFill>
                            <a:schemeClr val="bg1"/>
                          </a:solidFill>
                        </a:rPr>
                        <a:t>Dict</a:t>
                      </a:r>
                      <a:endParaRPr lang="en-US" sz="1600" dirty="0">
                        <a:solidFill>
                          <a:schemeClr val="bg1"/>
                        </a:solidFill>
                      </a:endParaRPr>
                    </a:p>
                  </a:txBody>
                  <a:tcPr/>
                </a:tc>
                <a:tc>
                  <a:txBody>
                    <a:bodyPr/>
                    <a:lstStyle/>
                    <a:p>
                      <a:r>
                        <a:rPr lang="en-US" sz="1400" dirty="0"/>
                        <a:t>Output</a:t>
                      </a:r>
                    </a:p>
                  </a:txBody>
                  <a:tcPr/>
                </a:tc>
                <a:tc>
                  <a:txBody>
                    <a:bodyPr/>
                    <a:lstStyle/>
                    <a:p>
                      <a:r>
                        <a:rPr lang="en-US" sz="1600" dirty="0"/>
                        <a:t>cur</a:t>
                      </a:r>
                    </a:p>
                    <a:p>
                      <a:r>
                        <a:rPr lang="en-US" sz="1600" dirty="0"/>
                        <a:t>Trans</a:t>
                      </a:r>
                    </a:p>
                  </a:txBody>
                  <a:tcPr/>
                </a:tc>
                <a:tc>
                  <a:txBody>
                    <a:bodyPr/>
                    <a:lstStyle/>
                    <a:p>
                      <a:r>
                        <a:rPr lang="en-US" sz="1600" dirty="0"/>
                        <a:t>next</a:t>
                      </a:r>
                    </a:p>
                    <a:p>
                      <a:r>
                        <a:rPr lang="en-US" sz="1600" dirty="0"/>
                        <a:t>Trans</a:t>
                      </a:r>
                    </a:p>
                  </a:txBody>
                  <a:tcPr/>
                </a:tc>
                <a:tc>
                  <a:txBody>
                    <a:bodyPr/>
                    <a:lstStyle/>
                    <a:p>
                      <a:r>
                        <a:rPr lang="en-US" sz="1600" dirty="0"/>
                        <a:t>newSub</a:t>
                      </a:r>
                      <a:r>
                        <a:rPr lang="en-US" sz="1600" baseline="0" dirty="0"/>
                        <a:t> = </a:t>
                      </a:r>
                      <a:r>
                        <a:rPr lang="en-US" sz="1600" baseline="0" dirty="0" err="1"/>
                        <a:t>curTrans</a:t>
                      </a:r>
                      <a:r>
                        <a:rPr lang="en-US" sz="1600" baseline="0" dirty="0"/>
                        <a:t> + first char of </a:t>
                      </a:r>
                      <a:r>
                        <a:rPr lang="en-US" sz="1600" baseline="0" dirty="0" err="1"/>
                        <a:t>nextTrans</a:t>
                      </a:r>
                      <a:endParaRPr lang="en-US" sz="1600" dirty="0"/>
                    </a:p>
                  </a:txBody>
                  <a:tcPr/>
                </a:tc>
                <a:extLst>
                  <a:ext uri="{0D108BD9-81ED-4DB2-BD59-A6C34878D82A}">
                    <a16:rowId xmlns:a16="http://schemas.microsoft.com/office/drawing/2014/main" val="10000"/>
                  </a:ext>
                </a:extLst>
              </a:tr>
              <a:tr h="370840">
                <a:tc>
                  <a:txBody>
                    <a:bodyPr/>
                    <a:lstStyle/>
                    <a:p>
                      <a:r>
                        <a:rPr lang="en-US" sz="1600" dirty="0"/>
                        <a:t>[</a:t>
                      </a:r>
                      <a:r>
                        <a:rPr lang="en-US" sz="1600" dirty="0">
                          <a:solidFill>
                            <a:srgbClr val="FF3300"/>
                          </a:solidFill>
                        </a:rPr>
                        <a:t>0</a:t>
                      </a:r>
                      <a:r>
                        <a:rPr lang="en-US" sz="1600" dirty="0"/>
                        <a:t>,</a:t>
                      </a:r>
                    </a:p>
                  </a:txBody>
                  <a:tcPr/>
                </a:tc>
                <a:tc>
                  <a:txBody>
                    <a:bodyPr/>
                    <a:lstStyle/>
                    <a:p>
                      <a:r>
                        <a:rPr lang="en-US" sz="1600" dirty="0">
                          <a:solidFill>
                            <a:schemeClr val="tx1"/>
                          </a:solidFill>
                        </a:rPr>
                        <a:t>{0=A,1=B,2=C}</a:t>
                      </a:r>
                    </a:p>
                  </a:txBody>
                  <a:tcPr/>
                </a:tc>
                <a:tc>
                  <a:txBody>
                    <a:bodyPr/>
                    <a:lstStyle/>
                    <a:p>
                      <a:r>
                        <a:rPr lang="en-US" sz="1600" dirty="0"/>
                        <a:t>0</a:t>
                      </a:r>
                      <a:r>
                        <a:rPr lang="en-US" sz="1600" dirty="0">
                          <a:sym typeface="Wingdings" pitchFamily="2" charset="2"/>
                        </a:rPr>
                        <a:t></a:t>
                      </a:r>
                      <a:r>
                        <a:rPr lang="en-US" sz="1600" dirty="0"/>
                        <a:t>A</a:t>
                      </a:r>
                    </a:p>
                  </a:txBody>
                  <a:tcPr/>
                </a:tc>
                <a:tc>
                  <a:txBody>
                    <a:bodyPr/>
                    <a:lstStyle/>
                    <a:p>
                      <a:r>
                        <a:rPr lang="en-US" sz="1600" b="0" dirty="0">
                          <a:solidFill>
                            <a:schemeClr val="tx1"/>
                          </a:solidFill>
                        </a:rPr>
                        <a:t>A</a:t>
                      </a:r>
                    </a:p>
                  </a:txBody>
                  <a:tcPr/>
                </a:tc>
                <a:tc>
                  <a:txBody>
                    <a:bodyPr/>
                    <a:lstStyle/>
                    <a:p>
                      <a:endParaRPr lang="en-US" sz="1600" b="0" u="none" dirty="0">
                        <a:solidFill>
                          <a:schemeClr val="tx1"/>
                        </a:solidFill>
                      </a:endParaRPr>
                    </a:p>
                  </a:txBody>
                  <a:tcPr/>
                </a:tc>
                <a:tc>
                  <a:txBody>
                    <a:bodyPr/>
                    <a:lstStyle/>
                    <a:p>
                      <a:endParaRPr lang="en-US" sz="1600" dirty="0"/>
                    </a:p>
                  </a:txBody>
                  <a:tcPr/>
                </a:tc>
                <a:extLst>
                  <a:ext uri="{0D108BD9-81ED-4DB2-BD59-A6C34878D82A}">
                    <a16:rowId xmlns:a16="http://schemas.microsoft.com/office/drawing/2014/main" val="10001"/>
                  </a:ext>
                </a:extLst>
              </a:tr>
              <a:tr h="370840">
                <a:tc>
                  <a:txBody>
                    <a:bodyPr/>
                    <a:lstStyle/>
                    <a:p>
                      <a:r>
                        <a:rPr lang="en-US" sz="1600" b="0" u="none" dirty="0"/>
                        <a:t> </a:t>
                      </a:r>
                      <a:r>
                        <a:rPr lang="en-US" sz="1600" b="0" u="none" dirty="0">
                          <a:solidFill>
                            <a:srgbClr val="FF0000"/>
                          </a:solidFill>
                        </a:rPr>
                        <a:t>0</a:t>
                      </a:r>
                      <a:r>
                        <a:rPr lang="en-US" sz="1600" b="0" u="none"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{0=A,1=B,2=C}</a:t>
                      </a:r>
                    </a:p>
                  </a:txBody>
                  <a:tcPr/>
                </a:tc>
                <a:tc>
                  <a:txBody>
                    <a:bodyPr/>
                    <a:lstStyle/>
                    <a:p>
                      <a:r>
                        <a:rPr lang="en-US" sz="1600" b="1" dirty="0">
                          <a:solidFill>
                            <a:srgbClr val="0000CC"/>
                          </a:solidFill>
                        </a:rPr>
                        <a:t>0</a:t>
                      </a:r>
                      <a:r>
                        <a:rPr lang="en-US" sz="1600" b="1" dirty="0">
                          <a:solidFill>
                            <a:srgbClr val="0000CC"/>
                          </a:solidFill>
                          <a:sym typeface="Wingdings" pitchFamily="2" charset="2"/>
                        </a:rPr>
                        <a:t></a:t>
                      </a:r>
                      <a:r>
                        <a:rPr lang="en-US" sz="1600" b="1" dirty="0">
                          <a:solidFill>
                            <a:srgbClr val="0000CC"/>
                          </a:solidFill>
                        </a:rPr>
                        <a:t>A</a:t>
                      </a:r>
                    </a:p>
                  </a:txBody>
                  <a:tcPr/>
                </a:tc>
                <a:tc>
                  <a:txBody>
                    <a:bodyPr/>
                    <a:lstStyle/>
                    <a:p>
                      <a:r>
                        <a:rPr lang="en-US" sz="1600" b="1" u="sng" dirty="0">
                          <a:solidFill>
                            <a:srgbClr val="0000CC"/>
                          </a:solidFill>
                        </a:rPr>
                        <a:t>A</a:t>
                      </a:r>
                    </a:p>
                  </a:txBody>
                  <a:tcPr/>
                </a:tc>
                <a:tc>
                  <a:txBody>
                    <a:bodyPr/>
                    <a:lstStyle/>
                    <a:p>
                      <a:r>
                        <a:rPr lang="en-US" sz="1600" b="1" u="sng" dirty="0">
                          <a:solidFill>
                            <a:srgbClr val="0000CC"/>
                          </a:solidFill>
                        </a:rPr>
                        <a:t>A</a:t>
                      </a:r>
                    </a:p>
                  </a:txBody>
                  <a:tcPr/>
                </a:tc>
                <a:tc>
                  <a:txBody>
                    <a:bodyPr/>
                    <a:lstStyle/>
                    <a:p>
                      <a:r>
                        <a:rPr lang="en-US" sz="1600" b="1" u="none" dirty="0">
                          <a:solidFill>
                            <a:srgbClr val="FF0000"/>
                          </a:solidFill>
                        </a:rPr>
                        <a:t>AA</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a:t> </a:t>
                      </a:r>
                      <a:r>
                        <a:rPr lang="en-US" sz="1600" b="0" u="none" dirty="0">
                          <a:solidFill>
                            <a:srgbClr val="FF0000"/>
                          </a:solidFill>
                        </a:rPr>
                        <a:t>1</a:t>
                      </a:r>
                      <a:r>
                        <a:rPr lang="en-US" sz="1600" b="0" u="none" dirty="0"/>
                        <a:t>,</a:t>
                      </a:r>
                    </a:p>
                  </a:txBody>
                  <a:tcPr/>
                </a:tc>
                <a:tc>
                  <a:txBody>
                    <a:bodyPr/>
                    <a:lstStyle/>
                    <a:p>
                      <a:r>
                        <a:rPr lang="en-US" sz="1600" dirty="0">
                          <a:solidFill>
                            <a:schemeClr val="tx1"/>
                          </a:solidFill>
                        </a:rPr>
                        <a:t>{0=A,1=B,2=C,</a:t>
                      </a:r>
                      <a:r>
                        <a:rPr lang="en-US" sz="1600" dirty="0">
                          <a:solidFill>
                            <a:srgbClr val="FF0000"/>
                          </a:solidFill>
                        </a:rPr>
                        <a:t>3=AA</a:t>
                      </a:r>
                      <a:r>
                        <a:rPr lang="en-US" sz="1600" dirty="0">
                          <a:solidFill>
                            <a:schemeClr val="tx1"/>
                          </a:solidFill>
                        </a:rPr>
                        <a:t>}</a:t>
                      </a:r>
                    </a:p>
                  </a:txBody>
                  <a:tcPr/>
                </a:tc>
                <a:tc>
                  <a:txBody>
                    <a:bodyPr/>
                    <a:lstStyle/>
                    <a:p>
                      <a:r>
                        <a:rPr lang="en-US" sz="1600" dirty="0"/>
                        <a:t>1</a:t>
                      </a:r>
                      <a:r>
                        <a:rPr lang="en-US" sz="1600" dirty="0">
                          <a:sym typeface="Wingdings" pitchFamily="2" charset="2"/>
                        </a:rPr>
                        <a:t></a:t>
                      </a:r>
                      <a:r>
                        <a:rPr lang="en-US" sz="1600" dirty="0"/>
                        <a:t>B</a:t>
                      </a:r>
                    </a:p>
                  </a:txBody>
                  <a:tcPr/>
                </a:tc>
                <a:tc>
                  <a:txBody>
                    <a:bodyPr/>
                    <a:lstStyle/>
                    <a:p>
                      <a:r>
                        <a:rPr lang="en-US" sz="1600" b="0" u="none" dirty="0">
                          <a:solidFill>
                            <a:schemeClr val="tx1"/>
                          </a:solidFill>
                        </a:rPr>
                        <a:t>A</a:t>
                      </a:r>
                    </a:p>
                  </a:txBody>
                  <a:tcPr/>
                </a:tc>
                <a:tc>
                  <a:txBody>
                    <a:bodyPr/>
                    <a:lstStyle/>
                    <a:p>
                      <a:r>
                        <a:rPr lang="en-US" sz="1600" b="0" u="none" kern="1200" dirty="0">
                          <a:solidFill>
                            <a:schemeClr val="tx1"/>
                          </a:solidFill>
                          <a:latin typeface="+mn-lt"/>
                          <a:ea typeface="+mn-ea"/>
                          <a:cs typeface="+mn-cs"/>
                        </a:rPr>
                        <a:t>B</a:t>
                      </a:r>
                    </a:p>
                  </a:txBody>
                  <a:tcPr/>
                </a:tc>
                <a:tc>
                  <a:txBody>
                    <a:bodyPr/>
                    <a:lstStyle/>
                    <a:p>
                      <a:r>
                        <a:rPr lang="en-US" sz="1600" u="none" dirty="0">
                          <a:solidFill>
                            <a:srgbClr val="FF0000"/>
                          </a:solidFill>
                        </a:rPr>
                        <a:t>AB</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a:solidFill>
                            <a:srgbClr val="FF0000"/>
                          </a:solidFill>
                        </a:rPr>
                        <a:t>3</a:t>
                      </a:r>
                      <a:r>
                        <a:rPr lang="en-US" sz="1600" b="0" u="none" dirty="0"/>
                        <a:t>,</a:t>
                      </a:r>
                    </a:p>
                  </a:txBody>
                  <a:tcPr/>
                </a:tc>
                <a:tc>
                  <a:txBody>
                    <a:bodyPr/>
                    <a:lstStyle/>
                    <a:p>
                      <a:r>
                        <a:rPr lang="en-US" sz="1600" dirty="0">
                          <a:solidFill>
                            <a:schemeClr val="tx1"/>
                          </a:solidFill>
                        </a:rPr>
                        <a:t>{0=A,1=B,2=C,3=AA,</a:t>
                      </a:r>
                      <a:r>
                        <a:rPr lang="de-DE" sz="1600" dirty="0">
                          <a:solidFill>
                            <a:srgbClr val="FF0000"/>
                          </a:solidFill>
                        </a:rPr>
                        <a:t>4=AB}</a:t>
                      </a:r>
                      <a:endParaRPr lang="en-US" sz="1600" dirty="0">
                        <a:solidFill>
                          <a:srgbClr val="FF0000"/>
                        </a:solidFill>
                      </a:endParaRPr>
                    </a:p>
                  </a:txBody>
                  <a:tcPr/>
                </a:tc>
                <a:tc>
                  <a:txBody>
                    <a:bodyPr/>
                    <a:lstStyle/>
                    <a:p>
                      <a:r>
                        <a:rPr lang="en-US" sz="1600" dirty="0"/>
                        <a:t>3</a:t>
                      </a:r>
                      <a:r>
                        <a:rPr lang="en-US" sz="1600" dirty="0">
                          <a:sym typeface="Wingdings" pitchFamily="2" charset="2"/>
                        </a:rPr>
                        <a:t></a:t>
                      </a:r>
                      <a:r>
                        <a:rPr lang="en-US" sz="1600" dirty="0"/>
                        <a:t>AA</a:t>
                      </a:r>
                    </a:p>
                  </a:txBody>
                  <a:tcPr/>
                </a:tc>
                <a:tc>
                  <a:txBody>
                    <a:bodyPr/>
                    <a:lstStyle/>
                    <a:p>
                      <a:r>
                        <a:rPr lang="en-US" sz="1600" b="0" u="none" dirty="0">
                          <a:solidFill>
                            <a:schemeClr val="tx1"/>
                          </a:solidFill>
                        </a:rPr>
                        <a:t>B</a:t>
                      </a:r>
                    </a:p>
                  </a:txBody>
                  <a:tcPr/>
                </a:tc>
                <a:tc>
                  <a:txBody>
                    <a:bodyPr/>
                    <a:lstStyle/>
                    <a:p>
                      <a:r>
                        <a:rPr lang="en-US" sz="1600" b="0" u="none" kern="1200" dirty="0">
                          <a:solidFill>
                            <a:schemeClr val="tx1"/>
                          </a:solidFill>
                          <a:latin typeface="+mn-lt"/>
                          <a:ea typeface="+mn-ea"/>
                          <a:cs typeface="+mn-cs"/>
                        </a:rPr>
                        <a:t>AA</a:t>
                      </a:r>
                    </a:p>
                  </a:txBody>
                  <a:tcPr/>
                </a:tc>
                <a:tc>
                  <a:txBody>
                    <a:bodyPr/>
                    <a:lstStyle/>
                    <a:p>
                      <a:r>
                        <a:rPr lang="en-US" sz="1600" u="none" dirty="0">
                          <a:solidFill>
                            <a:srgbClr val="FF0000"/>
                          </a:solidFill>
                        </a:rPr>
                        <a:t>BA</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a:solidFill>
                            <a:srgbClr val="FF0000"/>
                          </a:solidFill>
                        </a:rPr>
                        <a:t>1</a:t>
                      </a:r>
                      <a:r>
                        <a:rPr lang="en-US" sz="1600" b="0" u="none" dirty="0"/>
                        <a:t>,</a:t>
                      </a:r>
                    </a:p>
                  </a:txBody>
                  <a:tcPr/>
                </a:tc>
                <a:tc>
                  <a:txBody>
                    <a:bodyPr/>
                    <a:lstStyle/>
                    <a:p>
                      <a:r>
                        <a:rPr lang="en-US" sz="1600" dirty="0">
                          <a:solidFill>
                            <a:schemeClr val="tx1"/>
                          </a:solidFill>
                        </a:rPr>
                        <a:t>{0=A,1=B,2=C,3=AA,</a:t>
                      </a:r>
                      <a:r>
                        <a:rPr lang="de-DE" sz="1600" dirty="0">
                          <a:solidFill>
                            <a:schemeClr val="tx1"/>
                          </a:solidFill>
                        </a:rPr>
                        <a:t>4=AB,</a:t>
                      </a:r>
                      <a:r>
                        <a:rPr lang="de-DE" sz="1600" dirty="0">
                          <a:solidFill>
                            <a:srgbClr val="FF0000"/>
                          </a:solidFill>
                        </a:rPr>
                        <a:t>5=BA</a:t>
                      </a:r>
                      <a:r>
                        <a:rPr lang="de-DE" sz="1600" dirty="0">
                          <a:solidFill>
                            <a:schemeClr val="tx1"/>
                          </a:solidFill>
                        </a:rPr>
                        <a:t>}</a:t>
                      </a:r>
                      <a:endParaRPr lang="en-US" sz="1600" dirty="0">
                        <a:solidFill>
                          <a:schemeClr val="tx1"/>
                        </a:solidFill>
                      </a:endParaRPr>
                    </a:p>
                  </a:txBody>
                  <a:tcPr/>
                </a:tc>
                <a:tc>
                  <a:txBody>
                    <a:bodyPr/>
                    <a:lstStyle/>
                    <a:p>
                      <a:r>
                        <a:rPr lang="en-US" sz="1600" dirty="0"/>
                        <a:t>1</a:t>
                      </a:r>
                      <a:r>
                        <a:rPr lang="en-US" sz="1600" dirty="0">
                          <a:sym typeface="Wingdings" pitchFamily="2" charset="2"/>
                        </a:rPr>
                        <a:t></a:t>
                      </a:r>
                      <a:r>
                        <a:rPr lang="en-US" sz="1600" dirty="0"/>
                        <a:t>B</a:t>
                      </a:r>
                    </a:p>
                  </a:txBody>
                  <a:tcPr/>
                </a:tc>
                <a:tc>
                  <a:txBody>
                    <a:bodyPr/>
                    <a:lstStyle/>
                    <a:p>
                      <a:r>
                        <a:rPr lang="en-US" sz="1600" b="0" dirty="0">
                          <a:solidFill>
                            <a:schemeClr val="tx1"/>
                          </a:solidFill>
                        </a:rPr>
                        <a:t>AA</a:t>
                      </a:r>
                    </a:p>
                  </a:txBody>
                  <a:tcPr/>
                </a:tc>
                <a:tc>
                  <a:txBody>
                    <a:bodyPr/>
                    <a:lstStyle/>
                    <a:p>
                      <a:r>
                        <a:rPr lang="en-US" sz="1600" b="0" u="none" dirty="0">
                          <a:solidFill>
                            <a:schemeClr val="tx1"/>
                          </a:solidFill>
                        </a:rPr>
                        <a:t>B</a:t>
                      </a:r>
                    </a:p>
                  </a:txBody>
                  <a:tcPr/>
                </a:tc>
                <a:tc>
                  <a:txBody>
                    <a:bodyPr/>
                    <a:lstStyle/>
                    <a:p>
                      <a:r>
                        <a:rPr lang="en-US" sz="1600" u="none" dirty="0">
                          <a:solidFill>
                            <a:srgbClr val="FF0000"/>
                          </a:solidFill>
                        </a:rPr>
                        <a:t>AAB</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a:solidFill>
                            <a:srgbClr val="FF0000"/>
                          </a:solidFill>
                        </a:rPr>
                        <a:t>1</a:t>
                      </a:r>
                      <a:r>
                        <a:rPr lang="en-US" sz="1600" b="0" u="none" dirty="0"/>
                        <a:t>,</a:t>
                      </a:r>
                    </a:p>
                  </a:txBody>
                  <a:tcPr/>
                </a:tc>
                <a:tc>
                  <a:txBody>
                    <a:bodyPr/>
                    <a:lstStyle/>
                    <a:p>
                      <a:r>
                        <a:rPr lang="en-US" sz="1600" dirty="0">
                          <a:solidFill>
                            <a:schemeClr val="tx1"/>
                          </a:solidFill>
                        </a:rPr>
                        <a:t>{0=A,1=B,2=C,3=AA,</a:t>
                      </a:r>
                      <a:r>
                        <a:rPr lang="de-DE" sz="1600" dirty="0">
                          <a:solidFill>
                            <a:schemeClr val="tx1"/>
                          </a:solidFill>
                        </a:rPr>
                        <a:t>4=AB,5=BA</a:t>
                      </a:r>
                      <a:r>
                        <a:rPr lang="en-US" sz="1600" dirty="0">
                          <a:solidFill>
                            <a:schemeClr val="tx1"/>
                          </a:solidFill>
                        </a:rPr>
                        <a:t>,</a:t>
                      </a:r>
                      <a:r>
                        <a:rPr lang="en-US" sz="1600" dirty="0">
                          <a:solidFill>
                            <a:srgbClr val="FF0000"/>
                          </a:solidFill>
                        </a:rPr>
                        <a:t>6=AAB</a:t>
                      </a:r>
                      <a:r>
                        <a:rPr lang="en-US" sz="1600" dirty="0">
                          <a:solidFill>
                            <a:schemeClr val="tx1"/>
                          </a:solidFill>
                        </a:rPr>
                        <a:t>}</a:t>
                      </a:r>
                    </a:p>
                  </a:txBody>
                  <a:tcPr/>
                </a:tc>
                <a:tc>
                  <a:txBody>
                    <a:bodyPr/>
                    <a:lstStyle/>
                    <a:p>
                      <a:r>
                        <a:rPr lang="en-US" sz="1600" dirty="0"/>
                        <a:t>1</a:t>
                      </a:r>
                      <a:r>
                        <a:rPr lang="en-US" sz="1600" dirty="0">
                          <a:sym typeface="Wingdings" pitchFamily="2" charset="2"/>
                        </a:rPr>
                        <a:t></a:t>
                      </a:r>
                      <a:r>
                        <a:rPr lang="en-US" sz="1600" dirty="0"/>
                        <a:t>B</a:t>
                      </a:r>
                    </a:p>
                  </a:txBody>
                  <a:tcPr/>
                </a:tc>
                <a:tc>
                  <a:txBody>
                    <a:bodyPr/>
                    <a:lstStyle/>
                    <a:p>
                      <a:r>
                        <a:rPr lang="en-US" sz="1600" b="0" dirty="0">
                          <a:solidFill>
                            <a:schemeClr val="tx1"/>
                          </a:solidFill>
                        </a:rPr>
                        <a:t>B</a:t>
                      </a:r>
                    </a:p>
                  </a:txBody>
                  <a:tcPr/>
                </a:tc>
                <a:tc>
                  <a:txBody>
                    <a:bodyPr/>
                    <a:lstStyle/>
                    <a:p>
                      <a:r>
                        <a:rPr lang="en-US" sz="1600" b="0" u="none" kern="1200" dirty="0">
                          <a:solidFill>
                            <a:schemeClr val="tx1"/>
                          </a:solidFill>
                          <a:latin typeface="+mn-lt"/>
                          <a:ea typeface="+mn-ea"/>
                          <a:cs typeface="+mn-cs"/>
                        </a:rPr>
                        <a:t>B</a:t>
                      </a:r>
                    </a:p>
                  </a:txBody>
                  <a:tcPr/>
                </a:tc>
                <a:tc>
                  <a:txBody>
                    <a:bodyPr/>
                    <a:lstStyle/>
                    <a:p>
                      <a:r>
                        <a:rPr lang="en-US" sz="1600" u="none" dirty="0">
                          <a:solidFill>
                            <a:srgbClr val="FF0000"/>
                          </a:solidFill>
                        </a:rPr>
                        <a:t>BB</a:t>
                      </a:r>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a:solidFill>
                            <a:srgbClr val="FF0000"/>
                          </a:solidFill>
                        </a:rPr>
                        <a:t>2</a:t>
                      </a:r>
                      <a:r>
                        <a:rPr lang="en-US" sz="1600" b="0" u="none"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{0=A,1=B,2=C,3=AA,</a:t>
                      </a:r>
                      <a:r>
                        <a:rPr lang="de-DE" sz="1600" dirty="0">
                          <a:solidFill>
                            <a:schemeClr val="tx1"/>
                          </a:solidFill>
                        </a:rPr>
                        <a:t>4=AB,5=BA</a:t>
                      </a:r>
                      <a:r>
                        <a:rPr lang="en-US" sz="1600" dirty="0">
                          <a:solidFill>
                            <a:schemeClr val="tx1"/>
                          </a:solidFill>
                        </a:rPr>
                        <a:t>,6=AAB,</a:t>
                      </a:r>
                      <a:r>
                        <a:rPr lang="en-US" sz="1600" dirty="0">
                          <a:solidFill>
                            <a:srgbClr val="FF0000"/>
                          </a:solidFill>
                        </a:rPr>
                        <a:t>7=BB</a:t>
                      </a:r>
                      <a:r>
                        <a:rPr lang="en-US" sz="1600" dirty="0">
                          <a:solidFill>
                            <a:schemeClr val="tx1"/>
                          </a:solidFill>
                        </a:rPr>
                        <a:t>}</a:t>
                      </a:r>
                    </a:p>
                  </a:txBody>
                  <a:tcPr/>
                </a:tc>
                <a:tc>
                  <a:txBody>
                    <a:bodyPr/>
                    <a:lstStyle/>
                    <a:p>
                      <a:r>
                        <a:rPr lang="en-US" sz="1600" dirty="0"/>
                        <a:t>2</a:t>
                      </a:r>
                      <a:r>
                        <a:rPr lang="en-US" sz="1600" dirty="0">
                          <a:sym typeface="Wingdings" pitchFamily="2" charset="2"/>
                        </a:rPr>
                        <a:t></a:t>
                      </a:r>
                      <a:r>
                        <a:rPr lang="en-US" sz="1600" dirty="0"/>
                        <a:t>C</a:t>
                      </a:r>
                    </a:p>
                  </a:txBody>
                  <a:tcPr/>
                </a:tc>
                <a:tc>
                  <a:txBody>
                    <a:bodyPr/>
                    <a:lstStyle/>
                    <a:p>
                      <a:r>
                        <a:rPr lang="en-US" sz="1600" b="0" dirty="0">
                          <a:solidFill>
                            <a:schemeClr val="tx1"/>
                          </a:solidFill>
                        </a:rPr>
                        <a:t>B</a:t>
                      </a:r>
                    </a:p>
                  </a:txBody>
                  <a:tcPr/>
                </a:tc>
                <a:tc>
                  <a:txBody>
                    <a:bodyPr/>
                    <a:lstStyle/>
                    <a:p>
                      <a:r>
                        <a:rPr lang="en-US" sz="1600" b="0" u="none" kern="1200" dirty="0">
                          <a:solidFill>
                            <a:schemeClr val="tx1"/>
                          </a:solidFill>
                          <a:latin typeface="+mn-lt"/>
                          <a:ea typeface="+mn-ea"/>
                          <a:cs typeface="+mn-cs"/>
                        </a:rPr>
                        <a:t>C</a:t>
                      </a:r>
                    </a:p>
                  </a:txBody>
                  <a:tcPr/>
                </a:tc>
                <a:tc>
                  <a:txBody>
                    <a:bodyPr/>
                    <a:lstStyle/>
                    <a:p>
                      <a:r>
                        <a:rPr lang="en-US" sz="1600" u="none" dirty="0">
                          <a:solidFill>
                            <a:srgbClr val="FF0000"/>
                          </a:solidFill>
                        </a:rPr>
                        <a:t>BC</a:t>
                      </a:r>
                    </a:p>
                  </a:txBody>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a:solidFill>
                            <a:srgbClr val="FF0000"/>
                          </a:solidFill>
                        </a:rPr>
                        <a:t>2</a:t>
                      </a:r>
                      <a:r>
                        <a:rPr lang="en-US" sz="1600" b="0" u="none"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{0=A,1=B,2=C,3=AA,</a:t>
                      </a:r>
                      <a:r>
                        <a:rPr lang="de-DE" sz="1600" dirty="0">
                          <a:solidFill>
                            <a:schemeClr val="tx1"/>
                          </a:solidFill>
                        </a:rPr>
                        <a:t>4=AB,5=BA</a:t>
                      </a:r>
                      <a:r>
                        <a:rPr lang="en-US" sz="1600" dirty="0">
                          <a:solidFill>
                            <a:schemeClr val="tx1"/>
                          </a:solidFill>
                        </a:rPr>
                        <a:t>,6=AAB,7=BB</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t>
                      </a:r>
                      <a:r>
                        <a:rPr lang="en-US" sz="1600" dirty="0">
                          <a:solidFill>
                            <a:srgbClr val="FF0000"/>
                          </a:solidFill>
                        </a:rPr>
                        <a:t>8=BC</a:t>
                      </a:r>
                      <a:r>
                        <a:rPr lang="en-US" sz="1600" dirty="0">
                          <a:solidFill>
                            <a:schemeClr val="tx1"/>
                          </a:solidFill>
                        </a:rPr>
                        <a:t>}</a:t>
                      </a:r>
                    </a:p>
                  </a:txBody>
                  <a:tcPr/>
                </a:tc>
                <a:tc>
                  <a:txBody>
                    <a:bodyPr/>
                    <a:lstStyle/>
                    <a:p>
                      <a:r>
                        <a:rPr lang="en-US" sz="1600" dirty="0"/>
                        <a:t>2</a:t>
                      </a:r>
                      <a:r>
                        <a:rPr lang="en-US" sz="1600" dirty="0">
                          <a:sym typeface="Wingdings" pitchFamily="2" charset="2"/>
                        </a:rPr>
                        <a:t></a:t>
                      </a:r>
                      <a:r>
                        <a:rPr lang="en-US" sz="1600" dirty="0"/>
                        <a:t>C</a:t>
                      </a:r>
                    </a:p>
                  </a:txBody>
                  <a:tcPr/>
                </a:tc>
                <a:tc>
                  <a:txBody>
                    <a:bodyPr/>
                    <a:lstStyle/>
                    <a:p>
                      <a:r>
                        <a:rPr lang="en-US" sz="1600" b="0" dirty="0">
                          <a:solidFill>
                            <a:schemeClr val="tx1"/>
                          </a:solidFill>
                        </a:rPr>
                        <a:t>C</a:t>
                      </a:r>
                    </a:p>
                  </a:txBody>
                  <a:tcPr/>
                </a:tc>
                <a:tc>
                  <a:txBody>
                    <a:bodyPr/>
                    <a:lstStyle/>
                    <a:p>
                      <a:r>
                        <a:rPr lang="en-US" sz="1600" b="0" u="none" kern="1200" dirty="0">
                          <a:solidFill>
                            <a:schemeClr val="tx1"/>
                          </a:solidFill>
                          <a:latin typeface="+mn-lt"/>
                          <a:ea typeface="+mn-ea"/>
                          <a:cs typeface="+mn-cs"/>
                        </a:rPr>
                        <a:t>C</a:t>
                      </a:r>
                    </a:p>
                  </a:txBody>
                  <a:tcPr/>
                </a:tc>
                <a:tc>
                  <a:txBody>
                    <a:bodyPr/>
                    <a:lstStyle/>
                    <a:p>
                      <a:r>
                        <a:rPr lang="en-US" sz="1600" u="none" dirty="0">
                          <a:solidFill>
                            <a:srgbClr val="FF0000"/>
                          </a:solidFill>
                        </a:rPr>
                        <a:t>CC</a:t>
                      </a:r>
                    </a:p>
                  </a:txBody>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a:solidFill>
                            <a:srgbClr val="FF0000"/>
                          </a:solidFill>
                        </a:rPr>
                        <a:t>0</a:t>
                      </a:r>
                      <a:r>
                        <a:rPr lang="en-US" sz="1600" b="0" u="none"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{0=A,1=B,2=C,3=AA,</a:t>
                      </a:r>
                      <a:r>
                        <a:rPr lang="de-DE" sz="1600" dirty="0">
                          <a:solidFill>
                            <a:schemeClr val="tx1"/>
                          </a:solidFill>
                        </a:rPr>
                        <a:t>4=AB,5=BA</a:t>
                      </a:r>
                      <a:r>
                        <a:rPr lang="en-US" sz="1600" dirty="0">
                          <a:solidFill>
                            <a:schemeClr val="tx1"/>
                          </a:solidFill>
                        </a:rPr>
                        <a:t>,6=AAB,7=BB</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,8=BC,</a:t>
                      </a:r>
                      <a:r>
                        <a:rPr lang="en-US" sz="1600" dirty="0">
                          <a:solidFill>
                            <a:srgbClr val="FF0000"/>
                          </a:solidFill>
                        </a:rPr>
                        <a:t>9=CC</a:t>
                      </a:r>
                      <a:r>
                        <a:rPr lang="en-US" sz="1600" dirty="0">
                          <a:solidFill>
                            <a:schemeClr val="tx1"/>
                          </a:solidFill>
                        </a:rPr>
                        <a:t>}</a:t>
                      </a:r>
                    </a:p>
                  </a:txBody>
                  <a:tcPr/>
                </a:tc>
                <a:tc>
                  <a:txBody>
                    <a:bodyPr/>
                    <a:lstStyle/>
                    <a:p>
                      <a:r>
                        <a:rPr lang="en-US" sz="1600" dirty="0"/>
                        <a:t>0</a:t>
                      </a:r>
                      <a:r>
                        <a:rPr lang="en-US" sz="1600" dirty="0">
                          <a:sym typeface="Wingdings" pitchFamily="2" charset="2"/>
                        </a:rPr>
                        <a:t></a:t>
                      </a:r>
                      <a:r>
                        <a:rPr lang="en-US" sz="1600" dirty="0"/>
                        <a:t>A</a:t>
                      </a:r>
                    </a:p>
                  </a:txBody>
                  <a:tcPr/>
                </a:tc>
                <a:tc>
                  <a:txBody>
                    <a:bodyPr/>
                    <a:lstStyle/>
                    <a:p>
                      <a:r>
                        <a:rPr lang="en-US" sz="1600" b="0" dirty="0">
                          <a:solidFill>
                            <a:schemeClr val="tx1"/>
                          </a:solidFill>
                        </a:rPr>
                        <a:t>C</a:t>
                      </a:r>
                    </a:p>
                  </a:txBody>
                  <a:tcPr/>
                </a:tc>
                <a:tc>
                  <a:txBody>
                    <a:bodyPr/>
                    <a:lstStyle/>
                    <a:p>
                      <a:r>
                        <a:rPr lang="en-US" sz="1600" b="0" u="none" kern="1200" dirty="0">
                          <a:solidFill>
                            <a:schemeClr val="tx1"/>
                          </a:solidFill>
                          <a:latin typeface="+mn-lt"/>
                          <a:ea typeface="+mn-ea"/>
                          <a:cs typeface="+mn-cs"/>
                        </a:rPr>
                        <a:t>A</a:t>
                      </a:r>
                    </a:p>
                  </a:txBody>
                  <a:tcPr/>
                </a:tc>
                <a:tc>
                  <a:txBody>
                    <a:bodyPr/>
                    <a:lstStyle/>
                    <a:p>
                      <a:r>
                        <a:rPr lang="en-US" sz="1600" u="none" dirty="0">
                          <a:solidFill>
                            <a:srgbClr val="FF0000"/>
                          </a:solidFill>
                        </a:rPr>
                        <a:t>CA</a:t>
                      </a:r>
                    </a:p>
                  </a:txBody>
                  <a:tcPr/>
                </a:tc>
                <a:extLst>
                  <a:ext uri="{0D108BD9-81ED-4DB2-BD59-A6C34878D82A}">
                    <a16:rowId xmlns:a16="http://schemas.microsoft.com/office/drawing/2014/main" val="1000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a:solidFill>
                            <a:srgbClr val="FF0000"/>
                          </a:solidFill>
                        </a:rPr>
                        <a:t>9</a:t>
                      </a:r>
                      <a:r>
                        <a:rPr lang="en-US" sz="1600" b="0" u="none"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{0=A,1=B,2=C,3=AA,</a:t>
                      </a:r>
                      <a:r>
                        <a:rPr lang="de-DE" sz="1600" dirty="0">
                          <a:solidFill>
                            <a:schemeClr val="tx1"/>
                          </a:solidFill>
                        </a:rPr>
                        <a:t>4=AB,5=BA</a:t>
                      </a:r>
                      <a:r>
                        <a:rPr lang="en-US" sz="1600" dirty="0">
                          <a:solidFill>
                            <a:schemeClr val="tx1"/>
                          </a:solidFill>
                        </a:rPr>
                        <a:t>,6=AAB,7=BB</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,8=BC,9=CC,</a:t>
                      </a:r>
                      <a:r>
                        <a:rPr lang="en-US" sz="1600" dirty="0">
                          <a:solidFill>
                            <a:srgbClr val="FF0000"/>
                          </a:solidFill>
                        </a:rPr>
                        <a:t>10=CA</a:t>
                      </a:r>
                      <a:r>
                        <a:rPr lang="en-US" sz="1600" dirty="0">
                          <a:solidFill>
                            <a:schemeClr val="tx1"/>
                          </a:solidFill>
                        </a:rPr>
                        <a:t>}</a:t>
                      </a:r>
                    </a:p>
                  </a:txBody>
                  <a:tcPr/>
                </a:tc>
                <a:tc>
                  <a:txBody>
                    <a:bodyPr/>
                    <a:lstStyle/>
                    <a:p>
                      <a:r>
                        <a:rPr lang="en-US" sz="1600" dirty="0">
                          <a:sym typeface="Wingdings" pitchFamily="2" charset="2"/>
                        </a:rPr>
                        <a:t>9</a:t>
                      </a:r>
                      <a:r>
                        <a:rPr lang="en-US" sz="1600" dirty="0"/>
                        <a:t>CC</a:t>
                      </a:r>
                    </a:p>
                  </a:txBody>
                  <a:tcPr/>
                </a:tc>
                <a:tc>
                  <a:txBody>
                    <a:bodyPr/>
                    <a:lstStyle/>
                    <a:p>
                      <a:r>
                        <a:rPr lang="en-US" sz="1600" b="0" dirty="0">
                          <a:solidFill>
                            <a:schemeClr val="tx1"/>
                          </a:solidFill>
                        </a:rPr>
                        <a:t>A</a:t>
                      </a:r>
                    </a:p>
                  </a:txBody>
                  <a:tcPr/>
                </a:tc>
                <a:tc>
                  <a:txBody>
                    <a:bodyPr/>
                    <a:lstStyle/>
                    <a:p>
                      <a:r>
                        <a:rPr lang="en-US" sz="1600" b="0" u="none" kern="1200" dirty="0">
                          <a:solidFill>
                            <a:schemeClr val="tx1"/>
                          </a:solidFill>
                          <a:latin typeface="+mn-lt"/>
                          <a:ea typeface="+mn-ea"/>
                          <a:cs typeface="+mn-cs"/>
                        </a:rPr>
                        <a:t>CC</a:t>
                      </a:r>
                    </a:p>
                  </a:txBody>
                  <a:tcPr/>
                </a:tc>
                <a:tc>
                  <a:txBody>
                    <a:bodyPr/>
                    <a:lstStyle/>
                    <a:p>
                      <a:r>
                        <a:rPr lang="en-US" sz="1600" u="none" dirty="0">
                          <a:solidFill>
                            <a:srgbClr val="FF0000"/>
                          </a:solidFill>
                        </a:rPr>
                        <a:t>AC</a:t>
                      </a:r>
                    </a:p>
                  </a:txBody>
                  <a:tcPr/>
                </a:tc>
                <a:extLst>
                  <a:ext uri="{0D108BD9-81ED-4DB2-BD59-A6C34878D82A}">
                    <a16:rowId xmlns:a16="http://schemas.microsoft.com/office/drawing/2014/main" val="10010"/>
                  </a:ext>
                </a:extLst>
              </a:tr>
            </a:tbl>
          </a:graphicData>
        </a:graphic>
      </p:graphicFrame>
      <p:sp>
        <p:nvSpPr>
          <p:cNvPr id="2" name="Footer Placeholder 1"/>
          <p:cNvSpPr>
            <a:spLocks noGrp="1"/>
          </p:cNvSpPr>
          <p:nvPr>
            <p:ph type="ftr" sz="quarter" idx="11"/>
          </p:nvPr>
        </p:nvSpPr>
        <p:spPr/>
        <p:txBody>
          <a:bodyPr/>
          <a:lstStyle/>
          <a:p>
            <a:pPr>
              <a:defRPr/>
            </a:pPr>
            <a:r>
              <a:rPr lang="en-US"/>
              <a:t>Text Processing</a:t>
            </a:r>
          </a:p>
        </p:txBody>
      </p:sp>
      <p:sp>
        <p:nvSpPr>
          <p:cNvPr id="3" name="Title 1"/>
          <p:cNvSpPr txBox="1">
            <a:spLocks/>
          </p:cNvSpPr>
          <p:nvPr/>
        </p:nvSpPr>
        <p:spPr bwMode="auto">
          <a:xfrm>
            <a:off x="381000" y="666690"/>
            <a:ext cx="8458200" cy="40011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algn="ctr" eaLnBrk="0" hangingPunct="0"/>
            <a:r>
              <a:rPr kumimoji="0" lang="en-US" sz="2000" b="1" i="0" u="none" strike="noStrike" kern="1200" cap="none" spc="0" normalizeH="0" baseline="0" noProof="0" dirty="0">
                <a:ln>
                  <a:noFill/>
                </a:ln>
                <a:solidFill>
                  <a:srgbClr val="0000CC"/>
                </a:solidFill>
                <a:effectLst/>
                <a:uLnTx/>
                <a:uFillTx/>
                <a:latin typeface="+mj-lt"/>
                <a:ea typeface="+mj-ea"/>
                <a:cs typeface="+mj-cs"/>
              </a:rPr>
              <a:t> </a:t>
            </a:r>
            <a:r>
              <a:rPr lang="en-US" sz="2000" b="1" dirty="0">
                <a:solidFill>
                  <a:srgbClr val="0000CC"/>
                </a:solidFill>
              </a:rPr>
              <a:t>LZW De-Compression: </a:t>
            </a:r>
            <a:r>
              <a:rPr lang="en-US" sz="2000" dirty="0"/>
              <a:t>[0, 0, 1, 3, </a:t>
            </a:r>
            <a:r>
              <a:rPr lang="en-US" sz="2000" dirty="0">
                <a:solidFill>
                  <a:srgbClr val="FF0000"/>
                </a:solidFill>
              </a:rPr>
              <a:t>1</a:t>
            </a:r>
            <a:r>
              <a:rPr lang="en-US" sz="2000" dirty="0"/>
              <a:t>, 1, 2, 2, 0, 9] </a:t>
            </a:r>
            <a:r>
              <a:rPr kumimoji="0" lang="en-US" sz="2000" b="1" i="0" u="none" strike="noStrike" kern="1200" cap="none" spc="0" normalizeH="0" baseline="0" noProof="0" dirty="0">
                <a:ln>
                  <a:noFill/>
                </a:ln>
                <a:solidFill>
                  <a:srgbClr val="0000CC"/>
                </a:solidFill>
                <a:effectLst/>
                <a:uLnTx/>
                <a:uFillTx/>
                <a:latin typeface="+mj-lt"/>
                <a:ea typeface="+mj-ea"/>
                <a:cs typeface="+mj-cs"/>
              </a:rPr>
              <a:t> </a:t>
            </a:r>
            <a:r>
              <a:rPr kumimoji="0" lang="en-US" sz="2000" b="1" i="0" u="none" strike="noStrike" kern="1200" cap="none" spc="0" normalizeH="0" baseline="0" noProof="0" dirty="0">
                <a:ln>
                  <a:noFill/>
                </a:ln>
                <a:solidFill>
                  <a:srgbClr val="0000CC"/>
                </a:solidFill>
                <a:effectLst/>
                <a:uLnTx/>
                <a:uFillTx/>
                <a:latin typeface="+mj-lt"/>
                <a:ea typeface="+mj-ea"/>
                <a:cs typeface="+mj-cs"/>
                <a:sym typeface="Wingdings" pitchFamily="2" charset="2"/>
              </a:rPr>
              <a:t> AABAABBCCACC</a:t>
            </a:r>
            <a:endParaRPr kumimoji="0" lang="en-US" sz="2000" b="1" i="0" u="none" strike="noStrike" kern="1200" cap="none" spc="0" normalizeH="0" baseline="0" noProof="0" dirty="0">
              <a:ln>
                <a:noFill/>
              </a:ln>
              <a:solidFill>
                <a:srgbClr val="0000CC"/>
              </a:solidFill>
              <a:effectLst/>
              <a:uLnTx/>
              <a:uFillTx/>
              <a:latin typeface="+mj-lt"/>
              <a:ea typeface="+mj-ea"/>
              <a:cs typeface="+mj-cs"/>
            </a:endParaRPr>
          </a:p>
        </p:txBody>
      </p:sp>
      <p:cxnSp>
        <p:nvCxnSpPr>
          <p:cNvPr id="6" name="Straight Arrow Connector 5"/>
          <p:cNvCxnSpPr/>
          <p:nvPr/>
        </p:nvCxnSpPr>
        <p:spPr>
          <a:xfrm flipH="1">
            <a:off x="2667000" y="2667000"/>
            <a:ext cx="449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bwMode="auto">
          <a:xfrm>
            <a:off x="914400" y="-51375"/>
            <a:ext cx="8229600" cy="5847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00CC"/>
                </a:solidFill>
                <a:effectLst/>
                <a:uLnTx/>
                <a:uFillTx/>
                <a:latin typeface="+mj-lt"/>
                <a:ea typeface="+mj-ea"/>
                <a:cs typeface="+mj-cs"/>
              </a:rPr>
              <a:t>2- Data Compression…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itle 1"/>
          <p:cNvSpPr>
            <a:spLocks noGrp="1"/>
          </p:cNvSpPr>
          <p:nvPr>
            <p:ph type="title" idx="4294967295"/>
          </p:nvPr>
        </p:nvSpPr>
        <p:spPr>
          <a:xfrm>
            <a:off x="460375" y="1229380"/>
            <a:ext cx="8229600" cy="523220"/>
          </a:xfrm>
        </p:spPr>
        <p:txBody>
          <a:bodyPr>
            <a:spAutoFit/>
          </a:bodyPr>
          <a:lstStyle/>
          <a:p>
            <a:r>
              <a:rPr lang="en-US" sz="2800" dirty="0"/>
              <a:t>Summary: LZW Data Compression/Decompression</a:t>
            </a:r>
            <a:endParaRPr lang="en-US" sz="2800" b="1" dirty="0">
              <a:solidFill>
                <a:srgbClr val="0000CC"/>
              </a:solidFill>
            </a:endParaRPr>
          </a:p>
        </p:txBody>
      </p:sp>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31F46293-F0B9-4D77-AE84-DC579208A128}" type="slidenum">
              <a:rPr lang="en-US" sz="1400" b="1">
                <a:solidFill>
                  <a:srgbClr val="FFFFFF"/>
                </a:solidFill>
              </a:rPr>
              <a:pPr algn="ctr">
                <a:defRPr/>
              </a:pPr>
              <a:t>44</a:t>
            </a:fld>
            <a:endParaRPr lang="en-US" sz="1400" b="1">
              <a:solidFill>
                <a:srgbClr val="FFFFFF"/>
              </a:solidFill>
            </a:endParaRPr>
          </a:p>
        </p:txBody>
      </p:sp>
      <p:sp>
        <p:nvSpPr>
          <p:cNvPr id="8" name="Footer Placeholder 7"/>
          <p:cNvSpPr>
            <a:spLocks noGrp="1"/>
          </p:cNvSpPr>
          <p:nvPr>
            <p:ph type="ftr" sz="quarter" idx="11"/>
          </p:nvPr>
        </p:nvSpPr>
        <p:spPr/>
        <p:txBody>
          <a:bodyPr/>
          <a:lstStyle/>
          <a:p>
            <a:pPr>
              <a:defRPr/>
            </a:pPr>
            <a:r>
              <a:rPr lang="en-US"/>
              <a:t>Text Processing</a:t>
            </a:r>
            <a:endParaRPr lang="en-US" dirty="0"/>
          </a:p>
        </p:txBody>
      </p:sp>
      <p:grpSp>
        <p:nvGrpSpPr>
          <p:cNvPr id="95" name="Group 94"/>
          <p:cNvGrpSpPr/>
          <p:nvPr/>
        </p:nvGrpSpPr>
        <p:grpSpPr>
          <a:xfrm>
            <a:off x="314615" y="1828800"/>
            <a:ext cx="8295985" cy="3692942"/>
            <a:chOff x="314615" y="1828800"/>
            <a:chExt cx="8295985" cy="3692942"/>
          </a:xfrm>
        </p:grpSpPr>
        <p:sp>
          <p:nvSpPr>
            <p:cNvPr id="6" name="Rectangle 5"/>
            <p:cNvSpPr/>
            <p:nvPr/>
          </p:nvSpPr>
          <p:spPr>
            <a:xfrm>
              <a:off x="457200" y="3538954"/>
              <a:ext cx="15240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Data source</a:t>
              </a:r>
            </a:p>
          </p:txBody>
        </p:sp>
        <p:sp>
          <p:nvSpPr>
            <p:cNvPr id="7" name="Rectangle 6"/>
            <p:cNvSpPr/>
            <p:nvPr/>
          </p:nvSpPr>
          <p:spPr>
            <a:xfrm>
              <a:off x="2819400" y="3538954"/>
              <a:ext cx="9144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subStr</a:t>
              </a:r>
              <a:endParaRPr lang="en-US" sz="2000" dirty="0"/>
            </a:p>
          </p:txBody>
        </p:sp>
        <p:sp>
          <p:nvSpPr>
            <p:cNvPr id="9" name="Rectangle 8"/>
            <p:cNvSpPr/>
            <p:nvPr/>
          </p:nvSpPr>
          <p:spPr>
            <a:xfrm>
              <a:off x="2057400" y="2091154"/>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Zipping Dictionary:</a:t>
              </a:r>
            </a:p>
            <a:p>
              <a:pPr algn="ctr"/>
              <a:r>
                <a:rPr lang="en-US" sz="1400" dirty="0"/>
                <a:t>&lt;</a:t>
              </a:r>
              <a:r>
                <a:rPr lang="en-US" sz="1400" dirty="0" err="1"/>
                <a:t>subString</a:t>
              </a:r>
              <a:r>
                <a:rPr lang="en-US" sz="1400" dirty="0"/>
                <a:t>, </a:t>
              </a:r>
              <a:r>
                <a:rPr lang="en-US" sz="1400" dirty="0" err="1"/>
                <a:t>intCode</a:t>
              </a:r>
              <a:r>
                <a:rPr lang="en-US" sz="1400" dirty="0"/>
                <a:t>&gt;</a:t>
              </a:r>
            </a:p>
            <a:p>
              <a:pPr algn="ctr"/>
              <a:r>
                <a:rPr lang="en-US" sz="1400" dirty="0"/>
                <a:t>{ A=0, B,=1 C =2}</a:t>
              </a:r>
            </a:p>
          </p:txBody>
        </p:sp>
        <p:sp>
          <p:nvSpPr>
            <p:cNvPr id="10" name="Rectangle 9"/>
            <p:cNvSpPr/>
            <p:nvPr/>
          </p:nvSpPr>
          <p:spPr>
            <a:xfrm>
              <a:off x="2057400" y="4453354"/>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Unzipping Dictionary:</a:t>
              </a:r>
            </a:p>
            <a:p>
              <a:pPr algn="ctr"/>
              <a:r>
                <a:rPr lang="en-US" sz="1400" dirty="0"/>
                <a:t>&lt;</a:t>
              </a:r>
              <a:r>
                <a:rPr lang="en-US" sz="1400" dirty="0" err="1"/>
                <a:t>intCode</a:t>
              </a:r>
              <a:r>
                <a:rPr lang="en-US" sz="1400" dirty="0"/>
                <a:t>, </a:t>
              </a:r>
              <a:r>
                <a:rPr lang="en-US" sz="1400" dirty="0" err="1"/>
                <a:t>subString</a:t>
              </a:r>
              <a:r>
                <a:rPr lang="en-US" sz="1400" dirty="0"/>
                <a:t>&gt;</a:t>
              </a:r>
            </a:p>
            <a:p>
              <a:pPr algn="ctr"/>
              <a:r>
                <a:rPr lang="en-US" sz="1400" dirty="0"/>
                <a:t>{ 0=A, 1=B, 2=C }</a:t>
              </a:r>
            </a:p>
          </p:txBody>
        </p:sp>
        <p:sp>
          <p:nvSpPr>
            <p:cNvPr id="11" name="Rectangle 10"/>
            <p:cNvSpPr/>
            <p:nvPr/>
          </p:nvSpPr>
          <p:spPr>
            <a:xfrm>
              <a:off x="4572000" y="3538954"/>
              <a:ext cx="12192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int</a:t>
              </a:r>
              <a:r>
                <a:rPr lang="en-US" sz="2000" dirty="0"/>
                <a:t> code</a:t>
              </a:r>
            </a:p>
          </p:txBody>
        </p:sp>
        <p:sp>
          <p:nvSpPr>
            <p:cNvPr id="12" name="Rectangle 11"/>
            <p:cNvSpPr/>
            <p:nvPr/>
          </p:nvSpPr>
          <p:spPr>
            <a:xfrm>
              <a:off x="6629400" y="3538954"/>
              <a:ext cx="17526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Zipped result</a:t>
              </a:r>
            </a:p>
          </p:txBody>
        </p:sp>
        <p:cxnSp>
          <p:nvCxnSpPr>
            <p:cNvPr id="14" name="Straight Arrow Connector 13"/>
            <p:cNvCxnSpPr>
              <a:stCxn id="6" idx="3"/>
              <a:endCxn id="7" idx="1"/>
            </p:cNvCxnSpPr>
            <p:nvPr/>
          </p:nvCxnSpPr>
          <p:spPr>
            <a:xfrm>
              <a:off x="1981200" y="3767554"/>
              <a:ext cx="8382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91200" y="3767554"/>
              <a:ext cx="8382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57200" y="1862554"/>
              <a:ext cx="7848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4419600" y="3234154"/>
              <a:ext cx="609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2971006" y="3233360"/>
              <a:ext cx="609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2820194" y="4223960"/>
              <a:ext cx="457200" cy="1588"/>
            </a:xfrm>
            <a:prstGeom prst="straightConnector1">
              <a:avLst/>
            </a:prstGeom>
            <a:ln w="28575">
              <a:solidFill>
                <a:srgbClr val="0000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800600" y="4111823"/>
              <a:ext cx="1524000" cy="307777"/>
            </a:xfrm>
            <a:prstGeom prst="rect">
              <a:avLst/>
            </a:prstGeom>
            <a:noFill/>
          </p:spPr>
          <p:txBody>
            <a:bodyPr wrap="square" rtlCol="0">
              <a:spAutoFit/>
            </a:bodyPr>
            <a:lstStyle/>
            <a:p>
              <a:r>
                <a:rPr lang="en-US" sz="1400" dirty="0">
                  <a:solidFill>
                    <a:srgbClr val="0000CC"/>
                  </a:solidFill>
                </a:rPr>
                <a:t>Add new </a:t>
              </a:r>
              <a:r>
                <a:rPr lang="en-US" sz="1400" dirty="0" err="1">
                  <a:solidFill>
                    <a:srgbClr val="0000CC"/>
                  </a:solidFill>
                </a:rPr>
                <a:t>subStr</a:t>
              </a:r>
              <a:endParaRPr lang="en-US" sz="1400" dirty="0">
                <a:solidFill>
                  <a:srgbClr val="0000CC"/>
                </a:solidFill>
              </a:endParaRPr>
            </a:p>
          </p:txBody>
        </p:sp>
        <p:cxnSp>
          <p:nvCxnSpPr>
            <p:cNvPr id="34" name="Straight Arrow Connector 33"/>
            <p:cNvCxnSpPr/>
            <p:nvPr/>
          </p:nvCxnSpPr>
          <p:spPr>
            <a:xfrm rot="5400000" flipH="1" flipV="1">
              <a:off x="4495006" y="4224754"/>
              <a:ext cx="457994" cy="794"/>
            </a:xfrm>
            <a:prstGeom prst="straightConnector1">
              <a:avLst/>
            </a:prstGeom>
            <a:ln w="28575">
              <a:solidFill>
                <a:srgbClr val="00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791200" y="3919954"/>
              <a:ext cx="838200" cy="1588"/>
            </a:xfrm>
            <a:prstGeom prst="straightConnector1">
              <a:avLst/>
            </a:prstGeom>
            <a:ln w="28575">
              <a:solidFill>
                <a:srgbClr val="00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981200" y="3919954"/>
              <a:ext cx="838200" cy="1588"/>
            </a:xfrm>
            <a:prstGeom prst="straightConnector1">
              <a:avLst/>
            </a:prstGeom>
            <a:ln w="28575">
              <a:solidFill>
                <a:srgbClr val="00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57200" y="5520154"/>
              <a:ext cx="7848600" cy="1588"/>
            </a:xfrm>
            <a:prstGeom prst="straightConnector1">
              <a:avLst/>
            </a:prstGeom>
            <a:ln w="28575">
              <a:solidFill>
                <a:srgbClr val="00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81000" y="1828800"/>
              <a:ext cx="1600200" cy="338554"/>
            </a:xfrm>
            <a:prstGeom prst="rect">
              <a:avLst/>
            </a:prstGeom>
            <a:noFill/>
          </p:spPr>
          <p:txBody>
            <a:bodyPr wrap="square" rtlCol="0">
              <a:spAutoFit/>
            </a:bodyPr>
            <a:lstStyle/>
            <a:p>
              <a:r>
                <a:rPr lang="en-US" sz="1600" b="1" dirty="0">
                  <a:solidFill>
                    <a:srgbClr val="FF0000"/>
                  </a:solidFill>
                </a:rPr>
                <a:t>Compressing</a:t>
              </a:r>
            </a:p>
          </p:txBody>
        </p:sp>
        <p:sp>
          <p:nvSpPr>
            <p:cNvPr id="49" name="TextBox 48"/>
            <p:cNvSpPr txBox="1"/>
            <p:nvPr/>
          </p:nvSpPr>
          <p:spPr>
            <a:xfrm>
              <a:off x="6553200" y="5181600"/>
              <a:ext cx="1828800" cy="338554"/>
            </a:xfrm>
            <a:prstGeom prst="rect">
              <a:avLst/>
            </a:prstGeom>
            <a:noFill/>
          </p:spPr>
          <p:txBody>
            <a:bodyPr wrap="square" rtlCol="0">
              <a:spAutoFit/>
            </a:bodyPr>
            <a:lstStyle/>
            <a:p>
              <a:r>
                <a:rPr lang="en-US" sz="1600" b="1" dirty="0">
                  <a:solidFill>
                    <a:srgbClr val="0000CC"/>
                  </a:solidFill>
                </a:rPr>
                <a:t>De-compressing</a:t>
              </a:r>
            </a:p>
          </p:txBody>
        </p:sp>
        <p:sp>
          <p:nvSpPr>
            <p:cNvPr id="50" name="TextBox 49"/>
            <p:cNvSpPr txBox="1"/>
            <p:nvPr/>
          </p:nvSpPr>
          <p:spPr>
            <a:xfrm>
              <a:off x="3276600" y="3045023"/>
              <a:ext cx="1447800" cy="307777"/>
            </a:xfrm>
            <a:prstGeom prst="rect">
              <a:avLst/>
            </a:prstGeom>
            <a:noFill/>
          </p:spPr>
          <p:txBody>
            <a:bodyPr wrap="square" rtlCol="0">
              <a:spAutoFit/>
            </a:bodyPr>
            <a:lstStyle/>
            <a:p>
              <a:r>
                <a:rPr lang="en-US" sz="1400" dirty="0">
                  <a:solidFill>
                    <a:srgbClr val="FF0000"/>
                  </a:solidFill>
                </a:rPr>
                <a:t>Add </a:t>
              </a:r>
              <a:r>
                <a:rPr lang="en-US" sz="1400" dirty="0" err="1">
                  <a:solidFill>
                    <a:srgbClr val="FF0000"/>
                  </a:solidFill>
                </a:rPr>
                <a:t>newSubStr</a:t>
              </a:r>
              <a:endParaRPr lang="en-US" sz="1400" dirty="0">
                <a:solidFill>
                  <a:srgbClr val="FF0000"/>
                </a:solidFill>
              </a:endParaRPr>
            </a:p>
          </p:txBody>
        </p:sp>
        <p:sp>
          <p:nvSpPr>
            <p:cNvPr id="56" name="TextBox 55"/>
            <p:cNvSpPr txBox="1"/>
            <p:nvPr/>
          </p:nvSpPr>
          <p:spPr>
            <a:xfrm>
              <a:off x="5029200" y="4385945"/>
              <a:ext cx="3352800" cy="830997"/>
            </a:xfrm>
            <a:prstGeom prst="rect">
              <a:avLst/>
            </a:prstGeom>
            <a:solidFill>
              <a:srgbClr val="FF0000"/>
            </a:solidFill>
            <a:ln>
              <a:solidFill>
                <a:schemeClr val="bg1"/>
              </a:solidFill>
            </a:ln>
          </p:spPr>
          <p:txBody>
            <a:bodyPr wrap="square" rtlCol="0">
              <a:spAutoFit/>
            </a:bodyPr>
            <a:lstStyle/>
            <a:p>
              <a:r>
                <a:rPr lang="en-US" sz="1200" dirty="0">
                  <a:solidFill>
                    <a:schemeClr val="bg1"/>
                  </a:solidFill>
                </a:rPr>
                <a:t>Read data-source and write result only one time </a:t>
              </a:r>
              <a:r>
                <a:rPr lang="en-US" sz="1200" dirty="0">
                  <a:solidFill>
                    <a:schemeClr val="bg1"/>
                  </a:solidFill>
                  <a:sym typeface="Wingdings" pitchFamily="2" charset="2"/>
                </a:rPr>
                <a:t> Fast</a:t>
              </a:r>
            </a:p>
            <a:p>
              <a:r>
                <a:rPr lang="en-US" sz="1200" dirty="0">
                  <a:solidFill>
                    <a:schemeClr val="bg1"/>
                  </a:solidFill>
                  <a:sym typeface="Wingdings" pitchFamily="2" charset="2"/>
                </a:rPr>
                <a:t>To decrease file size, codes are divided into some groups using different code-lengths </a:t>
              </a:r>
              <a:endParaRPr lang="en-US" sz="1200" dirty="0">
                <a:solidFill>
                  <a:schemeClr val="bg1"/>
                </a:solidFill>
              </a:endParaRPr>
            </a:p>
          </p:txBody>
        </p:sp>
        <p:sp>
          <p:nvSpPr>
            <p:cNvPr id="29" name="TextBox 28"/>
            <p:cNvSpPr txBox="1"/>
            <p:nvPr/>
          </p:nvSpPr>
          <p:spPr>
            <a:xfrm>
              <a:off x="6781800" y="2844225"/>
              <a:ext cx="1524000" cy="584775"/>
            </a:xfrm>
            <a:prstGeom prst="rect">
              <a:avLst/>
            </a:prstGeom>
            <a:solidFill>
              <a:srgbClr val="FFFF00"/>
            </a:solidFill>
          </p:spPr>
          <p:txBody>
            <a:bodyPr wrap="square" rtlCol="0">
              <a:spAutoFit/>
            </a:bodyPr>
            <a:lstStyle/>
            <a:p>
              <a:pPr algn="ctr"/>
              <a:r>
                <a:rPr lang="en-US" sz="1600" dirty="0"/>
                <a:t>List of integral codes</a:t>
              </a:r>
            </a:p>
          </p:txBody>
        </p:sp>
        <p:sp>
          <p:nvSpPr>
            <p:cNvPr id="30" name="TextBox 29"/>
            <p:cNvSpPr txBox="1"/>
            <p:nvPr/>
          </p:nvSpPr>
          <p:spPr>
            <a:xfrm>
              <a:off x="457200" y="3090446"/>
              <a:ext cx="1295400" cy="338554"/>
            </a:xfrm>
            <a:prstGeom prst="rect">
              <a:avLst/>
            </a:prstGeom>
            <a:solidFill>
              <a:srgbClr val="FFFF00"/>
            </a:solidFill>
          </p:spPr>
          <p:txBody>
            <a:bodyPr wrap="square" rtlCol="0">
              <a:spAutoFit/>
            </a:bodyPr>
            <a:lstStyle/>
            <a:p>
              <a:pPr algn="ctr"/>
              <a:r>
                <a:rPr lang="en-US" sz="1600" dirty="0"/>
                <a:t>Characters</a:t>
              </a:r>
            </a:p>
          </p:txBody>
        </p:sp>
        <p:sp>
          <p:nvSpPr>
            <p:cNvPr id="33" name="Rectangle 32"/>
            <p:cNvSpPr/>
            <p:nvPr/>
          </p:nvSpPr>
          <p:spPr>
            <a:xfrm>
              <a:off x="314615" y="4111823"/>
              <a:ext cx="1742785" cy="307777"/>
            </a:xfrm>
            <a:prstGeom prst="rect">
              <a:avLst/>
            </a:prstGeom>
          </p:spPr>
          <p:txBody>
            <a:bodyPr wrap="none">
              <a:spAutoFit/>
            </a:bodyPr>
            <a:lstStyle/>
            <a:p>
              <a:r>
                <a:rPr lang="en-US" sz="1400" b="1" dirty="0">
                  <a:solidFill>
                    <a:srgbClr val="0000CC"/>
                  </a:solidFill>
                </a:rPr>
                <a:t>AABAABBCCACC</a:t>
              </a:r>
              <a:endParaRPr lang="en-US" sz="1400" dirty="0"/>
            </a:p>
          </p:txBody>
        </p:sp>
        <p:sp>
          <p:nvSpPr>
            <p:cNvPr id="35" name="Rectangle 34"/>
            <p:cNvSpPr/>
            <p:nvPr/>
          </p:nvSpPr>
          <p:spPr>
            <a:xfrm>
              <a:off x="6630571" y="4004846"/>
              <a:ext cx="1980029" cy="338554"/>
            </a:xfrm>
            <a:prstGeom prst="rect">
              <a:avLst/>
            </a:prstGeom>
          </p:spPr>
          <p:txBody>
            <a:bodyPr wrap="none">
              <a:spAutoFit/>
            </a:bodyPr>
            <a:lstStyle/>
            <a:p>
              <a:r>
                <a:rPr lang="en-US" sz="1600" b="1" dirty="0">
                  <a:solidFill>
                    <a:srgbClr val="0000CC"/>
                  </a:solidFill>
                  <a:sym typeface="Wingdings" pitchFamily="2" charset="2"/>
                </a:rPr>
                <a:t>[0,0,1,3,1,1,2,2,0,9]</a:t>
              </a:r>
              <a:endParaRPr lang="en-US" sz="1600" dirty="0"/>
            </a:p>
          </p:txBody>
        </p:sp>
        <p:sp>
          <p:nvSpPr>
            <p:cNvPr id="36" name="TextBox 35"/>
            <p:cNvSpPr txBox="1"/>
            <p:nvPr/>
          </p:nvSpPr>
          <p:spPr>
            <a:xfrm>
              <a:off x="4724400" y="3046412"/>
              <a:ext cx="1828800" cy="307777"/>
            </a:xfrm>
            <a:prstGeom prst="rect">
              <a:avLst/>
            </a:prstGeom>
            <a:noFill/>
          </p:spPr>
          <p:txBody>
            <a:bodyPr wrap="square" rtlCol="0">
              <a:spAutoFit/>
            </a:bodyPr>
            <a:lstStyle/>
            <a:p>
              <a:r>
                <a:rPr lang="en-US" sz="1400" dirty="0">
                  <a:solidFill>
                    <a:srgbClr val="FF0000"/>
                  </a:solidFill>
                </a:rPr>
                <a:t>Extract </a:t>
              </a:r>
              <a:r>
                <a:rPr lang="en-US" sz="1400" dirty="0" err="1">
                  <a:solidFill>
                    <a:srgbClr val="FF0000"/>
                  </a:solidFill>
                </a:rPr>
                <a:t>subStr</a:t>
              </a:r>
              <a:r>
                <a:rPr lang="en-US" sz="1400" dirty="0">
                  <a:solidFill>
                    <a:srgbClr val="FF0000"/>
                  </a:solidFill>
                </a:rPr>
                <a:t> code</a:t>
              </a:r>
            </a:p>
          </p:txBody>
        </p:sp>
        <p:sp>
          <p:nvSpPr>
            <p:cNvPr id="93" name="TextBox 92"/>
            <p:cNvSpPr txBox="1"/>
            <p:nvPr/>
          </p:nvSpPr>
          <p:spPr>
            <a:xfrm>
              <a:off x="3048000" y="4111823"/>
              <a:ext cx="1447800" cy="307777"/>
            </a:xfrm>
            <a:prstGeom prst="rect">
              <a:avLst/>
            </a:prstGeom>
            <a:noFill/>
          </p:spPr>
          <p:txBody>
            <a:bodyPr wrap="square" rtlCol="0">
              <a:spAutoFit/>
            </a:bodyPr>
            <a:lstStyle/>
            <a:p>
              <a:r>
                <a:rPr lang="en-US" sz="1400" dirty="0">
                  <a:solidFill>
                    <a:srgbClr val="0000CC"/>
                  </a:solidFill>
                </a:rPr>
                <a:t>Extract </a:t>
              </a:r>
              <a:r>
                <a:rPr lang="en-US" sz="1400" dirty="0" err="1">
                  <a:solidFill>
                    <a:srgbClr val="0000CC"/>
                  </a:solidFill>
                </a:rPr>
                <a:t>subStr</a:t>
              </a:r>
              <a:r>
                <a:rPr lang="en-US" sz="1400" dirty="0">
                  <a:solidFill>
                    <a:srgbClr val="0000CC"/>
                  </a:solidFill>
                </a:rPr>
                <a:t> </a:t>
              </a:r>
            </a:p>
          </p:txBody>
        </p:sp>
      </p:grpSp>
      <p:sp>
        <p:nvSpPr>
          <p:cNvPr id="3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0000CC"/>
                </a:solidFill>
                <a:effectLst/>
                <a:uLnTx/>
                <a:uFillTx/>
                <a:latin typeface="+mj-lt"/>
                <a:ea typeface="+mj-ea"/>
                <a:cs typeface="+mj-cs"/>
              </a:rPr>
              <a:t>2- Data Compression…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45</a:t>
            </a:fld>
            <a:endParaRPr lang="en-US" sz="1400" b="1">
              <a:solidFill>
                <a:srgbClr val="FFFFFF"/>
              </a:solidFill>
            </a:endParaRPr>
          </a:p>
        </p:txBody>
      </p:sp>
      <p:sp>
        <p:nvSpPr>
          <p:cNvPr id="43014" name="Title 1"/>
          <p:cNvSpPr>
            <a:spLocks/>
          </p:cNvSpPr>
          <p:nvPr/>
        </p:nvSpPr>
        <p:spPr bwMode="auto">
          <a:xfrm>
            <a:off x="381000" y="833735"/>
            <a:ext cx="4419600" cy="461665"/>
          </a:xfrm>
          <a:prstGeom prst="rect">
            <a:avLst/>
          </a:prstGeom>
          <a:noFill/>
          <a:ln w="9525">
            <a:noFill/>
            <a:miter lim="800000"/>
            <a:headEnd/>
            <a:tailEnd/>
          </a:ln>
        </p:spPr>
        <p:txBody>
          <a:bodyPr wrap="square" anchor="ctr">
            <a:spAutoFit/>
          </a:bodyPr>
          <a:lstStyle/>
          <a:p>
            <a:pPr algn="ctr" eaLnBrk="0" hangingPunct="0"/>
            <a:r>
              <a:rPr lang="en-US" sz="2400" b="1" dirty="0">
                <a:solidFill>
                  <a:srgbClr val="0000CC"/>
                </a:solidFill>
                <a:latin typeface="Calibri" pitchFamily="34" charset="0"/>
              </a:rPr>
              <a:t>LZW Encoding Algorithm: Demo</a:t>
            </a:r>
            <a:endParaRPr lang="en-US" sz="2400" dirty="0"/>
          </a:p>
        </p:txBody>
      </p:sp>
      <p:sp>
        <p:nvSpPr>
          <p:cNvPr id="12" name="Footer Placeholder 11"/>
          <p:cNvSpPr>
            <a:spLocks noGrp="1"/>
          </p:cNvSpPr>
          <p:nvPr>
            <p:ph type="ftr" sz="quarter" idx="11"/>
          </p:nvPr>
        </p:nvSpPr>
        <p:spPr/>
        <p:txBody>
          <a:bodyPr/>
          <a:lstStyle/>
          <a:p>
            <a:pPr>
              <a:defRPr/>
            </a:pPr>
            <a:r>
              <a:rPr lang="en-US"/>
              <a:t>Text Processing</a:t>
            </a:r>
          </a:p>
        </p:txBody>
      </p:sp>
      <p:sp>
        <p:nvSpPr>
          <p:cNvPr id="10"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0000CC"/>
                </a:solidFill>
                <a:effectLst/>
                <a:uLnTx/>
                <a:uFillTx/>
                <a:latin typeface="+mj-lt"/>
                <a:ea typeface="+mj-ea"/>
                <a:cs typeface="+mj-cs"/>
              </a:rPr>
              <a:t>2- Data Compression… </a:t>
            </a:r>
          </a:p>
        </p:txBody>
      </p:sp>
      <p:pic>
        <p:nvPicPr>
          <p:cNvPr id="53251" name="Picture 3"/>
          <p:cNvPicPr>
            <a:picLocks noChangeAspect="1" noChangeArrowheads="1"/>
          </p:cNvPicPr>
          <p:nvPr/>
        </p:nvPicPr>
        <p:blipFill>
          <a:blip r:embed="rId3" cstate="print"/>
          <a:srcRect/>
          <a:stretch>
            <a:fillRect/>
          </a:stretch>
        </p:blipFill>
        <p:spPr bwMode="auto">
          <a:xfrm>
            <a:off x="647700" y="1263184"/>
            <a:ext cx="7124700" cy="5366216"/>
          </a:xfrm>
          <a:prstGeom prst="rect">
            <a:avLst/>
          </a:prstGeom>
          <a:noFill/>
          <a:ln w="9525">
            <a:noFill/>
            <a:miter lim="800000"/>
            <a:headEnd/>
            <a:tailEnd/>
          </a:ln>
        </p:spPr>
      </p:pic>
      <p:pic>
        <p:nvPicPr>
          <p:cNvPr id="53252" name="Picture 4"/>
          <p:cNvPicPr>
            <a:picLocks noChangeAspect="1" noChangeArrowheads="1"/>
          </p:cNvPicPr>
          <p:nvPr/>
        </p:nvPicPr>
        <p:blipFill>
          <a:blip r:embed="rId4" cstate="print"/>
          <a:srcRect/>
          <a:stretch>
            <a:fillRect/>
          </a:stretch>
        </p:blipFill>
        <p:spPr bwMode="auto">
          <a:xfrm>
            <a:off x="6629399" y="914400"/>
            <a:ext cx="2279737" cy="10668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46</a:t>
            </a:fld>
            <a:endParaRPr lang="en-US" sz="1400" b="1">
              <a:solidFill>
                <a:srgbClr val="FFFFFF"/>
              </a:solidFill>
            </a:endParaRPr>
          </a:p>
        </p:txBody>
      </p:sp>
      <p:sp>
        <p:nvSpPr>
          <p:cNvPr id="43014" name="Title 1"/>
          <p:cNvSpPr>
            <a:spLocks/>
          </p:cNvSpPr>
          <p:nvPr/>
        </p:nvSpPr>
        <p:spPr bwMode="auto">
          <a:xfrm>
            <a:off x="0" y="685800"/>
            <a:ext cx="5638800" cy="461665"/>
          </a:xfrm>
          <a:prstGeom prst="rect">
            <a:avLst/>
          </a:prstGeom>
          <a:noFill/>
          <a:ln w="9525">
            <a:noFill/>
            <a:miter lim="800000"/>
            <a:headEnd/>
            <a:tailEnd/>
          </a:ln>
        </p:spPr>
        <p:txBody>
          <a:bodyPr wrap="square" anchor="ctr">
            <a:spAutoFit/>
          </a:bodyPr>
          <a:lstStyle/>
          <a:p>
            <a:pPr eaLnBrk="0" hangingPunct="0"/>
            <a:r>
              <a:rPr lang="en-US" sz="2400" b="1" dirty="0">
                <a:solidFill>
                  <a:srgbClr val="0000CC"/>
                </a:solidFill>
                <a:latin typeface="Calibri" pitchFamily="34" charset="0"/>
              </a:rPr>
              <a:t>LZW Encoding Algorithm: Implementation</a:t>
            </a:r>
            <a:endParaRPr lang="en-US" sz="2400" dirty="0"/>
          </a:p>
        </p:txBody>
      </p:sp>
      <p:sp>
        <p:nvSpPr>
          <p:cNvPr id="10" name="Footer Placeholder 9"/>
          <p:cNvSpPr>
            <a:spLocks noGrp="1"/>
          </p:cNvSpPr>
          <p:nvPr>
            <p:ph type="ftr" sz="quarter" idx="11"/>
          </p:nvPr>
        </p:nvSpPr>
        <p:spPr/>
        <p:txBody>
          <a:bodyPr/>
          <a:lstStyle/>
          <a:p>
            <a:pPr>
              <a:defRPr/>
            </a:pPr>
            <a:r>
              <a:rPr lang="en-US"/>
              <a:t>Text Processing</a:t>
            </a:r>
          </a:p>
        </p:txBody>
      </p:sp>
      <p:pic>
        <p:nvPicPr>
          <p:cNvPr id="46083" name="Picture 3"/>
          <p:cNvPicPr>
            <a:picLocks noChangeAspect="1" noChangeArrowheads="1"/>
          </p:cNvPicPr>
          <p:nvPr/>
        </p:nvPicPr>
        <p:blipFill>
          <a:blip r:embed="rId3" cstate="print"/>
          <a:srcRect/>
          <a:stretch>
            <a:fillRect/>
          </a:stretch>
        </p:blipFill>
        <p:spPr bwMode="auto">
          <a:xfrm>
            <a:off x="6554288" y="838200"/>
            <a:ext cx="2589712" cy="1162050"/>
          </a:xfrm>
          <a:prstGeom prst="rect">
            <a:avLst/>
          </a:prstGeom>
          <a:noFill/>
          <a:ln w="9525">
            <a:noFill/>
            <a:miter lim="800000"/>
            <a:headEnd/>
            <a:tailEnd/>
          </a:ln>
        </p:spPr>
      </p:pic>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0000CC"/>
                </a:solidFill>
                <a:effectLst/>
                <a:uLnTx/>
                <a:uFillTx/>
                <a:latin typeface="+mj-lt"/>
                <a:ea typeface="+mj-ea"/>
                <a:cs typeface="+mj-cs"/>
              </a:rPr>
              <a:t>2- Data Compression… </a:t>
            </a:r>
          </a:p>
        </p:txBody>
      </p:sp>
      <p:pic>
        <p:nvPicPr>
          <p:cNvPr id="45059" name="Picture 3"/>
          <p:cNvPicPr>
            <a:picLocks noChangeAspect="1" noChangeArrowheads="1"/>
          </p:cNvPicPr>
          <p:nvPr/>
        </p:nvPicPr>
        <p:blipFill>
          <a:blip r:embed="rId4" cstate="print"/>
          <a:srcRect/>
          <a:stretch>
            <a:fillRect/>
          </a:stretch>
        </p:blipFill>
        <p:spPr bwMode="auto">
          <a:xfrm>
            <a:off x="92513" y="2209800"/>
            <a:ext cx="8958974" cy="35052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3" cstate="print"/>
          <a:srcRect/>
          <a:stretch>
            <a:fillRect/>
          </a:stretch>
        </p:blipFill>
        <p:spPr bwMode="auto">
          <a:xfrm>
            <a:off x="189256" y="1676400"/>
            <a:ext cx="8765490" cy="4876800"/>
          </a:xfrm>
          <a:prstGeom prst="rect">
            <a:avLst/>
          </a:prstGeom>
          <a:noFill/>
          <a:ln w="9525">
            <a:noFill/>
            <a:miter lim="800000"/>
            <a:headEnd/>
            <a:tailEnd/>
          </a:ln>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47</a:t>
            </a:fld>
            <a:endParaRPr lang="en-US" sz="1400" b="1">
              <a:solidFill>
                <a:srgbClr val="FFFFFF"/>
              </a:solidFill>
            </a:endParaRPr>
          </a:p>
        </p:txBody>
      </p:sp>
      <p:sp>
        <p:nvSpPr>
          <p:cNvPr id="43014" name="Title 1"/>
          <p:cNvSpPr>
            <a:spLocks/>
          </p:cNvSpPr>
          <p:nvPr/>
        </p:nvSpPr>
        <p:spPr bwMode="auto">
          <a:xfrm>
            <a:off x="0" y="685800"/>
            <a:ext cx="5638800" cy="461665"/>
          </a:xfrm>
          <a:prstGeom prst="rect">
            <a:avLst/>
          </a:prstGeom>
          <a:noFill/>
          <a:ln w="9525">
            <a:noFill/>
            <a:miter lim="800000"/>
            <a:headEnd/>
            <a:tailEnd/>
          </a:ln>
        </p:spPr>
        <p:txBody>
          <a:bodyPr wrap="square" anchor="ctr">
            <a:spAutoFit/>
          </a:bodyPr>
          <a:lstStyle/>
          <a:p>
            <a:pPr eaLnBrk="0" hangingPunct="0"/>
            <a:r>
              <a:rPr lang="en-US" sz="2400" b="1" dirty="0">
                <a:solidFill>
                  <a:srgbClr val="0000CC"/>
                </a:solidFill>
                <a:latin typeface="Calibri" pitchFamily="34" charset="0"/>
              </a:rPr>
              <a:t>LZW Encoding Algorithm: Implementation</a:t>
            </a:r>
            <a:endParaRPr lang="en-US" sz="2400" dirty="0"/>
          </a:p>
        </p:txBody>
      </p:sp>
      <p:sp>
        <p:nvSpPr>
          <p:cNvPr id="10" name="Footer Placeholder 9"/>
          <p:cNvSpPr>
            <a:spLocks noGrp="1"/>
          </p:cNvSpPr>
          <p:nvPr>
            <p:ph type="ftr" sz="quarter" idx="11"/>
          </p:nvPr>
        </p:nvSpPr>
        <p:spPr/>
        <p:txBody>
          <a:bodyPr/>
          <a:lstStyle/>
          <a:p>
            <a:pPr>
              <a:defRPr/>
            </a:pPr>
            <a:r>
              <a:rPr lang="en-US"/>
              <a:t>Text Processing</a:t>
            </a:r>
          </a:p>
        </p:txBody>
      </p:sp>
      <p:pic>
        <p:nvPicPr>
          <p:cNvPr id="46083" name="Picture 3"/>
          <p:cNvPicPr>
            <a:picLocks noChangeAspect="1" noChangeArrowheads="1"/>
          </p:cNvPicPr>
          <p:nvPr/>
        </p:nvPicPr>
        <p:blipFill>
          <a:blip r:embed="rId4" cstate="print"/>
          <a:srcRect/>
          <a:stretch>
            <a:fillRect/>
          </a:stretch>
        </p:blipFill>
        <p:spPr bwMode="auto">
          <a:xfrm>
            <a:off x="6554288" y="533400"/>
            <a:ext cx="2589712" cy="1162050"/>
          </a:xfrm>
          <a:prstGeom prst="rect">
            <a:avLst/>
          </a:prstGeom>
          <a:noFill/>
          <a:ln w="9525">
            <a:noFill/>
            <a:miter lim="800000"/>
            <a:headEnd/>
            <a:tailEnd/>
          </a:ln>
        </p:spPr>
      </p:pic>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0000CC"/>
                </a:solidFill>
                <a:effectLst/>
                <a:uLnTx/>
                <a:uFillTx/>
                <a:latin typeface="+mj-lt"/>
                <a:ea typeface="+mj-ea"/>
                <a:cs typeface="+mj-cs"/>
              </a:rPr>
              <a:t>2- Data Compression…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207304" y="990600"/>
            <a:ext cx="8729394" cy="5638800"/>
          </a:xfrm>
          <a:prstGeom prst="rect">
            <a:avLst/>
          </a:prstGeom>
          <a:noFill/>
          <a:ln w="9525">
            <a:noFill/>
            <a:miter lim="800000"/>
            <a:headEnd/>
            <a:tailEnd/>
          </a:ln>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48</a:t>
            </a:fld>
            <a:endParaRPr lang="en-US" sz="1400" b="1">
              <a:solidFill>
                <a:srgbClr val="FFFFFF"/>
              </a:solidFill>
            </a:endParaRPr>
          </a:p>
        </p:txBody>
      </p:sp>
      <p:sp>
        <p:nvSpPr>
          <p:cNvPr id="10" name="Footer Placeholder 9"/>
          <p:cNvSpPr>
            <a:spLocks noGrp="1"/>
          </p:cNvSpPr>
          <p:nvPr>
            <p:ph type="ftr" sz="quarter" idx="11"/>
          </p:nvPr>
        </p:nvSpPr>
        <p:spPr/>
        <p:txBody>
          <a:bodyPr/>
          <a:lstStyle/>
          <a:p>
            <a:pPr>
              <a:defRPr/>
            </a:pPr>
            <a:r>
              <a:rPr lang="en-US"/>
              <a:t>Text Processing</a:t>
            </a:r>
          </a:p>
        </p:txBody>
      </p:sp>
      <p:pic>
        <p:nvPicPr>
          <p:cNvPr id="6" name="Picture 3"/>
          <p:cNvPicPr>
            <a:picLocks noChangeAspect="1" noChangeArrowheads="1"/>
          </p:cNvPicPr>
          <p:nvPr/>
        </p:nvPicPr>
        <p:blipFill>
          <a:blip r:embed="rId4" cstate="print"/>
          <a:srcRect/>
          <a:stretch>
            <a:fillRect/>
          </a:stretch>
        </p:blipFill>
        <p:spPr bwMode="auto">
          <a:xfrm>
            <a:off x="6554288" y="5238750"/>
            <a:ext cx="2589712" cy="1162050"/>
          </a:xfrm>
          <a:prstGeom prst="rect">
            <a:avLst/>
          </a:prstGeom>
          <a:noFill/>
          <a:ln w="9525">
            <a:noFill/>
            <a:miter lim="800000"/>
            <a:headEnd/>
            <a:tailEnd/>
          </a:ln>
        </p:spPr>
      </p:pic>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0000CC"/>
                </a:solidFill>
                <a:effectLst/>
                <a:uLnTx/>
                <a:uFillTx/>
                <a:latin typeface="+mj-lt"/>
                <a:ea typeface="+mj-ea"/>
                <a:cs typeface="+mj-cs"/>
              </a:rPr>
              <a:t>2- Data Compression… </a:t>
            </a:r>
          </a:p>
        </p:txBody>
      </p:sp>
      <p:sp>
        <p:nvSpPr>
          <p:cNvPr id="8" name="Title 1"/>
          <p:cNvSpPr>
            <a:spLocks/>
          </p:cNvSpPr>
          <p:nvPr/>
        </p:nvSpPr>
        <p:spPr bwMode="auto">
          <a:xfrm>
            <a:off x="0" y="685800"/>
            <a:ext cx="5638800" cy="461665"/>
          </a:xfrm>
          <a:prstGeom prst="rect">
            <a:avLst/>
          </a:prstGeom>
          <a:noFill/>
          <a:ln w="9525">
            <a:noFill/>
            <a:miter lim="800000"/>
            <a:headEnd/>
            <a:tailEnd/>
          </a:ln>
        </p:spPr>
        <p:txBody>
          <a:bodyPr wrap="square" anchor="ctr">
            <a:spAutoFit/>
          </a:bodyPr>
          <a:lstStyle/>
          <a:p>
            <a:pPr eaLnBrk="0" hangingPunct="0"/>
            <a:r>
              <a:rPr lang="en-US" sz="2400" b="1" dirty="0">
                <a:solidFill>
                  <a:srgbClr val="0000CC"/>
                </a:solidFill>
                <a:latin typeface="Calibri" pitchFamily="34" charset="0"/>
              </a:rPr>
              <a:t>LZW Encoding Algorithm: Implementation</a:t>
            </a:r>
            <a:endParaRPr lang="en-US"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49</a:t>
            </a:fld>
            <a:endParaRPr lang="en-US" sz="1400" b="1">
              <a:solidFill>
                <a:srgbClr val="FFFFFF"/>
              </a:solidFill>
            </a:endParaRPr>
          </a:p>
        </p:txBody>
      </p:sp>
      <p:sp>
        <p:nvSpPr>
          <p:cNvPr id="10" name="Footer Placeholder 9"/>
          <p:cNvSpPr>
            <a:spLocks noGrp="1"/>
          </p:cNvSpPr>
          <p:nvPr>
            <p:ph type="ftr" sz="quarter" idx="11"/>
          </p:nvPr>
        </p:nvSpPr>
        <p:spPr/>
        <p:txBody>
          <a:bodyPr/>
          <a:lstStyle/>
          <a:p>
            <a:pPr>
              <a:defRPr/>
            </a:pPr>
            <a:r>
              <a:rPr lang="en-US"/>
              <a:t>Text Processing</a:t>
            </a:r>
          </a:p>
        </p:txBody>
      </p:sp>
      <p:pic>
        <p:nvPicPr>
          <p:cNvPr id="6" name="Picture 3"/>
          <p:cNvPicPr>
            <a:picLocks noChangeAspect="1" noChangeArrowheads="1"/>
          </p:cNvPicPr>
          <p:nvPr/>
        </p:nvPicPr>
        <p:blipFill>
          <a:blip r:embed="rId3" cstate="print"/>
          <a:srcRect/>
          <a:stretch>
            <a:fillRect/>
          </a:stretch>
        </p:blipFill>
        <p:spPr bwMode="auto">
          <a:xfrm>
            <a:off x="6704512" y="1219200"/>
            <a:ext cx="2439488" cy="1094642"/>
          </a:xfrm>
          <a:prstGeom prst="rect">
            <a:avLst/>
          </a:prstGeom>
          <a:noFill/>
          <a:ln w="9525">
            <a:noFill/>
            <a:miter lim="800000"/>
            <a:headEnd/>
            <a:tailEnd/>
          </a:ln>
        </p:spPr>
      </p:pic>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0000CC"/>
                </a:solidFill>
                <a:effectLst/>
                <a:uLnTx/>
                <a:uFillTx/>
                <a:latin typeface="+mj-lt"/>
                <a:ea typeface="+mj-ea"/>
                <a:cs typeface="+mj-cs"/>
              </a:rPr>
              <a:t>2- Data Compression… </a:t>
            </a:r>
          </a:p>
        </p:txBody>
      </p:sp>
      <p:sp>
        <p:nvSpPr>
          <p:cNvPr id="8" name="Title 1"/>
          <p:cNvSpPr>
            <a:spLocks/>
          </p:cNvSpPr>
          <p:nvPr/>
        </p:nvSpPr>
        <p:spPr bwMode="auto">
          <a:xfrm>
            <a:off x="0" y="457200"/>
            <a:ext cx="5638800" cy="461665"/>
          </a:xfrm>
          <a:prstGeom prst="rect">
            <a:avLst/>
          </a:prstGeom>
          <a:noFill/>
          <a:ln w="9525">
            <a:noFill/>
            <a:miter lim="800000"/>
            <a:headEnd/>
            <a:tailEnd/>
          </a:ln>
        </p:spPr>
        <p:txBody>
          <a:bodyPr wrap="square" anchor="ctr">
            <a:spAutoFit/>
          </a:bodyPr>
          <a:lstStyle/>
          <a:p>
            <a:pPr eaLnBrk="0" hangingPunct="0"/>
            <a:r>
              <a:rPr lang="en-US" sz="2400" b="1" dirty="0">
                <a:solidFill>
                  <a:srgbClr val="0000CC"/>
                </a:solidFill>
                <a:latin typeface="Calibri" pitchFamily="34" charset="0"/>
              </a:rPr>
              <a:t>LZW Encoding Algorithm: Implementation</a:t>
            </a:r>
            <a:endParaRPr lang="en-US" sz="2400" dirty="0"/>
          </a:p>
        </p:txBody>
      </p:sp>
      <p:pic>
        <p:nvPicPr>
          <p:cNvPr id="2" name="Picture 2"/>
          <p:cNvPicPr>
            <a:picLocks noChangeAspect="1" noChangeArrowheads="1"/>
          </p:cNvPicPr>
          <p:nvPr/>
        </p:nvPicPr>
        <p:blipFill>
          <a:blip r:embed="rId4" cstate="print"/>
          <a:srcRect/>
          <a:stretch>
            <a:fillRect/>
          </a:stretch>
        </p:blipFill>
        <p:spPr bwMode="auto">
          <a:xfrm>
            <a:off x="147604" y="2514600"/>
            <a:ext cx="8848792" cy="3505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p:cNvSpPr>
          <p:nvPr>
            <p:ph type="title"/>
          </p:nvPr>
        </p:nvSpPr>
        <p:spPr>
          <a:xfrm>
            <a:off x="914400" y="0"/>
            <a:ext cx="8229600" cy="701675"/>
          </a:xfrm>
          <a:noFill/>
        </p:spPr>
        <p:txBody>
          <a:bodyPr>
            <a:spAutoFit/>
          </a:bodyPr>
          <a:lstStyle/>
          <a:p>
            <a:pPr algn="r"/>
            <a:r>
              <a:rPr lang="en-US" dirty="0">
                <a:latin typeface="Calibri" pitchFamily="34" charset="0"/>
                <a:cs typeface="Arial" charset="0"/>
              </a:rPr>
              <a:t>1</a:t>
            </a:r>
            <a:r>
              <a:rPr lang="en-US" sz="4000" b="1" dirty="0">
                <a:latin typeface="Calibri" pitchFamily="34" charset="0"/>
                <a:cs typeface="Arial" charset="0"/>
              </a:rPr>
              <a:t>- String Matching</a:t>
            </a:r>
          </a:p>
        </p:txBody>
      </p:sp>
      <p:sp>
        <p:nvSpPr>
          <p:cNvPr id="6149" name="Rectangle 3"/>
          <p:cNvSpPr>
            <a:spLocks noGrp="1"/>
          </p:cNvSpPr>
          <p:nvPr>
            <p:ph type="body" idx="1"/>
          </p:nvPr>
        </p:nvSpPr>
        <p:spPr>
          <a:xfrm>
            <a:off x="457200" y="990600"/>
            <a:ext cx="8229600" cy="4906963"/>
          </a:xfrm>
        </p:spPr>
        <p:txBody>
          <a:bodyPr/>
          <a:lstStyle/>
          <a:p>
            <a:pPr marL="0" indent="0" algn="just">
              <a:buClrTx/>
              <a:buSzTx/>
              <a:buFont typeface="Arial" charset="0"/>
              <a:buNone/>
            </a:pPr>
            <a:r>
              <a:rPr lang="en-US" dirty="0">
                <a:solidFill>
                  <a:srgbClr val="0000CC"/>
                </a:solidFill>
                <a:latin typeface="Calibri" pitchFamily="34" charset="0"/>
                <a:cs typeface="Arial" charset="0"/>
              </a:rPr>
              <a:t>Given a string S, the problem of string matching deals with finding whether a pattern p occurs in S and if p does occur then returning position in S where p occurs.</a:t>
            </a:r>
          </a:p>
          <a:p>
            <a:pPr marL="0" indent="0" algn="just">
              <a:buClrTx/>
              <a:buSzTx/>
              <a:buFont typeface="Arial" charset="0"/>
              <a:buNone/>
            </a:pPr>
            <a:r>
              <a:rPr lang="en-US" dirty="0">
                <a:solidFill>
                  <a:srgbClr val="0000CC"/>
                </a:solidFill>
                <a:latin typeface="Calibri" pitchFamily="34" charset="0"/>
                <a:cs typeface="Arial" charset="0"/>
              </a:rPr>
              <a:t>S= “</a:t>
            </a:r>
            <a:r>
              <a:rPr lang="en-US" dirty="0" err="1">
                <a:solidFill>
                  <a:srgbClr val="0000CC"/>
                </a:solidFill>
                <a:latin typeface="Calibri" pitchFamily="34" charset="0"/>
                <a:cs typeface="Arial" charset="0"/>
              </a:rPr>
              <a:t>ssdf</a:t>
            </a:r>
            <a:r>
              <a:rPr lang="en-US" dirty="0">
                <a:solidFill>
                  <a:srgbClr val="0000CC"/>
                </a:solidFill>
                <a:latin typeface="Calibri" pitchFamily="34" charset="0"/>
                <a:cs typeface="Arial" charset="0"/>
              </a:rPr>
              <a:t> </a:t>
            </a:r>
            <a:r>
              <a:rPr lang="en-US" dirty="0" err="1">
                <a:solidFill>
                  <a:srgbClr val="0000CC"/>
                </a:solidFill>
                <a:latin typeface="Calibri" pitchFamily="34" charset="0"/>
                <a:cs typeface="Arial" charset="0"/>
              </a:rPr>
              <a:t>egeg</a:t>
            </a:r>
            <a:r>
              <a:rPr lang="en-US" dirty="0">
                <a:solidFill>
                  <a:srgbClr val="0000CC"/>
                </a:solidFill>
                <a:latin typeface="Calibri" pitchFamily="34" charset="0"/>
                <a:cs typeface="Arial" charset="0"/>
              </a:rPr>
              <a:t> h5yh r5h45h j 6rhr”</a:t>
            </a:r>
          </a:p>
          <a:p>
            <a:pPr marL="0" indent="0" algn="just">
              <a:buClrTx/>
              <a:buSzTx/>
              <a:buFont typeface="Arial" charset="0"/>
              <a:buNone/>
            </a:pPr>
            <a:r>
              <a:rPr lang="en-US" dirty="0">
                <a:solidFill>
                  <a:srgbClr val="0000CC"/>
                </a:solidFill>
                <a:latin typeface="Calibri" pitchFamily="34" charset="0"/>
                <a:cs typeface="Arial" charset="0"/>
              </a:rPr>
              <a:t>P=“h5y”</a:t>
            </a:r>
          </a:p>
          <a:p>
            <a:pPr marL="0" indent="0" algn="just">
              <a:buClrTx/>
              <a:buSzTx/>
              <a:buFont typeface="Arial" charset="0"/>
              <a:buNone/>
            </a:pPr>
            <a:r>
              <a:rPr lang="en-US" dirty="0">
                <a:solidFill>
                  <a:srgbClr val="0000CC"/>
                </a:solidFill>
                <a:latin typeface="Calibri" pitchFamily="34" charset="0"/>
                <a:cs typeface="Arial" charset="0"/>
                <a:sym typeface="Wingdings" pitchFamily="2" charset="2"/>
              </a:rPr>
              <a:t></a:t>
            </a:r>
            <a:r>
              <a:rPr lang="en-US" dirty="0">
                <a:solidFill>
                  <a:srgbClr val="0000CC"/>
                </a:solidFill>
                <a:latin typeface="Calibri" pitchFamily="34" charset="0"/>
                <a:cs typeface="Arial" charset="0"/>
              </a:rPr>
              <a:t> position = 10</a:t>
            </a:r>
          </a:p>
          <a:p>
            <a:pPr marL="0" indent="0" algn="just">
              <a:buClrTx/>
              <a:buSzTx/>
              <a:buFont typeface="Arial" charset="0"/>
              <a:buNone/>
            </a:pPr>
            <a:r>
              <a:rPr lang="en-US" dirty="0">
                <a:latin typeface="Calibri" pitchFamily="34" charset="0"/>
                <a:cs typeface="Arial" charset="0"/>
              </a:rPr>
              <a:t>2 algorithms are introduced:</a:t>
            </a:r>
          </a:p>
          <a:p>
            <a:pPr marL="0" indent="0" algn="just">
              <a:buClrTx/>
              <a:buSzTx/>
            </a:pPr>
            <a:r>
              <a:rPr lang="en-US" dirty="0">
                <a:latin typeface="Calibri" pitchFamily="34" charset="0"/>
                <a:cs typeface="Arial" charset="0"/>
              </a:rPr>
              <a:t> The Brute Force Algorithm</a:t>
            </a:r>
          </a:p>
          <a:p>
            <a:pPr marL="0" indent="0" algn="just">
              <a:buClrTx/>
              <a:buSzTx/>
            </a:pPr>
            <a:r>
              <a:rPr lang="en-US" dirty="0">
                <a:latin typeface="Calibri" pitchFamily="34" charset="0"/>
                <a:cs typeface="Arial" charset="0"/>
              </a:rPr>
              <a:t>The Knuth-Morris-Pratt (KMP) Algorithm</a:t>
            </a:r>
          </a:p>
          <a:p>
            <a:pPr marL="0" indent="0" algn="just">
              <a:buClrTx/>
              <a:buSzTx/>
            </a:pPr>
            <a:endParaRPr lang="en-US" dirty="0">
              <a:latin typeface="Calibri" pitchFamily="34" charset="0"/>
              <a:cs typeface="Arial" charset="0"/>
            </a:endParaRPr>
          </a:p>
        </p:txBody>
      </p:sp>
      <p:sp>
        <p:nvSpPr>
          <p:cNvPr id="7" name="Footer Placeholder 6"/>
          <p:cNvSpPr>
            <a:spLocks noGrp="1"/>
          </p:cNvSpPr>
          <p:nvPr>
            <p:ph type="ftr" sz="quarter" idx="11"/>
          </p:nvPr>
        </p:nvSpPr>
        <p:spPr/>
        <p:txBody>
          <a:bodyPr/>
          <a:lstStyle/>
          <a:p>
            <a:pPr>
              <a:defRPr/>
            </a:pPr>
            <a:r>
              <a:rPr lang="en-US"/>
              <a:t>Text Processing</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78154" y="1752600"/>
            <a:ext cx="8987692" cy="3505200"/>
          </a:xfrm>
          <a:prstGeom prst="rect">
            <a:avLst/>
          </a:prstGeom>
          <a:noFill/>
          <a:ln w="9525">
            <a:noFill/>
            <a:miter lim="800000"/>
            <a:headEnd/>
            <a:tailEnd/>
          </a:ln>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50</a:t>
            </a:fld>
            <a:endParaRPr lang="en-US" sz="1400" b="1">
              <a:solidFill>
                <a:srgbClr val="FFFFFF"/>
              </a:solidFill>
            </a:endParaRPr>
          </a:p>
        </p:txBody>
      </p:sp>
      <p:sp>
        <p:nvSpPr>
          <p:cNvPr id="10" name="Footer Placeholder 9"/>
          <p:cNvSpPr>
            <a:spLocks noGrp="1"/>
          </p:cNvSpPr>
          <p:nvPr>
            <p:ph type="ftr" sz="quarter" idx="11"/>
          </p:nvPr>
        </p:nvSpPr>
        <p:spPr/>
        <p:txBody>
          <a:bodyPr/>
          <a:lstStyle/>
          <a:p>
            <a:pPr>
              <a:defRPr/>
            </a:pPr>
            <a:r>
              <a:rPr lang="en-US"/>
              <a:t>Text Processing</a:t>
            </a:r>
          </a:p>
        </p:txBody>
      </p:sp>
      <p:pic>
        <p:nvPicPr>
          <p:cNvPr id="49154" name="Picture 2"/>
          <p:cNvPicPr>
            <a:picLocks noChangeAspect="1" noChangeArrowheads="1"/>
          </p:cNvPicPr>
          <p:nvPr/>
        </p:nvPicPr>
        <p:blipFill>
          <a:blip r:embed="rId4" cstate="print"/>
          <a:srcRect/>
          <a:stretch>
            <a:fillRect/>
          </a:stretch>
        </p:blipFill>
        <p:spPr bwMode="auto">
          <a:xfrm>
            <a:off x="6248400" y="1524000"/>
            <a:ext cx="2622912" cy="1162050"/>
          </a:xfrm>
          <a:prstGeom prst="rect">
            <a:avLst/>
          </a:prstGeom>
          <a:noFill/>
          <a:ln w="9525">
            <a:noFill/>
            <a:miter lim="800000"/>
            <a:headEnd/>
            <a:tailEnd/>
          </a:ln>
        </p:spPr>
      </p:pic>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0000CC"/>
                </a:solidFill>
                <a:effectLst/>
                <a:uLnTx/>
                <a:uFillTx/>
                <a:latin typeface="+mj-lt"/>
                <a:ea typeface="+mj-ea"/>
                <a:cs typeface="+mj-cs"/>
              </a:rPr>
              <a:t>2- Data Compression… </a:t>
            </a:r>
          </a:p>
        </p:txBody>
      </p:sp>
      <p:sp>
        <p:nvSpPr>
          <p:cNvPr id="8" name="Title 1"/>
          <p:cNvSpPr>
            <a:spLocks/>
          </p:cNvSpPr>
          <p:nvPr/>
        </p:nvSpPr>
        <p:spPr bwMode="auto">
          <a:xfrm>
            <a:off x="0" y="685800"/>
            <a:ext cx="5638800" cy="461665"/>
          </a:xfrm>
          <a:prstGeom prst="rect">
            <a:avLst/>
          </a:prstGeom>
          <a:noFill/>
          <a:ln w="9525">
            <a:noFill/>
            <a:miter lim="800000"/>
            <a:headEnd/>
            <a:tailEnd/>
          </a:ln>
        </p:spPr>
        <p:txBody>
          <a:bodyPr wrap="square" anchor="ctr">
            <a:spAutoFit/>
          </a:bodyPr>
          <a:lstStyle/>
          <a:p>
            <a:pPr eaLnBrk="0" hangingPunct="0"/>
            <a:r>
              <a:rPr lang="en-US" sz="2400" b="1" dirty="0">
                <a:solidFill>
                  <a:srgbClr val="0000CC"/>
                </a:solidFill>
                <a:latin typeface="Calibri" pitchFamily="34" charset="0"/>
              </a:rPr>
              <a:t>LZW Decoding Algorithm: Implementation</a:t>
            </a:r>
            <a:endParaRPr 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3" cstate="print"/>
          <a:srcRect/>
          <a:stretch>
            <a:fillRect/>
          </a:stretch>
        </p:blipFill>
        <p:spPr bwMode="auto">
          <a:xfrm>
            <a:off x="228601" y="1168183"/>
            <a:ext cx="8686800" cy="4997884"/>
          </a:xfrm>
          <a:prstGeom prst="rect">
            <a:avLst/>
          </a:prstGeom>
          <a:noFill/>
          <a:ln w="9525">
            <a:noFill/>
            <a:miter lim="800000"/>
            <a:headEnd/>
            <a:tailEnd/>
          </a:ln>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51</a:t>
            </a:fld>
            <a:endParaRPr lang="en-US" sz="1400" b="1">
              <a:solidFill>
                <a:srgbClr val="FFFFFF"/>
              </a:solidFill>
            </a:endParaRPr>
          </a:p>
        </p:txBody>
      </p:sp>
      <p:sp>
        <p:nvSpPr>
          <p:cNvPr id="10" name="Footer Placeholder 9"/>
          <p:cNvSpPr>
            <a:spLocks noGrp="1"/>
          </p:cNvSpPr>
          <p:nvPr>
            <p:ph type="ftr" sz="quarter" idx="11"/>
          </p:nvPr>
        </p:nvSpPr>
        <p:spPr/>
        <p:txBody>
          <a:bodyPr/>
          <a:lstStyle/>
          <a:p>
            <a:pPr>
              <a:defRPr/>
            </a:pPr>
            <a:r>
              <a:rPr lang="en-US"/>
              <a:t>Text Processing</a:t>
            </a:r>
          </a:p>
        </p:txBody>
      </p:sp>
      <p:pic>
        <p:nvPicPr>
          <p:cNvPr id="49154" name="Picture 2"/>
          <p:cNvPicPr>
            <a:picLocks noChangeAspect="1" noChangeArrowheads="1"/>
          </p:cNvPicPr>
          <p:nvPr/>
        </p:nvPicPr>
        <p:blipFill>
          <a:blip r:embed="rId4" cstate="print"/>
          <a:srcRect/>
          <a:stretch>
            <a:fillRect/>
          </a:stretch>
        </p:blipFill>
        <p:spPr bwMode="auto">
          <a:xfrm>
            <a:off x="6248400" y="4267200"/>
            <a:ext cx="2622912" cy="1162050"/>
          </a:xfrm>
          <a:prstGeom prst="rect">
            <a:avLst/>
          </a:prstGeom>
          <a:noFill/>
          <a:ln w="9525">
            <a:noFill/>
            <a:miter lim="800000"/>
            <a:headEnd/>
            <a:tailEnd/>
          </a:ln>
        </p:spPr>
      </p:pic>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0000CC"/>
                </a:solidFill>
                <a:effectLst/>
                <a:uLnTx/>
                <a:uFillTx/>
                <a:latin typeface="+mj-lt"/>
                <a:ea typeface="+mj-ea"/>
                <a:cs typeface="+mj-cs"/>
              </a:rPr>
              <a:t>2- Data Compression… </a:t>
            </a:r>
          </a:p>
        </p:txBody>
      </p:sp>
      <p:sp>
        <p:nvSpPr>
          <p:cNvPr id="8" name="Title 1"/>
          <p:cNvSpPr>
            <a:spLocks/>
          </p:cNvSpPr>
          <p:nvPr/>
        </p:nvSpPr>
        <p:spPr bwMode="auto">
          <a:xfrm>
            <a:off x="0" y="685800"/>
            <a:ext cx="5638800" cy="461665"/>
          </a:xfrm>
          <a:prstGeom prst="rect">
            <a:avLst/>
          </a:prstGeom>
          <a:noFill/>
          <a:ln w="9525">
            <a:noFill/>
            <a:miter lim="800000"/>
            <a:headEnd/>
            <a:tailEnd/>
          </a:ln>
        </p:spPr>
        <p:txBody>
          <a:bodyPr wrap="square" anchor="ctr">
            <a:spAutoFit/>
          </a:bodyPr>
          <a:lstStyle/>
          <a:p>
            <a:pPr eaLnBrk="0" hangingPunct="0"/>
            <a:r>
              <a:rPr lang="en-US" sz="2400" b="1" dirty="0">
                <a:solidFill>
                  <a:srgbClr val="0000CC"/>
                </a:solidFill>
                <a:latin typeface="Calibri" pitchFamily="34" charset="0"/>
              </a:rPr>
              <a:t>LZW Decoding Algorithm: Implementation</a:t>
            </a:r>
            <a:endParaRPr 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3" cstate="print"/>
          <a:srcRect/>
          <a:stretch>
            <a:fillRect/>
          </a:stretch>
        </p:blipFill>
        <p:spPr bwMode="auto">
          <a:xfrm>
            <a:off x="0" y="1539558"/>
            <a:ext cx="9144000" cy="5166042"/>
          </a:xfrm>
          <a:prstGeom prst="rect">
            <a:avLst/>
          </a:prstGeom>
          <a:noFill/>
          <a:ln w="9525">
            <a:noFill/>
            <a:miter lim="800000"/>
            <a:headEnd/>
            <a:tailEnd/>
          </a:ln>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52</a:t>
            </a:fld>
            <a:endParaRPr lang="en-US" sz="1400" b="1">
              <a:solidFill>
                <a:srgbClr val="FFFFFF"/>
              </a:solidFill>
            </a:endParaRPr>
          </a:p>
        </p:txBody>
      </p:sp>
      <p:sp>
        <p:nvSpPr>
          <p:cNvPr id="10" name="Footer Placeholder 9"/>
          <p:cNvSpPr>
            <a:spLocks noGrp="1"/>
          </p:cNvSpPr>
          <p:nvPr>
            <p:ph type="ftr" sz="quarter" idx="11"/>
          </p:nvPr>
        </p:nvSpPr>
        <p:spPr/>
        <p:txBody>
          <a:bodyPr/>
          <a:lstStyle/>
          <a:p>
            <a:pPr>
              <a:defRPr/>
            </a:pPr>
            <a:r>
              <a:rPr lang="en-US"/>
              <a:t>Text Processing</a:t>
            </a:r>
          </a:p>
        </p:txBody>
      </p:sp>
      <p:pic>
        <p:nvPicPr>
          <p:cNvPr id="49154" name="Picture 2"/>
          <p:cNvPicPr>
            <a:picLocks noChangeAspect="1" noChangeArrowheads="1"/>
          </p:cNvPicPr>
          <p:nvPr/>
        </p:nvPicPr>
        <p:blipFill>
          <a:blip r:embed="rId4" cstate="print"/>
          <a:srcRect/>
          <a:stretch>
            <a:fillRect/>
          </a:stretch>
        </p:blipFill>
        <p:spPr bwMode="auto">
          <a:xfrm>
            <a:off x="6858000" y="609600"/>
            <a:ext cx="2253888" cy="998558"/>
          </a:xfrm>
          <a:prstGeom prst="rect">
            <a:avLst/>
          </a:prstGeom>
          <a:noFill/>
          <a:ln w="9525">
            <a:noFill/>
            <a:miter lim="800000"/>
            <a:headEnd/>
            <a:tailEnd/>
          </a:ln>
        </p:spPr>
      </p:pic>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0000CC"/>
                </a:solidFill>
                <a:effectLst/>
                <a:uLnTx/>
                <a:uFillTx/>
                <a:latin typeface="+mj-lt"/>
                <a:ea typeface="+mj-ea"/>
                <a:cs typeface="+mj-cs"/>
              </a:rPr>
              <a:t>2- Data Compression… </a:t>
            </a:r>
          </a:p>
        </p:txBody>
      </p:sp>
      <p:sp>
        <p:nvSpPr>
          <p:cNvPr id="8" name="Title 1"/>
          <p:cNvSpPr>
            <a:spLocks/>
          </p:cNvSpPr>
          <p:nvPr/>
        </p:nvSpPr>
        <p:spPr bwMode="auto">
          <a:xfrm>
            <a:off x="0" y="685800"/>
            <a:ext cx="5638800" cy="461665"/>
          </a:xfrm>
          <a:prstGeom prst="rect">
            <a:avLst/>
          </a:prstGeom>
          <a:noFill/>
          <a:ln w="9525">
            <a:noFill/>
            <a:miter lim="800000"/>
            <a:headEnd/>
            <a:tailEnd/>
          </a:ln>
        </p:spPr>
        <p:txBody>
          <a:bodyPr wrap="square" anchor="ctr">
            <a:spAutoFit/>
          </a:bodyPr>
          <a:lstStyle/>
          <a:p>
            <a:pPr eaLnBrk="0" hangingPunct="0"/>
            <a:r>
              <a:rPr lang="en-US" sz="2400" b="1" dirty="0">
                <a:solidFill>
                  <a:srgbClr val="0000CC"/>
                </a:solidFill>
                <a:latin typeface="Calibri" pitchFamily="34" charset="0"/>
              </a:rPr>
              <a:t>LZW Decoding Algorithm: Implementation</a:t>
            </a:r>
            <a:endParaRPr 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53</a:t>
            </a:fld>
            <a:endParaRPr lang="en-US" sz="1400" b="1">
              <a:solidFill>
                <a:srgbClr val="FFFFFF"/>
              </a:solidFill>
            </a:endParaRPr>
          </a:p>
        </p:txBody>
      </p:sp>
      <p:sp>
        <p:nvSpPr>
          <p:cNvPr id="10" name="Footer Placeholder 9"/>
          <p:cNvSpPr>
            <a:spLocks noGrp="1"/>
          </p:cNvSpPr>
          <p:nvPr>
            <p:ph type="ftr" sz="quarter" idx="11"/>
          </p:nvPr>
        </p:nvSpPr>
        <p:spPr/>
        <p:txBody>
          <a:bodyPr/>
          <a:lstStyle/>
          <a:p>
            <a:pPr>
              <a:defRPr/>
            </a:pPr>
            <a:r>
              <a:rPr lang="en-US"/>
              <a:t>Text Processing</a:t>
            </a:r>
          </a:p>
        </p:txBody>
      </p:sp>
      <p:pic>
        <p:nvPicPr>
          <p:cNvPr id="49154" name="Picture 2"/>
          <p:cNvPicPr>
            <a:picLocks noChangeAspect="1" noChangeArrowheads="1"/>
          </p:cNvPicPr>
          <p:nvPr/>
        </p:nvPicPr>
        <p:blipFill>
          <a:blip r:embed="rId3" cstate="print"/>
          <a:srcRect/>
          <a:stretch>
            <a:fillRect/>
          </a:stretch>
        </p:blipFill>
        <p:spPr bwMode="auto">
          <a:xfrm>
            <a:off x="6248400" y="1524000"/>
            <a:ext cx="2622912" cy="1162050"/>
          </a:xfrm>
          <a:prstGeom prst="rect">
            <a:avLst/>
          </a:prstGeom>
          <a:noFill/>
          <a:ln w="9525">
            <a:noFill/>
            <a:miter lim="800000"/>
            <a:headEnd/>
            <a:tailEnd/>
          </a:ln>
        </p:spPr>
      </p:pic>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0000CC"/>
                </a:solidFill>
                <a:effectLst/>
                <a:uLnTx/>
                <a:uFillTx/>
                <a:latin typeface="+mj-lt"/>
                <a:ea typeface="+mj-ea"/>
                <a:cs typeface="+mj-cs"/>
              </a:rPr>
              <a:t>2- Data Compression… </a:t>
            </a:r>
          </a:p>
        </p:txBody>
      </p:sp>
      <p:sp>
        <p:nvSpPr>
          <p:cNvPr id="8" name="Title 1"/>
          <p:cNvSpPr>
            <a:spLocks/>
          </p:cNvSpPr>
          <p:nvPr/>
        </p:nvSpPr>
        <p:spPr bwMode="auto">
          <a:xfrm>
            <a:off x="0" y="685800"/>
            <a:ext cx="5638800" cy="461665"/>
          </a:xfrm>
          <a:prstGeom prst="rect">
            <a:avLst/>
          </a:prstGeom>
          <a:noFill/>
          <a:ln w="9525">
            <a:noFill/>
            <a:miter lim="800000"/>
            <a:headEnd/>
            <a:tailEnd/>
          </a:ln>
        </p:spPr>
        <p:txBody>
          <a:bodyPr wrap="square" anchor="ctr">
            <a:spAutoFit/>
          </a:bodyPr>
          <a:lstStyle/>
          <a:p>
            <a:pPr eaLnBrk="0" hangingPunct="0"/>
            <a:r>
              <a:rPr lang="en-US" sz="2400" b="1" dirty="0">
                <a:solidFill>
                  <a:srgbClr val="0000CC"/>
                </a:solidFill>
                <a:latin typeface="Calibri" pitchFamily="34" charset="0"/>
              </a:rPr>
              <a:t>LZW Decoding Algorithm: Implementation</a:t>
            </a:r>
            <a:endParaRPr lang="en-US" sz="2400" dirty="0"/>
          </a:p>
        </p:txBody>
      </p:sp>
      <p:pic>
        <p:nvPicPr>
          <p:cNvPr id="52227" name="Picture 3"/>
          <p:cNvPicPr>
            <a:picLocks noChangeAspect="1" noChangeArrowheads="1"/>
          </p:cNvPicPr>
          <p:nvPr/>
        </p:nvPicPr>
        <p:blipFill>
          <a:blip r:embed="rId4" cstate="print"/>
          <a:srcRect/>
          <a:stretch>
            <a:fillRect/>
          </a:stretch>
        </p:blipFill>
        <p:spPr bwMode="auto">
          <a:xfrm>
            <a:off x="152400" y="2895600"/>
            <a:ext cx="8752418" cy="30480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3" cstate="print"/>
          <a:srcRect/>
          <a:stretch>
            <a:fillRect/>
          </a:stretch>
        </p:blipFill>
        <p:spPr bwMode="auto">
          <a:xfrm>
            <a:off x="381000" y="752475"/>
            <a:ext cx="7905750" cy="5038725"/>
          </a:xfrm>
          <a:prstGeom prst="rect">
            <a:avLst/>
          </a:prstGeom>
          <a:noFill/>
          <a:ln w="9525">
            <a:noFill/>
            <a:miter lim="800000"/>
            <a:headEnd/>
            <a:tailEnd/>
          </a:ln>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54</a:t>
            </a:fld>
            <a:endParaRPr lang="en-US" sz="1400" b="1">
              <a:solidFill>
                <a:srgbClr val="FFFFFF"/>
              </a:solidFill>
            </a:endParaRPr>
          </a:p>
        </p:txBody>
      </p:sp>
      <p:sp>
        <p:nvSpPr>
          <p:cNvPr id="43014" name="Title 1"/>
          <p:cNvSpPr>
            <a:spLocks/>
          </p:cNvSpPr>
          <p:nvPr/>
        </p:nvSpPr>
        <p:spPr bwMode="auto">
          <a:xfrm>
            <a:off x="76200" y="122366"/>
            <a:ext cx="4343400" cy="369332"/>
          </a:xfrm>
          <a:prstGeom prst="rect">
            <a:avLst/>
          </a:prstGeom>
          <a:noFill/>
          <a:ln w="9525">
            <a:noFill/>
            <a:miter lim="800000"/>
            <a:headEnd/>
            <a:tailEnd/>
          </a:ln>
        </p:spPr>
        <p:txBody>
          <a:bodyPr wrap="square" anchor="ctr">
            <a:spAutoFit/>
          </a:bodyPr>
          <a:lstStyle/>
          <a:p>
            <a:pPr eaLnBrk="0" hangingPunct="0"/>
            <a:r>
              <a:rPr lang="en-US" sz="1800" b="1" dirty="0">
                <a:solidFill>
                  <a:srgbClr val="0000CC"/>
                </a:solidFill>
                <a:latin typeface="Calibri" pitchFamily="34" charset="0"/>
              </a:rPr>
              <a:t>LZW Encoding/Decoding Algorithms Test</a:t>
            </a:r>
            <a:endParaRPr lang="en-US" sz="1800" dirty="0"/>
          </a:p>
        </p:txBody>
      </p:sp>
      <p:sp>
        <p:nvSpPr>
          <p:cNvPr id="10" name="Footer Placeholder 9"/>
          <p:cNvSpPr>
            <a:spLocks noGrp="1"/>
          </p:cNvSpPr>
          <p:nvPr>
            <p:ph type="ftr" sz="quarter" idx="11"/>
          </p:nvPr>
        </p:nvSpPr>
        <p:spPr/>
        <p:txBody>
          <a:bodyPr/>
          <a:lstStyle/>
          <a:p>
            <a:pPr>
              <a:defRPr/>
            </a:pPr>
            <a:r>
              <a:rPr lang="en-US"/>
              <a:t>Text Processing</a:t>
            </a:r>
          </a:p>
        </p:txBody>
      </p:sp>
      <p:pic>
        <p:nvPicPr>
          <p:cNvPr id="52226" name="Picture 2"/>
          <p:cNvPicPr>
            <a:picLocks noChangeAspect="1" noChangeArrowheads="1"/>
          </p:cNvPicPr>
          <p:nvPr/>
        </p:nvPicPr>
        <p:blipFill>
          <a:blip r:embed="rId4" cstate="print"/>
          <a:srcRect/>
          <a:stretch>
            <a:fillRect/>
          </a:stretch>
        </p:blipFill>
        <p:spPr bwMode="auto">
          <a:xfrm>
            <a:off x="7391400" y="685800"/>
            <a:ext cx="1457325" cy="695325"/>
          </a:xfrm>
          <a:prstGeom prst="rect">
            <a:avLst/>
          </a:prstGeom>
          <a:noFill/>
          <a:ln w="9525">
            <a:noFill/>
            <a:miter lim="800000"/>
            <a:headEnd/>
            <a:tailEnd/>
          </a:ln>
        </p:spPr>
      </p:pic>
      <p:sp>
        <p:nvSpPr>
          <p:cNvPr id="8" name="Rectangle 7"/>
          <p:cNvSpPr/>
          <p:nvPr/>
        </p:nvSpPr>
        <p:spPr>
          <a:xfrm>
            <a:off x="2514600" y="6019800"/>
            <a:ext cx="6400800" cy="553998"/>
          </a:xfrm>
          <a:prstGeom prst="rect">
            <a:avLst/>
          </a:prstGeom>
        </p:spPr>
        <p:txBody>
          <a:bodyPr wrap="square">
            <a:spAutoFit/>
          </a:bodyPr>
          <a:lstStyle/>
          <a:p>
            <a:r>
              <a:rPr lang="en-US" sz="1000" dirty="0"/>
              <a:t>"LZW starts out with a dictionary of 256 characters\n (in the case of 8 bits) and uses those as the \"standard\" character set.\</a:t>
            </a:r>
            <a:r>
              <a:rPr lang="en-US" sz="1000" dirty="0" err="1"/>
              <a:t>nIt</a:t>
            </a:r>
            <a:r>
              <a:rPr lang="en-US" sz="1000" dirty="0"/>
              <a:t> then reads data 8 bits at a time (e.g., 't', 'r', etc.) and encodes \n the data as the number that represents its index in the dictionary.\</a:t>
            </a:r>
            <a:r>
              <a:rPr lang="en-US" sz="1000" dirty="0" err="1"/>
              <a:t>nEverytime</a:t>
            </a:r>
            <a:r>
              <a:rPr lang="en-US" sz="1000" dirty="0"/>
              <a:t> it comes across a new substring (say, \"</a:t>
            </a:r>
            <a:r>
              <a:rPr lang="en-US" sz="1000" dirty="0" err="1"/>
              <a:t>tr</a:t>
            </a:r>
            <a:r>
              <a:rPr lang="en-US" sz="1000" dirty="0"/>
              <a:t>\")\n"</a:t>
            </a:r>
          </a:p>
        </p:txBody>
      </p:sp>
      <p:cxnSp>
        <p:nvCxnSpPr>
          <p:cNvPr id="11" name="Straight Arrow Connector 10"/>
          <p:cNvCxnSpPr/>
          <p:nvPr/>
        </p:nvCxnSpPr>
        <p:spPr>
          <a:xfrm flipH="1">
            <a:off x="7010400" y="4038600"/>
            <a:ext cx="5334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0000CC"/>
                </a:solidFill>
                <a:effectLst/>
                <a:uLnTx/>
                <a:uFillTx/>
                <a:latin typeface="+mj-lt"/>
                <a:ea typeface="+mj-ea"/>
                <a:cs typeface="+mj-cs"/>
              </a:rPr>
              <a:t>2- Data Compression…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itle 1"/>
          <p:cNvSpPr>
            <a:spLocks noGrp="1"/>
          </p:cNvSpPr>
          <p:nvPr>
            <p:ph type="title" idx="4294967295"/>
          </p:nvPr>
        </p:nvSpPr>
        <p:spPr>
          <a:xfrm>
            <a:off x="685800" y="803076"/>
            <a:ext cx="8229600" cy="707886"/>
          </a:xfrm>
        </p:spPr>
        <p:txBody>
          <a:bodyPr>
            <a:spAutoFit/>
          </a:bodyPr>
          <a:lstStyle/>
          <a:p>
            <a:r>
              <a:rPr lang="en-US" sz="4000" dirty="0"/>
              <a:t>LZW Question</a:t>
            </a:r>
            <a:endParaRPr lang="en-US" sz="4000" b="1" dirty="0">
              <a:solidFill>
                <a:srgbClr val="CC3300"/>
              </a:solidFill>
            </a:endParaRPr>
          </a:p>
        </p:txBody>
      </p:sp>
      <p:sp>
        <p:nvSpPr>
          <p:cNvPr id="23" name="TextBox 22"/>
          <p:cNvSpPr txBox="1"/>
          <p:nvPr/>
        </p:nvSpPr>
        <p:spPr>
          <a:xfrm>
            <a:off x="381000" y="2275344"/>
            <a:ext cx="8229600" cy="1815882"/>
          </a:xfrm>
          <a:prstGeom prst="rect">
            <a:avLst/>
          </a:prstGeom>
          <a:noFill/>
        </p:spPr>
        <p:txBody>
          <a:bodyPr wrap="square" rtlCol="0">
            <a:spAutoFit/>
          </a:bodyPr>
          <a:lstStyle/>
          <a:p>
            <a:r>
              <a:rPr lang="en-US" sz="2800" dirty="0"/>
              <a:t>Suppose that initial dictionary is {A=1, B=2, C= 3, D=4}. What is the result data when the LZW compressing algorithm is applied on the source string “CDAAACABADAAA”</a:t>
            </a:r>
          </a:p>
        </p:txBody>
      </p:sp>
      <p:sp>
        <p:nvSpPr>
          <p:cNvPr id="7" name="Footer Placeholder 6"/>
          <p:cNvSpPr>
            <a:spLocks noGrp="1"/>
          </p:cNvSpPr>
          <p:nvPr>
            <p:ph type="ftr" sz="quarter" idx="11"/>
          </p:nvPr>
        </p:nvSpPr>
        <p:spPr/>
        <p:txBody>
          <a:bodyPr/>
          <a:lstStyle/>
          <a:p>
            <a:pPr>
              <a:defRPr/>
            </a:pPr>
            <a:r>
              <a:rPr lang="en-US"/>
              <a:t>Text Processing</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itle 1"/>
          <p:cNvSpPr>
            <a:spLocks noGrp="1"/>
          </p:cNvSpPr>
          <p:nvPr>
            <p:ph type="title" idx="4294967295"/>
          </p:nvPr>
        </p:nvSpPr>
        <p:spPr>
          <a:xfrm>
            <a:off x="914400" y="0"/>
            <a:ext cx="8229600" cy="707886"/>
          </a:xfrm>
        </p:spPr>
        <p:txBody>
          <a:bodyPr>
            <a:spAutoFit/>
          </a:bodyPr>
          <a:lstStyle/>
          <a:p>
            <a:pPr algn="r"/>
            <a:r>
              <a:rPr lang="en-US" sz="4000" dirty="0"/>
              <a:t>2- Data Compression… </a:t>
            </a:r>
            <a:endParaRPr lang="en-US" sz="4000" b="1" dirty="0">
              <a:solidFill>
                <a:srgbClr val="CC3300"/>
              </a:solidFill>
            </a:endParaRPr>
          </a:p>
        </p:txBody>
      </p:sp>
      <p:sp>
        <p:nvSpPr>
          <p:cNvPr id="23" name="TextBox 22"/>
          <p:cNvSpPr txBox="1"/>
          <p:nvPr/>
        </p:nvSpPr>
        <p:spPr>
          <a:xfrm>
            <a:off x="381000" y="1828800"/>
            <a:ext cx="8229600" cy="2677656"/>
          </a:xfrm>
          <a:prstGeom prst="rect">
            <a:avLst/>
          </a:prstGeom>
          <a:noFill/>
        </p:spPr>
        <p:txBody>
          <a:bodyPr wrap="square" rtlCol="0">
            <a:spAutoFit/>
          </a:bodyPr>
          <a:lstStyle/>
          <a:p>
            <a:pPr>
              <a:buFontTx/>
              <a:buChar char="-"/>
            </a:pPr>
            <a:r>
              <a:rPr lang="en-US" sz="2800" dirty="0"/>
              <a:t>Numeric run: Group of non-decreasing contiguous numbers.</a:t>
            </a:r>
          </a:p>
          <a:p>
            <a:r>
              <a:rPr lang="en-US" sz="2800" dirty="0"/>
              <a:t> </a:t>
            </a:r>
            <a:r>
              <a:rPr lang="en-US" sz="2800" dirty="0">
                <a:solidFill>
                  <a:srgbClr val="FF3300"/>
                </a:solidFill>
              </a:rPr>
              <a:t>1 2 8</a:t>
            </a:r>
            <a:r>
              <a:rPr lang="en-US" sz="2800" dirty="0"/>
              <a:t> </a:t>
            </a:r>
            <a:r>
              <a:rPr lang="en-US" sz="2800" dirty="0">
                <a:solidFill>
                  <a:srgbClr val="0000CC"/>
                </a:solidFill>
              </a:rPr>
              <a:t>5 5 6 7 9</a:t>
            </a:r>
            <a:r>
              <a:rPr lang="en-US" sz="2800" dirty="0"/>
              <a:t> </a:t>
            </a:r>
            <a:r>
              <a:rPr lang="en-US" sz="2800" dirty="0">
                <a:solidFill>
                  <a:srgbClr val="FF0000"/>
                </a:solidFill>
              </a:rPr>
              <a:t>8</a:t>
            </a:r>
            <a:r>
              <a:rPr lang="en-US" sz="2800" dirty="0"/>
              <a:t> </a:t>
            </a:r>
            <a:r>
              <a:rPr lang="en-US" sz="2800" dirty="0">
                <a:solidFill>
                  <a:srgbClr val="0000CC"/>
                </a:solidFill>
              </a:rPr>
              <a:t>3 4 6</a:t>
            </a:r>
            <a:r>
              <a:rPr lang="en-US" sz="2800" dirty="0"/>
              <a:t> </a:t>
            </a:r>
            <a:r>
              <a:rPr lang="en-US" sz="2800" dirty="0">
                <a:sym typeface="Wingdings" pitchFamily="2" charset="2"/>
              </a:rPr>
              <a:t> 4 runs</a:t>
            </a:r>
            <a:endParaRPr lang="en-US" sz="2800" dirty="0"/>
          </a:p>
          <a:p>
            <a:pPr>
              <a:buFontTx/>
              <a:buChar char="-"/>
            </a:pPr>
            <a:r>
              <a:rPr lang="en-US" sz="2800" dirty="0"/>
              <a:t> Character run: Group of the same contiguous characters.</a:t>
            </a:r>
          </a:p>
          <a:p>
            <a:r>
              <a:rPr lang="en-US" sz="2800" dirty="0">
                <a:solidFill>
                  <a:srgbClr val="FF0000"/>
                </a:solidFill>
              </a:rPr>
              <a:t> AAA</a:t>
            </a:r>
            <a:r>
              <a:rPr lang="en-US" sz="2800" dirty="0">
                <a:solidFill>
                  <a:srgbClr val="0000CC"/>
                </a:solidFill>
              </a:rPr>
              <a:t>B</a:t>
            </a:r>
            <a:r>
              <a:rPr lang="en-US" sz="2800" dirty="0">
                <a:solidFill>
                  <a:srgbClr val="FF0000"/>
                </a:solidFill>
              </a:rPr>
              <a:t>C</a:t>
            </a:r>
            <a:r>
              <a:rPr lang="en-US" sz="2800" dirty="0">
                <a:solidFill>
                  <a:srgbClr val="0000CC"/>
                </a:solidFill>
              </a:rPr>
              <a:t>DDD</a:t>
            </a:r>
            <a:r>
              <a:rPr lang="en-US" sz="2800" dirty="0">
                <a:solidFill>
                  <a:srgbClr val="FF0000"/>
                </a:solidFill>
              </a:rPr>
              <a:t>E</a:t>
            </a:r>
            <a:r>
              <a:rPr lang="en-US" sz="2800" dirty="0"/>
              <a:t> : 5 runs</a:t>
            </a:r>
          </a:p>
        </p:txBody>
      </p:sp>
      <p:sp>
        <p:nvSpPr>
          <p:cNvPr id="7" name="Footer Placeholder 6"/>
          <p:cNvSpPr>
            <a:spLocks noGrp="1"/>
          </p:cNvSpPr>
          <p:nvPr>
            <p:ph type="ftr" sz="quarter" idx="11"/>
          </p:nvPr>
        </p:nvSpPr>
        <p:spPr/>
        <p:txBody>
          <a:bodyPr/>
          <a:lstStyle/>
          <a:p>
            <a:pPr>
              <a:defRPr/>
            </a:pPr>
            <a:r>
              <a:rPr lang="en-US"/>
              <a:t>Text Processing</a:t>
            </a:r>
          </a:p>
        </p:txBody>
      </p:sp>
      <p:sp>
        <p:nvSpPr>
          <p:cNvPr id="5" name="Rectangle 4"/>
          <p:cNvSpPr/>
          <p:nvPr/>
        </p:nvSpPr>
        <p:spPr>
          <a:xfrm>
            <a:off x="228600" y="1030069"/>
            <a:ext cx="4419600" cy="523220"/>
          </a:xfrm>
          <a:prstGeom prst="rect">
            <a:avLst/>
          </a:prstGeom>
        </p:spPr>
        <p:txBody>
          <a:bodyPr wrap="square">
            <a:spAutoFit/>
          </a:bodyPr>
          <a:lstStyle/>
          <a:p>
            <a:r>
              <a:rPr lang="en-US" sz="2800" b="1" dirty="0">
                <a:solidFill>
                  <a:srgbClr val="CC3300"/>
                </a:solidFill>
              </a:rPr>
              <a:t>Run-Length Encoding</a:t>
            </a:r>
            <a:endParaRPr lang="en-US" sz="2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itle 1"/>
          <p:cNvSpPr>
            <a:spLocks noGrp="1"/>
          </p:cNvSpPr>
          <p:nvPr>
            <p:ph type="title" idx="4294967295"/>
          </p:nvPr>
        </p:nvSpPr>
        <p:spPr>
          <a:xfrm>
            <a:off x="914400" y="0"/>
            <a:ext cx="8229600" cy="707886"/>
          </a:xfrm>
        </p:spPr>
        <p:txBody>
          <a:bodyPr>
            <a:spAutoFit/>
          </a:bodyPr>
          <a:lstStyle/>
          <a:p>
            <a:pPr algn="r"/>
            <a:r>
              <a:rPr lang="en-US" sz="4000" dirty="0"/>
              <a:t>2- Data Compression… </a:t>
            </a:r>
            <a:endParaRPr lang="en-US" sz="4000" b="1" dirty="0">
              <a:solidFill>
                <a:srgbClr val="CC3300"/>
              </a:solidFill>
            </a:endParaRPr>
          </a:p>
        </p:txBody>
      </p:sp>
      <p:sp>
        <p:nvSpPr>
          <p:cNvPr id="45061" name="Rectangle 1"/>
          <p:cNvSpPr>
            <a:spLocks noChangeArrowheads="1"/>
          </p:cNvSpPr>
          <p:nvPr/>
        </p:nvSpPr>
        <p:spPr bwMode="auto">
          <a:xfrm>
            <a:off x="2286000" y="4127501"/>
            <a:ext cx="3352800" cy="579437"/>
          </a:xfrm>
          <a:prstGeom prst="rect">
            <a:avLst/>
          </a:prstGeom>
          <a:noFill/>
          <a:ln w="9525">
            <a:noFill/>
            <a:miter lim="800000"/>
            <a:headEnd/>
            <a:tailEnd/>
          </a:ln>
        </p:spPr>
        <p:txBody>
          <a:bodyPr wrap="square" anchor="ctr">
            <a:spAutoFit/>
          </a:bodyPr>
          <a:lstStyle/>
          <a:p>
            <a:r>
              <a:rPr lang="en-US" sz="3200" b="1" dirty="0">
                <a:latin typeface="Arial Unicode MS" pitchFamily="34" charset="-128"/>
              </a:rPr>
              <a:t>4F4O3F2O5F7O</a:t>
            </a:r>
            <a:endParaRPr lang="en-US" sz="6000" b="1" dirty="0"/>
          </a:p>
        </p:txBody>
      </p:sp>
      <p:grpSp>
        <p:nvGrpSpPr>
          <p:cNvPr id="2" name="Group 36"/>
          <p:cNvGrpSpPr>
            <a:grpSpLocks/>
          </p:cNvGrpSpPr>
          <p:nvPr/>
        </p:nvGrpSpPr>
        <p:grpSpPr bwMode="auto">
          <a:xfrm>
            <a:off x="1219200" y="2590800"/>
            <a:ext cx="7924800" cy="1430338"/>
            <a:chOff x="762000" y="1984374"/>
            <a:chExt cx="7924800" cy="1429784"/>
          </a:xfrm>
        </p:grpSpPr>
        <p:sp>
          <p:nvSpPr>
            <p:cNvPr id="45066" name="Rectangle 1"/>
            <p:cNvSpPr>
              <a:spLocks noChangeArrowheads="1"/>
            </p:cNvSpPr>
            <p:nvPr/>
          </p:nvSpPr>
          <p:spPr bwMode="auto">
            <a:xfrm>
              <a:off x="762000" y="1984374"/>
              <a:ext cx="7924800" cy="579213"/>
            </a:xfrm>
            <a:prstGeom prst="rect">
              <a:avLst/>
            </a:prstGeom>
            <a:noFill/>
            <a:ln w="9525">
              <a:noFill/>
              <a:miter lim="800000"/>
              <a:headEnd/>
              <a:tailEnd/>
            </a:ln>
          </p:spPr>
          <p:txBody>
            <a:bodyPr anchor="ctr">
              <a:spAutoFit/>
            </a:bodyPr>
            <a:lstStyle/>
            <a:p>
              <a:r>
                <a:rPr lang="en-US" sz="3200" b="1" dirty="0">
                  <a:latin typeface="Arial Unicode MS" pitchFamily="34" charset="-128"/>
                </a:rPr>
                <a:t>FFFFOOOOFFFOOFFFFFOOOOOOOO</a:t>
              </a:r>
              <a:endParaRPr lang="en-US" sz="6000" b="1" dirty="0"/>
            </a:p>
          </p:txBody>
        </p:sp>
        <p:sp>
          <p:nvSpPr>
            <p:cNvPr id="24" name="Left Brace 23"/>
            <p:cNvSpPr>
              <a:spLocks/>
            </p:cNvSpPr>
            <p:nvPr/>
          </p:nvSpPr>
          <p:spPr bwMode="auto">
            <a:xfrm rot="-5400000">
              <a:off x="1162131" y="2266662"/>
              <a:ext cx="418938" cy="914400"/>
            </a:xfrm>
            <a:prstGeom prst="leftBrace">
              <a:avLst>
                <a:gd name="adj1" fmla="val 8333"/>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5" name="Left Brace 24"/>
            <p:cNvSpPr>
              <a:spLocks/>
            </p:cNvSpPr>
            <p:nvPr/>
          </p:nvSpPr>
          <p:spPr bwMode="auto">
            <a:xfrm rot="-5400000">
              <a:off x="2228931" y="2152377"/>
              <a:ext cx="418938" cy="1066800"/>
            </a:xfrm>
            <a:prstGeom prst="leftBrace">
              <a:avLst>
                <a:gd name="adj1" fmla="val 8332"/>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6" name="Left Brace 25"/>
            <p:cNvSpPr>
              <a:spLocks/>
            </p:cNvSpPr>
            <p:nvPr/>
          </p:nvSpPr>
          <p:spPr bwMode="auto">
            <a:xfrm rot="-5400000">
              <a:off x="3295731" y="2328581"/>
              <a:ext cx="418938" cy="762000"/>
            </a:xfrm>
            <a:prstGeom prst="leftBrace">
              <a:avLst>
                <a:gd name="adj1" fmla="val 8333"/>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7" name="Left Brace 26"/>
            <p:cNvSpPr>
              <a:spLocks/>
            </p:cNvSpPr>
            <p:nvPr/>
          </p:nvSpPr>
          <p:spPr bwMode="auto">
            <a:xfrm rot="-5400000">
              <a:off x="4019631" y="2457162"/>
              <a:ext cx="418938" cy="533400"/>
            </a:xfrm>
            <a:prstGeom prst="leftBrace">
              <a:avLst>
                <a:gd name="adj1" fmla="val 8332"/>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8" name="Left Brace 27"/>
            <p:cNvSpPr>
              <a:spLocks/>
            </p:cNvSpPr>
            <p:nvPr/>
          </p:nvSpPr>
          <p:spPr bwMode="auto">
            <a:xfrm rot="-5400000">
              <a:off x="4943556" y="2190462"/>
              <a:ext cx="418938" cy="1066800"/>
            </a:xfrm>
            <a:prstGeom prst="leftBrace">
              <a:avLst>
                <a:gd name="adj1" fmla="val 8332"/>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9" name="Left Brace 28"/>
            <p:cNvSpPr>
              <a:spLocks/>
            </p:cNvSpPr>
            <p:nvPr/>
          </p:nvSpPr>
          <p:spPr bwMode="auto">
            <a:xfrm rot="-5400000">
              <a:off x="6877131" y="1504662"/>
              <a:ext cx="418938" cy="2438400"/>
            </a:xfrm>
            <a:prstGeom prst="leftBrace">
              <a:avLst>
                <a:gd name="adj1" fmla="val 8323"/>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45073" name="Rectangle 29"/>
            <p:cNvSpPr>
              <a:spLocks noChangeArrowheads="1"/>
            </p:cNvSpPr>
            <p:nvPr/>
          </p:nvSpPr>
          <p:spPr bwMode="auto">
            <a:xfrm>
              <a:off x="12192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4</a:t>
              </a:r>
              <a:endParaRPr lang="en-US" sz="1800"/>
            </a:p>
          </p:txBody>
        </p:sp>
        <p:sp>
          <p:nvSpPr>
            <p:cNvPr id="45074" name="Rectangle 30"/>
            <p:cNvSpPr>
              <a:spLocks noChangeArrowheads="1"/>
            </p:cNvSpPr>
            <p:nvPr/>
          </p:nvSpPr>
          <p:spPr bwMode="auto">
            <a:xfrm>
              <a:off x="23622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4</a:t>
              </a:r>
              <a:endParaRPr lang="en-US" sz="1800"/>
            </a:p>
          </p:txBody>
        </p:sp>
        <p:sp>
          <p:nvSpPr>
            <p:cNvPr id="45075" name="Rectangle 31"/>
            <p:cNvSpPr>
              <a:spLocks noChangeArrowheads="1"/>
            </p:cNvSpPr>
            <p:nvPr/>
          </p:nvSpPr>
          <p:spPr bwMode="auto">
            <a:xfrm>
              <a:off x="33528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3</a:t>
              </a:r>
              <a:endParaRPr lang="en-US" sz="1800"/>
            </a:p>
          </p:txBody>
        </p:sp>
        <p:sp>
          <p:nvSpPr>
            <p:cNvPr id="45076" name="Rectangle 32"/>
            <p:cNvSpPr>
              <a:spLocks noChangeArrowheads="1"/>
            </p:cNvSpPr>
            <p:nvPr/>
          </p:nvSpPr>
          <p:spPr bwMode="auto">
            <a:xfrm>
              <a:off x="40386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2</a:t>
              </a:r>
              <a:endParaRPr lang="en-US" sz="1800"/>
            </a:p>
          </p:txBody>
        </p:sp>
        <p:sp>
          <p:nvSpPr>
            <p:cNvPr id="45077" name="Rectangle 33"/>
            <p:cNvSpPr>
              <a:spLocks noChangeArrowheads="1"/>
            </p:cNvSpPr>
            <p:nvPr/>
          </p:nvSpPr>
          <p:spPr bwMode="auto">
            <a:xfrm>
              <a:off x="50292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5</a:t>
              </a:r>
              <a:endParaRPr lang="en-US" sz="1800"/>
            </a:p>
          </p:txBody>
        </p:sp>
        <p:sp>
          <p:nvSpPr>
            <p:cNvPr id="45078" name="Rectangle 34"/>
            <p:cNvSpPr>
              <a:spLocks noChangeArrowheads="1"/>
            </p:cNvSpPr>
            <p:nvPr/>
          </p:nvSpPr>
          <p:spPr bwMode="auto">
            <a:xfrm>
              <a:off x="6934200" y="3047588"/>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7</a:t>
              </a:r>
              <a:endParaRPr lang="en-US" sz="1800"/>
            </a:p>
          </p:txBody>
        </p:sp>
      </p:grpSp>
      <p:sp>
        <p:nvSpPr>
          <p:cNvPr id="36" name="Rectangle 35"/>
          <p:cNvSpPr/>
          <p:nvPr/>
        </p:nvSpPr>
        <p:spPr>
          <a:xfrm>
            <a:off x="2057400" y="4859338"/>
            <a:ext cx="556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Compression Rate </a:t>
            </a:r>
            <a:r>
              <a:rPr lang="en-US" sz="2400" dirty="0"/>
              <a:t>= (25-12)/25 = 52%</a:t>
            </a:r>
          </a:p>
        </p:txBody>
      </p:sp>
      <p:sp>
        <p:nvSpPr>
          <p:cNvPr id="45064" name="TextBox 37"/>
          <p:cNvSpPr txBox="1">
            <a:spLocks noChangeArrowheads="1"/>
          </p:cNvSpPr>
          <p:nvPr/>
        </p:nvSpPr>
        <p:spPr bwMode="auto">
          <a:xfrm>
            <a:off x="228600" y="2740025"/>
            <a:ext cx="781050" cy="366713"/>
          </a:xfrm>
          <a:prstGeom prst="rect">
            <a:avLst/>
          </a:prstGeom>
          <a:noFill/>
          <a:ln w="9525">
            <a:noFill/>
            <a:miter lim="800000"/>
            <a:headEnd/>
            <a:tailEnd/>
          </a:ln>
        </p:spPr>
        <p:txBody>
          <a:bodyPr wrap="none">
            <a:spAutoFit/>
          </a:bodyPr>
          <a:lstStyle/>
          <a:p>
            <a:r>
              <a:rPr lang="en-US" sz="1800" b="1" dirty="0"/>
              <a:t>Raw</a:t>
            </a:r>
            <a:r>
              <a:rPr lang="en-US" sz="1800" dirty="0"/>
              <a:t> :</a:t>
            </a:r>
          </a:p>
        </p:txBody>
      </p:sp>
      <p:sp>
        <p:nvSpPr>
          <p:cNvPr id="45065" name="TextBox 38"/>
          <p:cNvSpPr txBox="1">
            <a:spLocks noChangeArrowheads="1"/>
          </p:cNvSpPr>
          <p:nvPr/>
        </p:nvSpPr>
        <p:spPr bwMode="auto">
          <a:xfrm>
            <a:off x="228600" y="4202113"/>
            <a:ext cx="1644650" cy="366713"/>
          </a:xfrm>
          <a:prstGeom prst="rect">
            <a:avLst/>
          </a:prstGeom>
          <a:noFill/>
          <a:ln w="9525">
            <a:noFill/>
            <a:miter lim="800000"/>
            <a:headEnd/>
            <a:tailEnd/>
          </a:ln>
        </p:spPr>
        <p:txBody>
          <a:bodyPr wrap="none">
            <a:spAutoFit/>
          </a:bodyPr>
          <a:lstStyle/>
          <a:p>
            <a:r>
              <a:rPr lang="en-US" sz="1800" b="1" dirty="0"/>
              <a:t>Compressed:</a:t>
            </a:r>
          </a:p>
        </p:txBody>
      </p:sp>
      <p:sp>
        <p:nvSpPr>
          <p:cNvPr id="30" name="Footer Placeholder 29"/>
          <p:cNvSpPr>
            <a:spLocks noGrp="1"/>
          </p:cNvSpPr>
          <p:nvPr>
            <p:ph type="ftr" sz="quarter" idx="11"/>
          </p:nvPr>
        </p:nvSpPr>
        <p:spPr/>
        <p:txBody>
          <a:bodyPr/>
          <a:lstStyle/>
          <a:p>
            <a:pPr>
              <a:defRPr/>
            </a:pPr>
            <a:r>
              <a:rPr lang="en-US"/>
              <a:t>Text Processing</a:t>
            </a:r>
          </a:p>
        </p:txBody>
      </p:sp>
      <p:sp>
        <p:nvSpPr>
          <p:cNvPr id="22" name="Rectangle 21"/>
          <p:cNvSpPr/>
          <p:nvPr/>
        </p:nvSpPr>
        <p:spPr>
          <a:xfrm>
            <a:off x="1371600" y="5791200"/>
            <a:ext cx="6172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“ABCDEF” </a:t>
            </a:r>
            <a:r>
              <a:rPr lang="en-US" dirty="0">
                <a:sym typeface="Wingdings" pitchFamily="2" charset="2"/>
              </a:rPr>
              <a:t> “1A1B1C1D1E1F”</a:t>
            </a:r>
            <a:endParaRPr lang="en-US" dirty="0"/>
          </a:p>
        </p:txBody>
      </p:sp>
      <p:sp>
        <p:nvSpPr>
          <p:cNvPr id="23" name="Oval 22"/>
          <p:cNvSpPr/>
          <p:nvPr/>
        </p:nvSpPr>
        <p:spPr>
          <a:xfrm>
            <a:off x="7696200" y="5943600"/>
            <a:ext cx="5334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28600" y="1030069"/>
            <a:ext cx="4419600" cy="523220"/>
          </a:xfrm>
          <a:prstGeom prst="rect">
            <a:avLst/>
          </a:prstGeom>
        </p:spPr>
        <p:txBody>
          <a:bodyPr wrap="square">
            <a:spAutoFit/>
          </a:bodyPr>
          <a:lstStyle/>
          <a:p>
            <a:r>
              <a:rPr lang="en-US" sz="2800" b="1" dirty="0">
                <a:solidFill>
                  <a:srgbClr val="CC3300"/>
                </a:solidFill>
              </a:rPr>
              <a:t>Run-Length Encoding</a:t>
            </a:r>
            <a:endParaRPr lang="en-US"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p:cNvSpPr>
          <p:nvPr>
            <p:ph type="title"/>
          </p:nvPr>
        </p:nvSpPr>
        <p:spPr>
          <a:xfrm>
            <a:off x="457200" y="381000"/>
            <a:ext cx="7467600" cy="701675"/>
          </a:xfrm>
          <a:noFill/>
        </p:spPr>
        <p:txBody>
          <a:bodyPr>
            <a:spAutoFit/>
          </a:bodyPr>
          <a:lstStyle/>
          <a:p>
            <a:r>
              <a:rPr lang="en-US" sz="4000" b="1">
                <a:solidFill>
                  <a:srgbClr val="CC3300"/>
                </a:solidFill>
                <a:latin typeface="Calibri" pitchFamily="34" charset="0"/>
                <a:cs typeface="Arial" charset="0"/>
              </a:rPr>
              <a:t>Summary</a:t>
            </a:r>
          </a:p>
        </p:txBody>
      </p:sp>
      <p:sp>
        <p:nvSpPr>
          <p:cNvPr id="46085" name="Rectangle 3"/>
          <p:cNvSpPr>
            <a:spLocks noChangeArrowheads="1"/>
          </p:cNvSpPr>
          <p:nvPr/>
        </p:nvSpPr>
        <p:spPr bwMode="auto">
          <a:xfrm>
            <a:off x="228600" y="1143000"/>
            <a:ext cx="8610600" cy="5090624"/>
          </a:xfrm>
          <a:prstGeom prst="rect">
            <a:avLst/>
          </a:prstGeom>
          <a:noFill/>
          <a:ln w="9525">
            <a:noFill/>
            <a:miter lim="800000"/>
            <a:headEnd/>
            <a:tailEnd/>
          </a:ln>
        </p:spPr>
        <p:txBody>
          <a:bodyPr wrap="square">
            <a:spAutoFit/>
          </a:bodyPr>
          <a:lstStyle/>
          <a:p>
            <a:pPr marL="319088" indent="-319088" eaLnBrk="0" hangingPunct="0">
              <a:spcBef>
                <a:spcPct val="20000"/>
              </a:spcBef>
              <a:buFont typeface="Arial" charset="0"/>
              <a:buChar char="•"/>
            </a:pPr>
            <a:r>
              <a:rPr lang="en-US" sz="2800" dirty="0">
                <a:latin typeface="Calibri" pitchFamily="34" charset="0"/>
              </a:rPr>
              <a:t>Digitalized text: Text in which each it’s character is coded as a bit string.</a:t>
            </a:r>
          </a:p>
          <a:p>
            <a:pPr marL="319088" indent="-319088" eaLnBrk="0" hangingPunct="0">
              <a:spcBef>
                <a:spcPct val="20000"/>
              </a:spcBef>
              <a:buFont typeface="Arial" charset="0"/>
              <a:buChar char="•"/>
            </a:pPr>
            <a:r>
              <a:rPr lang="en-US" sz="2800" dirty="0">
                <a:latin typeface="Calibri" pitchFamily="34" charset="0"/>
              </a:rPr>
              <a:t>Abundance of Digitized Text: Text is still main data in computer programs </a:t>
            </a:r>
          </a:p>
          <a:p>
            <a:pPr marL="319088" indent="-319088" eaLnBrk="0" hangingPunct="0">
              <a:spcBef>
                <a:spcPct val="20000"/>
              </a:spcBef>
              <a:buFont typeface="Arial" charset="0"/>
              <a:buChar char="•"/>
            </a:pPr>
            <a:r>
              <a:rPr lang="en-US" sz="2800" dirty="0">
                <a:latin typeface="Calibri" pitchFamily="34" charset="0"/>
              </a:rPr>
              <a:t>Brute-Force algorithm helps searching a short string in a long string using exhaustive approach and it’s  complexity O(</a:t>
            </a:r>
            <a:r>
              <a:rPr lang="en-US" sz="2800" dirty="0" err="1">
                <a:latin typeface="Calibri" pitchFamily="34" charset="0"/>
              </a:rPr>
              <a:t>mxn</a:t>
            </a:r>
            <a:r>
              <a:rPr lang="en-US" sz="2800" dirty="0">
                <a:latin typeface="Calibri" pitchFamily="34" charset="0"/>
              </a:rPr>
              <a:t>). m is the length of long string and m is the length of short string.</a:t>
            </a:r>
          </a:p>
          <a:p>
            <a:pPr marL="319088" indent="-319088" eaLnBrk="0" hangingPunct="0">
              <a:spcBef>
                <a:spcPct val="20000"/>
              </a:spcBef>
              <a:buFont typeface="Arial" charset="0"/>
              <a:buChar char="•"/>
            </a:pPr>
            <a:r>
              <a:rPr lang="en-US" sz="2800" dirty="0">
                <a:latin typeface="Calibri" pitchFamily="34" charset="0"/>
              </a:rPr>
              <a:t>Knuth-Morris-Pratt Algorithm helps matching a short string in a long string using improvement in shift steps and it has complexity of O(</a:t>
            </a:r>
            <a:r>
              <a:rPr lang="en-US" sz="2800" dirty="0" err="1">
                <a:latin typeface="Calibri" pitchFamily="34" charset="0"/>
              </a:rPr>
              <a:t>n+m</a:t>
            </a:r>
            <a:r>
              <a:rPr lang="en-US" sz="2800" dirty="0">
                <a:latin typeface="Calibri" pitchFamily="34" charset="0"/>
              </a:rPr>
              <a:t>).</a:t>
            </a:r>
          </a:p>
        </p:txBody>
      </p:sp>
      <p:sp>
        <p:nvSpPr>
          <p:cNvPr id="7" name="Footer Placeholder 6"/>
          <p:cNvSpPr>
            <a:spLocks noGrp="1"/>
          </p:cNvSpPr>
          <p:nvPr>
            <p:ph type="ftr" sz="quarter" idx="11"/>
          </p:nvPr>
        </p:nvSpPr>
        <p:spPr/>
        <p:txBody>
          <a:bodyPr/>
          <a:lstStyle/>
          <a:p>
            <a:pPr>
              <a:defRPr/>
            </a:pPr>
            <a:r>
              <a:rPr lang="en-US"/>
              <a:t>Text Processing</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p:cNvSpPr>
          <p:nvPr>
            <p:ph type="title"/>
          </p:nvPr>
        </p:nvSpPr>
        <p:spPr>
          <a:xfrm>
            <a:off x="457200" y="381000"/>
            <a:ext cx="7467600" cy="701675"/>
          </a:xfrm>
          <a:noFill/>
        </p:spPr>
        <p:txBody>
          <a:bodyPr>
            <a:spAutoFit/>
          </a:bodyPr>
          <a:lstStyle/>
          <a:p>
            <a:r>
              <a:rPr lang="en-US" sz="4000" b="1">
                <a:solidFill>
                  <a:srgbClr val="CC3300"/>
                </a:solidFill>
                <a:latin typeface="Calibri" pitchFamily="34" charset="0"/>
                <a:cs typeface="Arial" charset="0"/>
              </a:rPr>
              <a:t>Summary</a:t>
            </a:r>
          </a:p>
        </p:txBody>
      </p:sp>
      <p:sp>
        <p:nvSpPr>
          <p:cNvPr id="46085" name="Rectangle 3"/>
          <p:cNvSpPr>
            <a:spLocks noChangeArrowheads="1"/>
          </p:cNvSpPr>
          <p:nvPr/>
        </p:nvSpPr>
        <p:spPr bwMode="auto">
          <a:xfrm>
            <a:off x="228600" y="1143000"/>
            <a:ext cx="8610600" cy="4819781"/>
          </a:xfrm>
          <a:prstGeom prst="rect">
            <a:avLst/>
          </a:prstGeom>
          <a:noFill/>
          <a:ln w="9525">
            <a:noFill/>
            <a:miter lim="800000"/>
            <a:headEnd/>
            <a:tailEnd/>
          </a:ln>
        </p:spPr>
        <p:txBody>
          <a:bodyPr wrap="square">
            <a:spAutoFit/>
          </a:bodyPr>
          <a:lstStyle/>
          <a:p>
            <a:pPr marL="319088" indent="-319088" eaLnBrk="0" hangingPunct="0">
              <a:spcBef>
                <a:spcPct val="20000"/>
              </a:spcBef>
              <a:buFont typeface="Arial" charset="0"/>
              <a:buChar char="•"/>
            </a:pPr>
            <a:r>
              <a:rPr lang="en-US" sz="2400" dirty="0">
                <a:latin typeface="Calibri" pitchFamily="34" charset="0"/>
              </a:rPr>
              <a:t>Data Compression is a process to shorten initial data in order to  reduce storage or bandwidth  of communication.</a:t>
            </a:r>
          </a:p>
          <a:p>
            <a:pPr marL="319088" indent="-319088" eaLnBrk="0" hangingPunct="0">
              <a:spcBef>
                <a:spcPct val="20000"/>
              </a:spcBef>
              <a:buFont typeface="Arial" charset="0"/>
              <a:buChar char="•"/>
            </a:pPr>
            <a:r>
              <a:rPr lang="en-US" sz="2400" dirty="0">
                <a:latin typeface="Calibri" pitchFamily="34" charset="0"/>
              </a:rPr>
              <a:t>Condition for Data Compression is codeword table of initial data unit.</a:t>
            </a:r>
          </a:p>
          <a:p>
            <a:pPr marL="319088" indent="-319088" eaLnBrk="0" hangingPunct="0">
              <a:spcBef>
                <a:spcPct val="20000"/>
              </a:spcBef>
              <a:buFont typeface="Arial" charset="0"/>
              <a:buChar char="•"/>
            </a:pPr>
            <a:r>
              <a:rPr lang="en-US" sz="2400" dirty="0">
                <a:latin typeface="Calibri" pitchFamily="34" charset="0"/>
              </a:rPr>
              <a:t>Huffman Coding Algorithm is a lossless compression technique in which each initial source character will be expressed using number of bits less than 8. </a:t>
            </a:r>
            <a:r>
              <a:rPr lang="en-US" sz="2400" dirty="0" err="1">
                <a:latin typeface="Calibri" pitchFamily="34" charset="0"/>
              </a:rPr>
              <a:t>Codewords</a:t>
            </a:r>
            <a:r>
              <a:rPr lang="en-US" sz="2400" dirty="0">
                <a:latin typeface="Calibri" pitchFamily="34" charset="0"/>
              </a:rPr>
              <a:t> are generated based on character’s frequencies.</a:t>
            </a:r>
          </a:p>
          <a:p>
            <a:pPr marL="319088" indent="-319088" eaLnBrk="0" hangingPunct="0">
              <a:spcBef>
                <a:spcPct val="20000"/>
              </a:spcBef>
              <a:buFont typeface="Arial" charset="0"/>
              <a:buChar char="•"/>
            </a:pPr>
            <a:r>
              <a:rPr lang="en-US" sz="2400" dirty="0">
                <a:latin typeface="Calibri" pitchFamily="34" charset="0"/>
              </a:rPr>
              <a:t>LZW  Algorithm is a lossless compression technique  based on a dictionary of input string.</a:t>
            </a:r>
          </a:p>
          <a:p>
            <a:pPr marL="319088" indent="-319088" eaLnBrk="0" hangingPunct="0">
              <a:spcBef>
                <a:spcPct val="20000"/>
              </a:spcBef>
              <a:buFont typeface="Arial" charset="0"/>
              <a:buChar char="•"/>
            </a:pPr>
            <a:r>
              <a:rPr lang="en-US" sz="2400" dirty="0">
                <a:latin typeface="Calibri" pitchFamily="34" charset="0"/>
              </a:rPr>
              <a:t>Run-length Encoding is a lossless compression technique  based on run of characters in input string.</a:t>
            </a:r>
          </a:p>
        </p:txBody>
      </p:sp>
      <p:sp>
        <p:nvSpPr>
          <p:cNvPr id="7" name="Footer Placeholder 6"/>
          <p:cNvSpPr>
            <a:spLocks noGrp="1"/>
          </p:cNvSpPr>
          <p:nvPr>
            <p:ph type="ftr" sz="quarter" idx="11"/>
          </p:nvPr>
        </p:nvSpPr>
        <p:spPr/>
        <p:txBody>
          <a:bodyPr/>
          <a:lstStyle/>
          <a:p>
            <a:pPr>
              <a:defRPr/>
            </a:pPr>
            <a:r>
              <a:rPr lang="en-US"/>
              <a:t>Text Processing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5"/>
          <p:cNvSpPr>
            <a:spLocks noGrp="1"/>
          </p:cNvSpPr>
          <p:nvPr>
            <p:ph type="title"/>
          </p:nvPr>
        </p:nvSpPr>
        <p:spPr>
          <a:xfrm>
            <a:off x="914400" y="0"/>
            <a:ext cx="8229600" cy="707886"/>
          </a:xfrm>
          <a:noFill/>
        </p:spPr>
        <p:txBody>
          <a:bodyPr>
            <a:spAutoFit/>
          </a:bodyPr>
          <a:lstStyle/>
          <a:p>
            <a:pPr algn="r"/>
            <a:r>
              <a:rPr lang="en-US" dirty="0">
                <a:latin typeface="Calibri" pitchFamily="34" charset="0"/>
                <a:cs typeface="Arial" charset="0"/>
              </a:rPr>
              <a:t>1- String Matching…</a:t>
            </a:r>
            <a:endParaRPr lang="en-US" sz="4000" b="1" dirty="0">
              <a:solidFill>
                <a:srgbClr val="CC3300"/>
              </a:solidFill>
              <a:latin typeface="Calibri" pitchFamily="34" charset="0"/>
              <a:cs typeface="Arial" charset="0"/>
            </a:endParaRPr>
          </a:p>
        </p:txBody>
      </p:sp>
      <p:sp>
        <p:nvSpPr>
          <p:cNvPr id="6" name="TextBox 5"/>
          <p:cNvSpPr txBox="1"/>
          <p:nvPr/>
        </p:nvSpPr>
        <p:spPr>
          <a:xfrm>
            <a:off x="0" y="609600"/>
            <a:ext cx="4267200" cy="457200"/>
          </a:xfrm>
          <a:prstGeom prst="rect">
            <a:avLst/>
          </a:prstGeom>
          <a:noFill/>
        </p:spPr>
        <p:txBody>
          <a:bodyPr wrap="square" rtlCol="0">
            <a:spAutoFit/>
          </a:bodyPr>
          <a:lstStyle/>
          <a:p>
            <a:r>
              <a:rPr lang="en-US" sz="2400" b="1" dirty="0">
                <a:solidFill>
                  <a:srgbClr val="FF0000"/>
                </a:solidFill>
              </a:rPr>
              <a:t>The Brute-Force Algorithm</a:t>
            </a:r>
          </a:p>
        </p:txBody>
      </p:sp>
      <p:sp>
        <p:nvSpPr>
          <p:cNvPr id="7" name="Rectangle 6"/>
          <p:cNvSpPr/>
          <p:nvPr/>
        </p:nvSpPr>
        <p:spPr>
          <a:xfrm>
            <a:off x="381000" y="1219200"/>
            <a:ext cx="8458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Brute Force approach:  A way for proving/programming in which a problem will be evaluated in all cases – </a:t>
            </a:r>
            <a:r>
              <a:rPr lang="en-US" sz="2800" dirty="0" err="1"/>
              <a:t>vét</a:t>
            </a:r>
            <a:r>
              <a:rPr lang="en-US" sz="2800" dirty="0"/>
              <a:t> </a:t>
            </a:r>
            <a:r>
              <a:rPr lang="en-US" sz="2800" dirty="0" err="1"/>
              <a:t>cạn</a:t>
            </a:r>
            <a:r>
              <a:rPr lang="en-US" sz="2800" dirty="0"/>
              <a:t>, exhausted searching. </a:t>
            </a:r>
          </a:p>
        </p:txBody>
      </p:sp>
      <p:sp>
        <p:nvSpPr>
          <p:cNvPr id="9" name="Rectangle 8"/>
          <p:cNvSpPr/>
          <p:nvPr/>
        </p:nvSpPr>
        <p:spPr>
          <a:xfrm>
            <a:off x="1981200" y="3053080"/>
            <a:ext cx="2286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 ( length n=10)</a:t>
            </a:r>
          </a:p>
        </p:txBody>
      </p:sp>
      <p:sp>
        <p:nvSpPr>
          <p:cNvPr id="10" name="Rectangle 9"/>
          <p:cNvSpPr/>
          <p:nvPr/>
        </p:nvSpPr>
        <p:spPr>
          <a:xfrm>
            <a:off x="1981200" y="3357880"/>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 (length m=4)</a:t>
            </a:r>
          </a:p>
        </p:txBody>
      </p:sp>
      <p:graphicFrame>
        <p:nvGraphicFramePr>
          <p:cNvPr id="11" name="Table 10"/>
          <p:cNvGraphicFramePr>
            <a:graphicFrameLocks noGrp="1"/>
          </p:cNvGraphicFramePr>
          <p:nvPr/>
        </p:nvGraphicFramePr>
        <p:xfrm>
          <a:off x="4343397" y="3053080"/>
          <a:ext cx="4648203" cy="2966720"/>
        </p:xfrm>
        <a:graphic>
          <a:graphicData uri="http://schemas.openxmlformats.org/drawingml/2006/table">
            <a:tbl>
              <a:tblPr firstRow="1" bandRow="1">
                <a:tableStyleId>{5C22544A-7EE6-4342-B048-85BDC9FD1C3A}</a:tableStyleId>
              </a:tblPr>
              <a:tblGrid>
                <a:gridCol w="457202">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1">
                  <a:extLst>
                    <a:ext uri="{9D8B030D-6E8A-4147-A177-3AD203B41FA5}">
                      <a16:colId xmlns:a16="http://schemas.microsoft.com/office/drawing/2014/main" val="20009"/>
                    </a:ext>
                  </a:extLst>
                </a:gridCol>
              </a:tblGrid>
              <a:tr h="370840">
                <a:tc>
                  <a:txBody>
                    <a:bodyPr/>
                    <a:lstStyle/>
                    <a:p>
                      <a:pPr algn="ctr"/>
                      <a:r>
                        <a:rPr lang="en-US" dirty="0"/>
                        <a:t>D</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u="sng" dirty="0">
                          <a:solidFill>
                            <a:schemeClr val="bg1"/>
                          </a:solidFill>
                        </a:rPr>
                        <a:t>D</a:t>
                      </a:r>
                    </a:p>
                  </a:txBody>
                  <a:tcPr/>
                </a:tc>
                <a:tc>
                  <a:txBody>
                    <a:bodyPr/>
                    <a:lstStyle/>
                    <a:p>
                      <a:pPr algn="ctr"/>
                      <a:r>
                        <a:rPr lang="en-US" dirty="0"/>
                        <a:t>E</a:t>
                      </a:r>
                    </a:p>
                  </a:txBody>
                  <a:tcPr/>
                </a:tc>
                <a:tc>
                  <a:txBody>
                    <a:bodyPr/>
                    <a:lstStyle/>
                    <a:p>
                      <a:pPr algn="ctr"/>
                      <a:r>
                        <a:rPr lang="en-US" dirty="0"/>
                        <a:t>F</a:t>
                      </a:r>
                    </a:p>
                  </a:txBody>
                  <a:tcPr/>
                </a:tc>
                <a:tc>
                  <a:txBody>
                    <a:bodyPr/>
                    <a:lstStyle/>
                    <a:p>
                      <a:pPr algn="ctr"/>
                      <a:r>
                        <a:rPr lang="en-US" dirty="0"/>
                        <a:t>A</a:t>
                      </a:r>
                    </a:p>
                  </a:txBody>
                  <a:tcPr/>
                </a:tc>
                <a:tc>
                  <a:txBody>
                    <a:bodyPr/>
                    <a:lstStyle/>
                    <a:p>
                      <a:pPr algn="ctr"/>
                      <a:r>
                        <a:rPr lang="en-US" dirty="0"/>
                        <a:t>T</a:t>
                      </a:r>
                    </a:p>
                  </a:txBody>
                  <a:tcPr/>
                </a:tc>
                <a:tc>
                  <a:txBody>
                    <a:bodyPr/>
                    <a:lstStyle/>
                    <a:p>
                      <a:pPr algn="ctr"/>
                      <a:r>
                        <a:rPr lang="en-US" dirty="0"/>
                        <a:t>H</a:t>
                      </a:r>
                    </a:p>
                  </a:txBody>
                  <a:tcPr/>
                </a:tc>
                <a:tc>
                  <a:txBody>
                    <a:bodyPr/>
                    <a:lstStyle/>
                    <a:p>
                      <a:pPr algn="ctr"/>
                      <a:r>
                        <a:rPr lang="en-US" dirty="0"/>
                        <a:t>E</a:t>
                      </a:r>
                    </a:p>
                  </a:txBody>
                  <a:tcPr/>
                </a:tc>
                <a:extLst>
                  <a:ext uri="{0D108BD9-81ED-4DB2-BD59-A6C34878D82A}">
                    <a16:rowId xmlns:a16="http://schemas.microsoft.com/office/drawing/2014/main" val="10000"/>
                  </a:ext>
                </a:extLst>
              </a:tr>
              <a:tr h="370840">
                <a:tc>
                  <a:txBody>
                    <a:bodyPr/>
                    <a:lstStyle/>
                    <a:p>
                      <a:pPr algn="ctr"/>
                      <a:r>
                        <a:rPr lang="en-US" b="0" dirty="0"/>
                        <a:t>D</a:t>
                      </a:r>
                    </a:p>
                  </a:txBody>
                  <a:tcPr/>
                </a:tc>
                <a:tc>
                  <a:txBody>
                    <a:bodyPr/>
                    <a:lstStyle/>
                    <a:p>
                      <a:pPr algn="ctr"/>
                      <a:r>
                        <a:rPr lang="en-US" b="1" dirty="0">
                          <a:solidFill>
                            <a:srgbClr val="FF0000"/>
                          </a:solidFill>
                        </a:rPr>
                        <a:t>E</a:t>
                      </a:r>
                    </a:p>
                  </a:txBody>
                  <a:tcPr/>
                </a:tc>
                <a:tc>
                  <a:txBody>
                    <a:bodyPr/>
                    <a:lstStyle/>
                    <a:p>
                      <a:pPr algn="ctr"/>
                      <a:r>
                        <a:rPr lang="en-US" b="0" dirty="0"/>
                        <a:t>F</a:t>
                      </a:r>
                    </a:p>
                  </a:txBody>
                  <a:tcPr/>
                </a:tc>
                <a:tc>
                  <a:txBody>
                    <a:bodyPr/>
                    <a:lstStyle/>
                    <a:p>
                      <a:pPr algn="ctr"/>
                      <a:r>
                        <a:rPr lang="en-US" b="0" dirty="0"/>
                        <a:t>E</a:t>
                      </a:r>
                    </a:p>
                  </a:txBody>
                  <a:tcPr/>
                </a:tc>
                <a:tc>
                  <a:txBody>
                    <a:bodyPr/>
                    <a:lstStyle/>
                    <a:p>
                      <a:pPr algn="ctr"/>
                      <a:endParaRPr lang="en-US" b="0" dirty="0"/>
                    </a:p>
                  </a:txBody>
                  <a:tcPr/>
                </a:tc>
                <a:tc>
                  <a:txBody>
                    <a:bodyPr/>
                    <a:lstStyle/>
                    <a:p>
                      <a:pPr algn="ctr"/>
                      <a:endParaRPr lang="en-US" b="0"/>
                    </a:p>
                  </a:txBody>
                  <a:tcPr/>
                </a:tc>
                <a:tc>
                  <a:txBody>
                    <a:bodyPr/>
                    <a:lstStyle/>
                    <a:p>
                      <a:pPr algn="ctr"/>
                      <a:endParaRPr lang="en-US" b="0" dirty="0"/>
                    </a:p>
                  </a:txBody>
                  <a:tcPr/>
                </a:tc>
                <a:tc>
                  <a:txBody>
                    <a:bodyPr/>
                    <a:lstStyle/>
                    <a:p>
                      <a:pPr algn="ctr"/>
                      <a:endParaRPr lang="en-US" b="0" dirty="0"/>
                    </a:p>
                  </a:txBody>
                  <a:tcPr/>
                </a:tc>
                <a:tc>
                  <a:txBody>
                    <a:bodyPr/>
                    <a:lstStyle/>
                    <a:p>
                      <a:pPr algn="ctr"/>
                      <a:endParaRPr lang="en-US" b="0" dirty="0"/>
                    </a:p>
                  </a:txBody>
                  <a:tcPr/>
                </a:tc>
                <a:tc>
                  <a:txBody>
                    <a:bodyPr/>
                    <a:lstStyle/>
                    <a:p>
                      <a:pPr algn="ctr"/>
                      <a:endParaRPr lang="en-US" b="0" dirty="0"/>
                    </a:p>
                  </a:txBody>
                  <a:tcPr/>
                </a:tc>
                <a:extLst>
                  <a:ext uri="{0D108BD9-81ED-4DB2-BD59-A6C34878D82A}">
                    <a16:rowId xmlns:a16="http://schemas.microsoft.com/office/drawing/2014/main" val="10001"/>
                  </a:ext>
                </a:extLst>
              </a:tr>
              <a:tr h="370840">
                <a:tc>
                  <a:txBody>
                    <a:bodyPr/>
                    <a:lstStyle/>
                    <a:p>
                      <a:pPr algn="ctr"/>
                      <a:endParaRPr lang="en-US" b="0" dirty="0"/>
                    </a:p>
                  </a:txBody>
                  <a:tcPr/>
                </a:tc>
                <a:tc>
                  <a:txBody>
                    <a:bodyPr/>
                    <a:lstStyle/>
                    <a:p>
                      <a:pPr algn="ctr"/>
                      <a:r>
                        <a:rPr lang="en-US" b="1" dirty="0">
                          <a:solidFill>
                            <a:srgbClr val="FF0000"/>
                          </a:solidFill>
                        </a:rPr>
                        <a:t>D</a:t>
                      </a:r>
                    </a:p>
                  </a:txBody>
                  <a:tcPr/>
                </a:tc>
                <a:tc>
                  <a:txBody>
                    <a:bodyPr/>
                    <a:lstStyle/>
                    <a:p>
                      <a:pPr algn="ctr"/>
                      <a:r>
                        <a:rPr lang="en-US" b="0" dirty="0">
                          <a:solidFill>
                            <a:schemeClr val="tx1"/>
                          </a:solidFill>
                        </a:rPr>
                        <a:t>E</a:t>
                      </a:r>
                    </a:p>
                  </a:txBody>
                  <a:tcPr/>
                </a:tc>
                <a:tc>
                  <a:txBody>
                    <a:bodyPr/>
                    <a:lstStyle/>
                    <a:p>
                      <a:pPr algn="ctr"/>
                      <a:r>
                        <a:rPr lang="en-US" b="0" dirty="0"/>
                        <a:t>F</a:t>
                      </a:r>
                    </a:p>
                  </a:txBody>
                  <a:tcPr/>
                </a:tc>
                <a:tc>
                  <a:txBody>
                    <a:bodyPr/>
                    <a:lstStyle/>
                    <a:p>
                      <a:pPr algn="ctr"/>
                      <a:r>
                        <a:rPr lang="en-US" b="0" dirty="0"/>
                        <a:t>E</a:t>
                      </a:r>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extLst>
                  <a:ext uri="{0D108BD9-81ED-4DB2-BD59-A6C34878D82A}">
                    <a16:rowId xmlns:a16="http://schemas.microsoft.com/office/drawing/2014/main" val="10002"/>
                  </a:ext>
                </a:extLst>
              </a:tr>
              <a:tr h="370840">
                <a:tc>
                  <a:txBody>
                    <a:bodyPr/>
                    <a:lstStyle/>
                    <a:p>
                      <a:pPr algn="ctr"/>
                      <a:endParaRPr lang="en-US" b="0"/>
                    </a:p>
                  </a:txBody>
                  <a:tcPr/>
                </a:tc>
                <a:tc>
                  <a:txBody>
                    <a:bodyPr/>
                    <a:lstStyle/>
                    <a:p>
                      <a:pPr algn="ctr"/>
                      <a:endParaRPr lang="en-US" b="0"/>
                    </a:p>
                  </a:txBody>
                  <a:tcPr/>
                </a:tc>
                <a:tc>
                  <a:txBody>
                    <a:bodyPr/>
                    <a:lstStyle/>
                    <a:p>
                      <a:pPr algn="ctr"/>
                      <a:r>
                        <a:rPr lang="en-US" b="1" dirty="0">
                          <a:solidFill>
                            <a:srgbClr val="FF0000"/>
                          </a:solidFill>
                        </a:rPr>
                        <a:t>D</a:t>
                      </a:r>
                    </a:p>
                  </a:txBody>
                  <a:tcPr/>
                </a:tc>
                <a:tc>
                  <a:txBody>
                    <a:bodyPr/>
                    <a:lstStyle/>
                    <a:p>
                      <a:pPr algn="ctr"/>
                      <a:r>
                        <a:rPr lang="en-US" b="0" dirty="0">
                          <a:solidFill>
                            <a:schemeClr val="tx1"/>
                          </a:solidFill>
                        </a:rPr>
                        <a:t>E</a:t>
                      </a:r>
                    </a:p>
                  </a:txBody>
                  <a:tcPr/>
                </a:tc>
                <a:tc>
                  <a:txBody>
                    <a:bodyPr/>
                    <a:lstStyle/>
                    <a:p>
                      <a:pPr algn="ctr"/>
                      <a:r>
                        <a:rPr lang="en-US" b="0" dirty="0"/>
                        <a:t>F</a:t>
                      </a:r>
                    </a:p>
                  </a:txBody>
                  <a:tcPr/>
                </a:tc>
                <a:tc>
                  <a:txBody>
                    <a:bodyPr/>
                    <a:lstStyle/>
                    <a:p>
                      <a:pPr algn="ctr"/>
                      <a:r>
                        <a:rPr lang="en-US" b="0" dirty="0"/>
                        <a:t>E</a:t>
                      </a:r>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extLst>
                  <a:ext uri="{0D108BD9-81ED-4DB2-BD59-A6C34878D82A}">
                    <a16:rowId xmlns:a16="http://schemas.microsoft.com/office/drawing/2014/main" val="10003"/>
                  </a:ext>
                </a:extLst>
              </a:tr>
              <a:tr h="370840">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r>
                        <a:rPr lang="en-US" b="0" dirty="0"/>
                        <a:t>D</a:t>
                      </a:r>
                    </a:p>
                  </a:txBody>
                  <a:tcPr/>
                </a:tc>
                <a:tc>
                  <a:txBody>
                    <a:bodyPr/>
                    <a:lstStyle/>
                    <a:p>
                      <a:pPr algn="ctr"/>
                      <a:r>
                        <a:rPr lang="en-US" b="0" dirty="0">
                          <a:solidFill>
                            <a:schemeClr val="tx1"/>
                          </a:solidFill>
                        </a:rPr>
                        <a:t>E</a:t>
                      </a:r>
                    </a:p>
                  </a:txBody>
                  <a:tcPr/>
                </a:tc>
                <a:tc>
                  <a:txBody>
                    <a:bodyPr/>
                    <a:lstStyle/>
                    <a:p>
                      <a:pPr algn="ctr"/>
                      <a:r>
                        <a:rPr lang="en-US" b="0" dirty="0"/>
                        <a:t>F</a:t>
                      </a:r>
                    </a:p>
                  </a:txBody>
                  <a:tcPr/>
                </a:tc>
                <a:tc>
                  <a:txBody>
                    <a:bodyPr/>
                    <a:lstStyle/>
                    <a:p>
                      <a:pPr marL="0" algn="ctr" defTabSz="914400" rtl="0" eaLnBrk="1" latinLnBrk="0" hangingPunct="1"/>
                      <a:r>
                        <a:rPr lang="en-US" sz="1800" b="1" kern="1200" dirty="0">
                          <a:solidFill>
                            <a:srgbClr val="FF0000"/>
                          </a:solidFill>
                          <a:latin typeface="+mn-lt"/>
                          <a:ea typeface="+mn-ea"/>
                          <a:cs typeface="+mn-cs"/>
                        </a:rPr>
                        <a:t>E</a:t>
                      </a:r>
                    </a:p>
                  </a:txBody>
                  <a:tcPr/>
                </a:tc>
                <a:tc>
                  <a:txBody>
                    <a:bodyPr/>
                    <a:lstStyle/>
                    <a:p>
                      <a:pPr algn="ctr"/>
                      <a:endParaRPr lang="en-US" b="0" dirty="0"/>
                    </a:p>
                  </a:txBody>
                  <a:tcPr/>
                </a:tc>
                <a:tc>
                  <a:txBody>
                    <a:bodyPr/>
                    <a:lstStyle/>
                    <a:p>
                      <a:pPr algn="ctr"/>
                      <a:endParaRPr lang="en-US" b="0"/>
                    </a:p>
                  </a:txBody>
                  <a:tcPr/>
                </a:tc>
                <a:tc>
                  <a:txBody>
                    <a:bodyPr/>
                    <a:lstStyle/>
                    <a:p>
                      <a:pPr algn="ctr"/>
                      <a:endParaRPr lang="en-US" b="0"/>
                    </a:p>
                  </a:txBody>
                  <a:tcPr/>
                </a:tc>
                <a:extLst>
                  <a:ext uri="{0D108BD9-81ED-4DB2-BD59-A6C34878D82A}">
                    <a16:rowId xmlns:a16="http://schemas.microsoft.com/office/drawing/2014/main" val="10004"/>
                  </a:ext>
                </a:extLst>
              </a:tr>
              <a:tr h="370840">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marL="0" algn="ctr" defTabSz="914400" rtl="0" eaLnBrk="1" latinLnBrk="0" hangingPunct="1"/>
                      <a:r>
                        <a:rPr lang="en-US" sz="1800" b="1" kern="1200" dirty="0">
                          <a:solidFill>
                            <a:srgbClr val="FF0000"/>
                          </a:solidFill>
                          <a:latin typeface="+mn-lt"/>
                          <a:ea typeface="+mn-ea"/>
                          <a:cs typeface="+mn-cs"/>
                        </a:rPr>
                        <a:t>D</a:t>
                      </a:r>
                    </a:p>
                  </a:txBody>
                  <a:tcPr/>
                </a:tc>
                <a:tc>
                  <a:txBody>
                    <a:bodyPr/>
                    <a:lstStyle/>
                    <a:p>
                      <a:pPr algn="ctr"/>
                      <a:r>
                        <a:rPr lang="en-US" b="0" dirty="0">
                          <a:solidFill>
                            <a:schemeClr val="tx1"/>
                          </a:solidFill>
                        </a:rPr>
                        <a:t>E</a:t>
                      </a:r>
                    </a:p>
                  </a:txBody>
                  <a:tcPr/>
                </a:tc>
                <a:tc>
                  <a:txBody>
                    <a:bodyPr/>
                    <a:lstStyle/>
                    <a:p>
                      <a:pPr algn="ctr"/>
                      <a:r>
                        <a:rPr lang="en-US" b="0" dirty="0"/>
                        <a:t>F</a:t>
                      </a:r>
                    </a:p>
                  </a:txBody>
                  <a:tcPr/>
                </a:tc>
                <a:tc>
                  <a:txBody>
                    <a:bodyPr/>
                    <a:lstStyle/>
                    <a:p>
                      <a:pPr algn="ctr"/>
                      <a:r>
                        <a:rPr lang="en-US" b="0" dirty="0"/>
                        <a:t>E</a:t>
                      </a:r>
                    </a:p>
                  </a:txBody>
                  <a:tcPr/>
                </a:tc>
                <a:tc>
                  <a:txBody>
                    <a:bodyPr/>
                    <a:lstStyle/>
                    <a:p>
                      <a:pPr algn="ctr"/>
                      <a:endParaRPr lang="en-US" b="0" dirty="0"/>
                    </a:p>
                  </a:txBody>
                  <a:tcPr/>
                </a:tc>
                <a:tc>
                  <a:txBody>
                    <a:bodyPr/>
                    <a:lstStyle/>
                    <a:p>
                      <a:pPr algn="ctr"/>
                      <a:endParaRPr lang="en-US" b="0"/>
                    </a:p>
                  </a:txBody>
                  <a:tcPr/>
                </a:tc>
                <a:extLst>
                  <a:ext uri="{0D108BD9-81ED-4DB2-BD59-A6C34878D82A}">
                    <a16:rowId xmlns:a16="http://schemas.microsoft.com/office/drawing/2014/main" val="10005"/>
                  </a:ext>
                </a:extLst>
              </a:tr>
              <a:tr h="370840">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marL="0" algn="ctr" defTabSz="914400" rtl="0" eaLnBrk="1" latinLnBrk="0" hangingPunct="1"/>
                      <a:r>
                        <a:rPr lang="en-US" sz="1800" b="1" kern="1200" dirty="0">
                          <a:solidFill>
                            <a:srgbClr val="FF0000"/>
                          </a:solidFill>
                          <a:latin typeface="+mn-lt"/>
                          <a:ea typeface="+mn-ea"/>
                          <a:cs typeface="+mn-cs"/>
                        </a:rPr>
                        <a:t>D</a:t>
                      </a:r>
                    </a:p>
                  </a:txBody>
                  <a:tcPr/>
                </a:tc>
                <a:tc>
                  <a:txBody>
                    <a:bodyPr/>
                    <a:lstStyle/>
                    <a:p>
                      <a:pPr algn="ctr"/>
                      <a:r>
                        <a:rPr lang="en-US" b="0" dirty="0">
                          <a:solidFill>
                            <a:schemeClr val="tx1"/>
                          </a:solidFill>
                        </a:rPr>
                        <a:t>E</a:t>
                      </a:r>
                    </a:p>
                  </a:txBody>
                  <a:tcPr/>
                </a:tc>
                <a:tc>
                  <a:txBody>
                    <a:bodyPr/>
                    <a:lstStyle/>
                    <a:p>
                      <a:pPr algn="ctr"/>
                      <a:r>
                        <a:rPr lang="en-US" b="0" dirty="0"/>
                        <a:t>F</a:t>
                      </a:r>
                    </a:p>
                  </a:txBody>
                  <a:tcPr/>
                </a:tc>
                <a:tc>
                  <a:txBody>
                    <a:bodyPr/>
                    <a:lstStyle/>
                    <a:p>
                      <a:pPr algn="ctr"/>
                      <a:r>
                        <a:rPr lang="en-US" b="0" dirty="0"/>
                        <a:t>E</a:t>
                      </a:r>
                    </a:p>
                  </a:txBody>
                  <a:tcPr/>
                </a:tc>
                <a:tc>
                  <a:txBody>
                    <a:bodyPr/>
                    <a:lstStyle/>
                    <a:p>
                      <a:pPr algn="ctr"/>
                      <a:endParaRPr lang="en-US" b="0"/>
                    </a:p>
                  </a:txBody>
                  <a:tcPr/>
                </a:tc>
                <a:extLst>
                  <a:ext uri="{0D108BD9-81ED-4DB2-BD59-A6C34878D82A}">
                    <a16:rowId xmlns:a16="http://schemas.microsoft.com/office/drawing/2014/main" val="10006"/>
                  </a:ext>
                </a:extLst>
              </a:tr>
              <a:tr h="370840">
                <a:tc>
                  <a:txBody>
                    <a:bodyPr/>
                    <a:lstStyle/>
                    <a:p>
                      <a:pPr algn="ctr"/>
                      <a:endParaRPr lang="en-US" b="0"/>
                    </a:p>
                  </a:txBody>
                  <a:tcPr/>
                </a:tc>
                <a:tc>
                  <a:txBody>
                    <a:bodyPr/>
                    <a:lstStyle/>
                    <a:p>
                      <a:pPr algn="ctr"/>
                      <a:endParaRPr lang="en-US" b="0"/>
                    </a:p>
                  </a:txBody>
                  <a:tcPr/>
                </a:tc>
                <a:tc>
                  <a:txBody>
                    <a:bodyPr/>
                    <a:lstStyle/>
                    <a:p>
                      <a:pPr algn="ctr"/>
                      <a:endParaRPr lang="en-US" b="0" dirty="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marL="0" algn="ctr" defTabSz="914400" rtl="0" eaLnBrk="1" latinLnBrk="0" hangingPunct="1"/>
                      <a:r>
                        <a:rPr lang="en-US" sz="1800" b="1" kern="1200" dirty="0">
                          <a:solidFill>
                            <a:srgbClr val="FF0000"/>
                          </a:solidFill>
                          <a:latin typeface="+mn-lt"/>
                          <a:ea typeface="+mn-ea"/>
                          <a:cs typeface="+mn-cs"/>
                        </a:rPr>
                        <a:t>D</a:t>
                      </a:r>
                    </a:p>
                  </a:txBody>
                  <a:tcPr/>
                </a:tc>
                <a:tc>
                  <a:txBody>
                    <a:bodyPr/>
                    <a:lstStyle/>
                    <a:p>
                      <a:pPr algn="ctr"/>
                      <a:r>
                        <a:rPr lang="en-US" b="0" dirty="0">
                          <a:solidFill>
                            <a:schemeClr val="tx1"/>
                          </a:solidFill>
                        </a:rPr>
                        <a:t>E</a:t>
                      </a:r>
                    </a:p>
                  </a:txBody>
                  <a:tcPr/>
                </a:tc>
                <a:tc>
                  <a:txBody>
                    <a:bodyPr/>
                    <a:lstStyle/>
                    <a:p>
                      <a:pPr algn="ctr"/>
                      <a:r>
                        <a:rPr lang="en-US" b="0" dirty="0"/>
                        <a:t>F</a:t>
                      </a:r>
                    </a:p>
                  </a:txBody>
                  <a:tcPr/>
                </a:tc>
                <a:tc>
                  <a:txBody>
                    <a:bodyPr/>
                    <a:lstStyle/>
                    <a:p>
                      <a:pPr algn="ctr"/>
                      <a:r>
                        <a:rPr lang="en-US" b="0" dirty="0"/>
                        <a:t>E</a:t>
                      </a:r>
                    </a:p>
                  </a:txBody>
                  <a:tcPr/>
                </a:tc>
                <a:extLst>
                  <a:ext uri="{0D108BD9-81ED-4DB2-BD59-A6C34878D82A}">
                    <a16:rowId xmlns:a16="http://schemas.microsoft.com/office/drawing/2014/main" val="10007"/>
                  </a:ext>
                </a:extLst>
              </a:tr>
            </a:tbl>
          </a:graphicData>
        </a:graphic>
      </p:graphicFrame>
      <p:sp>
        <p:nvSpPr>
          <p:cNvPr id="12" name="Rectangle 11"/>
          <p:cNvSpPr/>
          <p:nvPr/>
        </p:nvSpPr>
        <p:spPr>
          <a:xfrm>
            <a:off x="0" y="4272280"/>
            <a:ext cx="5029200" cy="1676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t>Loop (n-m+1) times</a:t>
            </a:r>
          </a:p>
          <a:p>
            <a:r>
              <a:rPr lang="en-US" sz="2400" b="1" dirty="0"/>
              <a:t>    Loop matching m pairs of characters</a:t>
            </a:r>
          </a:p>
          <a:p>
            <a:pPr>
              <a:buFont typeface="Wingdings"/>
              <a:buChar char="è"/>
            </a:pPr>
            <a:r>
              <a:rPr lang="en-US" sz="2400" b="1" dirty="0">
                <a:sym typeface="Wingdings" pitchFamily="2" charset="2"/>
              </a:rPr>
              <a:t>O((n-m+1)(m))  O(nm)</a:t>
            </a:r>
          </a:p>
          <a:p>
            <a:pPr>
              <a:buFont typeface="Wingdings"/>
              <a:buChar char="è"/>
            </a:pPr>
            <a:r>
              <a:rPr lang="en-US" sz="2400" b="1" dirty="0">
                <a:sym typeface="Wingdings" pitchFamily="2" charset="2"/>
              </a:rPr>
              <a:t> Drawback: SLOW</a:t>
            </a:r>
            <a:endParaRPr lang="en-US" sz="2400" b="1" dirty="0"/>
          </a:p>
        </p:txBody>
      </p:sp>
      <p:sp>
        <p:nvSpPr>
          <p:cNvPr id="14" name="Footer Placeholder 13"/>
          <p:cNvSpPr>
            <a:spLocks noGrp="1"/>
          </p:cNvSpPr>
          <p:nvPr>
            <p:ph type="ftr" sz="quarter" idx="11"/>
          </p:nvPr>
        </p:nvSpPr>
        <p:spPr/>
        <p:txBody>
          <a:bodyPr/>
          <a:lstStyle/>
          <a:p>
            <a:pPr>
              <a:defRPr/>
            </a:pPr>
            <a:r>
              <a:rPr lang="en-US"/>
              <a:t>Text Processing</a:t>
            </a:r>
          </a:p>
        </p:txBody>
      </p:sp>
      <p:cxnSp>
        <p:nvCxnSpPr>
          <p:cNvPr id="15" name="Straight Connector 14"/>
          <p:cNvCxnSpPr/>
          <p:nvPr/>
        </p:nvCxnSpPr>
        <p:spPr>
          <a:xfrm>
            <a:off x="5715000" y="2971800"/>
            <a:ext cx="1905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248400" y="2895600"/>
            <a:ext cx="1905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15000" y="4876800"/>
            <a:ext cx="1905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248400" y="5257800"/>
            <a:ext cx="1905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5907206" y="2513463"/>
            <a:ext cx="1815152" cy="352567"/>
          </a:xfrm>
          <a:custGeom>
            <a:avLst/>
            <a:gdLst>
              <a:gd name="connsiteX0" fmla="*/ 1708245 w 1815152"/>
              <a:gd name="connsiteY0" fmla="*/ 243385 h 352567"/>
              <a:gd name="connsiteX1" fmla="*/ 1571767 w 1815152"/>
              <a:gd name="connsiteY1" fmla="*/ 52316 h 352567"/>
              <a:gd name="connsiteX2" fmla="*/ 247934 w 1815152"/>
              <a:gd name="connsiteY2" fmla="*/ 25021 h 352567"/>
              <a:gd name="connsiteX3" fmla="*/ 84161 w 1815152"/>
              <a:gd name="connsiteY3" fmla="*/ 202441 h 352567"/>
              <a:gd name="connsiteX4" fmla="*/ 247934 w 1815152"/>
              <a:gd name="connsiteY4" fmla="*/ 352567 h 352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5152" h="352567">
                <a:moveTo>
                  <a:pt x="1708245" y="243385"/>
                </a:moveTo>
                <a:cubicBezTo>
                  <a:pt x="1761698" y="166047"/>
                  <a:pt x="1815152" y="88710"/>
                  <a:pt x="1571767" y="52316"/>
                </a:cubicBezTo>
                <a:cubicBezTo>
                  <a:pt x="1328382" y="15922"/>
                  <a:pt x="495868" y="0"/>
                  <a:pt x="247934" y="25021"/>
                </a:cubicBezTo>
                <a:cubicBezTo>
                  <a:pt x="0" y="50042"/>
                  <a:pt x="84161" y="147850"/>
                  <a:pt x="84161" y="202441"/>
                </a:cubicBezTo>
                <a:cubicBezTo>
                  <a:pt x="84161" y="257032"/>
                  <a:pt x="166047" y="304799"/>
                  <a:pt x="247934" y="352567"/>
                </a:cubicBezTo>
              </a:path>
            </a:pathLst>
          </a:custGeom>
          <a:ln>
            <a:solidFill>
              <a:srgbClr val="0000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457200" y="1143000"/>
            <a:ext cx="457200" cy="709612"/>
          </a:xfrm>
          <a:prstGeom prst="rect">
            <a:avLst/>
          </a:prstGeom>
          <a:noFill/>
        </p:spPr>
        <p:txBody>
          <a:bodyPr anchor="ctr">
            <a:normAutofit/>
          </a:bodyPr>
          <a:lstStyle/>
          <a:p>
            <a:pPr algn="ctr">
              <a:defRPr/>
            </a:pPr>
            <a:r>
              <a:rPr lang="en-US" sz="3200" b="1">
                <a:solidFill>
                  <a:srgbClr val="FF0000"/>
                </a:solidFill>
                <a:sym typeface="Wingdings"/>
              </a:rPr>
              <a:t></a:t>
            </a:r>
            <a:endParaRPr lang="en-US" sz="3200" b="1">
              <a:solidFill>
                <a:srgbClr val="FF0000"/>
              </a:solidFill>
            </a:endParaRPr>
          </a:p>
        </p:txBody>
      </p:sp>
      <p:sp>
        <p:nvSpPr>
          <p:cNvPr id="4101" name="Rectangle 2"/>
          <p:cNvSpPr>
            <a:spLocks noChangeArrowheads="1"/>
          </p:cNvSpPr>
          <p:nvPr/>
        </p:nvSpPr>
        <p:spPr bwMode="auto">
          <a:xfrm>
            <a:off x="609600" y="228600"/>
            <a:ext cx="8001000" cy="707886"/>
          </a:xfrm>
          <a:prstGeom prst="rect">
            <a:avLst/>
          </a:prstGeom>
          <a:noFill/>
          <a:ln w="9525">
            <a:noFill/>
            <a:miter lim="800000"/>
            <a:headEnd/>
            <a:tailEnd/>
          </a:ln>
        </p:spPr>
        <p:txBody>
          <a:bodyPr wrap="square" anchor="ctr">
            <a:spAutoFit/>
          </a:bodyPr>
          <a:lstStyle/>
          <a:p>
            <a:pPr algn="ctr"/>
            <a:r>
              <a:rPr lang="en-US" sz="4000" b="1" dirty="0">
                <a:solidFill>
                  <a:srgbClr val="0000CC"/>
                </a:solidFill>
                <a:latin typeface="Calibri" pitchFamily="34" charset="0"/>
              </a:rPr>
              <a:t>Objectives: Learning Outcomes</a:t>
            </a:r>
          </a:p>
        </p:txBody>
      </p:sp>
      <p:sp>
        <p:nvSpPr>
          <p:cNvPr id="4102" name="Rectangle 3"/>
          <p:cNvSpPr>
            <a:spLocks noChangeArrowheads="1"/>
          </p:cNvSpPr>
          <p:nvPr/>
        </p:nvSpPr>
        <p:spPr bwMode="auto">
          <a:xfrm>
            <a:off x="838200" y="1219200"/>
            <a:ext cx="8001000" cy="4967514"/>
          </a:xfrm>
          <a:prstGeom prst="rect">
            <a:avLst/>
          </a:prstGeom>
          <a:noFill/>
          <a:ln w="9525">
            <a:noFill/>
            <a:miter lim="800000"/>
            <a:headEnd/>
            <a:tailEnd/>
          </a:ln>
        </p:spPr>
        <p:txBody>
          <a:bodyPr wrap="square">
            <a:spAutoFit/>
          </a:bodyPr>
          <a:lstStyle/>
          <a:p>
            <a:pPr marL="393700" indent="-393700" eaLnBrk="0" hangingPunct="0">
              <a:spcBef>
                <a:spcPct val="20000"/>
              </a:spcBef>
            </a:pPr>
            <a:r>
              <a:rPr lang="en-US" sz="2400" dirty="0"/>
              <a:t>LO8.1  Describe the Text Processing problems and its’ application.</a:t>
            </a:r>
          </a:p>
          <a:p>
            <a:pPr marL="393700" indent="-393700" eaLnBrk="0" hangingPunct="0">
              <a:spcBef>
                <a:spcPct val="20000"/>
              </a:spcBef>
            </a:pPr>
            <a:r>
              <a:rPr lang="en-US" sz="2400" dirty="0"/>
              <a:t>LO8.2  Explain the Brute Force Text Pattern-Matching algorithm.</a:t>
            </a:r>
          </a:p>
          <a:p>
            <a:pPr marL="393700" indent="-393700" eaLnBrk="0" hangingPunct="0">
              <a:spcBef>
                <a:spcPct val="20000"/>
              </a:spcBef>
            </a:pPr>
            <a:r>
              <a:rPr lang="en-US" sz="2400" dirty="0"/>
              <a:t>LO8.3  Describe the main idea of The Knuth-Morris-Pratt Algorithm.</a:t>
            </a:r>
          </a:p>
          <a:p>
            <a:pPr marL="393700" indent="-393700" eaLnBrk="0" hangingPunct="0">
              <a:spcBef>
                <a:spcPct val="20000"/>
              </a:spcBef>
            </a:pPr>
            <a:r>
              <a:rPr lang="en-US" sz="2400" dirty="0"/>
              <a:t>LO8.4  Explain The Huffman Coding Algorithm.</a:t>
            </a:r>
          </a:p>
          <a:p>
            <a:pPr marL="393700" indent="-393700" eaLnBrk="0" hangingPunct="0">
              <a:spcBef>
                <a:spcPct val="20000"/>
              </a:spcBef>
            </a:pPr>
            <a:r>
              <a:rPr lang="en-US" sz="2400" dirty="0"/>
              <a:t>LO8.5  Explain steps needed to use The Huffman Coding Algorithm for compressing a text file.</a:t>
            </a:r>
          </a:p>
          <a:p>
            <a:pPr marL="393700" indent="-393700" eaLnBrk="0" hangingPunct="0">
              <a:spcBef>
                <a:spcPct val="20000"/>
              </a:spcBef>
            </a:pPr>
            <a:r>
              <a:rPr lang="en-US" sz="2400" dirty="0"/>
              <a:t>LO8.6  Explain the LZW encoding algorithm.</a:t>
            </a:r>
          </a:p>
          <a:p>
            <a:pPr marL="393700" indent="-393700" eaLnBrk="0" hangingPunct="0">
              <a:spcBef>
                <a:spcPct val="20000"/>
              </a:spcBef>
            </a:pPr>
            <a:r>
              <a:rPr lang="en-US" sz="2400" dirty="0"/>
              <a:t>LO8.7  Explain the Run-length encoding algorithm.</a:t>
            </a:r>
            <a:br>
              <a:rPr lang="en-US" sz="2400" dirty="0"/>
            </a:br>
            <a:endParaRPr lang="en-US" sz="2400" dirty="0">
              <a:latin typeface="Calibri" pitchFamily="34" charset="0"/>
            </a:endParaRPr>
          </a:p>
        </p:txBody>
      </p:sp>
      <p:sp>
        <p:nvSpPr>
          <p:cNvPr id="7" name="Slide Number Placeholder 3"/>
          <p:cNvSpPr txBox="1">
            <a:spLocks noGrp="1"/>
          </p:cNvSpPr>
          <p:nvPr/>
        </p:nvSpPr>
        <p:spPr>
          <a:xfrm>
            <a:off x="457200" y="1957388"/>
            <a:ext cx="457200" cy="709612"/>
          </a:xfrm>
          <a:prstGeom prst="rect">
            <a:avLst/>
          </a:prstGeom>
          <a:noFill/>
        </p:spPr>
        <p:txBody>
          <a:bodyPr anchor="ctr">
            <a:normAutofit/>
          </a:bodyPr>
          <a:lstStyle/>
          <a:p>
            <a:pPr algn="ctr">
              <a:defRPr/>
            </a:pPr>
            <a:r>
              <a:rPr lang="en-US" sz="3200" b="1">
                <a:solidFill>
                  <a:srgbClr val="FF0000"/>
                </a:solidFill>
                <a:sym typeface="Wingdings"/>
              </a:rPr>
              <a:t></a:t>
            </a:r>
            <a:endParaRPr lang="en-US" sz="3200" b="1">
              <a:solidFill>
                <a:srgbClr val="FF0000"/>
              </a:solidFill>
            </a:endParaRPr>
          </a:p>
        </p:txBody>
      </p:sp>
      <p:sp>
        <p:nvSpPr>
          <p:cNvPr id="8" name="Slide Number Placeholder 3"/>
          <p:cNvSpPr txBox="1">
            <a:spLocks noGrp="1"/>
          </p:cNvSpPr>
          <p:nvPr/>
        </p:nvSpPr>
        <p:spPr>
          <a:xfrm>
            <a:off x="457200" y="2719388"/>
            <a:ext cx="457200" cy="709612"/>
          </a:xfrm>
          <a:prstGeom prst="rect">
            <a:avLst/>
          </a:prstGeom>
          <a:noFill/>
        </p:spPr>
        <p:txBody>
          <a:bodyPr anchor="ctr">
            <a:normAutofit/>
          </a:bodyPr>
          <a:lstStyle/>
          <a:p>
            <a:pPr algn="ctr">
              <a:defRPr/>
            </a:pPr>
            <a:r>
              <a:rPr lang="en-US" sz="3200" b="1">
                <a:solidFill>
                  <a:srgbClr val="FF0000"/>
                </a:solidFill>
                <a:sym typeface="Wingdings"/>
              </a:rPr>
              <a:t></a:t>
            </a:r>
            <a:endParaRPr lang="en-US" sz="3200" b="1">
              <a:solidFill>
                <a:srgbClr val="FF0000"/>
              </a:solidFill>
            </a:endParaRPr>
          </a:p>
        </p:txBody>
      </p:sp>
      <p:sp>
        <p:nvSpPr>
          <p:cNvPr id="9" name="Slide Number Placeholder 3"/>
          <p:cNvSpPr txBox="1">
            <a:spLocks noGrp="1"/>
          </p:cNvSpPr>
          <p:nvPr/>
        </p:nvSpPr>
        <p:spPr>
          <a:xfrm>
            <a:off x="457200" y="3505200"/>
            <a:ext cx="457200" cy="709612"/>
          </a:xfrm>
          <a:prstGeom prst="rect">
            <a:avLst/>
          </a:prstGeom>
          <a:noFill/>
        </p:spPr>
        <p:txBody>
          <a:bodyPr anchor="ctr">
            <a:normAutofit/>
          </a:bodyPr>
          <a:lstStyle/>
          <a:p>
            <a:pPr algn="ctr">
              <a:defRPr/>
            </a:pPr>
            <a:r>
              <a:rPr lang="en-US" sz="3200" b="1">
                <a:solidFill>
                  <a:srgbClr val="FF0000"/>
                </a:solidFill>
                <a:sym typeface="Wingdings"/>
              </a:rPr>
              <a:t></a:t>
            </a:r>
            <a:endParaRPr lang="en-US" sz="3200" b="1">
              <a:solidFill>
                <a:srgbClr val="FF0000"/>
              </a:solidFill>
            </a:endParaRPr>
          </a:p>
        </p:txBody>
      </p:sp>
      <p:sp>
        <p:nvSpPr>
          <p:cNvPr id="10" name="Slide Number Placeholder 3"/>
          <p:cNvSpPr txBox="1">
            <a:spLocks noGrp="1"/>
          </p:cNvSpPr>
          <p:nvPr/>
        </p:nvSpPr>
        <p:spPr>
          <a:xfrm>
            <a:off x="457200" y="4014788"/>
            <a:ext cx="457200" cy="709612"/>
          </a:xfrm>
          <a:prstGeom prst="rect">
            <a:avLst/>
          </a:prstGeom>
          <a:noFill/>
        </p:spPr>
        <p:txBody>
          <a:bodyPr anchor="ctr">
            <a:normAutofit/>
          </a:bodyPr>
          <a:lstStyle/>
          <a:p>
            <a:pPr algn="ctr">
              <a:defRPr/>
            </a:pPr>
            <a:r>
              <a:rPr lang="en-US" sz="3200" b="1">
                <a:solidFill>
                  <a:srgbClr val="FF0000"/>
                </a:solidFill>
                <a:sym typeface="Wingdings"/>
              </a:rPr>
              <a:t></a:t>
            </a:r>
            <a:endParaRPr lang="en-US" sz="3200" b="1">
              <a:solidFill>
                <a:srgbClr val="FF0000"/>
              </a:solidFill>
            </a:endParaRPr>
          </a:p>
        </p:txBody>
      </p:sp>
      <p:sp>
        <p:nvSpPr>
          <p:cNvPr id="11" name="Slide Number Placeholder 3"/>
          <p:cNvSpPr txBox="1">
            <a:spLocks noGrp="1"/>
          </p:cNvSpPr>
          <p:nvPr/>
        </p:nvSpPr>
        <p:spPr>
          <a:xfrm>
            <a:off x="457200" y="5157788"/>
            <a:ext cx="457200" cy="709612"/>
          </a:xfrm>
          <a:prstGeom prst="rect">
            <a:avLst/>
          </a:prstGeom>
          <a:noFill/>
        </p:spPr>
        <p:txBody>
          <a:bodyPr anchor="ctr">
            <a:normAutofit/>
          </a:bodyPr>
          <a:lstStyle/>
          <a:p>
            <a:pPr algn="ctr">
              <a:defRPr/>
            </a:pPr>
            <a:r>
              <a:rPr lang="en-US" sz="3200" b="1">
                <a:solidFill>
                  <a:srgbClr val="FF0000"/>
                </a:solidFill>
                <a:sym typeface="Wingdings"/>
              </a:rPr>
              <a:t></a:t>
            </a:r>
            <a:endParaRPr lang="en-US" sz="3200" b="1">
              <a:solidFill>
                <a:srgbClr val="FF0000"/>
              </a:solidFill>
            </a:endParaRPr>
          </a:p>
        </p:txBody>
      </p:sp>
      <p:sp>
        <p:nvSpPr>
          <p:cNvPr id="12" name="Slide Number Placeholder 3"/>
          <p:cNvSpPr txBox="1">
            <a:spLocks noGrp="1"/>
          </p:cNvSpPr>
          <p:nvPr/>
        </p:nvSpPr>
        <p:spPr>
          <a:xfrm>
            <a:off x="457200" y="4776788"/>
            <a:ext cx="457200" cy="709612"/>
          </a:xfrm>
          <a:prstGeom prst="rect">
            <a:avLst/>
          </a:prstGeom>
          <a:noFill/>
        </p:spPr>
        <p:txBody>
          <a:bodyPr anchor="ctr">
            <a:normAutofit/>
          </a:bodyPr>
          <a:lstStyle/>
          <a:p>
            <a:pPr algn="ctr">
              <a:defRPr/>
            </a:pPr>
            <a:r>
              <a:rPr lang="en-US" sz="3200" b="1">
                <a:solidFill>
                  <a:srgbClr val="FF0000"/>
                </a:solidFill>
                <a:sym typeface="Wingdings"/>
              </a:rPr>
              <a:t></a:t>
            </a:r>
            <a:endParaRPr lang="en-US" sz="3200" b="1">
              <a:solidFill>
                <a:srgbClr val="FF0000"/>
              </a:solidFill>
            </a:endParaRPr>
          </a:p>
        </p:txBody>
      </p:sp>
      <p:sp>
        <p:nvSpPr>
          <p:cNvPr id="14" name="Footer Placeholder 13"/>
          <p:cNvSpPr>
            <a:spLocks noGrp="1"/>
          </p:cNvSpPr>
          <p:nvPr>
            <p:ph type="ftr" sz="quarter" idx="11"/>
          </p:nvPr>
        </p:nvSpPr>
        <p:spPr/>
        <p:txBody>
          <a:bodyPr/>
          <a:lstStyle/>
          <a:p>
            <a:pPr>
              <a:defRPr/>
            </a:pPr>
            <a:r>
              <a:rPr lang="en-US"/>
              <a:t>Text Processing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15962"/>
          </a:xfrm>
        </p:spPr>
        <p:txBody>
          <a:bodyPr/>
          <a:lstStyle/>
          <a:p>
            <a:pPr algn="r"/>
            <a:r>
              <a:rPr lang="en-US" dirty="0">
                <a:latin typeface="Calibri" pitchFamily="34" charset="0"/>
                <a:cs typeface="Arial" charset="0"/>
              </a:rPr>
              <a:t>1- String Matching…</a:t>
            </a:r>
            <a:endParaRPr lang="en-US" dirty="0"/>
          </a:p>
        </p:txBody>
      </p:sp>
      <p:sp>
        <p:nvSpPr>
          <p:cNvPr id="6" name="TextBox 5"/>
          <p:cNvSpPr txBox="1"/>
          <p:nvPr/>
        </p:nvSpPr>
        <p:spPr>
          <a:xfrm>
            <a:off x="152400" y="1219201"/>
            <a:ext cx="4267200" cy="457200"/>
          </a:xfrm>
          <a:prstGeom prst="rect">
            <a:avLst/>
          </a:prstGeom>
          <a:noFill/>
        </p:spPr>
        <p:txBody>
          <a:bodyPr wrap="square" rtlCol="0">
            <a:spAutoFit/>
          </a:bodyPr>
          <a:lstStyle/>
          <a:p>
            <a:r>
              <a:rPr lang="en-US" sz="2400" b="1">
                <a:solidFill>
                  <a:srgbClr val="FF0000"/>
                </a:solidFill>
              </a:rPr>
              <a:t>The Bruth Force Algorithm</a:t>
            </a:r>
          </a:p>
        </p:txBody>
      </p:sp>
      <p:sp>
        <p:nvSpPr>
          <p:cNvPr id="8" name="TextBox 7"/>
          <p:cNvSpPr txBox="1"/>
          <p:nvPr/>
        </p:nvSpPr>
        <p:spPr>
          <a:xfrm>
            <a:off x="914400" y="1905000"/>
            <a:ext cx="6934200" cy="646331"/>
          </a:xfrm>
          <a:prstGeom prst="rect">
            <a:avLst/>
          </a:prstGeom>
          <a:noFill/>
        </p:spPr>
        <p:txBody>
          <a:bodyPr wrap="square" rtlCol="0">
            <a:spAutoFit/>
          </a:bodyPr>
          <a:lstStyle/>
          <a:p>
            <a:pPr algn="ctr"/>
            <a:r>
              <a:rPr lang="en-US"/>
              <a:t>Project for demonstration</a:t>
            </a:r>
          </a:p>
        </p:txBody>
      </p:sp>
      <p:pic>
        <p:nvPicPr>
          <p:cNvPr id="19457" name="Picture 1"/>
          <p:cNvPicPr>
            <a:picLocks noChangeAspect="1" noChangeArrowheads="1"/>
          </p:cNvPicPr>
          <p:nvPr/>
        </p:nvPicPr>
        <p:blipFill>
          <a:blip r:embed="rId2" cstate="print"/>
          <a:srcRect/>
          <a:stretch>
            <a:fillRect/>
          </a:stretch>
        </p:blipFill>
        <p:spPr bwMode="auto">
          <a:xfrm>
            <a:off x="1850988" y="2819400"/>
            <a:ext cx="5442026" cy="1981200"/>
          </a:xfrm>
          <a:prstGeom prst="rect">
            <a:avLst/>
          </a:prstGeom>
          <a:noFill/>
          <a:ln w="9525">
            <a:noFill/>
            <a:miter lim="800000"/>
            <a:headEnd/>
            <a:tailEnd/>
          </a:ln>
          <a:effectLst/>
        </p:spPr>
      </p:pic>
      <p:sp>
        <p:nvSpPr>
          <p:cNvPr id="10" name="Footer Placeholder 9"/>
          <p:cNvSpPr>
            <a:spLocks noGrp="1"/>
          </p:cNvSpPr>
          <p:nvPr>
            <p:ph type="ftr" sz="quarter" idx="11"/>
          </p:nvPr>
        </p:nvSpPr>
        <p:spPr/>
        <p:txBody>
          <a:bodyPr/>
          <a:lstStyle/>
          <a:p>
            <a:pPr>
              <a:defRPr/>
            </a:pPr>
            <a:r>
              <a:rPr lang="en-US"/>
              <a:t>Text Processing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15962"/>
          </a:xfrm>
        </p:spPr>
        <p:txBody>
          <a:bodyPr/>
          <a:lstStyle/>
          <a:p>
            <a:pPr algn="r"/>
            <a:r>
              <a:rPr lang="en-US" dirty="0">
                <a:latin typeface="Calibri" pitchFamily="34" charset="0"/>
                <a:cs typeface="Arial" charset="0"/>
              </a:rPr>
              <a:t>1- String Matching…</a:t>
            </a:r>
            <a:endParaRPr lang="en-US" dirty="0"/>
          </a:p>
        </p:txBody>
      </p:sp>
      <p:sp>
        <p:nvSpPr>
          <p:cNvPr id="6" name="TextBox 5"/>
          <p:cNvSpPr txBox="1"/>
          <p:nvPr/>
        </p:nvSpPr>
        <p:spPr>
          <a:xfrm>
            <a:off x="152400" y="990600"/>
            <a:ext cx="4267200" cy="457200"/>
          </a:xfrm>
          <a:prstGeom prst="rect">
            <a:avLst/>
          </a:prstGeom>
          <a:noFill/>
        </p:spPr>
        <p:txBody>
          <a:bodyPr wrap="square" rtlCol="0">
            <a:spAutoFit/>
          </a:bodyPr>
          <a:lstStyle/>
          <a:p>
            <a:r>
              <a:rPr lang="en-US" sz="2400" b="1">
                <a:solidFill>
                  <a:srgbClr val="FF0000"/>
                </a:solidFill>
              </a:rPr>
              <a:t>The Bruth Force Algorithm</a:t>
            </a:r>
          </a:p>
        </p:txBody>
      </p:sp>
      <p:pic>
        <p:nvPicPr>
          <p:cNvPr id="18433" name="Picture 1"/>
          <p:cNvPicPr>
            <a:picLocks noChangeAspect="1" noChangeArrowheads="1"/>
          </p:cNvPicPr>
          <p:nvPr/>
        </p:nvPicPr>
        <p:blipFill>
          <a:blip r:embed="rId2" cstate="print"/>
          <a:srcRect/>
          <a:stretch>
            <a:fillRect/>
          </a:stretch>
        </p:blipFill>
        <p:spPr bwMode="auto">
          <a:xfrm>
            <a:off x="957263" y="1457325"/>
            <a:ext cx="7229475" cy="5019675"/>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a:t>Text Processing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15962"/>
          </a:xfrm>
        </p:spPr>
        <p:txBody>
          <a:bodyPr/>
          <a:lstStyle/>
          <a:p>
            <a:pPr algn="r"/>
            <a:r>
              <a:rPr lang="en-US" dirty="0">
                <a:latin typeface="Calibri" pitchFamily="34" charset="0"/>
                <a:cs typeface="Arial" charset="0"/>
              </a:rPr>
              <a:t>1- String Matching…</a:t>
            </a:r>
            <a:endParaRPr lang="en-US" dirty="0"/>
          </a:p>
        </p:txBody>
      </p:sp>
      <p:sp>
        <p:nvSpPr>
          <p:cNvPr id="6" name="TextBox 5"/>
          <p:cNvSpPr txBox="1"/>
          <p:nvPr/>
        </p:nvSpPr>
        <p:spPr>
          <a:xfrm>
            <a:off x="152400" y="1219200"/>
            <a:ext cx="4267200" cy="457200"/>
          </a:xfrm>
          <a:prstGeom prst="rect">
            <a:avLst/>
          </a:prstGeom>
          <a:noFill/>
        </p:spPr>
        <p:txBody>
          <a:bodyPr wrap="square" rtlCol="0">
            <a:spAutoFit/>
          </a:bodyPr>
          <a:lstStyle/>
          <a:p>
            <a:r>
              <a:rPr lang="en-US" sz="2400" b="1">
                <a:solidFill>
                  <a:srgbClr val="FF0000"/>
                </a:solidFill>
              </a:rPr>
              <a:t>The Bruth Force Algorithm</a:t>
            </a:r>
          </a:p>
        </p:txBody>
      </p:sp>
      <p:pic>
        <p:nvPicPr>
          <p:cNvPr id="17409" name="Picture 1"/>
          <p:cNvPicPr>
            <a:picLocks noChangeAspect="1" noChangeArrowheads="1"/>
          </p:cNvPicPr>
          <p:nvPr/>
        </p:nvPicPr>
        <p:blipFill>
          <a:blip r:embed="rId2" cstate="print"/>
          <a:srcRect/>
          <a:stretch>
            <a:fillRect/>
          </a:stretch>
        </p:blipFill>
        <p:spPr bwMode="auto">
          <a:xfrm>
            <a:off x="842963" y="1981200"/>
            <a:ext cx="7458075" cy="3543300"/>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a:t>Text Processing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7436</TotalTime>
  <Words>4205</Words>
  <Application>Microsoft Office PowerPoint</Application>
  <PresentationFormat>On-screen Show (4:3)</PresentationFormat>
  <Paragraphs>773</Paragraphs>
  <Slides>60</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8" baseType="lpstr">
      <vt:lpstr>Arial Unicode MS</vt:lpstr>
      <vt:lpstr>Arial</vt:lpstr>
      <vt:lpstr>Calibri</vt:lpstr>
      <vt:lpstr>Courier New</vt:lpstr>
      <vt:lpstr>Times New Roman</vt:lpstr>
      <vt:lpstr>Wingdings</vt:lpstr>
      <vt:lpstr>Office Theme</vt:lpstr>
      <vt:lpstr>Equation</vt:lpstr>
      <vt:lpstr>Text Processing </vt:lpstr>
      <vt:lpstr>Introduction</vt:lpstr>
      <vt:lpstr>PowerPoint Presentation</vt:lpstr>
      <vt:lpstr>PowerPoint Presentation</vt:lpstr>
      <vt:lpstr>1- String Matching</vt:lpstr>
      <vt:lpstr>1- String Matching…</vt:lpstr>
      <vt:lpstr>1- String Matching…</vt:lpstr>
      <vt:lpstr>1- String Matching…</vt:lpstr>
      <vt:lpstr>1- String Matching…</vt:lpstr>
      <vt:lpstr>1- String Matching…</vt:lpstr>
      <vt:lpstr>1- String Matching…</vt:lpstr>
      <vt:lpstr>1- String Matching…</vt:lpstr>
      <vt:lpstr>1- String Matching…</vt:lpstr>
      <vt:lpstr>1- String Matching…</vt:lpstr>
      <vt:lpstr>1- String Matching…</vt:lpstr>
      <vt:lpstr>1- String Matching…</vt:lpstr>
      <vt:lpstr>2- Data Compression </vt:lpstr>
      <vt:lpstr>2- Data Compression… </vt:lpstr>
      <vt:lpstr>2- Data Compression… </vt:lpstr>
      <vt:lpstr>2- Data Compression… </vt:lpstr>
      <vt:lpstr>2- Data Compression… </vt:lpstr>
      <vt:lpstr>2- Data Compression… </vt:lpstr>
      <vt:lpstr>2- Data Compression… </vt:lpstr>
      <vt:lpstr>2- Data Compression… </vt:lpstr>
      <vt:lpstr>2- Data Compression…</vt:lpstr>
      <vt:lpstr>Huffman Algorithm Mechanism</vt:lpstr>
      <vt:lpstr>2- Data Compression…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Huffman Algorithm Mechanism</vt:lpstr>
      <vt:lpstr>2- Data Compression…</vt:lpstr>
      <vt:lpstr>2- Data Compression… </vt:lpstr>
      <vt:lpstr>2- Data Compression… </vt:lpstr>
      <vt:lpstr>PowerPoint Presentation</vt:lpstr>
      <vt:lpstr>PowerPoint Presentation</vt:lpstr>
      <vt:lpstr>PowerPoint Presentation</vt:lpstr>
      <vt:lpstr>Summary: LZW Data Compression/Decompression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LZW Question</vt:lpstr>
      <vt:lpstr>2- Data Compression… </vt:lpstr>
      <vt:lpstr>2- Data Compression… </vt:lpstr>
      <vt:lpstr>Summary</vt:lpstr>
      <vt:lpstr>Summary</vt:lpstr>
      <vt:lpstr>PowerPoint Presentation</vt:lpstr>
    </vt:vector>
  </TitlesOfParts>
  <Company>FPT-Uni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JAD-Session 4: Objects and Classes</dc:title>
  <dc:creator>Phan Truong Lam</dc:creator>
  <cp:lastModifiedBy>Trần Ngân</cp:lastModifiedBy>
  <cp:revision>527</cp:revision>
  <dcterms:created xsi:type="dcterms:W3CDTF">2007-08-21T04:43:22Z</dcterms:created>
  <dcterms:modified xsi:type="dcterms:W3CDTF">2022-11-05T03:02:16Z</dcterms:modified>
</cp:coreProperties>
</file>