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61" r:id="rId3"/>
    <p:sldId id="308" r:id="rId4"/>
    <p:sldId id="309" r:id="rId5"/>
    <p:sldId id="310" r:id="rId6"/>
    <p:sldId id="319" r:id="rId7"/>
    <p:sldId id="311" r:id="rId8"/>
    <p:sldId id="312" r:id="rId9"/>
    <p:sldId id="313" r:id="rId10"/>
    <p:sldId id="268" r:id="rId11"/>
    <p:sldId id="314" r:id="rId12"/>
    <p:sldId id="320" r:id="rId13"/>
    <p:sldId id="315" r:id="rId14"/>
    <p:sldId id="316" r:id="rId15"/>
    <p:sldId id="317" r:id="rId16"/>
    <p:sldId id="318" r:id="rId17"/>
    <p:sldId id="305" r:id="rId18"/>
    <p:sldId id="272" r:id="rId19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aleway ExtraBold" pitchFamily="2" charset="0"/>
      <p:bold r:id="rId29"/>
      <p:boldItalic r:id="rId30"/>
    </p:embeddedFont>
    <p:embeddedFont>
      <p:font typeface="Raleway Medium" pitchFamily="2" charset="0"/>
      <p:regular r:id="rId31"/>
      <p:bold r:id="rId32"/>
      <p:italic r:id="rId33"/>
      <p:boldItalic r:id="rId34"/>
    </p:embeddedFont>
    <p:embeddedFont>
      <p:font typeface="Segoe UI Historic" panose="020B0502040204020203" pitchFamily="34" charset="0"/>
      <p:regular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9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EF767-8318-4EE2-B591-AEA4E0616D6D}">
  <a:tblStyle styleId="{AF0EF767-8318-4EE2-B591-AEA4E061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bf2fd2b7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bf2fd2b7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49567eb1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49567eb1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500a2a5ed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500a2a5ed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500a2a5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e500a2a5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79675" y="1431076"/>
            <a:ext cx="4451100" cy="19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79675" y="3364876"/>
            <a:ext cx="4451100" cy="355800"/>
          </a:xfrm>
          <a:prstGeom prst="rect">
            <a:avLst/>
          </a:prstGeom>
          <a:effectLst>
            <a:outerShdw blurRad="257175" dist="19050" dir="5400000" algn="bl" rotWithShape="0">
              <a:schemeClr val="accent4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92700" y="2143550"/>
            <a:ext cx="44382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92700" y="2848550"/>
            <a:ext cx="44382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387751" y="2027012"/>
            <a:ext cx="2193000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9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922775" y="2960700"/>
            <a:ext cx="1975800" cy="8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922775" y="2446650"/>
            <a:ext cx="19758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245450" y="2960700"/>
            <a:ext cx="1975800" cy="8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45452" y="2446650"/>
            <a:ext cx="19758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l="4587" r="4578"/>
          <a:stretch/>
        </p:blipFill>
        <p:spPr>
          <a:xfrm>
            <a:off x="923275" y="-739490"/>
            <a:ext cx="7297450" cy="68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427100" y="1716625"/>
            <a:ext cx="6289800" cy="17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4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 hasCustomPrompt="1"/>
          </p:nvPr>
        </p:nvSpPr>
        <p:spPr>
          <a:xfrm>
            <a:off x="5563201" y="2027012"/>
            <a:ext cx="2193000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9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713100" y="2143550"/>
            <a:ext cx="44382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713100" y="2848550"/>
            <a:ext cx="44382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7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t="7518" b="7526"/>
          <a:stretch/>
        </p:blipFill>
        <p:spPr>
          <a:xfrm>
            <a:off x="-864113" y="4502955"/>
            <a:ext cx="2182725" cy="16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l="10907" r="10899"/>
          <a:stretch/>
        </p:blipFill>
        <p:spPr>
          <a:xfrm rot="-10799990" flipH="1">
            <a:off x="7895250" y="-1086471"/>
            <a:ext cx="2395174" cy="241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6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8"/>
          <p:cNvGrpSpPr/>
          <p:nvPr/>
        </p:nvGrpSpPr>
        <p:grpSpPr>
          <a:xfrm>
            <a:off x="489225" y="-871984"/>
            <a:ext cx="7941675" cy="6639219"/>
            <a:chOff x="489225" y="-871984"/>
            <a:chExt cx="7941675" cy="6639219"/>
          </a:xfrm>
        </p:grpSpPr>
        <p:pic>
          <p:nvPicPr>
            <p:cNvPr id="166" name="Google Shape;166;p28"/>
            <p:cNvPicPr preferRelativeResize="0"/>
            <p:nvPr/>
          </p:nvPicPr>
          <p:blipFill rotWithShape="1">
            <a:blip r:embed="rId2">
              <a:alphaModFix/>
            </a:blip>
            <a:srcRect l="59" r="59"/>
            <a:stretch/>
          </p:blipFill>
          <p:spPr>
            <a:xfrm>
              <a:off x="489225" y="-871984"/>
              <a:ext cx="7941675" cy="6639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8"/>
            <p:cNvSpPr/>
            <p:nvPr/>
          </p:nvSpPr>
          <p:spPr>
            <a:xfrm>
              <a:off x="2201849" y="201599"/>
              <a:ext cx="4740300" cy="4740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33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374025"/>
            <a:ext cx="7717800" cy="3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60" r:id="rId6"/>
    <p:sldLayoutId id="2147483673" r:id="rId7"/>
    <p:sldLayoutId id="2147483674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ctrTitle"/>
          </p:nvPr>
        </p:nvSpPr>
        <p:spPr>
          <a:xfrm>
            <a:off x="3937145" y="1706926"/>
            <a:ext cx="5521841" cy="19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Primes</a:t>
            </a:r>
            <a:r>
              <a:rPr lang="en-US" sz="4000" spc="-11"/>
              <a:t> </a:t>
            </a:r>
            <a:r>
              <a:rPr lang="en-US" sz="4000"/>
              <a:t>and Greatest Common  </a:t>
            </a:r>
            <a:r>
              <a:rPr lang="en-US" sz="4000" spc="-4"/>
              <a:t>Divisors</a:t>
            </a:r>
            <a:endParaRPr sz="4000"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-661426" y="-7386"/>
            <a:ext cx="5100051" cy="5143500"/>
            <a:chOff x="-661426" y="-7386"/>
            <a:chExt cx="5100051" cy="5143500"/>
          </a:xfrm>
        </p:grpSpPr>
        <p:pic>
          <p:nvPicPr>
            <p:cNvPr id="179" name="Google Shape;179;p31"/>
            <p:cNvPicPr preferRelativeResize="0"/>
            <p:nvPr/>
          </p:nvPicPr>
          <p:blipFill rotWithShape="1">
            <a:blip r:embed="rId3">
              <a:alphaModFix/>
            </a:blip>
            <a:srcRect l="5378" t="1100" r="4983" b="-1099"/>
            <a:stretch/>
          </p:blipFill>
          <p:spPr>
            <a:xfrm rot="10800000" flipH="1">
              <a:off x="-661426" y="-7386"/>
              <a:ext cx="510005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31"/>
            <p:cNvSpPr/>
            <p:nvPr/>
          </p:nvSpPr>
          <p:spPr>
            <a:xfrm>
              <a:off x="1028571" y="1320226"/>
              <a:ext cx="2707200" cy="2707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Nhóm 5</a:t>
              </a:r>
              <a:endParaRPr sz="36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3"/>
          <p:cNvGrpSpPr/>
          <p:nvPr/>
        </p:nvGrpSpPr>
        <p:grpSpPr>
          <a:xfrm>
            <a:off x="4825837" y="351294"/>
            <a:ext cx="4677975" cy="4523455"/>
            <a:chOff x="4825837" y="351294"/>
            <a:chExt cx="4677975" cy="4523455"/>
          </a:xfrm>
        </p:grpSpPr>
        <p:pic>
          <p:nvPicPr>
            <p:cNvPr id="337" name="Google Shape;337;p43"/>
            <p:cNvPicPr preferRelativeResize="0"/>
            <p:nvPr/>
          </p:nvPicPr>
          <p:blipFill rotWithShape="1">
            <a:blip r:embed="rId3">
              <a:alphaModFix/>
            </a:blip>
            <a:srcRect l="2426" r="2435"/>
            <a:stretch/>
          </p:blipFill>
          <p:spPr>
            <a:xfrm rot="1">
              <a:off x="4825837" y="351295"/>
              <a:ext cx="4677975" cy="4523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43"/>
            <p:cNvSpPr/>
            <p:nvPr/>
          </p:nvSpPr>
          <p:spPr>
            <a:xfrm>
              <a:off x="5496901" y="1524125"/>
              <a:ext cx="2325600" cy="232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5563201" y="2027012"/>
            <a:ext cx="2193000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</a:t>
            </a:r>
            <a:endParaRPr/>
          </a:p>
        </p:txBody>
      </p:sp>
      <p:sp>
        <p:nvSpPr>
          <p:cNvPr id="340" name="Google Shape;340;p43"/>
          <p:cNvSpPr txBox="1">
            <a:spLocks noGrp="1"/>
          </p:cNvSpPr>
          <p:nvPr>
            <p:ph type="title" idx="2"/>
          </p:nvPr>
        </p:nvSpPr>
        <p:spPr>
          <a:xfrm>
            <a:off x="341376" y="268750"/>
            <a:ext cx="4809924" cy="4973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Greatest Common </a:t>
            </a:r>
            <a:r>
              <a:rPr lang="en-US" sz="4000" spc="-4"/>
              <a:t>Divisors</a:t>
            </a:r>
            <a:r>
              <a:rPr lang="en-US" sz="4000" spc="-68"/>
              <a:t> </a:t>
            </a:r>
            <a:r>
              <a:rPr lang="en-US" sz="4000"/>
              <a:t>and  </a:t>
            </a:r>
            <a:r>
              <a:rPr lang="en-US" sz="4000" spc="-4"/>
              <a:t>Least Common Multiples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825" y="96222"/>
            <a:ext cx="5788350" cy="1046183"/>
          </a:xfrm>
          <a:prstGeom prst="rect">
            <a:avLst/>
          </a:prstGeom>
        </p:spPr>
        <p:txBody>
          <a:bodyPr spcFirstLastPara="1" vert="horz" wrap="square" lIns="0" tIns="200405" rIns="0" bIns="0" rtlCol="0" anchor="ctr" anchorCtr="0">
            <a:spAutoFit/>
          </a:bodyPr>
          <a:lstStyle/>
          <a:p>
            <a:pPr marL="942023" marR="3810" indent="-533876">
              <a:spcBef>
                <a:spcPts val="75"/>
              </a:spcBef>
            </a:pPr>
            <a:r>
              <a:rPr dirty="0"/>
              <a:t>Greatest Common </a:t>
            </a:r>
            <a:r>
              <a:rPr spc="-4" dirty="0"/>
              <a:t>Divisors</a:t>
            </a:r>
            <a:r>
              <a:rPr spc="-68" dirty="0"/>
              <a:t> </a:t>
            </a:r>
            <a:r>
              <a:rPr dirty="0"/>
              <a:t>and  </a:t>
            </a:r>
            <a:r>
              <a:rPr spc="-4" dirty="0"/>
              <a:t>Least Common Multiples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568" y="1142405"/>
            <a:ext cx="8436864" cy="246112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>
              <a:spcBef>
                <a:spcPts val="578"/>
              </a:spcBef>
            </a:pPr>
            <a:r>
              <a:rPr sz="2400" b="1" spc="-4" dirty="0">
                <a:solidFill>
                  <a:srgbClr val="0000FF"/>
                </a:solidFill>
              </a:rPr>
              <a:t>Definition</a:t>
            </a:r>
            <a:r>
              <a:rPr sz="2400" b="1" dirty="0">
                <a:solidFill>
                  <a:srgbClr val="0000FF"/>
                </a:solidFill>
              </a:rPr>
              <a:t> </a:t>
            </a:r>
            <a:r>
              <a:rPr sz="2400" b="1" spc="-4" dirty="0">
                <a:solidFill>
                  <a:srgbClr val="0000FF"/>
                </a:solidFill>
              </a:rPr>
              <a:t>2:</a:t>
            </a:r>
            <a:endParaRPr sz="2400"/>
          </a:p>
          <a:p>
            <a:pPr marL="266700" marR="3810" indent="-36671">
              <a:spcBef>
                <a:spcPts val="506"/>
              </a:spcBef>
              <a:tabLst>
                <a:tab pos="3324225" algn="l"/>
              </a:tabLst>
            </a:pPr>
            <a:r>
              <a:rPr sz="2400" spc="-4" dirty="0">
                <a:solidFill>
                  <a:srgbClr val="0000FF"/>
                </a:solidFill>
              </a:rPr>
              <a:t>Let a, b be </a:t>
            </a:r>
            <a:r>
              <a:rPr sz="2400" dirty="0">
                <a:solidFill>
                  <a:srgbClr val="0000FF"/>
                </a:solidFill>
              </a:rPr>
              <a:t>integers, </a:t>
            </a:r>
            <a:r>
              <a:rPr sz="2400" spc="-4" dirty="0">
                <a:solidFill>
                  <a:srgbClr val="0000FF"/>
                </a:solidFill>
              </a:rPr>
              <a:t>not </a:t>
            </a:r>
            <a:r>
              <a:rPr sz="2400" dirty="0">
                <a:solidFill>
                  <a:srgbClr val="0000FF"/>
                </a:solidFill>
              </a:rPr>
              <a:t>both zero. </a:t>
            </a:r>
            <a:r>
              <a:rPr sz="2400" spc="-4" dirty="0">
                <a:solidFill>
                  <a:srgbClr val="0000FF"/>
                </a:solidFill>
              </a:rPr>
              <a:t>The</a:t>
            </a:r>
            <a:r>
              <a:rPr sz="2400" spc="-30" dirty="0">
                <a:solidFill>
                  <a:srgbClr val="0000FF"/>
                </a:solidFill>
              </a:rPr>
              <a:t> </a:t>
            </a:r>
            <a:r>
              <a:rPr sz="2400" dirty="0">
                <a:solidFill>
                  <a:srgbClr val="0000FF"/>
                </a:solidFill>
              </a:rPr>
              <a:t>largest  integer </a:t>
            </a:r>
            <a:r>
              <a:rPr sz="2400" spc="-4" dirty="0">
                <a:solidFill>
                  <a:srgbClr val="0000FF"/>
                </a:solidFill>
              </a:rPr>
              <a:t>d </a:t>
            </a:r>
            <a:r>
              <a:rPr sz="2400" dirty="0">
                <a:solidFill>
                  <a:srgbClr val="0000FF"/>
                </a:solidFill>
              </a:rPr>
              <a:t>such </a:t>
            </a:r>
            <a:r>
              <a:rPr sz="2400" spc="-4" dirty="0">
                <a:solidFill>
                  <a:srgbClr val="0000FF"/>
                </a:solidFill>
              </a:rPr>
              <a:t>that d|a and </a:t>
            </a:r>
            <a:r>
              <a:rPr sz="2400" dirty="0">
                <a:solidFill>
                  <a:srgbClr val="0000FF"/>
                </a:solidFill>
              </a:rPr>
              <a:t>d|b </a:t>
            </a:r>
            <a:r>
              <a:rPr sz="2400" spc="-4" dirty="0">
                <a:solidFill>
                  <a:srgbClr val="0000FF"/>
                </a:solidFill>
              </a:rPr>
              <a:t>is called the  </a:t>
            </a:r>
            <a:r>
              <a:rPr sz="2400" i="1" dirty="0">
                <a:solidFill>
                  <a:srgbClr val="0000FF"/>
                </a:solidFill>
              </a:rPr>
              <a:t>greatest</a:t>
            </a:r>
            <a:r>
              <a:rPr sz="2400" i="1" spc="-11" dirty="0">
                <a:solidFill>
                  <a:srgbClr val="0000FF"/>
                </a:solidFill>
              </a:rPr>
              <a:t> </a:t>
            </a:r>
            <a:r>
              <a:rPr sz="2400" i="1" spc="-4">
                <a:solidFill>
                  <a:srgbClr val="0000FF"/>
                </a:solidFill>
              </a:rPr>
              <a:t>common</a:t>
            </a:r>
            <a:r>
              <a:rPr sz="2400" i="1" spc="26">
                <a:solidFill>
                  <a:srgbClr val="0000FF"/>
                </a:solidFill>
              </a:rPr>
              <a:t> </a:t>
            </a:r>
            <a:r>
              <a:rPr sz="2400" i="1">
                <a:solidFill>
                  <a:srgbClr val="0000FF"/>
                </a:solidFill>
              </a:rPr>
              <a:t>divisor</a:t>
            </a:r>
            <a:r>
              <a:rPr lang="en-US" sz="2400" i="1">
                <a:solidFill>
                  <a:srgbClr val="0000FF"/>
                </a:solidFill>
              </a:rPr>
              <a:t> </a:t>
            </a:r>
            <a:r>
              <a:rPr sz="2400" spc="-4">
                <a:solidFill>
                  <a:srgbClr val="0000FF"/>
                </a:solidFill>
              </a:rPr>
              <a:t>of </a:t>
            </a:r>
            <a:r>
              <a:rPr sz="2400" spc="-4" dirty="0">
                <a:solidFill>
                  <a:srgbClr val="0000FF"/>
                </a:solidFill>
              </a:rPr>
              <a:t>a and</a:t>
            </a:r>
            <a:r>
              <a:rPr sz="2400" spc="-8" dirty="0">
                <a:solidFill>
                  <a:srgbClr val="0000FF"/>
                </a:solidFill>
              </a:rPr>
              <a:t> </a:t>
            </a:r>
            <a:r>
              <a:rPr sz="2400" spc="-4" dirty="0">
                <a:solidFill>
                  <a:srgbClr val="0000FF"/>
                </a:solidFill>
              </a:rPr>
              <a:t>b.</a:t>
            </a:r>
            <a:endParaRPr sz="2400"/>
          </a:p>
          <a:p>
            <a:pPr marL="9525" marR="2927984">
              <a:lnSpc>
                <a:spcPct val="120000"/>
              </a:lnSpc>
              <a:spcBef>
                <a:spcPts val="4"/>
              </a:spcBef>
              <a:tabLst>
                <a:tab pos="1328261" algn="l"/>
              </a:tabLst>
            </a:pPr>
            <a:r>
              <a:rPr sz="2400" b="1" spc="-4" dirty="0">
                <a:solidFill>
                  <a:srgbClr val="0000FF"/>
                </a:solidFill>
              </a:rPr>
              <a:t>Notation:	</a:t>
            </a:r>
            <a:r>
              <a:rPr sz="2400" dirty="0">
                <a:solidFill>
                  <a:srgbClr val="0000FF"/>
                </a:solidFill>
              </a:rPr>
              <a:t>gcd(a,b</a:t>
            </a:r>
            <a:r>
              <a:rPr sz="2400">
                <a:solidFill>
                  <a:srgbClr val="0000FF"/>
                </a:solidFill>
              </a:rPr>
              <a:t>)  </a:t>
            </a:r>
            <a:endParaRPr lang="en-US" sz="2400">
              <a:solidFill>
                <a:srgbClr val="0000FF"/>
              </a:solidFill>
            </a:endParaRPr>
          </a:p>
          <a:p>
            <a:pPr marL="9525" marR="2927984">
              <a:lnSpc>
                <a:spcPct val="120000"/>
              </a:lnSpc>
              <a:spcBef>
                <a:spcPts val="4"/>
              </a:spcBef>
              <a:tabLst>
                <a:tab pos="1328261" algn="l"/>
              </a:tabLst>
            </a:pPr>
            <a:r>
              <a:rPr sz="2400" spc="-4"/>
              <a:t>Example:</a:t>
            </a:r>
            <a:r>
              <a:rPr sz="2400" spc="-53"/>
              <a:t> </a:t>
            </a:r>
            <a:r>
              <a:rPr lang="en-US" sz="2400" spc="-53"/>
              <a:t> </a:t>
            </a:r>
            <a:r>
              <a:rPr sz="2400"/>
              <a:t>gcd</a:t>
            </a:r>
            <a:r>
              <a:rPr sz="2400" dirty="0"/>
              <a:t>(24,36)=?</a:t>
            </a:r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02346"/>
              </p:ext>
            </p:extLst>
          </p:nvPr>
        </p:nvGraphicFramePr>
        <p:xfrm>
          <a:off x="0" y="3603528"/>
          <a:ext cx="8107680" cy="7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9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286">
                <a:tc>
                  <a:txBody>
                    <a:bodyPr/>
                    <a:lstStyle/>
                    <a:p>
                      <a:pPr marR="44450" algn="ctr">
                        <a:lnSpc>
                          <a:spcPts val="2655"/>
                        </a:lnSpc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Divisors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24: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55"/>
                        </a:lnSpc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12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800" spc="-7" baseline="2430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8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800" spc="-7" baseline="2430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 baseline="24305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86">
                <a:tc>
                  <a:txBody>
                    <a:bodyPr/>
                    <a:lstStyle/>
                    <a:p>
                      <a:pPr marR="44450" algn="ctr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Divisors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36: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10"/>
                        </a:lnSpc>
                        <a:spcBef>
                          <a:spcPts val="160"/>
                        </a:spcBef>
                        <a:tabLst>
                          <a:tab pos="591185" algn="l"/>
                        </a:tabLst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12	18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800" spc="-7" baseline="2430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800" spc="-7" baseline="24305" dirty="0">
                          <a:latin typeface="Arial"/>
                          <a:cs typeface="Arial"/>
                        </a:rPr>
                        <a:t>2</a:t>
                      </a:r>
                      <a:endParaRPr sz="2800" baseline="24305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3568" y="4317268"/>
            <a:ext cx="864412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400" spc="-4" dirty="0"/>
              <a:t>gcd(24,36)=12 </a:t>
            </a:r>
            <a:r>
              <a:rPr sz="2400" dirty="0"/>
              <a:t>= </a:t>
            </a:r>
            <a:r>
              <a:rPr sz="2400" spc="-4" dirty="0">
                <a:solidFill>
                  <a:srgbClr val="0000FF"/>
                </a:solidFill>
              </a:rPr>
              <a:t>2</a:t>
            </a:r>
            <a:r>
              <a:rPr sz="2400" spc="-5" baseline="24305" dirty="0">
                <a:solidFill>
                  <a:srgbClr val="0000FF"/>
                </a:solidFill>
              </a:rPr>
              <a:t>2</a:t>
            </a:r>
            <a:r>
              <a:rPr sz="2400" spc="-4" dirty="0">
                <a:solidFill>
                  <a:srgbClr val="0000FF"/>
                </a:solidFill>
              </a:rPr>
              <a:t>3</a:t>
            </a:r>
            <a:r>
              <a:rPr sz="2400" spc="-5" baseline="24305" dirty="0">
                <a:solidFill>
                  <a:srgbClr val="0000FF"/>
                </a:solidFill>
              </a:rPr>
              <a:t>1 </a:t>
            </a:r>
            <a:r>
              <a:rPr sz="2400" dirty="0"/>
              <a:t>// Get factors </a:t>
            </a:r>
            <a:r>
              <a:rPr sz="2400" spc="-4" dirty="0"/>
              <a:t>having minimum</a:t>
            </a:r>
            <a:r>
              <a:rPr sz="2400" spc="23" dirty="0"/>
              <a:t> </a:t>
            </a:r>
            <a:r>
              <a:rPr sz="2400" spc="-4" dirty="0"/>
              <a:t>power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FC0E2-B53D-B71D-C52C-43494CE3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9" y="1863123"/>
            <a:ext cx="7717800" cy="3230100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3600">
                <a:solidFill>
                  <a:srgbClr val="000000"/>
                </a:solidFill>
                <a:latin typeface="Helvetica" panose="020B0604020202020204" pitchFamily="34" charset="0"/>
              </a:rPr>
              <a:t>F</a:t>
            </a:r>
            <a:r>
              <a:rPr lang="en-US" sz="3600" b="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ind  gcd(84, 140) </a:t>
            </a:r>
          </a:p>
          <a:p>
            <a:pPr marL="139700" indent="0" algn="ctr">
              <a:buNone/>
            </a:pPr>
            <a:r>
              <a:rPr lang="en-US" sz="3600">
                <a:solidFill>
                  <a:srgbClr val="000000"/>
                </a:solidFill>
                <a:latin typeface="Helvetica" panose="020B0604020202020204" pitchFamily="34" charset="0"/>
              </a:rPr>
              <a:t>	gcd(52, 36)</a:t>
            </a:r>
          </a:p>
          <a:p>
            <a:pPr marL="139700" indent="0" algn="ctr">
              <a:buNone/>
            </a:pPr>
            <a:r>
              <a:rPr lang="en-US" sz="3600">
                <a:solidFill>
                  <a:srgbClr val="000000"/>
                </a:solidFill>
                <a:latin typeface="Helvetica" panose="020B0604020202020204" pitchFamily="34" charset="0"/>
              </a:rPr>
              <a:t>       gcd( 45, 54)</a:t>
            </a:r>
          </a:p>
        </p:txBody>
      </p:sp>
    </p:spTree>
    <p:extLst>
      <p:ext uri="{BB962C8B-B14F-4D97-AF65-F5344CB8AC3E}">
        <p14:creationId xmlns:p14="http://schemas.microsoft.com/office/powerpoint/2010/main" val="167055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825" y="96222"/>
            <a:ext cx="5788350" cy="1046183"/>
          </a:xfrm>
          <a:prstGeom prst="rect">
            <a:avLst/>
          </a:prstGeom>
        </p:spPr>
        <p:txBody>
          <a:bodyPr spcFirstLastPara="1" vert="horz" wrap="square" lIns="0" tIns="200405" rIns="0" bIns="0" rtlCol="0" anchor="ctr" anchorCtr="0">
            <a:spAutoFit/>
          </a:bodyPr>
          <a:lstStyle/>
          <a:p>
            <a:pPr marL="942023" marR="3810" indent="-533876">
              <a:spcBef>
                <a:spcPts val="75"/>
              </a:spcBef>
            </a:pPr>
            <a:r>
              <a:rPr dirty="0"/>
              <a:t>Greatest Common </a:t>
            </a:r>
            <a:r>
              <a:rPr spc="-4" dirty="0"/>
              <a:t>Divisors</a:t>
            </a:r>
            <a:r>
              <a:rPr spc="-68" dirty="0"/>
              <a:t> </a:t>
            </a:r>
            <a:r>
              <a:rPr dirty="0"/>
              <a:t>and  </a:t>
            </a:r>
            <a:r>
              <a:rPr spc="-4" dirty="0"/>
              <a:t>Least Common Multiples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64" y="1142405"/>
            <a:ext cx="9034272" cy="317747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>
              <a:spcBef>
                <a:spcPts val="578"/>
              </a:spcBef>
            </a:pPr>
            <a:r>
              <a:rPr sz="2800" b="1" spc="-4" dirty="0">
                <a:solidFill>
                  <a:srgbClr val="0000FF"/>
                </a:solidFill>
              </a:rPr>
              <a:t>Definition</a:t>
            </a:r>
            <a:r>
              <a:rPr sz="2800" b="1" dirty="0">
                <a:solidFill>
                  <a:srgbClr val="0000FF"/>
                </a:solidFill>
              </a:rPr>
              <a:t> </a:t>
            </a:r>
            <a:r>
              <a:rPr sz="2800" b="1" spc="-4" dirty="0">
                <a:solidFill>
                  <a:srgbClr val="0000FF"/>
                </a:solidFill>
              </a:rPr>
              <a:t>3:</a:t>
            </a:r>
            <a:endParaRPr sz="2800"/>
          </a:p>
          <a:p>
            <a:pPr marL="266700" marR="138589" indent="-36671">
              <a:spcBef>
                <a:spcPts val="506"/>
              </a:spcBef>
              <a:tabLst>
                <a:tab pos="5007293" algn="l"/>
              </a:tabLst>
            </a:pPr>
            <a:r>
              <a:rPr sz="2800" b="1" spc="-8" dirty="0">
                <a:solidFill>
                  <a:srgbClr val="0000FF"/>
                </a:solidFill>
              </a:rPr>
              <a:t>The </a:t>
            </a:r>
            <a:r>
              <a:rPr sz="2800" b="1" spc="-4" dirty="0">
                <a:solidFill>
                  <a:srgbClr val="0000FF"/>
                </a:solidFill>
              </a:rPr>
              <a:t>integers a, b are</a:t>
            </a:r>
            <a:r>
              <a:rPr sz="2800" b="1" spc="90" dirty="0">
                <a:solidFill>
                  <a:srgbClr val="0000FF"/>
                </a:solidFill>
              </a:rPr>
              <a:t> </a:t>
            </a:r>
            <a:r>
              <a:rPr sz="2800" b="1" i="1">
                <a:solidFill>
                  <a:srgbClr val="0000FF"/>
                </a:solidFill>
              </a:rPr>
              <a:t>relatively</a:t>
            </a:r>
            <a:r>
              <a:rPr sz="2800" b="1" i="1" spc="11">
                <a:solidFill>
                  <a:srgbClr val="0000FF"/>
                </a:solidFill>
              </a:rPr>
              <a:t> </a:t>
            </a:r>
            <a:r>
              <a:rPr sz="2800" b="1" i="1" spc="-4">
                <a:solidFill>
                  <a:srgbClr val="0000FF"/>
                </a:solidFill>
              </a:rPr>
              <a:t>prime</a:t>
            </a:r>
            <a:r>
              <a:rPr lang="en-US" sz="2800" b="1" i="1" spc="-4">
                <a:solidFill>
                  <a:srgbClr val="0000FF"/>
                </a:solidFill>
              </a:rPr>
              <a:t> </a:t>
            </a:r>
            <a:r>
              <a:rPr sz="2800" b="1" spc="-4">
                <a:solidFill>
                  <a:srgbClr val="0000FF"/>
                </a:solidFill>
              </a:rPr>
              <a:t>if</a:t>
            </a:r>
            <a:r>
              <a:rPr sz="2800" b="1" spc="-53">
                <a:solidFill>
                  <a:srgbClr val="0000FF"/>
                </a:solidFill>
              </a:rPr>
              <a:t> </a:t>
            </a:r>
            <a:r>
              <a:rPr sz="2800" b="1" spc="-4" dirty="0">
                <a:solidFill>
                  <a:srgbClr val="0000FF"/>
                </a:solidFill>
              </a:rPr>
              <a:t>their  greatest common divisor is</a:t>
            </a:r>
            <a:r>
              <a:rPr sz="2800" b="1" spc="23" dirty="0">
                <a:solidFill>
                  <a:srgbClr val="0000FF"/>
                </a:solidFill>
              </a:rPr>
              <a:t> </a:t>
            </a:r>
            <a:r>
              <a:rPr sz="2800" b="1" spc="-4" dirty="0">
                <a:solidFill>
                  <a:srgbClr val="0000FF"/>
                </a:solidFill>
              </a:rPr>
              <a:t>1</a:t>
            </a:r>
            <a:endParaRPr sz="2800"/>
          </a:p>
          <a:p>
            <a:pPr marL="9525"/>
            <a:r>
              <a:rPr sz="2800" spc="-4"/>
              <a:t>Example</a:t>
            </a:r>
            <a:r>
              <a:rPr sz="2800" spc="-4" dirty="0"/>
              <a:t>:</a:t>
            </a:r>
            <a:endParaRPr sz="2800"/>
          </a:p>
          <a:p>
            <a:pPr marL="82391">
              <a:spcBef>
                <a:spcPts val="503"/>
              </a:spcBef>
            </a:pPr>
            <a:r>
              <a:rPr sz="2800" spc="-4" dirty="0"/>
              <a:t>gcd(3,7)=</a:t>
            </a:r>
            <a:r>
              <a:rPr sz="2800" spc="-4"/>
              <a:t>1 </a:t>
            </a:r>
            <a:r>
              <a:rPr lang="en-US" sz="2800" spc="-4" dirty="0">
                <a:latin typeface="Wingdings"/>
                <a:sym typeface="Wingdings" panose="05000000000000000000" pitchFamily="2" charset="2"/>
              </a:rPr>
              <a:t></a:t>
            </a:r>
            <a:r>
              <a:rPr sz="2800" spc="-4">
                <a:latin typeface="Times New Roman"/>
                <a:cs typeface="Times New Roman"/>
              </a:rPr>
              <a:t> </a:t>
            </a:r>
            <a:r>
              <a:rPr sz="2800" spc="-4" dirty="0"/>
              <a:t>3,7 are </a:t>
            </a:r>
            <a:r>
              <a:rPr sz="2800" dirty="0"/>
              <a:t>relatively</a:t>
            </a:r>
            <a:r>
              <a:rPr sz="2800" spc="90" dirty="0"/>
              <a:t> </a:t>
            </a:r>
            <a:r>
              <a:rPr sz="2800" spc="-4" dirty="0"/>
              <a:t>prime</a:t>
            </a:r>
            <a:endParaRPr sz="2800"/>
          </a:p>
          <a:p>
            <a:pPr marL="82391" marR="3810">
              <a:lnSpc>
                <a:spcPts val="3022"/>
              </a:lnSpc>
              <a:spcBef>
                <a:spcPts val="188"/>
              </a:spcBef>
            </a:pPr>
            <a:r>
              <a:rPr sz="2800" spc="-4" dirty="0"/>
              <a:t>gcd (17,22)=</a:t>
            </a:r>
            <a:r>
              <a:rPr sz="2800" spc="-4"/>
              <a:t>1 </a:t>
            </a:r>
            <a:r>
              <a:rPr lang="en-US" sz="2800" spc="-4" dirty="0">
                <a:latin typeface="Wingdings"/>
                <a:sym typeface="Wingdings" panose="05000000000000000000" pitchFamily="2" charset="2"/>
              </a:rPr>
              <a:t></a:t>
            </a:r>
            <a:r>
              <a:rPr sz="2800" spc="-4">
                <a:latin typeface="Times New Roman"/>
                <a:cs typeface="Times New Roman"/>
              </a:rPr>
              <a:t> </a:t>
            </a:r>
            <a:r>
              <a:rPr sz="2800" spc="-4" dirty="0"/>
              <a:t>17,22 </a:t>
            </a:r>
            <a:r>
              <a:rPr sz="2800" dirty="0"/>
              <a:t>are relatively </a:t>
            </a:r>
            <a:r>
              <a:rPr sz="2800" spc="-4"/>
              <a:t>prime  </a:t>
            </a:r>
            <a:endParaRPr lang="en-US" sz="2800" spc="-4"/>
          </a:p>
          <a:p>
            <a:pPr marL="82391" marR="3810">
              <a:lnSpc>
                <a:spcPts val="3022"/>
              </a:lnSpc>
              <a:spcBef>
                <a:spcPts val="188"/>
              </a:spcBef>
            </a:pPr>
            <a:r>
              <a:rPr sz="2800"/>
              <a:t>gcd</a:t>
            </a:r>
            <a:r>
              <a:rPr sz="2800" dirty="0"/>
              <a:t>(17,34) </a:t>
            </a:r>
            <a:r>
              <a:rPr sz="2800" spc="-4" dirty="0"/>
              <a:t>= </a:t>
            </a:r>
            <a:r>
              <a:rPr sz="2800" spc="-4"/>
              <a:t>17 </a:t>
            </a:r>
            <a:r>
              <a:rPr lang="en-US" sz="2800" spc="-4" dirty="0">
                <a:latin typeface="Wingdings"/>
                <a:sym typeface="Wingdings" panose="05000000000000000000" pitchFamily="2" charset="2"/>
              </a:rPr>
              <a:t></a:t>
            </a:r>
            <a:r>
              <a:rPr sz="2800" spc="-4">
                <a:latin typeface="Times New Roman"/>
                <a:cs typeface="Times New Roman"/>
              </a:rPr>
              <a:t> </a:t>
            </a:r>
            <a:r>
              <a:rPr sz="2800" spc="-4" dirty="0"/>
              <a:t>17, 34 are </a:t>
            </a:r>
            <a:r>
              <a:rPr sz="2800" b="1" spc="-8" dirty="0"/>
              <a:t>not </a:t>
            </a:r>
            <a:r>
              <a:rPr sz="2800" dirty="0"/>
              <a:t>relatively</a:t>
            </a:r>
            <a:r>
              <a:rPr sz="2800" spc="139" dirty="0"/>
              <a:t> </a:t>
            </a:r>
            <a:r>
              <a:rPr sz="2800" spc="-4" dirty="0"/>
              <a:t>prime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168" y="0"/>
            <a:ext cx="6832191" cy="1200071"/>
          </a:xfrm>
          <a:prstGeom prst="rect">
            <a:avLst/>
          </a:prstGeom>
        </p:spPr>
        <p:txBody>
          <a:bodyPr spcFirstLastPara="1" vert="horz" wrap="square" lIns="0" tIns="200405" rIns="0" bIns="0" rtlCol="0" anchor="ctr" anchorCtr="0">
            <a:spAutoFit/>
          </a:bodyPr>
          <a:lstStyle/>
          <a:p>
            <a:pPr marL="942023" marR="3810" indent="-533876">
              <a:spcBef>
                <a:spcPts val="75"/>
              </a:spcBef>
            </a:pPr>
            <a:r>
              <a:rPr sz="3200" dirty="0"/>
              <a:t>Greatest Common </a:t>
            </a:r>
            <a:r>
              <a:rPr sz="3200" spc="-4" dirty="0"/>
              <a:t>Divisors</a:t>
            </a:r>
            <a:r>
              <a:rPr sz="3200" spc="-68" dirty="0"/>
              <a:t> </a:t>
            </a:r>
            <a:r>
              <a:rPr sz="3200" dirty="0"/>
              <a:t>and  </a:t>
            </a:r>
            <a:r>
              <a:rPr sz="3200" spc="-4" dirty="0"/>
              <a:t>Least Common Multiples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" y="1142405"/>
            <a:ext cx="9022080" cy="3761126"/>
          </a:xfrm>
          <a:prstGeom prst="rect">
            <a:avLst/>
          </a:prstGeom>
        </p:spPr>
        <p:txBody>
          <a:bodyPr vert="horz" wrap="square" lIns="0" tIns="128111" rIns="0" bIns="0" rtlCol="0">
            <a:spAutoFit/>
          </a:bodyPr>
          <a:lstStyle/>
          <a:p>
            <a:pPr marL="28575">
              <a:spcBef>
                <a:spcPts val="1009"/>
              </a:spcBef>
            </a:pPr>
            <a:r>
              <a:rPr sz="2800" b="1" spc="-4" dirty="0">
                <a:solidFill>
                  <a:srgbClr val="0000FF"/>
                </a:solidFill>
              </a:rPr>
              <a:t>Definition</a:t>
            </a:r>
            <a:r>
              <a:rPr sz="2800" b="1" dirty="0">
                <a:solidFill>
                  <a:srgbClr val="0000FF"/>
                </a:solidFill>
              </a:rPr>
              <a:t> </a:t>
            </a:r>
            <a:r>
              <a:rPr sz="2800" b="1" spc="-4" dirty="0">
                <a:solidFill>
                  <a:srgbClr val="0000FF"/>
                </a:solidFill>
              </a:rPr>
              <a:t>4:</a:t>
            </a:r>
            <a:endParaRPr sz="2800"/>
          </a:p>
          <a:p>
            <a:pPr marL="249079">
              <a:spcBef>
                <a:spcPts val="806"/>
              </a:spcBef>
            </a:pPr>
            <a:r>
              <a:rPr sz="2400" b="1" spc="-4" dirty="0">
                <a:solidFill>
                  <a:srgbClr val="0000FF"/>
                </a:solidFill>
              </a:rPr>
              <a:t>The </a:t>
            </a:r>
            <a:r>
              <a:rPr sz="2400" b="1" dirty="0">
                <a:solidFill>
                  <a:srgbClr val="0000FF"/>
                </a:solidFill>
              </a:rPr>
              <a:t>integers </a:t>
            </a:r>
            <a:r>
              <a:rPr sz="2400" b="1" spc="-4" dirty="0">
                <a:solidFill>
                  <a:srgbClr val="0000FF"/>
                </a:solidFill>
              </a:rPr>
              <a:t>a</a:t>
            </a:r>
            <a:r>
              <a:rPr sz="2400" b="1" spc="-5" baseline="-20833" dirty="0">
                <a:solidFill>
                  <a:srgbClr val="0000FF"/>
                </a:solidFill>
              </a:rPr>
              <a:t>1</a:t>
            </a:r>
            <a:r>
              <a:rPr sz="2400" b="1" spc="-4" dirty="0">
                <a:solidFill>
                  <a:srgbClr val="0000FF"/>
                </a:solidFill>
              </a:rPr>
              <a:t>,a</a:t>
            </a:r>
            <a:r>
              <a:rPr sz="2400" b="1" spc="-5" baseline="-20833" dirty="0">
                <a:solidFill>
                  <a:srgbClr val="0000FF"/>
                </a:solidFill>
              </a:rPr>
              <a:t>2</a:t>
            </a:r>
            <a:r>
              <a:rPr sz="2400" b="1" spc="-4" dirty="0">
                <a:solidFill>
                  <a:srgbClr val="0000FF"/>
                </a:solidFill>
              </a:rPr>
              <a:t>,a</a:t>
            </a:r>
            <a:r>
              <a:rPr sz="2400" b="1" spc="-5" baseline="-20833" dirty="0">
                <a:solidFill>
                  <a:srgbClr val="0000FF"/>
                </a:solidFill>
              </a:rPr>
              <a:t>3</a:t>
            </a:r>
            <a:r>
              <a:rPr sz="2400" b="1" spc="-4" dirty="0">
                <a:solidFill>
                  <a:srgbClr val="0000FF"/>
                </a:solidFill>
              </a:rPr>
              <a:t>,…,a</a:t>
            </a:r>
            <a:r>
              <a:rPr sz="2400" b="1" spc="-5" baseline="-20833" dirty="0">
                <a:solidFill>
                  <a:srgbClr val="0000FF"/>
                </a:solidFill>
              </a:rPr>
              <a:t>n </a:t>
            </a:r>
            <a:r>
              <a:rPr sz="2400" b="1" dirty="0">
                <a:solidFill>
                  <a:srgbClr val="0000FF"/>
                </a:solidFill>
              </a:rPr>
              <a:t>are </a:t>
            </a:r>
            <a:r>
              <a:rPr sz="2400" b="1" i="1" dirty="0">
                <a:solidFill>
                  <a:srgbClr val="0000FF"/>
                </a:solidFill>
              </a:rPr>
              <a:t>pairwise</a:t>
            </a:r>
            <a:r>
              <a:rPr sz="2400" b="1" i="1" spc="-229" dirty="0">
                <a:solidFill>
                  <a:srgbClr val="0000FF"/>
                </a:solidFill>
              </a:rPr>
              <a:t> </a:t>
            </a:r>
            <a:r>
              <a:rPr sz="2400" b="1" i="1" dirty="0">
                <a:solidFill>
                  <a:srgbClr val="0000FF"/>
                </a:solidFill>
              </a:rPr>
              <a:t>relatively</a:t>
            </a:r>
            <a:endParaRPr sz="2400"/>
          </a:p>
          <a:p>
            <a:pPr marL="285750">
              <a:spcBef>
                <a:spcPts val="53"/>
              </a:spcBef>
              <a:tabLst>
                <a:tab pos="1034415" algn="l"/>
                <a:tab pos="1298734" algn="l"/>
              </a:tabLst>
            </a:pPr>
            <a:r>
              <a:rPr sz="2400" b="1" i="1" dirty="0">
                <a:solidFill>
                  <a:srgbClr val="0000FF"/>
                </a:solidFill>
              </a:rPr>
              <a:t>prime	</a:t>
            </a:r>
            <a:r>
              <a:rPr sz="2400" b="1" dirty="0">
                <a:solidFill>
                  <a:srgbClr val="0000FF"/>
                </a:solidFill>
              </a:rPr>
              <a:t>if	gcd(a</a:t>
            </a:r>
            <a:r>
              <a:rPr sz="2400" b="1" baseline="-20833" dirty="0">
                <a:solidFill>
                  <a:srgbClr val="0000FF"/>
                </a:solidFill>
              </a:rPr>
              <a:t>i</a:t>
            </a:r>
            <a:r>
              <a:rPr sz="2400" b="1" dirty="0">
                <a:solidFill>
                  <a:srgbClr val="0000FF"/>
                </a:solidFill>
              </a:rPr>
              <a:t>,a</a:t>
            </a:r>
            <a:r>
              <a:rPr sz="2400" b="1" baseline="-20833" dirty="0">
                <a:solidFill>
                  <a:srgbClr val="0000FF"/>
                </a:solidFill>
              </a:rPr>
              <a:t>j</a:t>
            </a:r>
            <a:r>
              <a:rPr sz="2400" b="1" dirty="0">
                <a:solidFill>
                  <a:srgbClr val="0000FF"/>
                </a:solidFill>
              </a:rPr>
              <a:t>)=1 whenever </a:t>
            </a:r>
            <a:r>
              <a:rPr sz="2400" b="1" spc="-4" dirty="0">
                <a:solidFill>
                  <a:srgbClr val="0000FF"/>
                </a:solidFill>
              </a:rPr>
              <a:t>1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sz="2400" b="1" dirty="0">
                <a:solidFill>
                  <a:srgbClr val="0000FF"/>
                </a:solidFill>
              </a:rPr>
              <a:t>i&lt;j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400" b="1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</a:rPr>
              <a:t>n</a:t>
            </a:r>
            <a:endParaRPr sz="2400"/>
          </a:p>
          <a:p>
            <a:pPr marL="28575">
              <a:spcBef>
                <a:spcPts val="510"/>
              </a:spcBef>
            </a:pPr>
            <a:r>
              <a:rPr sz="2800" spc="-4" dirty="0"/>
              <a:t>Example:</a:t>
            </a:r>
            <a:endParaRPr sz="2800"/>
          </a:p>
          <a:p>
            <a:pPr marL="101441">
              <a:spcBef>
                <a:spcPts val="506"/>
              </a:spcBef>
              <a:tabLst>
                <a:tab pos="1862614" algn="l"/>
              </a:tabLst>
            </a:pPr>
            <a:r>
              <a:rPr sz="2800" spc="-4" dirty="0"/>
              <a:t>7 10 </a:t>
            </a:r>
            <a:r>
              <a:rPr sz="2800" spc="-79" dirty="0"/>
              <a:t>11</a:t>
            </a:r>
            <a:r>
              <a:rPr sz="2800" spc="15" dirty="0"/>
              <a:t> </a:t>
            </a:r>
            <a:r>
              <a:rPr sz="2800"/>
              <a:t>17</a:t>
            </a:r>
            <a:r>
              <a:rPr sz="2800" spc="4"/>
              <a:t> </a:t>
            </a:r>
            <a:r>
              <a:rPr sz="2800"/>
              <a:t>23</a:t>
            </a:r>
            <a:r>
              <a:rPr lang="en-US" sz="2800"/>
              <a:t> </a:t>
            </a:r>
            <a:r>
              <a:rPr sz="2800"/>
              <a:t>are </a:t>
            </a:r>
            <a:r>
              <a:rPr sz="2800" spc="-4" dirty="0"/>
              <a:t>pairwise </a:t>
            </a:r>
            <a:r>
              <a:rPr sz="2800" dirty="0"/>
              <a:t>relatively</a:t>
            </a:r>
            <a:r>
              <a:rPr sz="2800" spc="11" dirty="0"/>
              <a:t> </a:t>
            </a:r>
            <a:r>
              <a:rPr sz="2800" spc="-4" dirty="0"/>
              <a:t>prime</a:t>
            </a:r>
            <a:endParaRPr sz="2800"/>
          </a:p>
          <a:p>
            <a:pPr marL="101441">
              <a:spcBef>
                <a:spcPts val="503"/>
              </a:spcBef>
            </a:pPr>
            <a:r>
              <a:rPr sz="2800" spc="-4" dirty="0"/>
              <a:t>7 10 </a:t>
            </a:r>
            <a:r>
              <a:rPr sz="2800" spc="-79" dirty="0"/>
              <a:t>11 </a:t>
            </a:r>
            <a:r>
              <a:rPr sz="2800" dirty="0"/>
              <a:t>16 24 are </a:t>
            </a:r>
            <a:r>
              <a:rPr sz="2800" b="1" spc="-8" dirty="0"/>
              <a:t>not </a:t>
            </a:r>
            <a:r>
              <a:rPr sz="2800" spc="-4" dirty="0"/>
              <a:t>pairwise </a:t>
            </a:r>
            <a:r>
              <a:rPr sz="2800"/>
              <a:t>relatively</a:t>
            </a:r>
            <a:r>
              <a:rPr sz="2800" spc="124"/>
              <a:t> </a:t>
            </a:r>
            <a:r>
              <a:rPr sz="2800" spc="-4"/>
              <a:t>prime</a:t>
            </a:r>
            <a:endParaRPr sz="3600"/>
          </a:p>
          <a:p>
            <a:pPr marL="285750" marR="625316" indent="-257175">
              <a:tabLst>
                <a:tab pos="1592104" algn="l"/>
              </a:tabLst>
            </a:pPr>
            <a:r>
              <a:rPr lang="en-US" sz="2800" spc="-4" dirty="0">
                <a:latin typeface="Wingdings"/>
                <a:cs typeface="Times New Roman"/>
                <a:sym typeface="Wingdings" panose="05000000000000000000" pitchFamily="2" charset="2"/>
              </a:rPr>
              <a:t></a:t>
            </a:r>
            <a:r>
              <a:rPr sz="2800" spc="-4">
                <a:latin typeface="Times New Roman"/>
                <a:cs typeface="Times New Roman"/>
              </a:rPr>
              <a:t> </a:t>
            </a:r>
            <a:r>
              <a:rPr sz="2800" spc="-4" dirty="0"/>
              <a:t>Adjacent number of </a:t>
            </a:r>
            <a:r>
              <a:rPr sz="2800" dirty="0"/>
              <a:t>every composite</a:t>
            </a:r>
            <a:r>
              <a:rPr sz="2800" spc="-41" dirty="0"/>
              <a:t> </a:t>
            </a:r>
            <a:r>
              <a:rPr sz="2800" spc="-4" dirty="0"/>
              <a:t>in  </a:t>
            </a:r>
            <a:r>
              <a:rPr sz="2800" dirty="0"/>
              <a:t>sequence	</a:t>
            </a:r>
            <a:r>
              <a:rPr sz="2800" spc="-4" dirty="0"/>
              <a:t>must be a</a:t>
            </a:r>
            <a:r>
              <a:rPr sz="2800" dirty="0"/>
              <a:t> prime.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825" y="96222"/>
            <a:ext cx="5788350" cy="1046183"/>
          </a:xfrm>
          <a:prstGeom prst="rect">
            <a:avLst/>
          </a:prstGeom>
        </p:spPr>
        <p:txBody>
          <a:bodyPr spcFirstLastPara="1" vert="horz" wrap="square" lIns="0" tIns="200405" rIns="0" bIns="0" rtlCol="0" anchor="ctr" anchorCtr="0">
            <a:spAutoFit/>
          </a:bodyPr>
          <a:lstStyle/>
          <a:p>
            <a:pPr marL="942023" marR="3810" indent="-533876">
              <a:spcBef>
                <a:spcPts val="75"/>
              </a:spcBef>
            </a:pPr>
            <a:r>
              <a:rPr dirty="0"/>
              <a:t>Greatest Common </a:t>
            </a:r>
            <a:r>
              <a:rPr spc="-4" dirty="0"/>
              <a:t>Divisors</a:t>
            </a:r>
            <a:r>
              <a:rPr spc="-68" dirty="0"/>
              <a:t> </a:t>
            </a:r>
            <a:r>
              <a:rPr dirty="0"/>
              <a:t>and  </a:t>
            </a:r>
            <a:r>
              <a:rPr spc="-4" dirty="0"/>
              <a:t>Least Common Multiples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471" y="928752"/>
            <a:ext cx="8525058" cy="3670716"/>
          </a:xfrm>
          <a:prstGeom prst="rect">
            <a:avLst/>
          </a:prstGeom>
        </p:spPr>
        <p:txBody>
          <a:bodyPr vert="horz" wrap="square" lIns="0" tIns="128111" rIns="0" bIns="0" rtlCol="0">
            <a:spAutoFit/>
          </a:bodyPr>
          <a:lstStyle/>
          <a:p>
            <a:pPr marL="19050" algn="just">
              <a:spcBef>
                <a:spcPts val="1009"/>
              </a:spcBef>
            </a:pPr>
            <a:r>
              <a:rPr sz="2800" b="1" spc="-4" dirty="0">
                <a:solidFill>
                  <a:srgbClr val="0000FF"/>
                </a:solidFill>
              </a:rPr>
              <a:t>Definition</a:t>
            </a:r>
            <a:r>
              <a:rPr sz="2800" b="1" dirty="0">
                <a:solidFill>
                  <a:srgbClr val="0000FF"/>
                </a:solidFill>
              </a:rPr>
              <a:t> </a:t>
            </a:r>
            <a:r>
              <a:rPr sz="2800" b="1" spc="-4" dirty="0">
                <a:solidFill>
                  <a:srgbClr val="0000FF"/>
                </a:solidFill>
              </a:rPr>
              <a:t>5:</a:t>
            </a:r>
            <a:endParaRPr sz="2800"/>
          </a:p>
          <a:p>
            <a:pPr marL="276225" marR="13335" indent="-36671" algn="just">
              <a:lnSpc>
                <a:spcPct val="101699"/>
              </a:lnSpc>
              <a:spcBef>
                <a:spcPts val="769"/>
              </a:spcBef>
            </a:pPr>
            <a:r>
              <a:rPr sz="2400" b="1" spc="-4" dirty="0">
                <a:solidFill>
                  <a:srgbClr val="0000FF"/>
                </a:solidFill>
              </a:rPr>
              <a:t>The Least common </a:t>
            </a:r>
            <a:r>
              <a:rPr sz="2400" b="1" dirty="0">
                <a:solidFill>
                  <a:srgbClr val="0000FF"/>
                </a:solidFill>
              </a:rPr>
              <a:t>multiple of the </a:t>
            </a:r>
            <a:r>
              <a:rPr sz="2400" b="1" spc="-4" dirty="0">
                <a:solidFill>
                  <a:srgbClr val="0000FF"/>
                </a:solidFill>
              </a:rPr>
              <a:t>positive </a:t>
            </a:r>
            <a:r>
              <a:rPr sz="2400" b="1" dirty="0">
                <a:solidFill>
                  <a:srgbClr val="0000FF"/>
                </a:solidFill>
              </a:rPr>
              <a:t>integer a  </a:t>
            </a:r>
            <a:r>
              <a:rPr sz="2400" b="1" spc="-4" dirty="0">
                <a:solidFill>
                  <a:srgbClr val="0000FF"/>
                </a:solidFill>
              </a:rPr>
              <a:t>and b is the smallest integer </a:t>
            </a:r>
            <a:r>
              <a:rPr sz="2400" b="1" dirty="0">
                <a:solidFill>
                  <a:srgbClr val="0000FF"/>
                </a:solidFill>
              </a:rPr>
              <a:t>that </a:t>
            </a:r>
            <a:r>
              <a:rPr sz="2400" b="1" spc="-4" dirty="0">
                <a:solidFill>
                  <a:srgbClr val="0000FF"/>
                </a:solidFill>
              </a:rPr>
              <a:t>is </a:t>
            </a:r>
            <a:r>
              <a:rPr sz="2400" b="1" dirty="0">
                <a:solidFill>
                  <a:srgbClr val="0000FF"/>
                </a:solidFill>
              </a:rPr>
              <a:t>divisible </a:t>
            </a:r>
            <a:r>
              <a:rPr sz="2400" b="1" spc="-4" dirty="0">
                <a:solidFill>
                  <a:srgbClr val="0000FF"/>
                </a:solidFill>
              </a:rPr>
              <a:t>by</a:t>
            </a:r>
            <a:r>
              <a:rPr sz="2400" b="1" spc="-30" dirty="0">
                <a:solidFill>
                  <a:srgbClr val="0000FF"/>
                </a:solidFill>
              </a:rPr>
              <a:t> </a:t>
            </a:r>
            <a:r>
              <a:rPr sz="2400" b="1" dirty="0">
                <a:solidFill>
                  <a:srgbClr val="0000FF"/>
                </a:solidFill>
              </a:rPr>
              <a:t>both  </a:t>
            </a:r>
            <a:r>
              <a:rPr sz="2400" b="1" spc="-4" dirty="0">
                <a:solidFill>
                  <a:srgbClr val="0000FF"/>
                </a:solidFill>
              </a:rPr>
              <a:t>a </a:t>
            </a:r>
            <a:r>
              <a:rPr sz="2400" b="1" dirty="0">
                <a:solidFill>
                  <a:srgbClr val="0000FF"/>
                </a:solidFill>
              </a:rPr>
              <a:t>and</a:t>
            </a:r>
            <a:r>
              <a:rPr sz="2400" b="1" spc="-15" dirty="0">
                <a:solidFill>
                  <a:srgbClr val="0000FF"/>
                </a:solidFill>
              </a:rPr>
              <a:t> </a:t>
            </a:r>
            <a:r>
              <a:rPr sz="2400" b="1" dirty="0">
                <a:solidFill>
                  <a:srgbClr val="0000FF"/>
                </a:solidFill>
              </a:rPr>
              <a:t>b</a:t>
            </a:r>
            <a:endParaRPr sz="2400"/>
          </a:p>
          <a:p>
            <a:pPr marL="19050" marR="3761423">
              <a:lnSpc>
                <a:spcPts val="3022"/>
              </a:lnSpc>
              <a:spcBef>
                <a:spcPts val="176"/>
              </a:spcBef>
              <a:tabLst>
                <a:tab pos="1234440" algn="l"/>
              </a:tabLst>
            </a:pPr>
            <a:r>
              <a:rPr sz="2800" spc="-4" dirty="0"/>
              <a:t>Not</a:t>
            </a:r>
            <a:r>
              <a:rPr sz="2800" dirty="0"/>
              <a:t>a</a:t>
            </a:r>
            <a:r>
              <a:rPr sz="2800" spc="-4" dirty="0"/>
              <a:t>ti</a:t>
            </a:r>
            <a:r>
              <a:rPr sz="2800" dirty="0"/>
              <a:t>o</a:t>
            </a:r>
            <a:r>
              <a:rPr sz="2800" spc="-4" dirty="0"/>
              <a:t>n:</a:t>
            </a:r>
            <a:r>
              <a:rPr sz="2800" dirty="0"/>
              <a:t>	</a:t>
            </a:r>
            <a:r>
              <a:rPr sz="2800" spc="-4" dirty="0"/>
              <a:t>l</a:t>
            </a:r>
            <a:r>
              <a:rPr sz="2800" dirty="0"/>
              <a:t>c</a:t>
            </a:r>
            <a:r>
              <a:rPr sz="2800" spc="-4" dirty="0"/>
              <a:t>m(</a:t>
            </a:r>
            <a:r>
              <a:rPr sz="2800" dirty="0"/>
              <a:t>a</a:t>
            </a:r>
            <a:r>
              <a:rPr sz="2800" spc="-4" dirty="0"/>
              <a:t>,b)  Example:</a:t>
            </a:r>
            <a:endParaRPr sz="2800"/>
          </a:p>
          <a:p>
            <a:pPr marL="91916">
              <a:spcBef>
                <a:spcPts val="319"/>
              </a:spcBef>
              <a:tabLst>
                <a:tab pos="2250281" algn="l"/>
              </a:tabLst>
            </a:pPr>
            <a:r>
              <a:rPr sz="2800" dirty="0"/>
              <a:t>lcm(12,36)</a:t>
            </a:r>
            <a:r>
              <a:rPr sz="2800" spc="4" dirty="0"/>
              <a:t> </a:t>
            </a:r>
            <a:r>
              <a:rPr sz="2800" spc="-4" dirty="0"/>
              <a:t>=</a:t>
            </a:r>
            <a:r>
              <a:rPr sz="2800" dirty="0"/>
              <a:t> </a:t>
            </a:r>
            <a:r>
              <a:rPr sz="2800" spc="-4" dirty="0"/>
              <a:t>36	</a:t>
            </a:r>
            <a:r>
              <a:rPr sz="2800" spc="-19" dirty="0"/>
              <a:t>lcm(7,11) </a:t>
            </a:r>
            <a:r>
              <a:rPr sz="2800" spc="-4" dirty="0"/>
              <a:t>=</a:t>
            </a:r>
            <a:r>
              <a:rPr sz="2800" spc="15" dirty="0"/>
              <a:t> </a:t>
            </a:r>
            <a:r>
              <a:rPr sz="2800" spc="-4" dirty="0"/>
              <a:t>77</a:t>
            </a:r>
            <a:endParaRPr sz="2800"/>
          </a:p>
          <a:p>
            <a:pPr marL="91916">
              <a:spcBef>
                <a:spcPts val="506"/>
              </a:spcBef>
            </a:pPr>
            <a:r>
              <a:rPr sz="2800" spc="-4" dirty="0">
                <a:solidFill>
                  <a:srgbClr val="0000FF"/>
                </a:solidFill>
              </a:rPr>
              <a:t>lcm </a:t>
            </a:r>
            <a:r>
              <a:rPr sz="2800" spc="4" dirty="0">
                <a:solidFill>
                  <a:srgbClr val="0000FF"/>
                </a:solidFill>
              </a:rPr>
              <a:t>(2</a:t>
            </a:r>
            <a:r>
              <a:rPr sz="2800" spc="5" baseline="25525" dirty="0">
                <a:solidFill>
                  <a:srgbClr val="0000FF"/>
                </a:solidFill>
              </a:rPr>
              <a:t>3</a:t>
            </a:r>
            <a:r>
              <a:rPr sz="2800" spc="4" dirty="0">
                <a:solidFill>
                  <a:srgbClr val="0000FF"/>
                </a:solidFill>
              </a:rPr>
              <a:t>3</a:t>
            </a:r>
            <a:r>
              <a:rPr sz="2800" spc="5" baseline="25525" dirty="0">
                <a:solidFill>
                  <a:srgbClr val="0000FF"/>
                </a:solidFill>
              </a:rPr>
              <a:t>5</a:t>
            </a:r>
            <a:r>
              <a:rPr sz="2800" spc="4" dirty="0">
                <a:solidFill>
                  <a:srgbClr val="0000FF"/>
                </a:solidFill>
              </a:rPr>
              <a:t>7</a:t>
            </a:r>
            <a:r>
              <a:rPr sz="2800" spc="5" baseline="25525" dirty="0">
                <a:solidFill>
                  <a:srgbClr val="0000FF"/>
                </a:solidFill>
              </a:rPr>
              <a:t>2</a:t>
            </a:r>
            <a:r>
              <a:rPr sz="2800" spc="4" dirty="0">
                <a:solidFill>
                  <a:srgbClr val="0000FF"/>
                </a:solidFill>
              </a:rPr>
              <a:t>, 2</a:t>
            </a:r>
            <a:r>
              <a:rPr sz="2800" spc="5" baseline="25525" dirty="0">
                <a:solidFill>
                  <a:srgbClr val="0000FF"/>
                </a:solidFill>
              </a:rPr>
              <a:t>4</a:t>
            </a:r>
            <a:r>
              <a:rPr sz="2800" spc="4" dirty="0">
                <a:solidFill>
                  <a:srgbClr val="0000FF"/>
                </a:solidFill>
              </a:rPr>
              <a:t>3</a:t>
            </a:r>
            <a:r>
              <a:rPr sz="2800" spc="5" baseline="25525" dirty="0">
                <a:solidFill>
                  <a:srgbClr val="0000FF"/>
                </a:solidFill>
              </a:rPr>
              <a:t>3</a:t>
            </a:r>
            <a:r>
              <a:rPr sz="2800" spc="4" dirty="0">
                <a:solidFill>
                  <a:srgbClr val="0000FF"/>
                </a:solidFill>
              </a:rPr>
              <a:t>) </a:t>
            </a:r>
            <a:r>
              <a:rPr sz="2800" spc="-4" dirty="0">
                <a:solidFill>
                  <a:srgbClr val="0000FF"/>
                </a:solidFill>
              </a:rPr>
              <a:t>=</a:t>
            </a:r>
            <a:r>
              <a:rPr sz="2800" spc="-41" dirty="0">
                <a:solidFill>
                  <a:srgbClr val="0000FF"/>
                </a:solidFill>
              </a:rPr>
              <a:t> </a:t>
            </a:r>
            <a:r>
              <a:rPr sz="2800" spc="4" dirty="0">
                <a:solidFill>
                  <a:srgbClr val="0000FF"/>
                </a:solidFill>
              </a:rPr>
              <a:t>2</a:t>
            </a:r>
            <a:r>
              <a:rPr sz="2800" spc="5" baseline="25525" dirty="0">
                <a:solidFill>
                  <a:srgbClr val="0000FF"/>
                </a:solidFill>
              </a:rPr>
              <a:t>4</a:t>
            </a:r>
            <a:r>
              <a:rPr sz="2800" spc="4" dirty="0">
                <a:solidFill>
                  <a:srgbClr val="0000FF"/>
                </a:solidFill>
              </a:rPr>
              <a:t>3</a:t>
            </a:r>
            <a:r>
              <a:rPr sz="2800" spc="5" baseline="25525" dirty="0">
                <a:solidFill>
                  <a:srgbClr val="0000FF"/>
                </a:solidFill>
              </a:rPr>
              <a:t>5</a:t>
            </a:r>
            <a:r>
              <a:rPr sz="2800" spc="4" dirty="0">
                <a:solidFill>
                  <a:srgbClr val="0000FF"/>
                </a:solidFill>
              </a:rPr>
              <a:t>7</a:t>
            </a:r>
            <a:r>
              <a:rPr sz="2800" spc="5" baseline="25525" dirty="0">
                <a:solidFill>
                  <a:srgbClr val="0000FF"/>
                </a:solidFill>
              </a:rPr>
              <a:t>2</a:t>
            </a:r>
            <a:endParaRPr sz="2800" baseline="25525"/>
          </a:p>
          <a:p>
            <a:pPr marL="91916">
              <a:spcBef>
                <a:spcPts val="506"/>
              </a:spcBef>
              <a:tabLst>
                <a:tab pos="3193256" algn="l"/>
              </a:tabLst>
            </a:pPr>
            <a:r>
              <a:rPr sz="2800" spc="4" dirty="0">
                <a:solidFill>
                  <a:srgbClr val="0000FF"/>
                </a:solidFill>
              </a:rPr>
              <a:t>2</a:t>
            </a:r>
            <a:r>
              <a:rPr sz="2800" spc="5" baseline="25525" dirty="0">
                <a:solidFill>
                  <a:srgbClr val="0000FF"/>
                </a:solidFill>
              </a:rPr>
              <a:t>3</a:t>
            </a:r>
            <a:r>
              <a:rPr sz="2800" spc="4" dirty="0">
                <a:solidFill>
                  <a:srgbClr val="0000FF"/>
                </a:solidFill>
              </a:rPr>
              <a:t>3</a:t>
            </a:r>
            <a:r>
              <a:rPr sz="2800" spc="5" baseline="25525" dirty="0">
                <a:solidFill>
                  <a:srgbClr val="0000FF"/>
                </a:solidFill>
              </a:rPr>
              <a:t>5</a:t>
            </a:r>
            <a:r>
              <a:rPr sz="2800" spc="4" dirty="0">
                <a:solidFill>
                  <a:srgbClr val="0000FF"/>
                </a:solidFill>
              </a:rPr>
              <a:t>7</a:t>
            </a:r>
            <a:r>
              <a:rPr sz="2800" spc="5" baseline="25525" dirty="0">
                <a:solidFill>
                  <a:srgbClr val="0000FF"/>
                </a:solidFill>
              </a:rPr>
              <a:t>2</a:t>
            </a:r>
            <a:r>
              <a:rPr sz="2800" spc="4" dirty="0">
                <a:solidFill>
                  <a:srgbClr val="0000FF"/>
                </a:solidFill>
              </a:rPr>
              <a:t>, </a:t>
            </a:r>
            <a:r>
              <a:rPr sz="2800" spc="4">
                <a:solidFill>
                  <a:srgbClr val="0000FF"/>
                </a:solidFill>
              </a:rPr>
              <a:t>2</a:t>
            </a:r>
            <a:r>
              <a:rPr sz="2800" spc="5" baseline="25525">
                <a:solidFill>
                  <a:srgbClr val="0000FF"/>
                </a:solidFill>
              </a:rPr>
              <a:t>4</a:t>
            </a:r>
            <a:r>
              <a:rPr sz="2800" spc="4">
                <a:solidFill>
                  <a:srgbClr val="0000FF"/>
                </a:solidFill>
              </a:rPr>
              <a:t>3</a:t>
            </a:r>
            <a:r>
              <a:rPr sz="2800" spc="5" baseline="25525">
                <a:solidFill>
                  <a:srgbClr val="0000FF"/>
                </a:solidFill>
              </a:rPr>
              <a:t>3</a:t>
            </a:r>
            <a:r>
              <a:rPr sz="2800" spc="4">
                <a:solidFill>
                  <a:srgbClr val="0000FF"/>
                </a:solidFill>
              </a:rPr>
              <a:t>7</a:t>
            </a:r>
            <a:r>
              <a:rPr sz="2800" spc="5" baseline="25525">
                <a:solidFill>
                  <a:srgbClr val="0000FF"/>
                </a:solidFill>
              </a:rPr>
              <a:t>0</a:t>
            </a:r>
            <a:r>
              <a:rPr sz="2800" spc="253" baseline="25525">
                <a:solidFill>
                  <a:srgbClr val="0000FF"/>
                </a:solidFill>
              </a:rPr>
              <a:t> </a:t>
            </a:r>
            <a:r>
              <a:rPr lang="en-US" sz="2800" spc="-4" baseline="25525" dirty="0">
                <a:solidFill>
                  <a:srgbClr val="0000FF"/>
                </a:solidFill>
                <a:latin typeface="Wingdings"/>
                <a:sym typeface="Wingdings" panose="05000000000000000000" pitchFamily="2" charset="2"/>
              </a:rPr>
              <a:t></a:t>
            </a:r>
            <a:r>
              <a:rPr sz="2800" spc="6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4" dirty="0">
                <a:solidFill>
                  <a:srgbClr val="0000FF"/>
                </a:solidFill>
              </a:rPr>
              <a:t>2</a:t>
            </a:r>
            <a:r>
              <a:rPr sz="2800" spc="5" baseline="25525" dirty="0">
                <a:solidFill>
                  <a:srgbClr val="0000FF"/>
                </a:solidFill>
              </a:rPr>
              <a:t>4</a:t>
            </a:r>
            <a:r>
              <a:rPr sz="2800" spc="4" dirty="0">
                <a:solidFill>
                  <a:srgbClr val="0000FF"/>
                </a:solidFill>
              </a:rPr>
              <a:t>3</a:t>
            </a:r>
            <a:r>
              <a:rPr sz="2800" spc="5" baseline="25525" dirty="0">
                <a:solidFill>
                  <a:srgbClr val="0000FF"/>
                </a:solidFill>
              </a:rPr>
              <a:t>5</a:t>
            </a:r>
            <a:r>
              <a:rPr sz="2800" spc="4" dirty="0">
                <a:solidFill>
                  <a:srgbClr val="0000FF"/>
                </a:solidFill>
              </a:rPr>
              <a:t>7</a:t>
            </a:r>
            <a:r>
              <a:rPr sz="2800" spc="5" baseline="25525" dirty="0">
                <a:solidFill>
                  <a:srgbClr val="0000FF"/>
                </a:solidFill>
              </a:rPr>
              <a:t>2	</a:t>
            </a:r>
            <a:r>
              <a:rPr sz="2800" spc="-4" dirty="0"/>
              <a:t>// get maximum</a:t>
            </a:r>
            <a:r>
              <a:rPr sz="2800" spc="11" dirty="0"/>
              <a:t> </a:t>
            </a:r>
            <a:r>
              <a:rPr sz="2800" spc="-4" dirty="0"/>
              <a:t>power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825" y="96222"/>
            <a:ext cx="5788350" cy="1046183"/>
          </a:xfrm>
          <a:prstGeom prst="rect">
            <a:avLst/>
          </a:prstGeom>
        </p:spPr>
        <p:txBody>
          <a:bodyPr spcFirstLastPara="1" vert="horz" wrap="square" lIns="0" tIns="200405" rIns="0" bIns="0" rtlCol="0" anchor="ctr" anchorCtr="0">
            <a:spAutoFit/>
          </a:bodyPr>
          <a:lstStyle/>
          <a:p>
            <a:pPr marL="942023" marR="3810" indent="-533876">
              <a:spcBef>
                <a:spcPts val="75"/>
              </a:spcBef>
            </a:pPr>
            <a:r>
              <a:rPr dirty="0"/>
              <a:t>Greatest Common </a:t>
            </a:r>
            <a:r>
              <a:rPr spc="-4" dirty="0"/>
              <a:t>Divisors</a:t>
            </a:r>
            <a:r>
              <a:rPr spc="-68" dirty="0"/>
              <a:t> </a:t>
            </a:r>
            <a:r>
              <a:rPr dirty="0"/>
              <a:t>and  </a:t>
            </a:r>
            <a:r>
              <a:rPr spc="-4" dirty="0"/>
              <a:t>Least Common Multiples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105" y="1142405"/>
            <a:ext cx="8692896" cy="84580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>
              <a:spcBef>
                <a:spcPts val="578"/>
              </a:spcBef>
            </a:pPr>
            <a:r>
              <a:rPr sz="2400" b="1" spc="-4" dirty="0">
                <a:solidFill>
                  <a:srgbClr val="0000FF"/>
                </a:solidFill>
              </a:rPr>
              <a:t>Theorem</a:t>
            </a:r>
            <a:r>
              <a:rPr sz="2400" b="1" spc="4" dirty="0">
                <a:solidFill>
                  <a:srgbClr val="0000FF"/>
                </a:solidFill>
              </a:rPr>
              <a:t> </a:t>
            </a:r>
            <a:r>
              <a:rPr sz="2400" b="1" spc="-4" dirty="0">
                <a:solidFill>
                  <a:srgbClr val="0000FF"/>
                </a:solidFill>
              </a:rPr>
              <a:t>5:</a:t>
            </a:r>
            <a:endParaRPr sz="2400"/>
          </a:p>
          <a:p>
            <a:pPr marL="230029" marR="3810">
              <a:lnSpc>
                <a:spcPct val="120000"/>
              </a:lnSpc>
              <a:spcBef>
                <a:spcPts val="4"/>
              </a:spcBef>
            </a:pPr>
            <a:r>
              <a:rPr sz="2400" b="1" spc="-4" dirty="0">
                <a:solidFill>
                  <a:srgbClr val="0000FF"/>
                </a:solidFill>
              </a:rPr>
              <a:t>Let </a:t>
            </a:r>
            <a:r>
              <a:rPr sz="2400" b="1" dirty="0">
                <a:solidFill>
                  <a:srgbClr val="0000FF"/>
                </a:solidFill>
              </a:rPr>
              <a:t>a, </a:t>
            </a:r>
            <a:r>
              <a:rPr sz="2400" b="1" spc="-4" dirty="0">
                <a:solidFill>
                  <a:srgbClr val="0000FF"/>
                </a:solidFill>
              </a:rPr>
              <a:t>b be positive integers then  ab= gcd(a,b).</a:t>
            </a:r>
            <a:r>
              <a:rPr sz="2400" b="1" spc="15" dirty="0">
                <a:solidFill>
                  <a:srgbClr val="0000FF"/>
                </a:solidFill>
              </a:rPr>
              <a:t> </a:t>
            </a:r>
            <a:r>
              <a:rPr sz="2400" b="1" spc="-4" dirty="0">
                <a:solidFill>
                  <a:srgbClr val="0000FF"/>
                </a:solidFill>
              </a:rPr>
              <a:t>lcm(a,b)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32888" y="2021709"/>
            <a:ext cx="4617064" cy="44002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  <a:tabLst>
                <a:tab pos="1269206" algn="l"/>
              </a:tabLst>
            </a:pPr>
            <a:r>
              <a:rPr sz="2800" spc="-4" dirty="0"/>
              <a:t>Example:	gcd(8, 12) </a:t>
            </a:r>
            <a:r>
              <a:rPr sz="2800" dirty="0"/>
              <a:t>=</a:t>
            </a:r>
            <a:r>
              <a:rPr sz="2800" spc="-38" dirty="0"/>
              <a:t> </a:t>
            </a:r>
            <a:r>
              <a:rPr sz="2800" spc="-4" dirty="0"/>
              <a:t>4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513184" y="2065348"/>
            <a:ext cx="4462272" cy="4405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4" dirty="0"/>
              <a:t>lcm(8,12)=</a:t>
            </a:r>
            <a:r>
              <a:rPr sz="2700" spc="-4"/>
              <a:t>24 </a:t>
            </a:r>
            <a:r>
              <a:rPr lang="en-US" sz="2700" spc="-4" dirty="0">
                <a:latin typeface="Wingdings"/>
                <a:sym typeface="Wingdings" panose="05000000000000000000" pitchFamily="2" charset="2"/>
              </a:rPr>
              <a:t></a:t>
            </a:r>
            <a:r>
              <a:rPr sz="2700">
                <a:latin typeface="Times New Roman"/>
                <a:cs typeface="Times New Roman"/>
              </a:rPr>
              <a:t> </a:t>
            </a:r>
            <a:r>
              <a:rPr sz="2700" spc="-4" dirty="0"/>
              <a:t>8.12 </a:t>
            </a:r>
            <a:r>
              <a:rPr sz="2700" dirty="0"/>
              <a:t>=</a:t>
            </a:r>
            <a:r>
              <a:rPr sz="2700" spc="49" dirty="0"/>
              <a:t> </a:t>
            </a:r>
            <a:r>
              <a:rPr sz="2700" spc="-4" dirty="0"/>
              <a:t>4.24</a:t>
            </a:r>
            <a:endParaRPr sz="2700"/>
          </a:p>
        </p:txBody>
      </p:sp>
      <p:sp>
        <p:nvSpPr>
          <p:cNvPr id="6" name="object 6"/>
          <p:cNvSpPr txBox="1"/>
          <p:nvPr/>
        </p:nvSpPr>
        <p:spPr>
          <a:xfrm>
            <a:off x="332888" y="2868988"/>
            <a:ext cx="8311240" cy="136591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marR="3810" indent="-257175">
              <a:spcBef>
                <a:spcPts val="71"/>
              </a:spcBef>
              <a:tabLst>
                <a:tab pos="867251" algn="l"/>
              </a:tabLst>
            </a:pPr>
            <a:r>
              <a:rPr sz="2800" spc="-4"/>
              <a:t>Proof:</a:t>
            </a:r>
            <a:r>
              <a:rPr lang="en-US" sz="2800" spc="-4"/>
              <a:t> </a:t>
            </a:r>
            <a:r>
              <a:rPr sz="2800" spc="-4"/>
              <a:t>Based </a:t>
            </a:r>
            <a:r>
              <a:rPr sz="2800" dirty="0"/>
              <a:t>on analyzing </a:t>
            </a:r>
            <a:r>
              <a:rPr sz="2800" spc="-4" dirty="0"/>
              <a:t>a, b to prime </a:t>
            </a:r>
            <a:r>
              <a:rPr sz="2800" dirty="0"/>
              <a:t>factors </a:t>
            </a:r>
            <a:r>
              <a:rPr sz="2800" spc="-4" dirty="0"/>
              <a:t>to  get gcd(a,b) </a:t>
            </a:r>
            <a:r>
              <a:rPr sz="2800" dirty="0"/>
              <a:t>and</a:t>
            </a:r>
            <a:r>
              <a:rPr sz="2800" spc="4" dirty="0"/>
              <a:t> </a:t>
            </a:r>
            <a:r>
              <a:rPr sz="2800" dirty="0"/>
              <a:t>lcm(a,b)</a:t>
            </a:r>
            <a:endParaRPr sz="2800"/>
          </a:p>
          <a:p>
            <a:pPr marL="9525">
              <a:spcBef>
                <a:spcPts val="506"/>
              </a:spcBef>
            </a:pPr>
            <a:r>
              <a:rPr lang="en-US" sz="2800" spc="-4" dirty="0">
                <a:latin typeface="Wingdings"/>
                <a:cs typeface="Times New Roman"/>
                <a:sym typeface="Wingdings" panose="05000000000000000000" pitchFamily="2" charset="2"/>
              </a:rPr>
              <a:t></a:t>
            </a:r>
            <a:r>
              <a:rPr sz="2800" spc="-4">
                <a:latin typeface="Times New Roman"/>
                <a:cs typeface="Times New Roman"/>
              </a:rPr>
              <a:t> </a:t>
            </a:r>
            <a:r>
              <a:rPr sz="2800" dirty="0"/>
              <a:t>ab=gcd(a,b).</a:t>
            </a:r>
            <a:r>
              <a:rPr sz="2800" spc="56" dirty="0"/>
              <a:t> </a:t>
            </a:r>
            <a:r>
              <a:rPr sz="2800" spc="-4" dirty="0"/>
              <a:t>lcm(a,b)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9606A8-C8E8-6E61-6E9C-C3E218DE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3" y="1143223"/>
            <a:ext cx="7623864" cy="26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5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"/>
          <p:cNvSpPr txBox="1">
            <a:spLocks noGrp="1"/>
          </p:cNvSpPr>
          <p:nvPr>
            <p:ph type="title"/>
          </p:nvPr>
        </p:nvSpPr>
        <p:spPr>
          <a:xfrm>
            <a:off x="1427100" y="1716625"/>
            <a:ext cx="6289800" cy="17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tx1">
                    <a:lumMod val="75000"/>
                  </a:schemeClr>
                </a:solidFill>
              </a:rPr>
              <a:t>Thanks</a:t>
            </a:r>
            <a:endParaRPr sz="1380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6"/>
          <p:cNvGrpSpPr/>
          <p:nvPr/>
        </p:nvGrpSpPr>
        <p:grpSpPr>
          <a:xfrm>
            <a:off x="-534976" y="102100"/>
            <a:ext cx="4571675" cy="4942575"/>
            <a:chOff x="-534976" y="102100"/>
            <a:chExt cx="4571675" cy="4942575"/>
          </a:xfrm>
        </p:grpSpPr>
        <p:pic>
          <p:nvPicPr>
            <p:cNvPr id="247" name="Google Shape;247;p36"/>
            <p:cNvPicPr preferRelativeResize="0"/>
            <p:nvPr/>
          </p:nvPicPr>
          <p:blipFill rotWithShape="1">
            <a:blip r:embed="rId3">
              <a:alphaModFix/>
            </a:blip>
            <a:srcRect l="5376" t="1100" r="11004" b="-1099"/>
            <a:stretch/>
          </p:blipFill>
          <p:spPr>
            <a:xfrm rot="10800000" flipH="1">
              <a:off x="-534976" y="102100"/>
              <a:ext cx="4571675" cy="494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36"/>
            <p:cNvSpPr/>
            <p:nvPr/>
          </p:nvSpPr>
          <p:spPr>
            <a:xfrm>
              <a:off x="1321451" y="1524125"/>
              <a:ext cx="2325600" cy="232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3713351" y="487680"/>
            <a:ext cx="5430649" cy="3730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pc="-15"/>
              <a:t> </a:t>
            </a:r>
            <a:r>
              <a:rPr lang="en-US" sz="4000"/>
              <a:t>Primes</a:t>
            </a:r>
            <a:r>
              <a:rPr lang="en-US" sz="4000" spc="-11"/>
              <a:t> </a:t>
            </a:r>
            <a:r>
              <a:rPr lang="en-US" sz="4000"/>
              <a:t>and Greatest Common  </a:t>
            </a:r>
            <a:r>
              <a:rPr lang="en-US" sz="4000" spc="-4"/>
              <a:t>Divisors</a:t>
            </a:r>
            <a:endParaRPr sz="4000"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 idx="2"/>
          </p:nvPr>
        </p:nvSpPr>
        <p:spPr>
          <a:xfrm>
            <a:off x="1387751" y="2027012"/>
            <a:ext cx="2193000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8912" y="230965"/>
            <a:ext cx="8839200" cy="4250683"/>
          </a:xfrm>
          <a:prstGeom prst="rect">
            <a:avLst/>
          </a:prstGeom>
        </p:spPr>
        <p:txBody>
          <a:bodyPr vert="horz" wrap="square" lIns="0" tIns="64294" rIns="0" bIns="0" rtlCol="0">
            <a:spAutoFit/>
          </a:bodyPr>
          <a:lstStyle/>
          <a:p>
            <a:pPr marL="9525">
              <a:spcBef>
                <a:spcPts val="506"/>
              </a:spcBef>
            </a:pPr>
            <a:r>
              <a:rPr sz="2800" spc="-34" dirty="0">
                <a:solidFill>
                  <a:srgbClr val="0000FF"/>
                </a:solidFill>
                <a:latin typeface="+mn-lt"/>
              </a:rPr>
              <a:t>Definition</a:t>
            </a:r>
            <a:r>
              <a:rPr sz="2800" spc="-113" dirty="0">
                <a:solidFill>
                  <a:srgbClr val="0000FF"/>
                </a:solidFill>
                <a:latin typeface="+mn-lt"/>
              </a:rPr>
              <a:t> </a:t>
            </a:r>
            <a:r>
              <a:rPr sz="2800" spc="-53" dirty="0">
                <a:solidFill>
                  <a:srgbClr val="0000FF"/>
                </a:solidFill>
                <a:latin typeface="+mn-lt"/>
              </a:rPr>
              <a:t>1</a:t>
            </a:r>
            <a:r>
              <a:rPr sz="2800" spc="-53" dirty="0">
                <a:latin typeface="+mn-lt"/>
              </a:rPr>
              <a:t>:</a:t>
            </a:r>
            <a:endParaRPr sz="2800">
              <a:latin typeface="+mn-lt"/>
            </a:endParaRPr>
          </a:p>
          <a:p>
            <a:pPr marL="212884">
              <a:spcBef>
                <a:spcPts val="435"/>
              </a:spcBef>
            </a:pPr>
            <a:r>
              <a:rPr sz="2800" spc="-161" dirty="0">
                <a:latin typeface="+mn-lt"/>
              </a:rPr>
              <a:t>A</a:t>
            </a:r>
            <a:r>
              <a:rPr sz="2800" spc="-94" dirty="0">
                <a:latin typeface="+mn-lt"/>
              </a:rPr>
              <a:t> </a:t>
            </a:r>
            <a:r>
              <a:rPr sz="2800" spc="-56" dirty="0">
                <a:latin typeface="+mn-lt"/>
              </a:rPr>
              <a:t>positive</a:t>
            </a:r>
            <a:r>
              <a:rPr sz="2800" spc="-90" dirty="0">
                <a:latin typeface="+mn-lt"/>
              </a:rPr>
              <a:t> </a:t>
            </a:r>
            <a:r>
              <a:rPr sz="2800" spc="-49" dirty="0">
                <a:latin typeface="+mn-lt"/>
              </a:rPr>
              <a:t>integer</a:t>
            </a:r>
            <a:r>
              <a:rPr sz="2800" spc="-101" dirty="0">
                <a:latin typeface="+mn-lt"/>
              </a:rPr>
              <a:t> </a:t>
            </a:r>
            <a:r>
              <a:rPr sz="2800" spc="-56" dirty="0">
                <a:latin typeface="+mn-lt"/>
              </a:rPr>
              <a:t>p</a:t>
            </a:r>
            <a:r>
              <a:rPr sz="2800" spc="-94" dirty="0">
                <a:latin typeface="+mn-lt"/>
              </a:rPr>
              <a:t> </a:t>
            </a:r>
            <a:r>
              <a:rPr sz="2800" spc="-60" dirty="0">
                <a:latin typeface="+mn-lt"/>
              </a:rPr>
              <a:t>greater</a:t>
            </a:r>
            <a:r>
              <a:rPr sz="2800" spc="-101" dirty="0">
                <a:latin typeface="+mn-lt"/>
              </a:rPr>
              <a:t> </a:t>
            </a:r>
            <a:r>
              <a:rPr sz="2800" spc="-38" dirty="0">
                <a:latin typeface="+mn-lt"/>
              </a:rPr>
              <a:t>than</a:t>
            </a:r>
            <a:r>
              <a:rPr sz="2800" spc="-90" dirty="0">
                <a:latin typeface="+mn-lt"/>
              </a:rPr>
              <a:t> 1</a:t>
            </a:r>
            <a:r>
              <a:rPr sz="2800" spc="-105" dirty="0">
                <a:latin typeface="+mn-lt"/>
              </a:rPr>
              <a:t> </a:t>
            </a:r>
            <a:r>
              <a:rPr sz="2800" spc="-94" dirty="0">
                <a:latin typeface="+mn-lt"/>
              </a:rPr>
              <a:t>is</a:t>
            </a:r>
            <a:r>
              <a:rPr sz="2800" spc="-98" dirty="0">
                <a:latin typeface="+mn-lt"/>
              </a:rPr>
              <a:t> </a:t>
            </a:r>
            <a:r>
              <a:rPr sz="2800" spc="-71" dirty="0">
                <a:latin typeface="+mn-lt"/>
              </a:rPr>
              <a:t>called</a:t>
            </a:r>
            <a:r>
              <a:rPr sz="2800" spc="-109" dirty="0">
                <a:latin typeface="+mn-lt"/>
              </a:rPr>
              <a:t> </a:t>
            </a:r>
            <a:r>
              <a:rPr sz="2800" b="1" i="1" dirty="0">
                <a:solidFill>
                  <a:srgbClr val="006600"/>
                </a:solidFill>
                <a:latin typeface="+mn-lt"/>
                <a:cs typeface="Carlito"/>
              </a:rPr>
              <a:t>prime</a:t>
            </a:r>
            <a:r>
              <a:rPr sz="2800" b="1" i="1" spc="-15" dirty="0">
                <a:solidFill>
                  <a:srgbClr val="006600"/>
                </a:solidFill>
                <a:latin typeface="+mn-lt"/>
                <a:cs typeface="Carlito"/>
              </a:rPr>
              <a:t> </a:t>
            </a:r>
            <a:r>
              <a:rPr sz="2800" spc="30" dirty="0">
                <a:latin typeface="+mn-lt"/>
              </a:rPr>
              <a:t>if</a:t>
            </a:r>
            <a:r>
              <a:rPr sz="2800" spc="-90" dirty="0">
                <a:latin typeface="+mn-lt"/>
              </a:rPr>
              <a:t> </a:t>
            </a:r>
            <a:r>
              <a:rPr sz="2800" spc="-19">
                <a:latin typeface="+mn-lt"/>
              </a:rPr>
              <a:t>the</a:t>
            </a:r>
            <a:r>
              <a:rPr sz="2800" spc="-94">
                <a:latin typeface="+mn-lt"/>
              </a:rPr>
              <a:t> </a:t>
            </a:r>
            <a:r>
              <a:rPr sz="2800" spc="-53">
                <a:latin typeface="+mn-lt"/>
              </a:rPr>
              <a:t>only</a:t>
            </a:r>
            <a:r>
              <a:rPr lang="en-US" sz="2800">
                <a:latin typeface="+mn-lt"/>
              </a:rPr>
              <a:t> </a:t>
            </a:r>
            <a:r>
              <a:rPr sz="2800" spc="-53">
                <a:latin typeface="+mn-lt"/>
              </a:rPr>
              <a:t>positive </a:t>
            </a:r>
            <a:r>
              <a:rPr sz="2800" spc="-64" dirty="0">
                <a:latin typeface="+mn-lt"/>
              </a:rPr>
              <a:t>factors </a:t>
            </a:r>
            <a:r>
              <a:rPr sz="2800" spc="-83" dirty="0">
                <a:latin typeface="+mn-lt"/>
              </a:rPr>
              <a:t>are </a:t>
            </a:r>
            <a:r>
              <a:rPr sz="2800" spc="-90" dirty="0">
                <a:latin typeface="+mn-lt"/>
              </a:rPr>
              <a:t>1 </a:t>
            </a:r>
            <a:r>
              <a:rPr sz="2800" spc="-86" dirty="0">
                <a:latin typeface="+mn-lt"/>
              </a:rPr>
              <a:t>and</a:t>
            </a:r>
            <a:r>
              <a:rPr sz="2800" spc="-206" dirty="0">
                <a:latin typeface="+mn-lt"/>
              </a:rPr>
              <a:t> </a:t>
            </a:r>
            <a:r>
              <a:rPr sz="2800" spc="-56" dirty="0">
                <a:latin typeface="+mn-lt"/>
              </a:rPr>
              <a:t>p</a:t>
            </a:r>
            <a:endParaRPr sz="2800">
              <a:latin typeface="+mn-lt"/>
            </a:endParaRPr>
          </a:p>
          <a:p>
            <a:pPr marL="266700" marR="183833" indent="-53816">
              <a:spcBef>
                <a:spcPts val="431"/>
              </a:spcBef>
            </a:pPr>
            <a:r>
              <a:rPr sz="2800" spc="-161" dirty="0">
                <a:latin typeface="+mn-lt"/>
              </a:rPr>
              <a:t>A </a:t>
            </a:r>
            <a:r>
              <a:rPr sz="2800" spc="-53" dirty="0">
                <a:latin typeface="+mn-lt"/>
              </a:rPr>
              <a:t>positive </a:t>
            </a:r>
            <a:r>
              <a:rPr sz="2800" spc="-49" dirty="0">
                <a:latin typeface="+mn-lt"/>
              </a:rPr>
              <a:t>integer </a:t>
            </a:r>
            <a:r>
              <a:rPr sz="2800" spc="-4" dirty="0">
                <a:latin typeface="+mn-lt"/>
              </a:rPr>
              <a:t>that </a:t>
            </a:r>
            <a:r>
              <a:rPr sz="2800" spc="-94" dirty="0">
                <a:latin typeface="+mn-lt"/>
              </a:rPr>
              <a:t>is </a:t>
            </a:r>
            <a:r>
              <a:rPr sz="2800" spc="-60" dirty="0">
                <a:latin typeface="+mn-lt"/>
              </a:rPr>
              <a:t>greater </a:t>
            </a:r>
            <a:r>
              <a:rPr sz="2800" spc="-38" dirty="0">
                <a:latin typeface="+mn-lt"/>
              </a:rPr>
              <a:t>than </a:t>
            </a:r>
            <a:r>
              <a:rPr sz="2800" spc="-90" dirty="0">
                <a:latin typeface="+mn-lt"/>
              </a:rPr>
              <a:t>1 </a:t>
            </a:r>
            <a:r>
              <a:rPr sz="2800" spc="-86" dirty="0">
                <a:latin typeface="+mn-lt"/>
              </a:rPr>
              <a:t>and </a:t>
            </a:r>
            <a:r>
              <a:rPr sz="2800" spc="-94" dirty="0">
                <a:latin typeface="+mn-lt"/>
              </a:rPr>
              <a:t>is </a:t>
            </a:r>
            <a:r>
              <a:rPr sz="2800" i="1" spc="-4" dirty="0">
                <a:latin typeface="+mn-lt"/>
                <a:cs typeface="Carlito"/>
              </a:rPr>
              <a:t>not prime</a:t>
            </a:r>
            <a:r>
              <a:rPr sz="2800" i="1" spc="-244" dirty="0">
                <a:latin typeface="+mn-lt"/>
                <a:cs typeface="Carlito"/>
              </a:rPr>
              <a:t> </a:t>
            </a:r>
            <a:r>
              <a:rPr sz="2800" spc="-94" dirty="0">
                <a:latin typeface="+mn-lt"/>
              </a:rPr>
              <a:t>is  </a:t>
            </a:r>
            <a:r>
              <a:rPr sz="2800" spc="-71" dirty="0">
                <a:latin typeface="+mn-lt"/>
              </a:rPr>
              <a:t>called</a:t>
            </a:r>
            <a:r>
              <a:rPr sz="2800" spc="-113" dirty="0">
                <a:latin typeface="+mn-lt"/>
              </a:rPr>
              <a:t> </a:t>
            </a:r>
            <a:r>
              <a:rPr sz="2800" i="1" spc="-8" dirty="0">
                <a:solidFill>
                  <a:srgbClr val="FF0000"/>
                </a:solidFill>
                <a:latin typeface="+mn-lt"/>
                <a:cs typeface="Carlito"/>
              </a:rPr>
              <a:t>composite</a:t>
            </a:r>
            <a:endParaRPr sz="2800">
              <a:latin typeface="+mn-lt"/>
              <a:cs typeface="Carlito"/>
            </a:endParaRPr>
          </a:p>
          <a:p>
            <a:pPr marL="9525">
              <a:spcBef>
                <a:spcPts val="435"/>
              </a:spcBef>
            </a:pPr>
            <a:r>
              <a:rPr sz="2800" spc="-116" dirty="0">
                <a:solidFill>
                  <a:srgbClr val="0000FF"/>
                </a:solidFill>
                <a:latin typeface="+mn-lt"/>
              </a:rPr>
              <a:t>Examples:</a:t>
            </a:r>
            <a:endParaRPr sz="2800">
              <a:latin typeface="+mn-lt"/>
            </a:endParaRPr>
          </a:p>
          <a:p>
            <a:pPr marL="161449">
              <a:spcBef>
                <a:spcPts val="431"/>
              </a:spcBef>
              <a:tabLst>
                <a:tab pos="962501" algn="l"/>
                <a:tab pos="1179671" algn="l"/>
                <a:tab pos="1398270" algn="l"/>
                <a:tab pos="1614964" algn="l"/>
                <a:tab pos="1833563" algn="l"/>
              </a:tabLst>
            </a:pPr>
            <a:r>
              <a:rPr sz="2800" spc="-90" dirty="0">
                <a:latin typeface="+mn-lt"/>
              </a:rPr>
              <a:t>Primes:	2</a:t>
            </a:r>
            <a:r>
              <a:rPr sz="2800" spc="-90">
                <a:latin typeface="+mn-lt"/>
              </a:rPr>
              <a:t>	3</a:t>
            </a:r>
            <a:r>
              <a:rPr lang="en-US" sz="2800" spc="-90">
                <a:latin typeface="+mn-lt"/>
              </a:rPr>
              <a:t> </a:t>
            </a:r>
            <a:r>
              <a:rPr sz="2800" spc="-90">
                <a:latin typeface="+mn-lt"/>
              </a:rPr>
              <a:t>5	</a:t>
            </a:r>
            <a:r>
              <a:rPr lang="en-US" sz="2800" spc="-90">
                <a:latin typeface="+mn-lt"/>
              </a:rPr>
              <a:t> </a:t>
            </a:r>
            <a:r>
              <a:rPr sz="2800" spc="-90">
                <a:latin typeface="+mn-lt"/>
              </a:rPr>
              <a:t>7</a:t>
            </a:r>
            <a:r>
              <a:rPr lang="en-US" sz="2800" spc="-90" dirty="0">
                <a:latin typeface="+mn-lt"/>
              </a:rPr>
              <a:t> </a:t>
            </a:r>
            <a:r>
              <a:rPr sz="2800" spc="-94">
                <a:latin typeface="+mn-lt"/>
              </a:rPr>
              <a:t>11</a:t>
            </a:r>
            <a:endParaRPr sz="2800">
              <a:latin typeface="+mn-lt"/>
            </a:endParaRPr>
          </a:p>
          <a:p>
            <a:pPr marL="161449">
              <a:spcBef>
                <a:spcPts val="431"/>
              </a:spcBef>
              <a:tabLst>
                <a:tab pos="1408748" algn="l"/>
                <a:tab pos="1627346" algn="l"/>
                <a:tab pos="1844040" algn="l"/>
                <a:tab pos="2062639" algn="l"/>
              </a:tabLst>
            </a:pPr>
            <a:r>
              <a:rPr sz="2800" spc="-94" dirty="0">
                <a:latin typeface="+mn-lt"/>
              </a:rPr>
              <a:t>Composites:	</a:t>
            </a:r>
            <a:r>
              <a:rPr sz="2800" spc="-90" dirty="0">
                <a:latin typeface="+mn-lt"/>
              </a:rPr>
              <a:t>4</a:t>
            </a:r>
            <a:r>
              <a:rPr sz="2800" spc="-90">
                <a:latin typeface="+mn-lt"/>
              </a:rPr>
              <a:t>	</a:t>
            </a:r>
            <a:r>
              <a:rPr lang="en-US" sz="2800" spc="-90">
                <a:latin typeface="+mn-lt"/>
              </a:rPr>
              <a:t> </a:t>
            </a:r>
            <a:r>
              <a:rPr sz="2800" spc="-90">
                <a:latin typeface="+mn-lt"/>
              </a:rPr>
              <a:t>6</a:t>
            </a:r>
            <a:r>
              <a:rPr lang="en-US" sz="2800" spc="-90">
                <a:latin typeface="+mn-lt"/>
              </a:rPr>
              <a:t> </a:t>
            </a:r>
            <a:r>
              <a:rPr sz="2800" spc="-90">
                <a:latin typeface="+mn-lt"/>
              </a:rPr>
              <a:t>8</a:t>
            </a:r>
            <a:r>
              <a:rPr lang="en-US" sz="2800" spc="-90" dirty="0">
                <a:latin typeface="+mn-lt"/>
              </a:rPr>
              <a:t> </a:t>
            </a:r>
            <a:r>
              <a:rPr sz="2800" spc="-90">
                <a:latin typeface="+mn-lt"/>
              </a:rPr>
              <a:t>9</a:t>
            </a:r>
            <a:endParaRPr sz="2800">
              <a:latin typeface="+mn-lt"/>
            </a:endParaRPr>
          </a:p>
          <a:p>
            <a:pPr marL="9525">
              <a:spcBef>
                <a:spcPts val="431"/>
              </a:spcBef>
            </a:pPr>
            <a:r>
              <a:rPr sz="2800" spc="-86" dirty="0">
                <a:solidFill>
                  <a:srgbClr val="0000FF"/>
                </a:solidFill>
                <a:latin typeface="+mn-lt"/>
              </a:rPr>
              <a:t>Finding </a:t>
            </a:r>
            <a:r>
              <a:rPr sz="2800" spc="-68" dirty="0">
                <a:solidFill>
                  <a:srgbClr val="0000FF"/>
                </a:solidFill>
                <a:latin typeface="+mn-lt"/>
              </a:rPr>
              <a:t>very </a:t>
            </a:r>
            <a:r>
              <a:rPr sz="2800" spc="-83" dirty="0">
                <a:solidFill>
                  <a:srgbClr val="0000FF"/>
                </a:solidFill>
                <a:latin typeface="+mn-lt"/>
              </a:rPr>
              <a:t>large </a:t>
            </a:r>
            <a:r>
              <a:rPr sz="2800" spc="-56" dirty="0">
                <a:solidFill>
                  <a:srgbClr val="0000FF"/>
                </a:solidFill>
                <a:latin typeface="+mn-lt"/>
              </a:rPr>
              <a:t>primes</a:t>
            </a:r>
            <a:r>
              <a:rPr sz="2800" spc="-56" dirty="0">
                <a:latin typeface="+mn-lt"/>
              </a:rPr>
              <a:t>: </a:t>
            </a:r>
            <a:r>
              <a:rPr sz="2800" spc="-68" dirty="0">
                <a:latin typeface="+mn-lt"/>
              </a:rPr>
              <a:t>tests </a:t>
            </a:r>
            <a:r>
              <a:rPr sz="2800" spc="-8" dirty="0">
                <a:latin typeface="+mn-lt"/>
              </a:rPr>
              <a:t>for</a:t>
            </a:r>
            <a:r>
              <a:rPr sz="2800" spc="-263" dirty="0">
                <a:latin typeface="+mn-lt"/>
              </a:rPr>
              <a:t> </a:t>
            </a:r>
            <a:r>
              <a:rPr sz="2800" spc="-75" dirty="0">
                <a:latin typeface="+mn-lt"/>
              </a:rPr>
              <a:t>supercomputers</a:t>
            </a:r>
            <a:endParaRPr sz="280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1798" y="138321"/>
            <a:ext cx="2971610" cy="514885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dirty="0"/>
              <a:t>Primes…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376" y="653206"/>
            <a:ext cx="9278112" cy="426870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0" marR="170497" indent="-257175">
              <a:spcBef>
                <a:spcPts val="79"/>
              </a:spcBef>
            </a:pPr>
            <a:r>
              <a:rPr sz="2800" spc="-4" dirty="0">
                <a:solidFill>
                  <a:srgbClr val="0000FF"/>
                </a:solidFill>
              </a:rPr>
              <a:t>Theorem 1- </a:t>
            </a:r>
            <a:r>
              <a:rPr sz="2800" dirty="0">
                <a:solidFill>
                  <a:srgbClr val="0000FF"/>
                </a:solidFill>
              </a:rPr>
              <a:t>The </a:t>
            </a:r>
            <a:r>
              <a:rPr sz="2800" spc="-4" dirty="0">
                <a:solidFill>
                  <a:srgbClr val="0000FF"/>
                </a:solidFill>
              </a:rPr>
              <a:t>fundamental theorem</a:t>
            </a:r>
            <a:r>
              <a:rPr sz="2800" spc="-124" dirty="0">
                <a:solidFill>
                  <a:srgbClr val="0000FF"/>
                </a:solidFill>
              </a:rPr>
              <a:t> </a:t>
            </a:r>
            <a:r>
              <a:rPr sz="2800" dirty="0">
                <a:solidFill>
                  <a:srgbClr val="0000FF"/>
                </a:solidFill>
              </a:rPr>
              <a:t>of  </a:t>
            </a:r>
            <a:r>
              <a:rPr sz="2800" spc="-4" dirty="0">
                <a:solidFill>
                  <a:srgbClr val="0000FF"/>
                </a:solidFill>
              </a:rPr>
              <a:t>arithmetic:</a:t>
            </a:r>
            <a:endParaRPr sz="2800"/>
          </a:p>
          <a:p>
            <a:pPr marL="285750" marR="22860" indent="-4763">
              <a:lnSpc>
                <a:spcPct val="102200"/>
              </a:lnSpc>
              <a:spcBef>
                <a:spcPts val="1129"/>
              </a:spcBef>
            </a:pPr>
            <a:r>
              <a:rPr sz="2800" spc="-4" dirty="0">
                <a:solidFill>
                  <a:srgbClr val="FF0000"/>
                </a:solidFill>
              </a:rPr>
              <a:t>Every positive integer greater than 1 can be written  uniquely as a prime or </a:t>
            </a:r>
            <a:r>
              <a:rPr sz="2800" spc="-8" dirty="0">
                <a:solidFill>
                  <a:srgbClr val="FF0000"/>
                </a:solidFill>
              </a:rPr>
              <a:t>as </a:t>
            </a:r>
            <a:r>
              <a:rPr sz="2800" dirty="0">
                <a:solidFill>
                  <a:srgbClr val="FF0000"/>
                </a:solidFill>
              </a:rPr>
              <a:t>the </a:t>
            </a:r>
            <a:r>
              <a:rPr sz="2800" spc="-4" dirty="0">
                <a:solidFill>
                  <a:srgbClr val="FF0000"/>
                </a:solidFill>
              </a:rPr>
              <a:t>product </a:t>
            </a:r>
            <a:r>
              <a:rPr sz="2800" dirty="0">
                <a:solidFill>
                  <a:srgbClr val="FF0000"/>
                </a:solidFill>
              </a:rPr>
              <a:t>of two </a:t>
            </a:r>
            <a:r>
              <a:rPr sz="2800" spc="-8" dirty="0">
                <a:solidFill>
                  <a:srgbClr val="FF0000"/>
                </a:solidFill>
              </a:rPr>
              <a:t>or </a:t>
            </a:r>
            <a:r>
              <a:rPr sz="2800" spc="-4" dirty="0">
                <a:solidFill>
                  <a:srgbClr val="FF0000"/>
                </a:solidFill>
              </a:rPr>
              <a:t>more  </a:t>
            </a:r>
            <a:r>
              <a:rPr sz="2800" dirty="0">
                <a:solidFill>
                  <a:srgbClr val="FF0000"/>
                </a:solidFill>
              </a:rPr>
              <a:t>primes </a:t>
            </a:r>
            <a:r>
              <a:rPr sz="2800" spc="-4" dirty="0">
                <a:solidFill>
                  <a:srgbClr val="FF0000"/>
                </a:solidFill>
              </a:rPr>
              <a:t>where </a:t>
            </a:r>
            <a:r>
              <a:rPr sz="2800" dirty="0">
                <a:solidFill>
                  <a:srgbClr val="FF0000"/>
                </a:solidFill>
              </a:rPr>
              <a:t>the prime factors are written </a:t>
            </a:r>
            <a:r>
              <a:rPr sz="2800" spc="-4" dirty="0">
                <a:solidFill>
                  <a:srgbClr val="FF0000"/>
                </a:solidFill>
              </a:rPr>
              <a:t>in </a:t>
            </a:r>
            <a:r>
              <a:rPr sz="2800" dirty="0">
                <a:solidFill>
                  <a:srgbClr val="FF0000"/>
                </a:solidFill>
              </a:rPr>
              <a:t>order</a:t>
            </a:r>
            <a:r>
              <a:rPr sz="2800" spc="-4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of  </a:t>
            </a:r>
            <a:r>
              <a:rPr sz="2800" spc="-4" dirty="0">
                <a:solidFill>
                  <a:srgbClr val="FF0000"/>
                </a:solidFill>
              </a:rPr>
              <a:t>nondecreasing</a:t>
            </a:r>
            <a:r>
              <a:rPr sz="2800" spc="19" dirty="0">
                <a:solidFill>
                  <a:srgbClr val="FF0000"/>
                </a:solidFill>
              </a:rPr>
              <a:t> </a:t>
            </a:r>
            <a:r>
              <a:rPr sz="2800" spc="-4" dirty="0">
                <a:solidFill>
                  <a:srgbClr val="FF0000"/>
                </a:solidFill>
              </a:rPr>
              <a:t>size</a:t>
            </a:r>
            <a:endParaRPr sz="2800"/>
          </a:p>
          <a:p>
            <a:pPr marL="280988" marR="4235291" indent="-252889">
              <a:spcBef>
                <a:spcPts val="431"/>
              </a:spcBef>
            </a:pPr>
            <a:r>
              <a:rPr sz="2800" spc="-4" dirty="0">
                <a:solidFill>
                  <a:srgbClr val="0D0D0D"/>
                </a:solidFill>
              </a:rPr>
              <a:t>Examples:</a:t>
            </a:r>
            <a:endParaRPr sz="2800"/>
          </a:p>
          <a:p>
            <a:pPr marL="280988" marR="4235291">
              <a:spcBef>
                <a:spcPts val="431"/>
              </a:spcBef>
              <a:tabLst>
                <a:tab pos="1181100" algn="l"/>
              </a:tabLst>
            </a:pPr>
            <a:r>
              <a:rPr sz="2800" spc="-4" dirty="0">
                <a:solidFill>
                  <a:srgbClr val="0D0D0D"/>
                </a:solidFill>
              </a:rPr>
              <a:t>Primes:	37</a:t>
            </a:r>
            <a:endParaRPr sz="2800"/>
          </a:p>
          <a:p>
            <a:pPr marL="280988">
              <a:spcBef>
                <a:spcPts val="435"/>
              </a:spcBef>
            </a:pPr>
            <a:r>
              <a:rPr sz="2800" spc="-4" dirty="0">
                <a:solidFill>
                  <a:srgbClr val="0D0D0D"/>
                </a:solidFill>
              </a:rPr>
              <a:t>Composite: 100 </a:t>
            </a:r>
            <a:r>
              <a:rPr sz="2800" dirty="0">
                <a:solidFill>
                  <a:srgbClr val="0D0D0D"/>
                </a:solidFill>
              </a:rPr>
              <a:t>= </a:t>
            </a:r>
            <a:r>
              <a:rPr sz="2800" spc="-4" dirty="0">
                <a:solidFill>
                  <a:srgbClr val="0D0D0D"/>
                </a:solidFill>
              </a:rPr>
              <a:t>2.2.5.5 </a:t>
            </a:r>
            <a:r>
              <a:rPr sz="2800" dirty="0">
                <a:solidFill>
                  <a:srgbClr val="0D0D0D"/>
                </a:solidFill>
              </a:rPr>
              <a:t>= </a:t>
            </a:r>
            <a:r>
              <a:rPr sz="2800" spc="-4" dirty="0">
                <a:solidFill>
                  <a:srgbClr val="0D0D0D"/>
                </a:solidFill>
              </a:rPr>
              <a:t>2</a:t>
            </a:r>
            <a:r>
              <a:rPr sz="2800" spc="-5" baseline="24305" dirty="0">
                <a:solidFill>
                  <a:srgbClr val="0D0D0D"/>
                </a:solidFill>
              </a:rPr>
              <a:t>2</a:t>
            </a:r>
            <a:r>
              <a:rPr sz="2800" spc="-4" dirty="0">
                <a:solidFill>
                  <a:srgbClr val="0D0D0D"/>
                </a:solidFill>
              </a:rPr>
              <a:t>5</a:t>
            </a:r>
            <a:r>
              <a:rPr sz="2800" spc="-5" baseline="24305" dirty="0">
                <a:solidFill>
                  <a:srgbClr val="0D0D0D"/>
                </a:solidFill>
              </a:rPr>
              <a:t>2</a:t>
            </a:r>
            <a:endParaRPr sz="2800" baseline="24305"/>
          </a:p>
          <a:p>
            <a:pPr marL="1543050">
              <a:spcBef>
                <a:spcPts val="431"/>
              </a:spcBef>
            </a:pPr>
            <a:r>
              <a:rPr sz="2800" spc="-4" dirty="0">
                <a:solidFill>
                  <a:srgbClr val="0D0D0D"/>
                </a:solidFill>
              </a:rPr>
              <a:t>999 </a:t>
            </a:r>
            <a:r>
              <a:rPr sz="2800" dirty="0">
                <a:solidFill>
                  <a:srgbClr val="0D0D0D"/>
                </a:solidFill>
              </a:rPr>
              <a:t>= </a:t>
            </a:r>
            <a:r>
              <a:rPr sz="2800" spc="-4" dirty="0">
                <a:solidFill>
                  <a:srgbClr val="0D0D0D"/>
                </a:solidFill>
              </a:rPr>
              <a:t>3.3.3.37 </a:t>
            </a:r>
            <a:r>
              <a:rPr sz="2800" dirty="0">
                <a:solidFill>
                  <a:srgbClr val="0D0D0D"/>
                </a:solidFill>
              </a:rPr>
              <a:t>=</a:t>
            </a:r>
            <a:r>
              <a:rPr sz="2800" spc="-30" dirty="0">
                <a:solidFill>
                  <a:srgbClr val="0D0D0D"/>
                </a:solidFill>
              </a:rPr>
              <a:t> </a:t>
            </a:r>
            <a:r>
              <a:rPr sz="2800" spc="-4" dirty="0">
                <a:solidFill>
                  <a:srgbClr val="0D0D0D"/>
                </a:solidFill>
              </a:rPr>
              <a:t>3</a:t>
            </a:r>
            <a:r>
              <a:rPr sz="2800" spc="-5" baseline="24305" dirty="0">
                <a:solidFill>
                  <a:srgbClr val="0D0D0D"/>
                </a:solidFill>
              </a:rPr>
              <a:t>3</a:t>
            </a:r>
            <a:r>
              <a:rPr sz="2800" spc="-4" dirty="0">
                <a:solidFill>
                  <a:srgbClr val="0D0D0D"/>
                </a:solidFill>
              </a:rPr>
              <a:t>37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9334" y="179374"/>
            <a:ext cx="3093530" cy="514885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dirty="0"/>
              <a:t>Primes…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" y="655787"/>
            <a:ext cx="9131807" cy="3941881"/>
          </a:xfrm>
          <a:prstGeom prst="rect">
            <a:avLst/>
          </a:prstGeom>
        </p:spPr>
        <p:txBody>
          <a:bodyPr vert="horz" wrap="square" lIns="0" tIns="87154" rIns="0" bIns="0" rtlCol="0">
            <a:spAutoFit/>
          </a:bodyPr>
          <a:lstStyle/>
          <a:p>
            <a:pPr marL="28575">
              <a:spcBef>
                <a:spcPts val="686"/>
              </a:spcBef>
            </a:pPr>
            <a:r>
              <a:rPr sz="2800" dirty="0">
                <a:solidFill>
                  <a:srgbClr val="0000FF"/>
                </a:solidFill>
                <a:latin typeface="+mn-lt"/>
              </a:rPr>
              <a:t>Converting a </a:t>
            </a:r>
            <a:r>
              <a:rPr sz="2800" spc="-4" dirty="0">
                <a:solidFill>
                  <a:srgbClr val="0000FF"/>
                </a:solidFill>
                <a:latin typeface="+mn-lt"/>
              </a:rPr>
              <a:t>number </a:t>
            </a:r>
            <a:r>
              <a:rPr sz="2800" dirty="0">
                <a:solidFill>
                  <a:srgbClr val="0000FF"/>
                </a:solidFill>
                <a:latin typeface="+mn-lt"/>
              </a:rPr>
              <a:t>to </a:t>
            </a:r>
            <a:r>
              <a:rPr sz="2800" spc="-4" dirty="0">
                <a:solidFill>
                  <a:srgbClr val="0000FF"/>
                </a:solidFill>
                <a:latin typeface="+mn-lt"/>
              </a:rPr>
              <a:t>prime</a:t>
            </a:r>
            <a:r>
              <a:rPr sz="2800" spc="-101" dirty="0">
                <a:solidFill>
                  <a:srgbClr val="0000FF"/>
                </a:solidFill>
                <a:latin typeface="+mn-lt"/>
              </a:rPr>
              <a:t> </a:t>
            </a:r>
            <a:r>
              <a:rPr sz="2800" dirty="0">
                <a:solidFill>
                  <a:srgbClr val="0000FF"/>
                </a:solidFill>
                <a:latin typeface="+mn-lt"/>
              </a:rPr>
              <a:t>factors</a:t>
            </a:r>
            <a:endParaRPr sz="2800">
              <a:latin typeface="+mn-lt"/>
            </a:endParaRPr>
          </a:p>
          <a:p>
            <a:pPr marL="28575">
              <a:spcBef>
                <a:spcPts val="458"/>
              </a:spcBef>
            </a:pPr>
            <a:r>
              <a:rPr sz="2800" spc="-4" dirty="0">
                <a:solidFill>
                  <a:srgbClr val="0D0D0D"/>
                </a:solidFill>
                <a:latin typeface="+mn-lt"/>
              </a:rPr>
              <a:t>Examples:</a:t>
            </a:r>
            <a:r>
              <a:rPr sz="2800" spc="4" dirty="0">
                <a:solidFill>
                  <a:srgbClr val="0D0D0D"/>
                </a:solidFill>
                <a:latin typeface="+mn-lt"/>
              </a:rPr>
              <a:t> </a:t>
            </a:r>
            <a:r>
              <a:rPr sz="2800" spc="-4" dirty="0">
                <a:solidFill>
                  <a:srgbClr val="0D0D0D"/>
                </a:solidFill>
                <a:latin typeface="+mn-lt"/>
              </a:rPr>
              <a:t>7007</a:t>
            </a:r>
            <a:endParaRPr sz="2800">
              <a:latin typeface="+mn-lt"/>
            </a:endParaRPr>
          </a:p>
          <a:p>
            <a:pPr marL="342900" marR="298133" indent="-66675">
              <a:lnSpc>
                <a:spcPct val="120000"/>
              </a:lnSpc>
            </a:pPr>
            <a:r>
              <a:rPr sz="2800" spc="-23" dirty="0">
                <a:solidFill>
                  <a:srgbClr val="0D0D0D"/>
                </a:solidFill>
                <a:latin typeface="+mn-lt"/>
              </a:rPr>
              <a:t>Try </a:t>
            </a:r>
            <a:r>
              <a:rPr sz="2800" dirty="0">
                <a:solidFill>
                  <a:srgbClr val="0D0D0D"/>
                </a:solidFill>
                <a:latin typeface="+mn-lt"/>
              </a:rPr>
              <a:t>it to </a:t>
            </a:r>
            <a:r>
              <a:rPr sz="2800" spc="-4" dirty="0">
                <a:solidFill>
                  <a:srgbClr val="0D0D0D"/>
                </a:solidFill>
                <a:latin typeface="+mn-lt"/>
              </a:rPr>
              <a:t>2,3,5 </a:t>
            </a:r>
            <a:r>
              <a:rPr sz="2800" dirty="0">
                <a:solidFill>
                  <a:srgbClr val="0D0D0D"/>
                </a:solidFill>
                <a:latin typeface="+mn-lt"/>
              </a:rPr>
              <a:t>: </a:t>
            </a:r>
            <a:r>
              <a:rPr sz="2800" spc="-4" dirty="0">
                <a:solidFill>
                  <a:srgbClr val="0D0D0D"/>
                </a:solidFill>
                <a:latin typeface="+mn-lt"/>
              </a:rPr>
              <a:t>7007 can </a:t>
            </a:r>
            <a:r>
              <a:rPr sz="2800" dirty="0">
                <a:solidFill>
                  <a:srgbClr val="0D0D0D"/>
                </a:solidFill>
                <a:latin typeface="+mn-lt"/>
              </a:rPr>
              <a:t>not </a:t>
            </a:r>
            <a:r>
              <a:rPr sz="2800" spc="-4" dirty="0">
                <a:solidFill>
                  <a:srgbClr val="0D0D0D"/>
                </a:solidFill>
                <a:latin typeface="+mn-lt"/>
              </a:rPr>
              <a:t>divided by 2,3,5  7007 </a:t>
            </a:r>
            <a:r>
              <a:rPr sz="2800" dirty="0">
                <a:solidFill>
                  <a:srgbClr val="0D0D0D"/>
                </a:solidFill>
                <a:latin typeface="+mn-lt"/>
              </a:rPr>
              <a:t>:</a:t>
            </a:r>
            <a:r>
              <a:rPr sz="2800" spc="-4" dirty="0">
                <a:solidFill>
                  <a:srgbClr val="0D0D0D"/>
                </a:solidFill>
                <a:latin typeface="+mn-lt"/>
              </a:rPr>
              <a:t> 7</a:t>
            </a:r>
            <a:endParaRPr sz="2800">
              <a:latin typeface="+mn-lt"/>
            </a:endParaRPr>
          </a:p>
          <a:p>
            <a:pPr marL="342900">
              <a:spcBef>
                <a:spcPts val="431"/>
              </a:spcBef>
            </a:pPr>
            <a:r>
              <a:rPr sz="2800" spc="-4" dirty="0">
                <a:solidFill>
                  <a:srgbClr val="0D0D0D"/>
                </a:solidFill>
                <a:latin typeface="+mn-lt"/>
              </a:rPr>
              <a:t>1001 </a:t>
            </a:r>
            <a:r>
              <a:rPr sz="2800" dirty="0">
                <a:solidFill>
                  <a:srgbClr val="0D0D0D"/>
                </a:solidFill>
                <a:latin typeface="+mn-lt"/>
              </a:rPr>
              <a:t>:</a:t>
            </a:r>
            <a:r>
              <a:rPr sz="2800" spc="-68" dirty="0">
                <a:solidFill>
                  <a:srgbClr val="0D0D0D"/>
                </a:solidFill>
                <a:latin typeface="+mn-lt"/>
              </a:rPr>
              <a:t> </a:t>
            </a:r>
            <a:r>
              <a:rPr sz="2800" spc="-4" dirty="0">
                <a:solidFill>
                  <a:srgbClr val="0D0D0D"/>
                </a:solidFill>
                <a:latin typeface="+mn-lt"/>
              </a:rPr>
              <a:t>7</a:t>
            </a:r>
            <a:endParaRPr sz="2800">
              <a:latin typeface="+mn-lt"/>
            </a:endParaRPr>
          </a:p>
          <a:p>
            <a:pPr marL="532448">
              <a:spcBef>
                <a:spcPts val="435"/>
              </a:spcBef>
            </a:pPr>
            <a:r>
              <a:rPr sz="2800" spc="-4" dirty="0">
                <a:solidFill>
                  <a:srgbClr val="0D0D0D"/>
                </a:solidFill>
                <a:latin typeface="+mn-lt"/>
              </a:rPr>
              <a:t>143:</a:t>
            </a:r>
            <a:r>
              <a:rPr sz="2800" spc="-68" dirty="0">
                <a:solidFill>
                  <a:srgbClr val="0D0D0D"/>
                </a:solidFill>
                <a:latin typeface="+mn-lt"/>
              </a:rPr>
              <a:t> </a:t>
            </a:r>
            <a:r>
              <a:rPr sz="2800" spc="-71" dirty="0">
                <a:solidFill>
                  <a:srgbClr val="0D0D0D"/>
                </a:solidFill>
                <a:latin typeface="+mn-lt"/>
              </a:rPr>
              <a:t>11</a:t>
            </a:r>
            <a:endParaRPr sz="2800">
              <a:latin typeface="+mn-lt"/>
            </a:endParaRPr>
          </a:p>
          <a:p>
            <a:pPr marL="659606">
              <a:spcBef>
                <a:spcPts val="431"/>
              </a:spcBef>
            </a:pPr>
            <a:r>
              <a:rPr sz="2800" spc="-4" dirty="0">
                <a:solidFill>
                  <a:srgbClr val="0D0D0D"/>
                </a:solidFill>
                <a:latin typeface="+mn-lt"/>
              </a:rPr>
              <a:t>13:</a:t>
            </a:r>
            <a:r>
              <a:rPr sz="2800" spc="-75" dirty="0">
                <a:solidFill>
                  <a:srgbClr val="0D0D0D"/>
                </a:solidFill>
                <a:latin typeface="+mn-lt"/>
              </a:rPr>
              <a:t> </a:t>
            </a:r>
            <a:r>
              <a:rPr sz="2800" spc="-4" dirty="0">
                <a:solidFill>
                  <a:srgbClr val="0D0D0D"/>
                </a:solidFill>
                <a:latin typeface="+mn-lt"/>
              </a:rPr>
              <a:t>13</a:t>
            </a:r>
            <a:endParaRPr sz="2800">
              <a:latin typeface="+mn-lt"/>
            </a:endParaRPr>
          </a:p>
          <a:p>
            <a:pPr marL="848201">
              <a:spcBef>
                <a:spcPts val="431"/>
              </a:spcBef>
            </a:pPr>
            <a:r>
              <a:rPr sz="2800" spc="-4" dirty="0">
                <a:solidFill>
                  <a:srgbClr val="0D0D0D"/>
                </a:solidFill>
                <a:latin typeface="+mn-lt"/>
              </a:rPr>
              <a:t>0</a:t>
            </a:r>
            <a:endParaRPr sz="2800">
              <a:latin typeface="+mn-lt"/>
            </a:endParaRPr>
          </a:p>
          <a:p>
            <a:pPr marL="280988">
              <a:spcBef>
                <a:spcPts val="424"/>
              </a:spcBef>
            </a:pPr>
            <a:r>
              <a:rPr lang="en-US" sz="2800" dirty="0">
                <a:solidFill>
                  <a:srgbClr val="0D0D0D"/>
                </a:solidFill>
                <a:latin typeface="+mn-lt"/>
                <a:cs typeface="Times New Roman"/>
                <a:sym typeface="Wingdings" panose="05000000000000000000" pitchFamily="2" charset="2"/>
              </a:rPr>
              <a:t></a:t>
            </a:r>
            <a:r>
              <a:rPr sz="2800">
                <a:solidFill>
                  <a:srgbClr val="0D0D0D"/>
                </a:solidFill>
                <a:latin typeface="+mn-lt"/>
                <a:cs typeface="Times New Roman"/>
              </a:rPr>
              <a:t> </a:t>
            </a:r>
            <a:r>
              <a:rPr sz="2800" spc="-4" dirty="0">
                <a:solidFill>
                  <a:srgbClr val="0D0D0D"/>
                </a:solidFill>
                <a:latin typeface="+mn-lt"/>
              </a:rPr>
              <a:t>7007 </a:t>
            </a:r>
            <a:r>
              <a:rPr sz="2800" dirty="0">
                <a:solidFill>
                  <a:srgbClr val="0D0D0D"/>
                </a:solidFill>
                <a:latin typeface="+mn-lt"/>
              </a:rPr>
              <a:t>=</a:t>
            </a:r>
            <a:r>
              <a:rPr sz="2800" spc="41" dirty="0">
                <a:solidFill>
                  <a:srgbClr val="0D0D0D"/>
                </a:solidFill>
                <a:latin typeface="+mn-lt"/>
              </a:rPr>
              <a:t> </a:t>
            </a:r>
            <a:r>
              <a:rPr sz="2800" spc="-19" dirty="0">
                <a:solidFill>
                  <a:srgbClr val="0D0D0D"/>
                </a:solidFill>
                <a:latin typeface="+mn-lt"/>
              </a:rPr>
              <a:t>7</a:t>
            </a:r>
            <a:r>
              <a:rPr sz="2800" spc="-28" baseline="24305" dirty="0">
                <a:solidFill>
                  <a:srgbClr val="0D0D0D"/>
                </a:solidFill>
                <a:latin typeface="+mn-lt"/>
              </a:rPr>
              <a:t>2</a:t>
            </a:r>
            <a:r>
              <a:rPr sz="2800" spc="-19" dirty="0">
                <a:solidFill>
                  <a:srgbClr val="0D0D0D"/>
                </a:solidFill>
                <a:latin typeface="+mn-lt"/>
              </a:rPr>
              <a:t>.11.13</a:t>
            </a:r>
            <a:endParaRPr sz="280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BC9C-F505-B1A6-1C2E-40FBADC51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04" y="618121"/>
            <a:ext cx="8418708" cy="3230100"/>
          </a:xfrm>
        </p:spPr>
        <p:txBody>
          <a:bodyPr/>
          <a:lstStyle/>
          <a:p>
            <a:r>
              <a:rPr lang="en-US" sz="4000" b="0" i="0">
                <a:solidFill>
                  <a:schemeClr val="tx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Find the prime factorization of each of these integers.</a:t>
            </a:r>
          </a:p>
          <a:p>
            <a:r>
              <a:rPr lang="en-US" sz="4000" b="0" i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a) 39 	b) 81 	    c) 143            d) 289 	e) 101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282628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454" y="301295"/>
            <a:ext cx="3361754" cy="514885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dirty="0"/>
              <a:t>Primes…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416" y="1215962"/>
            <a:ext cx="8741664" cy="252873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0" marR="22860" indent="-257175">
              <a:spcBef>
                <a:spcPts val="79"/>
              </a:spcBef>
            </a:pPr>
            <a:r>
              <a:rPr sz="2800" b="1" dirty="0">
                <a:solidFill>
                  <a:srgbClr val="0000FF"/>
                </a:solidFill>
              </a:rPr>
              <a:t>Theorem </a:t>
            </a:r>
            <a:r>
              <a:rPr sz="2800" b="1" spc="-4" dirty="0">
                <a:solidFill>
                  <a:srgbClr val="0000FF"/>
                </a:solidFill>
              </a:rPr>
              <a:t>2</a:t>
            </a:r>
            <a:r>
              <a:rPr sz="2800" spc="-4" dirty="0">
                <a:solidFill>
                  <a:srgbClr val="0000FF"/>
                </a:solidFill>
              </a:rPr>
              <a:t>: </a:t>
            </a:r>
            <a:r>
              <a:rPr sz="2800" dirty="0">
                <a:solidFill>
                  <a:srgbClr val="0000FF"/>
                </a:solidFill>
              </a:rPr>
              <a:t>If n is a </a:t>
            </a:r>
            <a:r>
              <a:rPr sz="2800" spc="-4" dirty="0">
                <a:solidFill>
                  <a:srgbClr val="0000FF"/>
                </a:solidFill>
              </a:rPr>
              <a:t>composite, then </a:t>
            </a:r>
            <a:r>
              <a:rPr sz="2800" dirty="0">
                <a:solidFill>
                  <a:srgbClr val="0000FF"/>
                </a:solidFill>
              </a:rPr>
              <a:t>n </a:t>
            </a:r>
            <a:r>
              <a:rPr sz="2800" spc="-4" dirty="0">
                <a:solidFill>
                  <a:srgbClr val="0000FF"/>
                </a:solidFill>
              </a:rPr>
              <a:t>has</a:t>
            </a:r>
            <a:r>
              <a:rPr sz="2800" spc="-101" dirty="0">
                <a:solidFill>
                  <a:srgbClr val="0000FF"/>
                </a:solidFill>
              </a:rPr>
              <a:t> </a:t>
            </a:r>
            <a:r>
              <a:rPr sz="2800" dirty="0">
                <a:solidFill>
                  <a:srgbClr val="0000FF"/>
                </a:solidFill>
              </a:rPr>
              <a:t>a  prime </a:t>
            </a:r>
            <a:r>
              <a:rPr sz="2800" b="1" spc="-4" dirty="0">
                <a:solidFill>
                  <a:srgbClr val="0000FF"/>
                </a:solidFill>
              </a:rPr>
              <a:t>divisor </a:t>
            </a:r>
            <a:r>
              <a:rPr sz="2800" dirty="0">
                <a:solidFill>
                  <a:srgbClr val="0000FF"/>
                </a:solidFill>
              </a:rPr>
              <a:t>less </a:t>
            </a:r>
            <a:r>
              <a:rPr sz="2800" spc="-4" dirty="0">
                <a:solidFill>
                  <a:srgbClr val="0000FF"/>
                </a:solidFill>
              </a:rPr>
              <a:t>than or equal to </a:t>
            </a:r>
            <a:r>
              <a:rPr sz="2800" dirty="0">
                <a:solidFill>
                  <a:srgbClr val="0000FF"/>
                </a:solidFill>
              </a:rPr>
              <a:t>√</a:t>
            </a:r>
            <a:r>
              <a:rPr sz="2800" spc="-120" dirty="0">
                <a:solidFill>
                  <a:srgbClr val="0000FF"/>
                </a:solidFill>
              </a:rPr>
              <a:t> </a:t>
            </a:r>
            <a:r>
              <a:rPr sz="2800" spc="-124" baseline="6076" dirty="0">
                <a:solidFill>
                  <a:srgbClr val="0000FF"/>
                </a:solidFill>
                <a:latin typeface="Tahoma"/>
                <a:cs typeface="Tahoma"/>
              </a:rPr>
              <a:t>̅</a:t>
            </a:r>
            <a:r>
              <a:rPr sz="2800" spc="-83" dirty="0">
                <a:solidFill>
                  <a:srgbClr val="0000FF"/>
                </a:solidFill>
                <a:latin typeface="Tahoma"/>
                <a:cs typeface="Tahoma"/>
              </a:rPr>
              <a:t>̅n</a:t>
            </a:r>
            <a:endParaRPr sz="2800">
              <a:latin typeface="Tahoma"/>
              <a:cs typeface="Tahoma"/>
            </a:endParaRPr>
          </a:p>
          <a:p>
            <a:pPr marL="28575">
              <a:spcBef>
                <a:spcPts val="630"/>
              </a:spcBef>
            </a:pPr>
            <a:r>
              <a:rPr sz="2800" spc="-4" dirty="0">
                <a:latin typeface="Tahoma"/>
                <a:cs typeface="Tahoma"/>
              </a:rPr>
              <a:t>Proof:</a:t>
            </a:r>
            <a:endParaRPr sz="2800">
              <a:latin typeface="Tahoma"/>
              <a:cs typeface="Tahoma"/>
            </a:endParaRPr>
          </a:p>
          <a:p>
            <a:pPr marL="28575" marR="609124" indent="69533">
              <a:lnSpc>
                <a:spcPts val="2588"/>
              </a:lnSpc>
              <a:spcBef>
                <a:spcPts val="131"/>
              </a:spcBef>
              <a:tabLst>
                <a:tab pos="328136" algn="l"/>
              </a:tabLst>
            </a:pPr>
            <a:r>
              <a:rPr sz="2800" spc="-4" dirty="0">
                <a:latin typeface="Tahoma"/>
                <a:cs typeface="Tahoma"/>
              </a:rPr>
              <a:t>n </a:t>
            </a:r>
            <a:r>
              <a:rPr sz="2800" dirty="0">
                <a:latin typeface="Tahoma"/>
                <a:cs typeface="Tahoma"/>
              </a:rPr>
              <a:t>is a </a:t>
            </a:r>
            <a:r>
              <a:rPr sz="2800" spc="-4">
                <a:latin typeface="Tahoma"/>
                <a:cs typeface="Tahoma"/>
              </a:rPr>
              <a:t>composite </a:t>
            </a:r>
            <a:r>
              <a:rPr lang="en-US" sz="2800" spc="-4">
                <a:latin typeface="Wingdings"/>
                <a:cs typeface="Tahoma"/>
                <a:sym typeface="Wingdings" panose="05000000000000000000" pitchFamily="2" charset="2"/>
              </a:rPr>
              <a:t>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ahoma"/>
                <a:cs typeface="Tahoma"/>
              </a:rPr>
              <a:t>n = ab in which </a:t>
            </a:r>
            <a:r>
              <a:rPr sz="2800" dirty="0">
                <a:latin typeface="Tahoma"/>
                <a:cs typeface="Tahoma"/>
              </a:rPr>
              <a:t>a or </a:t>
            </a:r>
            <a:r>
              <a:rPr sz="2800" spc="-4" dirty="0">
                <a:latin typeface="Tahoma"/>
                <a:cs typeface="Tahoma"/>
              </a:rPr>
              <a:t>b </a:t>
            </a:r>
            <a:r>
              <a:rPr sz="2800" dirty="0">
                <a:latin typeface="Tahoma"/>
                <a:cs typeface="Tahoma"/>
              </a:rPr>
              <a:t>is a prime  </a:t>
            </a:r>
            <a:r>
              <a:rPr sz="2800" spc="-4" dirty="0">
                <a:latin typeface="Tahoma"/>
                <a:cs typeface="Tahoma"/>
              </a:rPr>
              <a:t>If	</a:t>
            </a:r>
            <a:r>
              <a:rPr sz="2800" dirty="0">
                <a:latin typeface="Tahoma"/>
                <a:cs typeface="Tahoma"/>
              </a:rPr>
              <a:t>(a&gt; </a:t>
            </a:r>
            <a:r>
              <a:rPr sz="2800" dirty="0"/>
              <a:t>√ </a:t>
            </a:r>
            <a:r>
              <a:rPr sz="2800" baseline="5787" dirty="0">
                <a:latin typeface="Tahoma"/>
                <a:cs typeface="Tahoma"/>
              </a:rPr>
              <a:t>̅</a:t>
            </a:r>
            <a:r>
              <a:rPr sz="2800" dirty="0">
                <a:latin typeface="Tahoma"/>
                <a:cs typeface="Tahoma"/>
              </a:rPr>
              <a:t>̅n </a:t>
            </a:r>
            <a:r>
              <a:rPr sz="2800" dirty="0">
                <a:latin typeface="Times New Roman"/>
                <a:cs typeface="Times New Roman"/>
              </a:rPr>
              <a:t>^ </a:t>
            </a:r>
            <a:r>
              <a:rPr sz="2800" dirty="0">
                <a:latin typeface="Tahoma"/>
                <a:cs typeface="Tahoma"/>
              </a:rPr>
              <a:t>b&gt; </a:t>
            </a:r>
            <a:r>
              <a:rPr sz="2800" dirty="0"/>
              <a:t>√ </a:t>
            </a:r>
            <a:r>
              <a:rPr sz="2800" baseline="5787" dirty="0">
                <a:latin typeface="Tahoma"/>
                <a:cs typeface="Tahoma"/>
              </a:rPr>
              <a:t>̅</a:t>
            </a:r>
            <a:r>
              <a:rPr sz="2800" dirty="0">
                <a:latin typeface="Tahoma"/>
                <a:cs typeface="Tahoma"/>
              </a:rPr>
              <a:t>̅n</a:t>
            </a:r>
            <a:r>
              <a:rPr sz="2800">
                <a:latin typeface="Tahoma"/>
                <a:cs typeface="Tahoma"/>
              </a:rPr>
              <a:t>) </a:t>
            </a:r>
            <a:r>
              <a:rPr lang="en-US" sz="2800" dirty="0">
                <a:latin typeface="Wingdings"/>
                <a:cs typeface="Tahoma"/>
                <a:sym typeface="Wingdings" panose="05000000000000000000" pitchFamily="2" charset="2"/>
              </a:rPr>
              <a:t>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ab&gt;</a:t>
            </a:r>
            <a:r>
              <a:rPr sz="2800">
                <a:latin typeface="Tahoma"/>
                <a:cs typeface="Tahoma"/>
              </a:rPr>
              <a:t>n </a:t>
            </a:r>
            <a:r>
              <a:rPr lang="en-US" sz="2800" dirty="0">
                <a:latin typeface="Wingdings"/>
                <a:cs typeface="Tahoma"/>
                <a:sym typeface="Wingdings" panose="05000000000000000000" pitchFamily="2" charset="2"/>
              </a:rPr>
              <a:t></a:t>
            </a:r>
            <a:r>
              <a:rPr sz="2800" spc="49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ahoma"/>
                <a:cs typeface="Tahoma"/>
              </a:rPr>
              <a:t>false</a:t>
            </a:r>
            <a:endParaRPr sz="2800">
              <a:latin typeface="Tahoma"/>
              <a:cs typeface="Tahoma"/>
            </a:endParaRPr>
          </a:p>
          <a:p>
            <a:pPr marL="28575">
              <a:spcBef>
                <a:spcPts val="274"/>
              </a:spcBef>
              <a:tabLst>
                <a:tab pos="4389596" algn="l"/>
              </a:tabLst>
            </a:pPr>
            <a:r>
              <a:rPr lang="en-US" sz="2800" dirty="0">
                <a:latin typeface="Wingdings"/>
                <a:cs typeface="Times New Roman"/>
                <a:sym typeface="Wingdings" panose="05000000000000000000" pitchFamily="2" charset="2"/>
              </a:rPr>
              <a:t>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ahoma"/>
                <a:cs typeface="Tahoma"/>
              </a:rPr>
              <a:t>Prime </a:t>
            </a:r>
            <a:r>
              <a:rPr sz="2800" dirty="0">
                <a:latin typeface="Tahoma"/>
                <a:cs typeface="Tahoma"/>
              </a:rPr>
              <a:t>divisor of </a:t>
            </a:r>
            <a:r>
              <a:rPr sz="2800" spc="-4" dirty="0">
                <a:latin typeface="Tahoma"/>
                <a:cs typeface="Tahoma"/>
              </a:rPr>
              <a:t>n </a:t>
            </a:r>
            <a:r>
              <a:rPr sz="2800" dirty="0">
                <a:latin typeface="Tahoma"/>
                <a:cs typeface="Tahoma"/>
              </a:rPr>
              <a:t>less </a:t>
            </a:r>
            <a:r>
              <a:rPr sz="2800" spc="-4" dirty="0">
                <a:latin typeface="Tahoma"/>
                <a:cs typeface="Tahoma"/>
              </a:rPr>
              <a:t>than </a:t>
            </a:r>
            <a:r>
              <a:rPr sz="2800" dirty="0">
                <a:latin typeface="Tahoma"/>
                <a:cs typeface="Tahoma"/>
              </a:rPr>
              <a:t>or</a:t>
            </a:r>
            <a:r>
              <a:rPr sz="2800" spc="116" dirty="0">
                <a:latin typeface="Tahoma"/>
                <a:cs typeface="Tahoma"/>
              </a:rPr>
              <a:t> </a:t>
            </a:r>
            <a:r>
              <a:rPr sz="2800" spc="-4">
                <a:latin typeface="Tahoma"/>
                <a:cs typeface="Tahoma"/>
              </a:rPr>
              <a:t>equal</a:t>
            </a:r>
            <a:r>
              <a:rPr sz="2800" spc="4">
                <a:latin typeface="Tahoma"/>
                <a:cs typeface="Tahoma"/>
              </a:rPr>
              <a:t> </a:t>
            </a:r>
            <a:r>
              <a:rPr sz="2800" spc="-4">
                <a:latin typeface="Tahoma"/>
                <a:cs typeface="Tahoma"/>
              </a:rPr>
              <a:t>to</a:t>
            </a:r>
            <a:r>
              <a:rPr lang="en-US" sz="2800" spc="-4">
                <a:latin typeface="Tahoma"/>
                <a:cs typeface="Tahoma"/>
              </a:rPr>
              <a:t> </a:t>
            </a:r>
            <a:r>
              <a:rPr sz="2800"/>
              <a:t>√</a:t>
            </a:r>
            <a:r>
              <a:rPr sz="2800" spc="-64"/>
              <a:t> </a:t>
            </a:r>
            <a:r>
              <a:rPr sz="2800" spc="-5" baseline="5787" dirty="0">
                <a:latin typeface="Tahoma"/>
                <a:cs typeface="Tahoma"/>
              </a:rPr>
              <a:t>̅</a:t>
            </a:r>
            <a:r>
              <a:rPr sz="2800" spc="-4" dirty="0">
                <a:latin typeface="Tahoma"/>
                <a:cs typeface="Tahoma"/>
              </a:rPr>
              <a:t>̅n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9048" y="162042"/>
            <a:ext cx="1505903" cy="437940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Primes…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8" y="599982"/>
            <a:ext cx="9046464" cy="40302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 marR="895350" algn="just">
              <a:lnSpc>
                <a:spcPct val="120000"/>
              </a:lnSpc>
              <a:spcBef>
                <a:spcPts val="75"/>
              </a:spcBef>
            </a:pPr>
            <a:r>
              <a:rPr sz="2600" b="1" spc="-4" dirty="0">
                <a:solidFill>
                  <a:srgbClr val="0000FF"/>
                </a:solidFill>
              </a:rPr>
              <a:t>Theorem </a:t>
            </a:r>
            <a:r>
              <a:rPr sz="2600" b="1" dirty="0">
                <a:solidFill>
                  <a:srgbClr val="0000FF"/>
                </a:solidFill>
              </a:rPr>
              <a:t>3</a:t>
            </a:r>
            <a:r>
              <a:rPr sz="2600" dirty="0">
                <a:solidFill>
                  <a:srgbClr val="0000FF"/>
                </a:solidFill>
              </a:rPr>
              <a:t>: </a:t>
            </a:r>
            <a:r>
              <a:rPr sz="2600" spc="-4" dirty="0">
                <a:solidFill>
                  <a:srgbClr val="0000FF"/>
                </a:solidFill>
              </a:rPr>
              <a:t>There are </a:t>
            </a:r>
            <a:r>
              <a:rPr sz="2600" dirty="0">
                <a:solidFill>
                  <a:srgbClr val="0000FF"/>
                </a:solidFill>
              </a:rPr>
              <a:t>infinite </a:t>
            </a:r>
            <a:r>
              <a:rPr sz="2600" spc="-4" dirty="0">
                <a:solidFill>
                  <a:srgbClr val="0000FF"/>
                </a:solidFill>
              </a:rPr>
              <a:t>many </a:t>
            </a:r>
            <a:r>
              <a:rPr sz="2600" spc="-4">
                <a:solidFill>
                  <a:srgbClr val="0000FF"/>
                </a:solidFill>
              </a:rPr>
              <a:t>primes  </a:t>
            </a:r>
            <a:endParaRPr lang="en-US" sz="2600" spc="-4">
              <a:solidFill>
                <a:srgbClr val="0000FF"/>
              </a:solidFill>
            </a:endParaRPr>
          </a:p>
          <a:p>
            <a:pPr marL="28575" marR="895350" algn="just">
              <a:lnSpc>
                <a:spcPct val="120000"/>
              </a:lnSpc>
              <a:spcBef>
                <a:spcPts val="75"/>
              </a:spcBef>
            </a:pPr>
            <a:r>
              <a:rPr sz="2600" spc="-4"/>
              <a:t>Proof</a:t>
            </a:r>
            <a:r>
              <a:rPr sz="2600" spc="-4" dirty="0"/>
              <a:t>: page 212</a:t>
            </a:r>
            <a:endParaRPr sz="2600"/>
          </a:p>
          <a:p>
            <a:pPr marL="28575" algn="just">
              <a:spcBef>
                <a:spcPts val="506"/>
              </a:spcBef>
            </a:pPr>
            <a:r>
              <a:rPr sz="2600" b="1" spc="-4" dirty="0">
                <a:solidFill>
                  <a:srgbClr val="0000FF"/>
                </a:solidFill>
              </a:rPr>
              <a:t>Theorem </a:t>
            </a:r>
            <a:r>
              <a:rPr sz="2600" b="1" dirty="0">
                <a:solidFill>
                  <a:srgbClr val="0000FF"/>
                </a:solidFill>
              </a:rPr>
              <a:t>4</a:t>
            </a:r>
            <a:r>
              <a:rPr sz="2600" dirty="0">
                <a:solidFill>
                  <a:srgbClr val="0000FF"/>
                </a:solidFill>
              </a:rPr>
              <a:t>: </a:t>
            </a:r>
            <a:r>
              <a:rPr sz="2600" spc="-4" dirty="0">
                <a:solidFill>
                  <a:srgbClr val="0000FF"/>
                </a:solidFill>
              </a:rPr>
              <a:t>The prime number </a:t>
            </a:r>
            <a:r>
              <a:rPr sz="2600" dirty="0">
                <a:solidFill>
                  <a:srgbClr val="0000FF"/>
                </a:solidFill>
              </a:rPr>
              <a:t>theorem:</a:t>
            </a:r>
            <a:endParaRPr sz="2600"/>
          </a:p>
          <a:p>
            <a:pPr marL="285750" marR="22860" indent="-41433" algn="just">
              <a:spcBef>
                <a:spcPts val="503"/>
              </a:spcBef>
            </a:pPr>
            <a:r>
              <a:rPr sz="2600" spc="-4" dirty="0">
                <a:solidFill>
                  <a:srgbClr val="0000FF"/>
                </a:solidFill>
              </a:rPr>
              <a:t>The ratio of the number of primes </a:t>
            </a:r>
            <a:r>
              <a:rPr sz="2600" dirty="0">
                <a:solidFill>
                  <a:srgbClr val="0000FF"/>
                </a:solidFill>
              </a:rPr>
              <a:t>not </a:t>
            </a:r>
            <a:r>
              <a:rPr sz="2600" spc="-4" dirty="0">
                <a:solidFill>
                  <a:srgbClr val="0000FF"/>
                </a:solidFill>
              </a:rPr>
              <a:t>exceeding  x and </a:t>
            </a:r>
            <a:r>
              <a:rPr sz="2600" dirty="0">
                <a:solidFill>
                  <a:srgbClr val="0000FF"/>
                </a:solidFill>
              </a:rPr>
              <a:t>x/ln </a:t>
            </a:r>
            <a:r>
              <a:rPr sz="2600" spc="-4" dirty="0">
                <a:solidFill>
                  <a:srgbClr val="0000FF"/>
                </a:solidFill>
              </a:rPr>
              <a:t>x approaches 1 and </a:t>
            </a:r>
            <a:r>
              <a:rPr sz="2600" dirty="0">
                <a:solidFill>
                  <a:srgbClr val="0000FF"/>
                </a:solidFill>
              </a:rPr>
              <a:t>grows </a:t>
            </a:r>
            <a:r>
              <a:rPr sz="2600" spc="-4" dirty="0">
                <a:solidFill>
                  <a:srgbClr val="0000FF"/>
                </a:solidFill>
              </a:rPr>
              <a:t>with </a:t>
            </a:r>
            <a:r>
              <a:rPr sz="2600" dirty="0">
                <a:solidFill>
                  <a:srgbClr val="0000FF"/>
                </a:solidFill>
              </a:rPr>
              <a:t>bound  </a:t>
            </a:r>
            <a:r>
              <a:rPr sz="2600" spc="-4" dirty="0">
                <a:solidFill>
                  <a:srgbClr val="0000FF"/>
                </a:solidFill>
              </a:rPr>
              <a:t>( ln x: </a:t>
            </a:r>
            <a:r>
              <a:rPr sz="2600" dirty="0">
                <a:solidFill>
                  <a:srgbClr val="0000FF"/>
                </a:solidFill>
              </a:rPr>
              <a:t>natural logarithm </a:t>
            </a:r>
            <a:r>
              <a:rPr sz="2600" spc="-4" dirty="0">
                <a:solidFill>
                  <a:srgbClr val="0000FF"/>
                </a:solidFill>
              </a:rPr>
              <a:t>of</a:t>
            </a:r>
            <a:r>
              <a:rPr sz="2600" spc="8" dirty="0">
                <a:solidFill>
                  <a:srgbClr val="0000FF"/>
                </a:solidFill>
              </a:rPr>
              <a:t> </a:t>
            </a:r>
            <a:r>
              <a:rPr sz="2600" spc="-4" dirty="0">
                <a:solidFill>
                  <a:srgbClr val="0000FF"/>
                </a:solidFill>
              </a:rPr>
              <a:t>x)</a:t>
            </a:r>
            <a:endParaRPr sz="2600"/>
          </a:p>
          <a:p>
            <a:pPr marL="28575" marR="4329589" algn="just">
              <a:lnSpc>
                <a:spcPct val="120000"/>
              </a:lnSpc>
              <a:spcBef>
                <a:spcPts val="4"/>
              </a:spcBef>
            </a:pPr>
            <a:r>
              <a:rPr sz="2600" spc="-4" dirty="0"/>
              <a:t>See page</a:t>
            </a:r>
            <a:r>
              <a:rPr sz="2600" spc="-38" dirty="0"/>
              <a:t> </a:t>
            </a:r>
            <a:r>
              <a:rPr sz="2600" spc="-4" dirty="0"/>
              <a:t>213  Example:</a:t>
            </a:r>
            <a:endParaRPr sz="2600"/>
          </a:p>
          <a:p>
            <a:pPr marL="342900" algn="just">
              <a:spcBef>
                <a:spcPts val="435"/>
              </a:spcBef>
            </a:pPr>
            <a:r>
              <a:rPr sz="2600" spc="-8" dirty="0"/>
              <a:t>x= </a:t>
            </a:r>
            <a:r>
              <a:rPr sz="2600" spc="-4"/>
              <a:t>10</a:t>
            </a:r>
            <a:r>
              <a:rPr sz="2600" spc="-5" baseline="24305"/>
              <a:t>1000 </a:t>
            </a:r>
            <a:r>
              <a:rPr lang="en-US" sz="2600" spc="-5" baseline="24305" dirty="0">
                <a:latin typeface="Wingdings"/>
                <a:sym typeface="Wingdings" panose="05000000000000000000" pitchFamily="2" charset="2"/>
              </a:rPr>
              <a:t></a:t>
            </a:r>
            <a:r>
              <a:rPr sz="2600">
                <a:latin typeface="Times New Roman"/>
                <a:cs typeface="Times New Roman"/>
              </a:rPr>
              <a:t> </a:t>
            </a:r>
            <a:r>
              <a:rPr sz="2600" spc="-4" dirty="0"/>
              <a:t>The odds </a:t>
            </a:r>
            <a:r>
              <a:rPr sz="2600" dirty="0"/>
              <a:t>that an </a:t>
            </a:r>
            <a:r>
              <a:rPr sz="2600" spc="-4" dirty="0"/>
              <a:t>integer near 10</a:t>
            </a:r>
            <a:r>
              <a:rPr sz="2600" spc="-5" baseline="24305" dirty="0"/>
              <a:t>1000</a:t>
            </a:r>
            <a:r>
              <a:rPr sz="2600" spc="338" baseline="24305" dirty="0"/>
              <a:t> </a:t>
            </a:r>
            <a:r>
              <a:rPr sz="2600" dirty="0"/>
              <a:t>is</a:t>
            </a:r>
            <a:endParaRPr sz="2600"/>
          </a:p>
          <a:p>
            <a:pPr marL="285750" algn="just">
              <a:spcBef>
                <a:spcPts val="11"/>
              </a:spcBef>
            </a:pPr>
            <a:r>
              <a:rPr sz="2600" spc="-4" dirty="0"/>
              <a:t>prime are approximately 1/ln 10</a:t>
            </a:r>
            <a:r>
              <a:rPr sz="2600" spc="-5" baseline="24305" dirty="0"/>
              <a:t>1000 </a:t>
            </a:r>
            <a:r>
              <a:rPr sz="2600" dirty="0"/>
              <a:t>~</a:t>
            </a:r>
            <a:r>
              <a:rPr sz="2600" spc="-113" dirty="0"/>
              <a:t> </a:t>
            </a:r>
            <a:r>
              <a:rPr sz="2600" spc="-4" dirty="0"/>
              <a:t>1/2300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872" y="224650"/>
            <a:ext cx="8912351" cy="452849"/>
          </a:xfrm>
          <a:prstGeom prst="rect">
            <a:avLst/>
          </a:prstGeom>
        </p:spPr>
        <p:txBody>
          <a:bodyPr spcFirstLastPara="1" vert="horz" wrap="square" lIns="0" tIns="9049" rIns="0" bIns="0" rtlCol="0" anchor="ctr" anchorCtr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800" spc="-4" dirty="0"/>
              <a:t>Conjectures and Open Problems About</a:t>
            </a:r>
            <a:r>
              <a:rPr sz="2800" spc="30" dirty="0"/>
              <a:t> </a:t>
            </a:r>
            <a:r>
              <a:rPr sz="2800" spc="-4" dirty="0"/>
              <a:t>Primes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37412" y="1195331"/>
            <a:ext cx="8506587" cy="1891063"/>
          </a:xfrm>
          <a:prstGeom prst="rect">
            <a:avLst/>
          </a:prstGeom>
        </p:spPr>
        <p:txBody>
          <a:bodyPr vert="horz" wrap="square" lIns="0" tIns="64294" rIns="0" bIns="0" rtlCol="0">
            <a:spAutoFit/>
          </a:bodyPr>
          <a:lstStyle/>
          <a:p>
            <a:pPr marL="9525">
              <a:spcBef>
                <a:spcPts val="506"/>
              </a:spcBef>
            </a:pPr>
            <a:r>
              <a:rPr sz="2800" spc="-4" dirty="0">
                <a:solidFill>
                  <a:srgbClr val="0000FF"/>
                </a:solidFill>
              </a:rPr>
              <a:t>See pages: 214,</a:t>
            </a:r>
            <a:r>
              <a:rPr sz="2800" spc="11" dirty="0">
                <a:solidFill>
                  <a:srgbClr val="0000FF"/>
                </a:solidFill>
              </a:rPr>
              <a:t> </a:t>
            </a:r>
            <a:r>
              <a:rPr sz="2800" spc="-4" dirty="0">
                <a:solidFill>
                  <a:srgbClr val="0000FF"/>
                </a:solidFill>
              </a:rPr>
              <a:t>215</a:t>
            </a:r>
            <a:endParaRPr sz="2800"/>
          </a:p>
          <a:p>
            <a:pPr marL="266700" indent="-257175">
              <a:spcBef>
                <a:spcPts val="435"/>
              </a:spcBef>
              <a:buSzPct val="79166"/>
              <a:buFont typeface="Wingdings"/>
              <a:buChar char=""/>
              <a:tabLst>
                <a:tab pos="266224" algn="l"/>
                <a:tab pos="266700" algn="l"/>
                <a:tab pos="633889" algn="l"/>
              </a:tabLst>
            </a:pPr>
            <a:r>
              <a:rPr sz="2800" dirty="0">
                <a:solidFill>
                  <a:srgbClr val="0000FF"/>
                </a:solidFill>
              </a:rPr>
              <a:t>3x	+ 1</a:t>
            </a:r>
            <a:r>
              <a:rPr sz="2800" spc="-23" dirty="0">
                <a:solidFill>
                  <a:srgbClr val="0000FF"/>
                </a:solidFill>
              </a:rPr>
              <a:t> </a:t>
            </a:r>
            <a:r>
              <a:rPr sz="2800" spc="-4" dirty="0">
                <a:solidFill>
                  <a:srgbClr val="0000FF"/>
                </a:solidFill>
              </a:rPr>
              <a:t>conjecture</a:t>
            </a:r>
            <a:endParaRPr sz="2800"/>
          </a:p>
          <a:p>
            <a:pPr marL="266700" marR="3810" indent="-257175">
              <a:spcBef>
                <a:spcPts val="431"/>
              </a:spcBef>
              <a:buSzPct val="79166"/>
              <a:buFont typeface="Wingdings"/>
              <a:buChar char=""/>
              <a:tabLst>
                <a:tab pos="266224" algn="l"/>
                <a:tab pos="266700" algn="l"/>
                <a:tab pos="3265170" algn="l"/>
                <a:tab pos="4612005" algn="l"/>
              </a:tabLst>
            </a:pPr>
            <a:r>
              <a:rPr sz="2800" spc="-30" dirty="0">
                <a:solidFill>
                  <a:srgbClr val="0000FF"/>
                </a:solidFill>
              </a:rPr>
              <a:t>Twin </a:t>
            </a:r>
            <a:r>
              <a:rPr sz="2800" spc="-4" dirty="0">
                <a:solidFill>
                  <a:srgbClr val="0000FF"/>
                </a:solidFill>
              </a:rPr>
              <a:t>prime</a:t>
            </a:r>
            <a:r>
              <a:rPr sz="2800" spc="68" dirty="0">
                <a:solidFill>
                  <a:srgbClr val="0000FF"/>
                </a:solidFill>
              </a:rPr>
              <a:t> </a:t>
            </a:r>
            <a:r>
              <a:rPr sz="2800" spc="-4" dirty="0">
                <a:solidFill>
                  <a:srgbClr val="0000FF"/>
                </a:solidFill>
              </a:rPr>
              <a:t>conjecture</a:t>
            </a:r>
            <a:r>
              <a:rPr sz="2800" spc="-4">
                <a:solidFill>
                  <a:srgbClr val="0000FF"/>
                </a:solidFill>
              </a:rPr>
              <a:t>:</a:t>
            </a:r>
            <a:r>
              <a:rPr sz="2800" spc="19">
                <a:solidFill>
                  <a:srgbClr val="0000FF"/>
                </a:solidFill>
              </a:rPr>
              <a:t> </a:t>
            </a:r>
            <a:r>
              <a:rPr sz="2800" spc="-4">
                <a:solidFill>
                  <a:srgbClr val="0000FF"/>
                </a:solidFill>
              </a:rPr>
              <a:t>there</a:t>
            </a:r>
            <a:r>
              <a:rPr lang="en-US" sz="2800" spc="-4">
                <a:solidFill>
                  <a:srgbClr val="0000FF"/>
                </a:solidFill>
              </a:rPr>
              <a:t> </a:t>
            </a:r>
            <a:r>
              <a:rPr sz="2800" spc="-4">
                <a:solidFill>
                  <a:srgbClr val="0000FF"/>
                </a:solidFill>
              </a:rPr>
              <a:t>are</a:t>
            </a:r>
            <a:r>
              <a:rPr sz="2800" spc="11">
                <a:solidFill>
                  <a:srgbClr val="0000FF"/>
                </a:solidFill>
              </a:rPr>
              <a:t> </a:t>
            </a:r>
            <a:r>
              <a:rPr sz="2800" spc="-4">
                <a:solidFill>
                  <a:srgbClr val="0000FF"/>
                </a:solidFill>
              </a:rPr>
              <a:t>infinitely</a:t>
            </a:r>
            <a:r>
              <a:rPr lang="en-US" sz="2800" spc="-4">
                <a:solidFill>
                  <a:srgbClr val="0000FF"/>
                </a:solidFill>
              </a:rPr>
              <a:t> </a:t>
            </a:r>
            <a:r>
              <a:rPr sz="2800">
                <a:solidFill>
                  <a:srgbClr val="0000FF"/>
                </a:solidFill>
              </a:rPr>
              <a:t>many</a:t>
            </a:r>
            <a:r>
              <a:rPr sz="2800" spc="-68">
                <a:solidFill>
                  <a:srgbClr val="0000FF"/>
                </a:solidFill>
              </a:rPr>
              <a:t> </a:t>
            </a:r>
            <a:r>
              <a:rPr sz="2800" spc="-4" dirty="0">
                <a:solidFill>
                  <a:srgbClr val="0000FF"/>
                </a:solidFill>
              </a:rPr>
              <a:t>twin  primes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cephalitis Brain Infection by Slidesgo">
  <a:themeElements>
    <a:clrScheme name="Simple Light">
      <a:dk1>
        <a:srgbClr val="3000FF"/>
      </a:dk1>
      <a:lt1>
        <a:srgbClr val="EBEBEB"/>
      </a:lt1>
      <a:dk2>
        <a:srgbClr val="00336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827</Words>
  <Application>Microsoft Office PowerPoint</Application>
  <PresentationFormat>On-screen Show (16:9)</PresentationFormat>
  <Paragraphs>99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Helvetica</vt:lpstr>
      <vt:lpstr>Segoe UI Historic</vt:lpstr>
      <vt:lpstr>Raleway Medium</vt:lpstr>
      <vt:lpstr>Times New Roman</vt:lpstr>
      <vt:lpstr>Raleway</vt:lpstr>
      <vt:lpstr>Tahoma</vt:lpstr>
      <vt:lpstr>Raleway ExtraBold</vt:lpstr>
      <vt:lpstr>Wingdings</vt:lpstr>
      <vt:lpstr>Arial</vt:lpstr>
      <vt:lpstr>Encephalitis Brain Infection by Slidesgo</vt:lpstr>
      <vt:lpstr>Primes and Greatest Common  Divisors</vt:lpstr>
      <vt:lpstr> Primes and Greatest Common  Divisors</vt:lpstr>
      <vt:lpstr>PowerPoint Presentation</vt:lpstr>
      <vt:lpstr>Primes…</vt:lpstr>
      <vt:lpstr>Primes…</vt:lpstr>
      <vt:lpstr>PowerPoint Presentation</vt:lpstr>
      <vt:lpstr>Primes…</vt:lpstr>
      <vt:lpstr>Primes…</vt:lpstr>
      <vt:lpstr>Conjectures and Open Problems About Primes</vt:lpstr>
      <vt:lpstr>3.5</vt:lpstr>
      <vt:lpstr>Greatest Common Divisors and  Least Common Multiples</vt:lpstr>
      <vt:lpstr>PowerPoint Presentation</vt:lpstr>
      <vt:lpstr>Greatest Common Divisors and  Least Common Multiples</vt:lpstr>
      <vt:lpstr>Greatest Common Divisors and  Least Common Multiples</vt:lpstr>
      <vt:lpstr>Greatest Common Divisors and  Least Common Multiples</vt:lpstr>
      <vt:lpstr>Greatest Common Divisors and  Least Common Multiples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ENCEPHALITIS BRAIN INFECTION</dc:title>
  <cp:lastModifiedBy>Trần Ngân</cp:lastModifiedBy>
  <cp:revision>4</cp:revision>
  <dcterms:modified xsi:type="dcterms:W3CDTF">2022-06-15T15:11:42Z</dcterms:modified>
</cp:coreProperties>
</file>