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77"/>
  </p:notesMasterIdLst>
  <p:sldIdLst>
    <p:sldId id="256" r:id="rId3"/>
    <p:sldId id="257" r:id="rId4"/>
    <p:sldId id="258" r:id="rId5"/>
    <p:sldId id="261" r:id="rId6"/>
    <p:sldId id="260" r:id="rId7"/>
    <p:sldId id="262" r:id="rId8"/>
    <p:sldId id="263" r:id="rId9"/>
    <p:sldId id="264" r:id="rId10"/>
    <p:sldId id="272" r:id="rId11"/>
    <p:sldId id="274" r:id="rId12"/>
    <p:sldId id="287" r:id="rId13"/>
    <p:sldId id="278" r:id="rId14"/>
    <p:sldId id="279" r:id="rId15"/>
    <p:sldId id="356" r:id="rId16"/>
    <p:sldId id="357" r:id="rId17"/>
    <p:sldId id="382" r:id="rId18"/>
    <p:sldId id="427" r:id="rId19"/>
    <p:sldId id="360" r:id="rId20"/>
    <p:sldId id="359" r:id="rId21"/>
    <p:sldId id="306" r:id="rId22"/>
    <p:sldId id="307" r:id="rId23"/>
    <p:sldId id="308" r:id="rId24"/>
    <p:sldId id="309" r:id="rId25"/>
    <p:sldId id="310" r:id="rId26"/>
    <p:sldId id="316" r:id="rId27"/>
    <p:sldId id="317" r:id="rId28"/>
    <p:sldId id="318" r:id="rId29"/>
    <p:sldId id="354" r:id="rId30"/>
    <p:sldId id="365" r:id="rId31"/>
    <p:sldId id="402" r:id="rId32"/>
    <p:sldId id="369" r:id="rId33"/>
    <p:sldId id="370" r:id="rId34"/>
    <p:sldId id="372" r:id="rId35"/>
    <p:sldId id="371" r:id="rId36"/>
    <p:sldId id="403" r:id="rId37"/>
    <p:sldId id="374" r:id="rId38"/>
    <p:sldId id="375" r:id="rId39"/>
    <p:sldId id="376" r:id="rId40"/>
    <p:sldId id="377" r:id="rId41"/>
    <p:sldId id="378" r:id="rId42"/>
    <p:sldId id="379" r:id="rId43"/>
    <p:sldId id="380" r:id="rId44"/>
    <p:sldId id="381" r:id="rId45"/>
    <p:sldId id="428" r:id="rId46"/>
    <p:sldId id="383" r:id="rId47"/>
    <p:sldId id="384" r:id="rId48"/>
    <p:sldId id="385" r:id="rId49"/>
    <p:sldId id="386" r:id="rId50"/>
    <p:sldId id="387" r:id="rId51"/>
    <p:sldId id="388" r:id="rId52"/>
    <p:sldId id="389" r:id="rId53"/>
    <p:sldId id="404" r:id="rId54"/>
    <p:sldId id="390" r:id="rId55"/>
    <p:sldId id="391" r:id="rId56"/>
    <p:sldId id="392" r:id="rId57"/>
    <p:sldId id="393" r:id="rId58"/>
    <p:sldId id="394" r:id="rId59"/>
    <p:sldId id="395" r:id="rId60"/>
    <p:sldId id="396" r:id="rId61"/>
    <p:sldId id="397" r:id="rId62"/>
    <p:sldId id="398" r:id="rId63"/>
    <p:sldId id="399" r:id="rId64"/>
    <p:sldId id="429" r:id="rId65"/>
    <p:sldId id="400" r:id="rId66"/>
    <p:sldId id="405" r:id="rId67"/>
    <p:sldId id="312" r:id="rId68"/>
    <p:sldId id="313" r:id="rId69"/>
    <p:sldId id="314" r:id="rId70"/>
    <p:sldId id="315" r:id="rId71"/>
    <p:sldId id="321" r:id="rId72"/>
    <p:sldId id="322" r:id="rId73"/>
    <p:sldId id="355" r:id="rId74"/>
    <p:sldId id="336" r:id="rId75"/>
    <p:sldId id="338" r:id="rId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93" autoAdjust="0"/>
  </p:normalViewPr>
  <p:slideViewPr>
    <p:cSldViewPr snapToGrid="0">
      <p:cViewPr varScale="1">
        <p:scale>
          <a:sx n="74" d="100"/>
          <a:sy n="74" d="100"/>
        </p:scale>
        <p:origin x="1714"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21/09/2022</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Movie relation, answer below questions:</a:t>
            </a:r>
          </a:p>
          <a:p>
            <a:r>
              <a:rPr lang="en-US" dirty="0"/>
              <a:t>1. What are the keys of relation?</a:t>
            </a:r>
          </a:p>
          <a:p>
            <a:r>
              <a:rPr lang="en-US" dirty="0"/>
              <a:t>2. What if we ignore the column </a:t>
            </a:r>
            <a:r>
              <a:rPr lang="en-US" dirty="0" err="1"/>
              <a:t>starName</a:t>
            </a:r>
            <a:r>
              <a:rPr lang="en-US" dirty="0"/>
              <a:t>?</a:t>
            </a:r>
          </a:p>
          <a:p>
            <a:r>
              <a:rPr lang="en-US" dirty="0"/>
              <a:t>3. Can </a:t>
            </a:r>
            <a:r>
              <a:rPr lang="en-US" dirty="0" err="1"/>
              <a:t>starName</a:t>
            </a:r>
            <a:r>
              <a:rPr lang="en-US" dirty="0"/>
              <a:t> be a key?</a:t>
            </a:r>
            <a:endParaRPr lang="vi-VN" dirty="0"/>
          </a:p>
          <a:p>
            <a:endParaRPr lang="en-US" dirty="0"/>
          </a:p>
          <a:p>
            <a:r>
              <a:rPr lang="en-US" dirty="0"/>
              <a:t>Easy to see that: the following FD is true</a:t>
            </a:r>
          </a:p>
          <a:p>
            <a:pPr lvl="1"/>
            <a:r>
              <a:rPr lang="en-US" dirty="0" err="1"/>
              <a:t>title,year</a:t>
            </a:r>
            <a:r>
              <a:rPr lang="en-US" dirty="0"/>
              <a:t> </a:t>
            </a:r>
            <a:r>
              <a:rPr lang="en-US" dirty="0">
                <a:sym typeface="Symbol" panose="05050102010706020507"/>
              </a:rPr>
              <a:t> length, genre, </a:t>
            </a:r>
            <a:r>
              <a:rPr lang="en-US" dirty="0" err="1">
                <a:sym typeface="Symbol" panose="05050102010706020507"/>
              </a:rPr>
              <a:t>studioName</a:t>
            </a:r>
            <a:endParaRPr lang="en-US" dirty="0">
              <a:sym typeface="Symbol" panose="05050102010706020507"/>
            </a:endParaRPr>
          </a:p>
          <a:p>
            <a:r>
              <a:rPr lang="en-US" dirty="0"/>
              <a:t>Exercise: How about the FD </a:t>
            </a:r>
          </a:p>
          <a:p>
            <a:pPr lvl="1"/>
            <a:r>
              <a:rPr lang="en-US" dirty="0" err="1"/>
              <a:t>title,year</a:t>
            </a:r>
            <a:r>
              <a:rPr lang="en-US" dirty="0"/>
              <a:t> </a:t>
            </a:r>
            <a:r>
              <a:rPr lang="en-US" dirty="0">
                <a:sym typeface="Symbol" panose="05050102010706020507"/>
              </a:rPr>
              <a:t> </a:t>
            </a:r>
            <a:r>
              <a:rPr lang="en-US" dirty="0" err="1">
                <a:sym typeface="Symbol" panose="05050102010706020507"/>
              </a:rPr>
              <a:t>starName</a:t>
            </a:r>
            <a:endParaRPr lang="en-US" dirty="0"/>
          </a:p>
          <a:p>
            <a:r>
              <a:rPr lang="en-US" sz="1200" dirty="0">
                <a:solidFill>
                  <a:srgbClr val="0070C0"/>
                </a:solidFill>
                <a:latin typeface="Arial" panose="020B0604020202020204" pitchFamily="34" charset="0"/>
                <a:cs typeface="Arial" panose="020B0604020202020204" pitchFamily="34" charset="0"/>
              </a:rPr>
              <a:t>title, year </a:t>
            </a:r>
            <a:r>
              <a:rPr lang="en-US" sz="1200" dirty="0">
                <a:solidFill>
                  <a:srgbClr val="0070C0"/>
                </a:solidFill>
                <a:latin typeface="Arial" panose="020B0604020202020204" pitchFamily="34" charset="0"/>
                <a:cs typeface="Arial" panose="020B0604020202020204" pitchFamily="34" charset="0"/>
                <a:sym typeface="Wingdings" panose="05000000000000000000" pitchFamily="2" charset="2"/>
              </a:rPr>
              <a:t> </a:t>
            </a:r>
            <a:r>
              <a:rPr lang="en-US" sz="1200" dirty="0" err="1">
                <a:solidFill>
                  <a:srgbClr val="0070C0"/>
                </a:solidFill>
                <a:latin typeface="Arial" panose="020B0604020202020204" pitchFamily="34" charset="0"/>
                <a:cs typeface="Arial" panose="020B0604020202020204" pitchFamily="34" charset="0"/>
                <a:sym typeface="Wingdings" panose="05000000000000000000" pitchFamily="2" charset="2"/>
              </a:rPr>
              <a:t>startName</a:t>
            </a:r>
            <a:r>
              <a:rPr lang="en-US" sz="1200" dirty="0">
                <a:solidFill>
                  <a:srgbClr val="0070C0"/>
                </a:solidFill>
                <a:latin typeface="Arial" panose="020B0604020202020204" pitchFamily="34" charset="0"/>
                <a:cs typeface="Arial" panose="020B0604020202020204" pitchFamily="34" charset="0"/>
                <a:sym typeface="Wingdings" panose="05000000000000000000" pitchFamily="2" charset="2"/>
              </a:rPr>
              <a:t> does not hold in </a:t>
            </a:r>
            <a:r>
              <a:rPr lang="en-US" sz="1200" dirty="0" err="1">
                <a:solidFill>
                  <a:srgbClr val="0070C0"/>
                </a:solidFill>
                <a:latin typeface="Arial" panose="020B0604020202020204" pitchFamily="34" charset="0"/>
                <a:cs typeface="Arial" panose="020B0604020202020204" pitchFamily="34" charset="0"/>
                <a:sym typeface="Wingdings" panose="05000000000000000000" pitchFamily="2" charset="2"/>
              </a:rPr>
              <a:t>Movies1</a:t>
            </a:r>
            <a:r>
              <a:rPr lang="en-US" sz="1200" dirty="0">
                <a:solidFill>
                  <a:srgbClr val="0070C0"/>
                </a:solidFill>
                <a:latin typeface="Arial" panose="020B0604020202020204" pitchFamily="34" charset="0"/>
                <a:cs typeface="Arial" panose="020B0604020202020204" pitchFamily="34" charset="0"/>
                <a:sym typeface="Wingdings" panose="05000000000000000000" pitchFamily="2" charset="2"/>
              </a:rPr>
              <a:t> relation </a:t>
            </a:r>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5</a:t>
            </a:fld>
            <a:endParaRPr 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i="0" dirty="0"/>
          </a:p>
        </p:txBody>
      </p:sp>
      <p:sp>
        <p:nvSpPr>
          <p:cNvPr id="4" name="Slide Number Placeholder 3"/>
          <p:cNvSpPr>
            <a:spLocks noGrp="1"/>
          </p:cNvSpPr>
          <p:nvPr>
            <p:ph type="sldNum" sz="quarter" idx="10"/>
          </p:nvPr>
        </p:nvSpPr>
        <p:spPr/>
        <p:txBody>
          <a:bodyPr/>
          <a:lstStyle/>
          <a:p>
            <a:fld id="{D161C4C8-83E5-4DCA-8091-3DCE1B5DBBBE}" type="slidenum">
              <a:rPr lang="en-US" smtClean="0"/>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i="0" dirty="0"/>
          </a:p>
        </p:txBody>
      </p:sp>
      <p:sp>
        <p:nvSpPr>
          <p:cNvPr id="4" name="Slide Number Placeholder 3"/>
          <p:cNvSpPr>
            <a:spLocks noGrp="1"/>
          </p:cNvSpPr>
          <p:nvPr>
            <p:ph type="sldNum" sz="quarter" idx="10"/>
          </p:nvPr>
        </p:nvSpPr>
        <p:spPr/>
        <p:txBody>
          <a:bodyPr/>
          <a:lstStyle/>
          <a:p>
            <a:fld id="{D161C4C8-83E5-4DCA-8091-3DCE1B5DBBBE}" type="slidenum">
              <a:rPr lang="en-US" smtClean="0"/>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49CF8A-6F0D-4A81-9239-E2648E66C7A2}" type="slidenum">
              <a:rPr lang="vi-VN" smtClean="0"/>
              <a:t>20</a:t>
            </a:fld>
            <a:endParaRPr lang="vi-VN"/>
          </a:p>
        </p:txBody>
      </p:sp>
    </p:spTree>
    <p:extLst>
      <p:ext uri="{BB962C8B-B14F-4D97-AF65-F5344CB8AC3E}">
        <p14:creationId xmlns:p14="http://schemas.microsoft.com/office/powerpoint/2010/main" val="3405737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34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8ADE85-CAEB-4A96-B26A-E4B6E06E80CF}" type="slidenum">
              <a:rPr lang="en-SG" altLang="en-US" b="0"/>
              <a:t>22</a:t>
            </a:fld>
            <a:endParaRPr lang="en-SG" altLang="en-US"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solidFill>
                  <a:srgbClr val="000000"/>
                </a:solidFill>
                <a:latin typeface="Arial" panose="020B0604020202020204" pitchFamily="34" charset="0"/>
                <a:cs typeface="Times New Roman" panose="02020603050405020304" charset="0"/>
              </a:rPr>
              <a:t>             atomic values:</a:t>
            </a:r>
          </a:p>
          <a:p>
            <a:pPr eaLnBrk="1" hangingPunct="1"/>
            <a:r>
              <a:rPr lang="en-US" altLang="en-US" dirty="0">
                <a:solidFill>
                  <a:srgbClr val="000000"/>
                </a:solidFill>
                <a:latin typeface="Arial" panose="020B0604020202020204" pitchFamily="34" charset="0"/>
                <a:cs typeface="Times New Roman" panose="02020603050405020304" charset="0"/>
              </a:rPr>
              <a:t>             =one value for an attribute</a:t>
            </a:r>
          </a:p>
          <a:p>
            <a:pPr eaLnBrk="1" hangingPunct="1"/>
            <a:r>
              <a:rPr lang="en-US" altLang="en-US" dirty="0">
                <a:solidFill>
                  <a:srgbClr val="000000"/>
                </a:solidFill>
                <a:latin typeface="Arial" panose="020B0604020202020204" pitchFamily="34" charset="0"/>
                <a:cs typeface="Times New Roman" panose="02020603050405020304" charset="0"/>
              </a:rPr>
              <a:t>             = no repeating groups</a:t>
            </a:r>
            <a:endParaRPr lang="en-US" altLang="en-US" dirty="0">
              <a:latin typeface="Arial" panose="020B0604020202020204" pitchFamily="34" charset="0"/>
              <a:cs typeface="Times New Roman" panose="02020603050405020304" charset="0"/>
            </a:endParaRPr>
          </a:p>
          <a:p>
            <a:pPr eaLnBrk="1" hangingPunct="1"/>
            <a:r>
              <a:rPr lang="en-US" altLang="en-US" dirty="0">
                <a:solidFill>
                  <a:srgbClr val="000000"/>
                </a:solidFill>
                <a:latin typeface="Arial" panose="020B0604020202020204" pitchFamily="34" charset="0"/>
                <a:cs typeface="Times New Roman" panose="02020603050405020304" charset="0"/>
              </a:rPr>
              <a:t>             = no multivalued attributes</a:t>
            </a:r>
            <a:endParaRPr lang="en-US" altLang="en-US" dirty="0">
              <a:latin typeface="Arial" panose="020B0604020202020204" pitchFamily="34" charset="0"/>
              <a:cs typeface="Times New Roman" panose="02020603050405020304" charset="0"/>
            </a:endParaRPr>
          </a:p>
          <a:p>
            <a:pPr eaLnBrk="1" hangingPunct="1"/>
            <a:r>
              <a:rPr lang="en-US" altLang="en-US" dirty="0">
                <a:solidFill>
                  <a:srgbClr val="000000"/>
                </a:solidFill>
                <a:latin typeface="Arial" panose="020B0604020202020204" pitchFamily="34" charset="0"/>
                <a:cs typeface="Times New Roman" panose="02020603050405020304" charset="0"/>
              </a:rPr>
              <a:t>             = no composite attributes</a:t>
            </a:r>
            <a:endParaRPr lang="en-US" altLang="en-US" dirty="0">
              <a:latin typeface="Arial" panose="020B0604020202020204" pitchFamily="34" charset="0"/>
            </a:endParaRPr>
          </a:p>
        </p:txBody>
      </p:sp>
      <p:sp>
        <p:nvSpPr>
          <p:cNvPr id="266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6E48A8C-5537-45DD-A757-C406DE419F1F}" type="slidenum">
              <a:rPr lang="en-SG" altLang="en-US" b="0"/>
              <a:t>30</a:t>
            </a:fld>
            <a:endParaRPr lang="en-SG" altLang="en-US"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2NF: mọi quan hệ không phụ thuộc partial =&gt; Tách partial ra.</a:t>
            </a:r>
          </a:p>
        </p:txBody>
      </p:sp>
      <p:sp>
        <p:nvSpPr>
          <p:cNvPr id="4" name="Slide Number Placeholder 3"/>
          <p:cNvSpPr>
            <a:spLocks noGrp="1"/>
          </p:cNvSpPr>
          <p:nvPr>
            <p:ph type="sldNum" sz="quarter" idx="5"/>
          </p:nvPr>
        </p:nvSpPr>
        <p:spPr/>
        <p:txBody>
          <a:bodyPr/>
          <a:lstStyle/>
          <a:p>
            <a:fld id="{B049CF8A-6F0D-4A81-9239-E2648E66C7A2}" type="slidenum">
              <a:rPr lang="vi-VN" smtClean="0"/>
              <a:t>35</a:t>
            </a:fld>
            <a:endParaRPr lang="vi-VN"/>
          </a:p>
        </p:txBody>
      </p:sp>
    </p:spTree>
    <p:extLst>
      <p:ext uri="{BB962C8B-B14F-4D97-AF65-F5344CB8AC3E}">
        <p14:creationId xmlns:p14="http://schemas.microsoft.com/office/powerpoint/2010/main" val="3491814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Candidate keys: tập thuộc tính nhỏ nhất xác định được các thuộc tính, tồn tại duy nhất primary key</a:t>
            </a:r>
          </a:p>
        </p:txBody>
      </p:sp>
      <p:sp>
        <p:nvSpPr>
          <p:cNvPr id="4" name="Slide Number Placeholder 3"/>
          <p:cNvSpPr>
            <a:spLocks noGrp="1"/>
          </p:cNvSpPr>
          <p:nvPr>
            <p:ph type="sldNum" sz="quarter" idx="5"/>
          </p:nvPr>
        </p:nvSpPr>
        <p:spPr/>
        <p:txBody>
          <a:bodyPr/>
          <a:lstStyle/>
          <a:p>
            <a:fld id="{B049CF8A-6F0D-4A81-9239-E2648E66C7A2}" type="slidenum">
              <a:rPr lang="vi-VN" smtClean="0"/>
              <a:t>6</a:t>
            </a:fld>
            <a:endParaRPr lang="vi-VN"/>
          </a:p>
        </p:txBody>
      </p:sp>
    </p:spTree>
    <p:extLst>
      <p:ext uri="{BB962C8B-B14F-4D97-AF65-F5344CB8AC3E}">
        <p14:creationId xmlns:p14="http://schemas.microsoft.com/office/powerpoint/2010/main" val="1092737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p:sp>
      <p:sp>
        <p:nvSpPr>
          <p:cNvPr id="522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Third Normal Form is violated if:</a:t>
            </a:r>
          </a:p>
          <a:p>
            <a:r>
              <a:rPr lang="en-US" altLang="en-US">
                <a:latin typeface="Arial" panose="020B0604020202020204" pitchFamily="34" charset="0"/>
              </a:rPr>
              <a:t>Second Normal Form is violated</a:t>
            </a:r>
          </a:p>
          <a:p>
            <a:r>
              <a:rPr lang="en-US" altLang="en-US">
                <a:latin typeface="Arial" panose="020B0604020202020204" pitchFamily="34" charset="0"/>
              </a:rPr>
              <a:t>If there exists a non-key field(s) which is functionally dependent on another non-key field(s).</a:t>
            </a:r>
          </a:p>
          <a:p>
            <a:r>
              <a:rPr lang="en-US" altLang="en-US">
                <a:latin typeface="Arial" panose="020B0604020202020204" pitchFamily="34" charset="0"/>
              </a:rPr>
              <a:t>		non-key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non-key</a:t>
            </a:r>
          </a:p>
          <a:p>
            <a:endParaRPr lang="en-US" altLang="en-US">
              <a:latin typeface="Arial" panose="020B0604020202020204" pitchFamily="34" charset="0"/>
            </a:endParaRPr>
          </a:p>
        </p:txBody>
      </p:sp>
      <p:sp>
        <p:nvSpPr>
          <p:cNvPr id="522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0DF6DFE-E1C6-4938-8C4A-3CFF2661CBB8}" type="slidenum">
              <a:rPr lang="en-SG" altLang="en-US" b="0"/>
              <a:t>52</a:t>
            </a:fld>
            <a:endParaRPr lang="en-SG" altLang="en-US" b="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p:sp>
      <p:sp>
        <p:nvSpPr>
          <p:cNvPr id="573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X</a:t>
            </a:r>
            <a:r>
              <a:rPr lang="en-US" altLang="en-US">
                <a:latin typeface="Arial" panose="020B0604020202020204" pitchFamily="34" charset="0"/>
                <a:sym typeface="Wingdings" panose="05000000000000000000" pitchFamily="2" charset="2"/>
              </a:rPr>
              <a:t>A, co A la thuoc tinh khoa hoac X la sieu khoa</a:t>
            </a:r>
            <a:endParaRPr lang="en-US" altLang="en-US">
              <a:latin typeface="Arial" panose="020B0604020202020204" pitchFamily="34" charset="0"/>
            </a:endParaRPr>
          </a:p>
        </p:txBody>
      </p:sp>
      <p:sp>
        <p:nvSpPr>
          <p:cNvPr id="573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91CF5FC-37E7-4727-82AD-E52A5D4CFBB9}" type="slidenum">
              <a:rPr lang="en-SG" altLang="en-US" b="0"/>
              <a:t>56</a:t>
            </a:fld>
            <a:endParaRPr lang="en-SG" altLang="en-US" b="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nothing but: không co cai gi ngoai</a:t>
            </a:r>
          </a:p>
        </p:txBody>
      </p:sp>
      <p:sp>
        <p:nvSpPr>
          <p:cNvPr id="593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6A125AF-67AF-432A-9820-3B317F7E6176}" type="slidenum">
              <a:rPr lang="en-SG" altLang="en-US" b="0"/>
              <a:t>57</a:t>
            </a:fld>
            <a:endParaRPr lang="en-SG" altLang="en-US" b="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50938" y="692150"/>
            <a:ext cx="4556125" cy="3416300"/>
          </a:xfrm>
          <a:ln cap="flat"/>
        </p:spPr>
      </p:sp>
      <p:sp>
        <p:nvSpPr>
          <p:cNvPr id="675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p:sp>
      <p:sp>
        <p:nvSpPr>
          <p:cNvPr id="696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Non-trivial FD: phu thuoc tam thuong</a:t>
            </a:r>
          </a:p>
          <a:p>
            <a:r>
              <a:rPr lang="en-US" altLang="en-US">
                <a:latin typeface="Arial" panose="020B0604020202020204" pitchFamily="34" charset="0"/>
              </a:rPr>
              <a:t>Boyce-Codd Normal Form is violated if:</a:t>
            </a:r>
          </a:p>
          <a:p>
            <a:r>
              <a:rPr lang="en-US" altLang="en-US">
                <a:latin typeface="Arial" panose="020B0604020202020204" pitchFamily="34" charset="0"/>
              </a:rPr>
              <a:t>Third Normal Form is violated</a:t>
            </a:r>
          </a:p>
          <a:p>
            <a:r>
              <a:rPr lang="en-US" altLang="en-US">
                <a:latin typeface="Arial" panose="020B0604020202020204" pitchFamily="34" charset="0"/>
              </a:rPr>
              <a:t>If there exists a partial key which is functionally dependent on a non-key field(s).</a:t>
            </a:r>
          </a:p>
          <a:p>
            <a:r>
              <a:rPr lang="en-US" altLang="en-US">
                <a:latin typeface="Arial" panose="020B0604020202020204" pitchFamily="34" charset="0"/>
              </a:rPr>
              <a:t>		non-key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partial-key</a:t>
            </a:r>
          </a:p>
          <a:p>
            <a:endParaRPr lang="en-US" altLang="en-US">
              <a:latin typeface="Arial" panose="020B0604020202020204" pitchFamily="34" charset="0"/>
            </a:endParaRPr>
          </a:p>
        </p:txBody>
      </p:sp>
      <p:sp>
        <p:nvSpPr>
          <p:cNvPr id="6963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8BA2EB9-438D-46E1-A9BC-FE7979D664DB}" type="slidenum">
              <a:rPr lang="en-SG" altLang="en-US" b="0"/>
              <a:t>66</a:t>
            </a:fld>
            <a:endParaRPr lang="en-SG" altLang="en-US"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vi-VN" sz="1200"/>
              <a:t>Fundamental Rules: ánh xạ  		Nếu Y -&gt; X thì X -&gt; Y</a:t>
            </a:r>
            <a:endParaRPr lang="en-US"/>
          </a:p>
          <a:p>
            <a:r>
              <a:rPr lang="en-US"/>
              <a:t>Additional rules: Tăng cường		Nếu Z -&gt; U và Z-&gt; Y thì XZ -&gt; UZ</a:t>
            </a:r>
          </a:p>
          <a:p>
            <a:r>
              <a:rPr lang="en-US"/>
              <a:t>Trivial FDs: tương đương		</a:t>
            </a:r>
          </a:p>
        </p:txBody>
      </p:sp>
      <p:sp>
        <p:nvSpPr>
          <p:cNvPr id="4" name="Slide Number Placeholder 3"/>
          <p:cNvSpPr>
            <a:spLocks noGrp="1"/>
          </p:cNvSpPr>
          <p:nvPr>
            <p:ph type="sldNum" sz="quarter" idx="5"/>
          </p:nvPr>
        </p:nvSpPr>
        <p:spPr/>
        <p:txBody>
          <a:bodyPr/>
          <a:lstStyle/>
          <a:p>
            <a:fld id="{B049CF8A-6F0D-4A81-9239-E2648E66C7A2}" type="slidenum">
              <a:rPr lang="vi-VN" smtClean="0"/>
              <a:t>7</a:t>
            </a:fld>
            <a:endParaRPr lang="vi-VN"/>
          </a:p>
        </p:txBody>
      </p:sp>
    </p:spTree>
    <p:extLst>
      <p:ext uri="{BB962C8B-B14F-4D97-AF65-F5344CB8AC3E}">
        <p14:creationId xmlns:p14="http://schemas.microsoft.com/office/powerpoint/2010/main" val="346017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8</a:t>
            </a:fld>
            <a:endParaRPr lang="vi-V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D161C4C8-83E5-4DCA-8091-3DCE1B5DBBBE}" type="slidenum">
              <a:rPr lang="en-US" smtClean="0"/>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A49ABE-1F59-4BD3-89BD-DA3706DFFFD6}" type="datetime1">
              <a:rPr lang="vi-VN" smtClean="0"/>
              <a:t>21/09/2022</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F6EFC-46FF-4017-A824-77B3D7301231}" type="datetime1">
              <a:rPr lang="vi-VN" smtClean="0"/>
              <a:t>21/09/2022</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C27586-C6A4-4D4F-940E-AA938498BB6A}" type="datetime1">
              <a:rPr lang="vi-VN" smtClean="0"/>
              <a:t>21/09/2022</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a:t>Click to edit Master title style</a:t>
            </a:r>
          </a:p>
        </p:txBody>
      </p:sp>
      <p:sp>
        <p:nvSpPr>
          <p:cNvPr id="3" name="Table Placeholder 2"/>
          <p:cNvSpPr>
            <a:spLocks noGrp="1"/>
          </p:cNvSpPr>
          <p:nvPr>
            <p:ph type="tbl" idx="1"/>
          </p:nvPr>
        </p:nvSpPr>
        <p:spPr>
          <a:xfrm>
            <a:off x="457200" y="1228725"/>
            <a:ext cx="8229600" cy="5095875"/>
          </a:xfrm>
        </p:spPr>
        <p:txBody>
          <a:bodyPr/>
          <a:lstStyle/>
          <a:p>
            <a:pPr lvl="0"/>
            <a:endParaRPr lang="en-US" noProof="0"/>
          </a:p>
        </p:txBody>
      </p:sp>
      <p:sp>
        <p:nvSpPr>
          <p:cNvPr id="4" name="Rectangle 4"/>
          <p:cNvSpPr>
            <a:spLocks noGrp="1" noChangeArrowheads="1"/>
          </p:cNvSpPr>
          <p:nvPr>
            <p:ph type="dt" sz="half" idx="10"/>
          </p:nvPr>
        </p:nvSpPr>
        <p:spPr/>
        <p:txBody>
          <a:bodyPr/>
          <a:lstStyle>
            <a:lvl1pPr>
              <a:defRPr/>
            </a:lvl1pPr>
          </a:lstStyle>
          <a:p>
            <a:pPr>
              <a:defRPr/>
            </a:pPr>
            <a:endParaRPr lang="vi-VN"/>
          </a:p>
        </p:txBody>
      </p:sp>
      <p:sp>
        <p:nvSpPr>
          <p:cNvPr id="5" name="Rectangle 5"/>
          <p:cNvSpPr>
            <a:spLocks noGrp="1" noChangeArrowheads="1"/>
          </p:cNvSpPr>
          <p:nvPr>
            <p:ph type="ftr" sz="quarter" idx="11"/>
          </p:nvPr>
        </p:nvSpPr>
        <p:spPr/>
        <p:txBody>
          <a:bodyPr/>
          <a:lstStyle>
            <a:lvl1pPr>
              <a:defRPr/>
            </a:lvl1pPr>
          </a:lstStyle>
          <a:p>
            <a:pPr>
              <a:defRPr/>
            </a:pPr>
            <a:endParaRPr lang="vi-VN"/>
          </a:p>
        </p:txBody>
      </p:sp>
      <p:sp>
        <p:nvSpPr>
          <p:cNvPr id="6" name="Rectangle 6"/>
          <p:cNvSpPr>
            <a:spLocks noGrp="1" noChangeArrowheads="1"/>
          </p:cNvSpPr>
          <p:nvPr>
            <p:ph type="sldNum" sz="quarter" idx="12"/>
          </p:nvPr>
        </p:nvSpPr>
        <p:spPr/>
        <p:txBody>
          <a:bodyPr/>
          <a:lstStyle>
            <a:lvl1pPr>
              <a:defRPr/>
            </a:lvl1pPr>
          </a:lstStyle>
          <a:p>
            <a:fld id="{E35B752E-D2D6-4F87-9C8E-CBB485E51CAC}" type="slidenum">
              <a:rPr lang="en-SG" altLang="vi-VN"/>
              <a:t>‹#›</a:t>
            </a:fld>
            <a:endParaRPr lang="en-SG" altLang="vi-V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B17E894B-6E85-4E45-956F-D51B776198EE}" type="datetime1">
              <a:rPr lang="vi-VN" smtClean="0"/>
              <a:t>21/09/2022</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98726272-BCE2-4449-AEC5-E574249AA63E}" type="datetime1">
              <a:rPr lang="vi-VN" smtClean="0"/>
              <a:t>21/09/2022</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261614-CBC4-4C7C-9659-7F98249C54E9}" type="datetime1">
              <a:rPr lang="vi-VN" smtClean="0"/>
              <a:t>21/09/2022</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235D42E4-48F3-468F-AF23-0EA048B9DE56}" type="datetime1">
              <a:rPr lang="vi-VN" smtClean="0"/>
              <a:t>21/09/2022</a:t>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FDF85EFD-258F-44B7-A01A-72E13D03C767}" type="datetime1">
              <a:rPr lang="vi-VN" smtClean="0"/>
              <a:t>21/09/2022</a:t>
            </a:fld>
            <a:endParaRPr lang="vi-VN"/>
          </a:p>
        </p:txBody>
      </p:sp>
      <p:sp>
        <p:nvSpPr>
          <p:cNvPr id="8" name="Footer Placeholder 7"/>
          <p:cNvSpPr>
            <a:spLocks noGrp="1"/>
          </p:cNvSpPr>
          <p:nvPr>
            <p:ph type="ftr" sz="quarter" idx="11"/>
          </p:nvPr>
        </p:nvSpPr>
        <p:spPr/>
        <p:txBody>
          <a:body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D9D76C18-75C0-471B-938E-A9160BD5B173}" type="datetime1">
              <a:rPr lang="vi-VN" smtClean="0"/>
              <a:t>21/09/2022</a:t>
            </a:fld>
            <a:endParaRPr lang="vi-VN"/>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F727C-4A5C-4B46-88BC-AE88B4555013}" type="datetime1">
              <a:rPr lang="vi-VN" smtClean="0"/>
              <a:t>21/09/2022</a:t>
            </a:fld>
            <a:endParaRPr lang="vi-VN"/>
          </a:p>
        </p:txBody>
      </p:sp>
      <p:sp>
        <p:nvSpPr>
          <p:cNvPr id="3" name="Footer Placeholder 2"/>
          <p:cNvSpPr>
            <a:spLocks noGrp="1"/>
          </p:cNvSpPr>
          <p:nvPr>
            <p:ph type="ftr" sz="quarter" idx="11"/>
          </p:nvPr>
        </p:nvSpPr>
        <p:spPr/>
        <p:txBody>
          <a:bodyPr/>
          <a:lstStyle/>
          <a:p>
            <a:r>
              <a:rPr lang="en-US"/>
              <a:t>Design Theory for Relational Databases</a:t>
            </a:r>
            <a:endParaRPr lang="vi-VN"/>
          </a:p>
        </p:txBody>
      </p:sp>
      <p:sp>
        <p:nvSpPr>
          <p:cNvPr id="4" name="Slide Number Placeholder 3"/>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p>
            <a:r>
              <a:rPr lang="en-US" dirty="0"/>
              <a:t>Click to edit Master title style</a:t>
            </a:r>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3CB9631-E834-448C-8D9A-06C8E7419970}" type="datetime1">
              <a:rPr lang="vi-VN" smtClean="0"/>
              <a:t>21/09/2022</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853E19-4E85-4178-AA3F-EF5B090174BD}" type="datetime1">
              <a:rPr lang="vi-VN" smtClean="0"/>
              <a:t>21/09/2022</a:t>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E9114-0A83-4C37-A543-BD51898CA435}" type="datetime1">
              <a:rPr lang="vi-VN" smtClean="0"/>
              <a:t>21/09/2022</a:t>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AF1C83B-61BD-4397-BB6B-BB95E4BFD0BB}" type="datetime1">
              <a:rPr lang="vi-VN" smtClean="0"/>
              <a:t>21/09/2022</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376435F7-39FC-437C-965D-3CBB36E1E094}" type="datetime1">
              <a:rPr lang="vi-VN" smtClean="0"/>
              <a:t>21/09/2022</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27BCB-BBA5-4D4A-B956-6F3A7866E772}" type="datetime1">
              <a:rPr lang="vi-VN" smtClean="0"/>
              <a:t>21/09/2022</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1465E1-2113-4976-81D1-157255442A54}" type="datetime1">
              <a:rPr lang="vi-VN" smtClean="0"/>
              <a:t>21/09/2022</a:t>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71A522-BCB8-477A-9055-743F331E412E}" type="datetime1">
              <a:rPr lang="vi-VN" smtClean="0"/>
              <a:t>21/09/2022</a:t>
            </a:fld>
            <a:endParaRPr lang="vi-VN"/>
          </a:p>
        </p:txBody>
      </p:sp>
      <p:sp>
        <p:nvSpPr>
          <p:cNvPr id="8" name="Footer Placeholder 7"/>
          <p:cNvSpPr>
            <a:spLocks noGrp="1"/>
          </p:cNvSpPr>
          <p:nvPr>
            <p:ph type="ftr" sz="quarter" idx="11"/>
          </p:nvPr>
        </p:nvSpPr>
        <p:spPr/>
        <p:txBody>
          <a:body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45139B-80D0-4F5E-B807-F0468E2937BD}" type="datetime1">
              <a:rPr lang="vi-VN" smtClean="0"/>
              <a:t>21/09/2022</a:t>
            </a:fld>
            <a:endParaRPr lang="vi-VN"/>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19382C-A835-45F9-AD5C-0AF62A2C56D1}" type="datetime1">
              <a:rPr lang="vi-VN" smtClean="0"/>
              <a:t>21/09/2022</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75F1263-84B0-4893-B6F8-CDB6D51A7BF5}" type="datetime1">
              <a:rPr lang="vi-VN" smtClean="0"/>
              <a:t>21/09/2022</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40401B-3B78-43A5-8112-62B40809FBC7}" type="datetime1">
              <a:rPr lang="vi-VN" smtClean="0"/>
              <a:t>21/09/2022</a:t>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726925D-E48D-4D65-98DC-E46FA0D7EBD7}" type="datetime1">
              <a:rPr lang="vi-VN" smtClean="0"/>
              <a:t>21/09/2022</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Design Theory for Relational Databases</a:t>
            </a:r>
            <a:endParaRPr lang="vi-V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p:cNvPicPr>
            <a:picLocks noChangeAspect="1"/>
          </p:cNvPicPr>
          <p:nvPr userDrawn="1"/>
        </p:nvPicPr>
        <p:blipFill>
          <a:blip r:embed="rId14" cstate="print">
            <a:lum bright="34000" contrast="-51000"/>
          </a:blip>
          <a:stretch>
            <a:fillRect/>
          </a:stretch>
        </p:blipFill>
        <p:spPr>
          <a:xfrm>
            <a:off x="96463" y="66287"/>
            <a:ext cx="914402" cy="4401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953AF-7074-429F-98B3-FE76A6533683}" type="datetime1">
              <a:rPr lang="vi-VN" smtClean="0"/>
              <a:t>21/09/2022</a:t>
            </a:fld>
            <a:endParaRPr lang="vi-V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 Theory for Relational Databases</a:t>
            </a:r>
            <a:endParaRPr lang="vi-V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t>‹#›</a:t>
            </a:fld>
            <a:endParaRPr lang="vi-VN"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2.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a:bodyPr>
          <a:lstStyle/>
          <a:p>
            <a:pPr algn="ctr"/>
            <a:r>
              <a:rPr lang="en-US" sz="4600" dirty="0"/>
              <a:t>Chapter 3 Design Theory for Relational Databases</a:t>
            </a:r>
            <a:endParaRPr lang="vi-VN" sz="5100" dirty="0"/>
          </a:p>
        </p:txBody>
      </p:sp>
      <p:sp>
        <p:nvSpPr>
          <p:cNvPr id="3" name="Subtitle 2"/>
          <p:cNvSpPr>
            <a:spLocks noGrp="1"/>
          </p:cNvSpPr>
          <p:nvPr>
            <p:ph type="subTitle" idx="1"/>
          </p:nvPr>
        </p:nvSpPr>
        <p:spPr/>
        <p:txBody>
          <a:bodyPr>
            <a:normAutofit/>
          </a:bodyPr>
          <a:lstStyle/>
          <a:p>
            <a:pPr algn="ctr"/>
            <a:endParaRPr lang="vi-VN" sz="6000" b="1" dirty="0"/>
          </a:p>
        </p:txBody>
      </p:sp>
      <p:sp>
        <p:nvSpPr>
          <p:cNvPr id="4" name="Slide Number Placeholder 3"/>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443" y="1313793"/>
            <a:ext cx="8229600" cy="4800600"/>
          </a:xfrm>
        </p:spPr>
        <p:txBody>
          <a:bodyPr>
            <a:normAutofit lnSpcReduction="10000"/>
          </a:bodyPr>
          <a:lstStyle/>
          <a:p>
            <a:r>
              <a:rPr lang="en-US" dirty="0">
                <a:sym typeface="Symbol" panose="05050102010706020507"/>
              </a:rPr>
              <a:t>Algorithm 3.7: Closure of a set of attributes</a:t>
            </a:r>
          </a:p>
          <a:p>
            <a:pPr lvl="1">
              <a:buFont typeface="Wingdings" panose="05000000000000000000" pitchFamily="2" charset="2"/>
              <a:buChar char="§"/>
            </a:pPr>
            <a:r>
              <a:rPr lang="en-US" dirty="0">
                <a:sym typeface="Symbol" panose="05050102010706020507"/>
              </a:rPr>
              <a:t>Input: A set of attributes {</a:t>
            </a:r>
            <a:r>
              <a:rPr lang="en-US" i="1" dirty="0" err="1">
                <a:sym typeface="Symbol" panose="05050102010706020507"/>
              </a:rPr>
              <a:t>A</a:t>
            </a:r>
            <a:r>
              <a:rPr lang="en-US" i="1" baseline="-25000" dirty="0" err="1">
                <a:sym typeface="Symbol" panose="05050102010706020507"/>
              </a:rPr>
              <a:t>1</a:t>
            </a:r>
            <a:r>
              <a:rPr lang="en-US" i="1" dirty="0" err="1">
                <a:sym typeface="Symbol" panose="05050102010706020507"/>
              </a:rPr>
              <a:t>,A</a:t>
            </a:r>
            <a:r>
              <a:rPr lang="en-US" i="1" baseline="-25000" dirty="0" err="1">
                <a:sym typeface="Symbol" panose="05050102010706020507"/>
              </a:rPr>
              <a:t>2</a:t>
            </a:r>
            <a:r>
              <a:rPr lang="en-US" i="1" dirty="0">
                <a:sym typeface="Symbol" panose="05050102010706020507"/>
              </a:rPr>
              <a:t>,…,A</a:t>
            </a:r>
            <a:r>
              <a:rPr lang="en-US" i="1" baseline="-25000" dirty="0">
                <a:sym typeface="Symbol" panose="05050102010706020507"/>
              </a:rPr>
              <a:t>n</a:t>
            </a:r>
            <a:r>
              <a:rPr lang="en-US" dirty="0">
                <a:sym typeface="Symbol" panose="05050102010706020507"/>
              </a:rPr>
              <a:t>} and a set of FD’s </a:t>
            </a:r>
            <a:r>
              <a:rPr lang="en-US" i="1" dirty="0">
                <a:sym typeface="Symbol" panose="05050102010706020507"/>
              </a:rPr>
              <a:t>S</a:t>
            </a:r>
          </a:p>
          <a:p>
            <a:pPr lvl="1">
              <a:buFont typeface="Wingdings" panose="05000000000000000000" pitchFamily="2" charset="2"/>
              <a:buChar char="§"/>
            </a:pPr>
            <a:r>
              <a:rPr lang="en-US" dirty="0">
                <a:sym typeface="Symbol" panose="05050102010706020507"/>
              </a:rPr>
              <a:t>Output: The closure {</a:t>
            </a:r>
            <a:r>
              <a:rPr lang="en-US" i="1" dirty="0" err="1">
                <a:sym typeface="Symbol" panose="05050102010706020507"/>
              </a:rPr>
              <a:t>A</a:t>
            </a:r>
            <a:r>
              <a:rPr lang="en-US" i="1" baseline="-25000" dirty="0" err="1">
                <a:sym typeface="Symbol" panose="05050102010706020507"/>
              </a:rPr>
              <a:t>1</a:t>
            </a:r>
            <a:r>
              <a:rPr lang="en-US" i="1" dirty="0" err="1">
                <a:sym typeface="Symbol" panose="05050102010706020507"/>
              </a:rPr>
              <a:t>,A</a:t>
            </a:r>
            <a:r>
              <a:rPr lang="en-US" i="1" baseline="-25000" dirty="0" err="1">
                <a:sym typeface="Symbol" panose="05050102010706020507"/>
              </a:rPr>
              <a:t>2</a:t>
            </a:r>
            <a:r>
              <a:rPr lang="en-US" i="1" dirty="0">
                <a:sym typeface="Symbol" panose="05050102010706020507"/>
              </a:rPr>
              <a:t>,…,A</a:t>
            </a:r>
            <a:r>
              <a:rPr lang="en-US" i="1" baseline="-25000" dirty="0">
                <a:sym typeface="Symbol" panose="05050102010706020507"/>
              </a:rPr>
              <a:t>n</a:t>
            </a:r>
            <a:r>
              <a:rPr lang="en-US" dirty="0">
                <a:sym typeface="Symbol" panose="05050102010706020507"/>
              </a:rPr>
              <a:t>}</a:t>
            </a:r>
            <a:r>
              <a:rPr lang="en-US" baseline="30000" dirty="0">
                <a:sym typeface="Symbol" panose="05050102010706020507"/>
              </a:rPr>
              <a:t>+</a:t>
            </a:r>
          </a:p>
          <a:p>
            <a:pPr marL="1051560" lvl="2" indent="-457200">
              <a:buSzPct val="100000"/>
              <a:buFont typeface="+mj-lt"/>
              <a:buAutoNum type="arabicPeriod"/>
            </a:pPr>
            <a:r>
              <a:rPr lang="en-US" dirty="0">
                <a:sym typeface="Symbol" panose="05050102010706020507"/>
              </a:rPr>
              <a:t>If necessary, split the FD’s of </a:t>
            </a:r>
            <a:r>
              <a:rPr lang="en-US" i="1" dirty="0">
                <a:sym typeface="Symbol" panose="05050102010706020507"/>
              </a:rPr>
              <a:t>S</a:t>
            </a:r>
            <a:r>
              <a:rPr lang="en-US" dirty="0">
                <a:sym typeface="Symbol" panose="05050102010706020507"/>
              </a:rPr>
              <a:t>, so each FD in </a:t>
            </a:r>
            <a:r>
              <a:rPr lang="en-US" i="1" dirty="0">
                <a:sym typeface="Symbol" panose="05050102010706020507"/>
              </a:rPr>
              <a:t>S</a:t>
            </a:r>
            <a:r>
              <a:rPr lang="en-US" dirty="0">
                <a:sym typeface="Symbol" panose="05050102010706020507"/>
              </a:rPr>
              <a:t> have singleton right side</a:t>
            </a:r>
          </a:p>
          <a:p>
            <a:pPr marL="1051560" lvl="2" indent="-457200">
              <a:buSzPct val="100000"/>
              <a:buFont typeface="+mj-lt"/>
              <a:buAutoNum type="arabicPeriod"/>
            </a:pPr>
            <a:r>
              <a:rPr lang="en-US" dirty="0">
                <a:sym typeface="Symbol" panose="05050102010706020507"/>
              </a:rPr>
              <a:t>Let </a:t>
            </a:r>
            <a:r>
              <a:rPr lang="en-US" i="1" dirty="0">
                <a:sym typeface="Symbol" panose="05050102010706020507"/>
              </a:rPr>
              <a:t>X</a:t>
            </a:r>
            <a:r>
              <a:rPr lang="en-US" dirty="0">
                <a:sym typeface="Symbol" panose="05050102010706020507"/>
              </a:rPr>
              <a:t> be a set of attributes that will become the closure. Initialize </a:t>
            </a:r>
            <a:r>
              <a:rPr lang="en-US" i="1" dirty="0">
                <a:sym typeface="Symbol" panose="05050102010706020507"/>
              </a:rPr>
              <a:t>X</a:t>
            </a:r>
            <a:r>
              <a:rPr lang="en-US" dirty="0">
                <a:sym typeface="Symbol" panose="05050102010706020507"/>
              </a:rPr>
              <a:t> to be {</a:t>
            </a:r>
            <a:r>
              <a:rPr lang="en-US" i="1" dirty="0" err="1">
                <a:sym typeface="Symbol" panose="05050102010706020507"/>
              </a:rPr>
              <a:t>A</a:t>
            </a:r>
            <a:r>
              <a:rPr lang="en-US" i="1" baseline="-25000" dirty="0" err="1">
                <a:sym typeface="Symbol" panose="05050102010706020507"/>
              </a:rPr>
              <a:t>1</a:t>
            </a:r>
            <a:r>
              <a:rPr lang="en-US" i="1" dirty="0" err="1">
                <a:sym typeface="Symbol" panose="05050102010706020507"/>
              </a:rPr>
              <a:t>,A</a:t>
            </a:r>
            <a:r>
              <a:rPr lang="en-US" i="1" baseline="-25000" dirty="0" err="1">
                <a:sym typeface="Symbol" panose="05050102010706020507"/>
              </a:rPr>
              <a:t>2</a:t>
            </a:r>
            <a:r>
              <a:rPr lang="en-US" i="1" dirty="0">
                <a:sym typeface="Symbol" panose="05050102010706020507"/>
              </a:rPr>
              <a:t>,…,A</a:t>
            </a:r>
            <a:r>
              <a:rPr lang="en-US" i="1" baseline="-25000" dirty="0">
                <a:sym typeface="Symbol" panose="05050102010706020507"/>
              </a:rPr>
              <a:t>n</a:t>
            </a:r>
            <a:r>
              <a:rPr lang="en-US" dirty="0">
                <a:sym typeface="Symbol" panose="05050102010706020507"/>
              </a:rPr>
              <a:t>}</a:t>
            </a:r>
          </a:p>
          <a:p>
            <a:pPr marL="1051560" lvl="2" indent="-457200">
              <a:buSzPct val="100000"/>
              <a:buFont typeface="+mj-lt"/>
              <a:buAutoNum type="arabicPeriod"/>
            </a:pPr>
            <a:r>
              <a:rPr lang="en-US" dirty="0">
                <a:sym typeface="Symbol" panose="05050102010706020507"/>
              </a:rPr>
              <a:t>Repeatedly search for some FD: </a:t>
            </a:r>
            <a:r>
              <a:rPr lang="en-US" i="1" dirty="0" err="1">
                <a:sym typeface="Symbol" panose="05050102010706020507"/>
              </a:rPr>
              <a:t>B</a:t>
            </a:r>
            <a:r>
              <a:rPr lang="en-US" i="1" baseline="-25000" dirty="0" err="1">
                <a:sym typeface="Symbol" panose="05050102010706020507"/>
              </a:rPr>
              <a:t>1</a:t>
            </a:r>
            <a:r>
              <a:rPr lang="en-US" i="1" dirty="0" err="1">
                <a:sym typeface="Symbol" panose="05050102010706020507"/>
              </a:rPr>
              <a:t>B</a:t>
            </a:r>
            <a:r>
              <a:rPr lang="en-US" i="1" baseline="-25000" dirty="0" err="1">
                <a:sym typeface="Symbol" panose="05050102010706020507"/>
              </a:rPr>
              <a:t>2</a:t>
            </a:r>
            <a:r>
              <a:rPr lang="en-US" i="1" dirty="0">
                <a:sym typeface="Symbol" panose="05050102010706020507"/>
              </a:rPr>
              <a:t>…</a:t>
            </a:r>
            <a:r>
              <a:rPr lang="en-US" i="1" dirty="0" err="1">
                <a:sym typeface="Symbol" panose="05050102010706020507"/>
              </a:rPr>
              <a:t>B</a:t>
            </a:r>
            <a:r>
              <a:rPr lang="en-US" i="1" baseline="-25000" dirty="0" err="1">
                <a:sym typeface="Symbol" panose="05050102010706020507"/>
              </a:rPr>
              <a:t>m</a:t>
            </a:r>
            <a:r>
              <a:rPr lang="en-US" i="1" dirty="0">
                <a:sym typeface="Symbol" panose="05050102010706020507"/>
              </a:rPr>
              <a:t>  C</a:t>
            </a:r>
            <a:r>
              <a:rPr lang="en-US" dirty="0">
                <a:sym typeface="Symbol" panose="05050102010706020507"/>
              </a:rPr>
              <a:t>, such that </a:t>
            </a:r>
            <a:r>
              <a:rPr lang="en-US" i="1" dirty="0" err="1">
                <a:sym typeface="Symbol" panose="05050102010706020507"/>
              </a:rPr>
              <a:t>B</a:t>
            </a:r>
            <a:r>
              <a:rPr lang="en-US" i="1" baseline="-25000" dirty="0" err="1">
                <a:sym typeface="Symbol" panose="05050102010706020507"/>
              </a:rPr>
              <a:t>1</a:t>
            </a:r>
            <a:r>
              <a:rPr lang="en-US" i="1" dirty="0">
                <a:sym typeface="Symbol" panose="05050102010706020507"/>
              </a:rPr>
              <a:t>, </a:t>
            </a:r>
            <a:r>
              <a:rPr lang="en-US" i="1" dirty="0" err="1">
                <a:sym typeface="Symbol" panose="05050102010706020507"/>
              </a:rPr>
              <a:t>B</a:t>
            </a:r>
            <a:r>
              <a:rPr lang="en-US" i="1" baseline="-25000" dirty="0" err="1">
                <a:sym typeface="Symbol" panose="05050102010706020507"/>
              </a:rPr>
              <a:t>2</a:t>
            </a:r>
            <a:r>
              <a:rPr lang="en-US" i="1" dirty="0">
                <a:sym typeface="Symbol" panose="05050102010706020507"/>
              </a:rPr>
              <a:t>, …, </a:t>
            </a:r>
            <a:r>
              <a:rPr lang="en-US" i="1" dirty="0" err="1">
                <a:sym typeface="Symbol" panose="05050102010706020507"/>
              </a:rPr>
              <a:t>B</a:t>
            </a:r>
            <a:r>
              <a:rPr lang="en-US" i="1" baseline="-25000" dirty="0" err="1">
                <a:sym typeface="Symbol" panose="05050102010706020507"/>
              </a:rPr>
              <a:t>m</a:t>
            </a:r>
            <a:r>
              <a:rPr lang="en-US" dirty="0">
                <a:sym typeface="Symbol" panose="05050102010706020507"/>
              </a:rPr>
              <a:t> are in </a:t>
            </a:r>
            <a:r>
              <a:rPr lang="en-US" i="1" dirty="0">
                <a:sym typeface="Symbol" panose="05050102010706020507"/>
              </a:rPr>
              <a:t>X</a:t>
            </a:r>
            <a:r>
              <a:rPr lang="en-US" dirty="0">
                <a:sym typeface="Symbol" panose="05050102010706020507"/>
              </a:rPr>
              <a:t>, but </a:t>
            </a:r>
            <a:r>
              <a:rPr lang="en-US" i="1" dirty="0">
                <a:sym typeface="Symbol" panose="05050102010706020507"/>
              </a:rPr>
              <a:t>C</a:t>
            </a:r>
            <a:r>
              <a:rPr lang="en-US" dirty="0">
                <a:sym typeface="Symbol" panose="05050102010706020507"/>
              </a:rPr>
              <a:t> is not</a:t>
            </a:r>
          </a:p>
          <a:p>
            <a:pPr marL="1325880" lvl="3" indent="-457200">
              <a:buSzPct val="100000"/>
              <a:buFont typeface="+mj-lt"/>
              <a:buAutoNum type="alphaLcParenR"/>
            </a:pPr>
            <a:r>
              <a:rPr lang="en-US" dirty="0">
                <a:sym typeface="Symbol" panose="05050102010706020507"/>
              </a:rPr>
              <a:t>If such C is found, add to X, and repeat the search</a:t>
            </a:r>
          </a:p>
          <a:p>
            <a:pPr marL="1325880" lvl="3" indent="-457200">
              <a:buSzPct val="100000"/>
              <a:buFont typeface="+mj-lt"/>
              <a:buAutoNum type="alphaLcParenR"/>
            </a:pPr>
            <a:r>
              <a:rPr lang="en-US" dirty="0">
                <a:sym typeface="Symbol" panose="05050102010706020507"/>
              </a:rPr>
              <a:t>If such C is not found, no more attributes can be added to X</a:t>
            </a:r>
          </a:p>
          <a:p>
            <a:pPr marL="1051560" lvl="2" indent="-457200">
              <a:buSzPct val="100000"/>
              <a:buFont typeface="+mj-lt"/>
              <a:buAutoNum type="arabicPeriod"/>
            </a:pPr>
            <a:r>
              <a:rPr lang="en-US" dirty="0">
                <a:sym typeface="Symbol" panose="05050102010706020507"/>
              </a:rPr>
              <a:t>The set X is the correct value of {</a:t>
            </a:r>
            <a:r>
              <a:rPr lang="en-US" dirty="0" err="1">
                <a:sym typeface="Symbol" panose="05050102010706020507"/>
              </a:rPr>
              <a:t>A</a:t>
            </a:r>
            <a:r>
              <a:rPr lang="en-US" baseline="-25000" dirty="0" err="1">
                <a:sym typeface="Symbol" panose="05050102010706020507"/>
              </a:rPr>
              <a:t>1</a:t>
            </a:r>
            <a:r>
              <a:rPr lang="en-US" dirty="0">
                <a:sym typeface="Symbol" panose="05050102010706020507"/>
              </a:rPr>
              <a:t>, </a:t>
            </a:r>
            <a:r>
              <a:rPr lang="en-US" dirty="0" err="1">
                <a:sym typeface="Symbol" panose="05050102010706020507"/>
              </a:rPr>
              <a:t>A</a:t>
            </a:r>
            <a:r>
              <a:rPr lang="en-US" baseline="-25000" dirty="0" err="1">
                <a:sym typeface="Symbol" panose="05050102010706020507"/>
              </a:rPr>
              <a:t>2</a:t>
            </a:r>
            <a:r>
              <a:rPr lang="en-US" dirty="0">
                <a:sym typeface="Symbol" panose="05050102010706020507"/>
              </a:rPr>
              <a:t>, …, A</a:t>
            </a:r>
            <a:r>
              <a:rPr lang="en-US" baseline="-25000" dirty="0">
                <a:sym typeface="Symbol" panose="05050102010706020507"/>
              </a:rPr>
              <a:t>n</a:t>
            </a:r>
            <a:r>
              <a:rPr lang="en-US" dirty="0">
                <a:sym typeface="Symbol" panose="05050102010706020507"/>
              </a:rPr>
              <a:t>}+</a:t>
            </a: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R(A, B, C, D)</a:t>
            </a:r>
          </a:p>
          <a:p>
            <a:r>
              <a:rPr lang="en-US" dirty="0"/>
              <a:t>S={</a:t>
            </a:r>
            <a:r>
              <a:rPr lang="en-US" dirty="0" err="1"/>
              <a:t>A→B</a:t>
            </a:r>
            <a:r>
              <a:rPr lang="en-US" dirty="0"/>
              <a:t>, </a:t>
            </a:r>
            <a:r>
              <a:rPr lang="en-US" dirty="0" err="1"/>
              <a:t>B→C</a:t>
            </a:r>
            <a:r>
              <a:rPr lang="en-US" dirty="0"/>
              <a:t>, </a:t>
            </a:r>
            <a:r>
              <a:rPr lang="en-US" dirty="0" err="1"/>
              <a:t>C→D</a:t>
            </a:r>
            <a:r>
              <a:rPr lang="en-US" dirty="0"/>
              <a:t>, </a:t>
            </a:r>
            <a:r>
              <a:rPr lang="en-US" dirty="0" err="1"/>
              <a:t>D→A</a:t>
            </a:r>
            <a:r>
              <a:rPr lang="en-US" dirty="0"/>
              <a:t>}</a:t>
            </a:r>
          </a:p>
          <a:p>
            <a:r>
              <a:rPr lang="en-US" dirty="0"/>
              <a:t>Compute {A}</a:t>
            </a:r>
            <a:r>
              <a:rPr lang="en-US" baseline="30000" dirty="0"/>
              <a:t>+</a:t>
            </a:r>
            <a:r>
              <a:rPr lang="en-US" dirty="0"/>
              <a:t> ? {B}</a:t>
            </a:r>
            <a:r>
              <a:rPr lang="en-US" baseline="30000" dirty="0"/>
              <a:t>+</a:t>
            </a:r>
            <a:r>
              <a:rPr lang="en-US" dirty="0"/>
              <a:t> ?</a:t>
            </a:r>
          </a:p>
          <a:p>
            <a:r>
              <a:rPr lang="en-US" dirty="0"/>
              <a:t>What are some the keys of R?</a:t>
            </a:r>
            <a:endParaRPr lang="en-US" dirty="0">
              <a:sym typeface="Symbol" panose="05050102010706020507"/>
            </a:endParaRP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sym typeface="Symbol" panose="05050102010706020507"/>
              </a:rPr>
              <a:t>Suppose a set of FD’s </a:t>
            </a:r>
            <a:r>
              <a:rPr lang="en-US" i="1" dirty="0">
                <a:sym typeface="Symbol" panose="05050102010706020507"/>
              </a:rPr>
              <a:t>S</a:t>
            </a:r>
            <a:r>
              <a:rPr lang="en-US" dirty="0">
                <a:sym typeface="Symbol" panose="05050102010706020507"/>
              </a:rPr>
              <a:t>, any set of FD’s T equivalent to </a:t>
            </a:r>
            <a:r>
              <a:rPr lang="en-US" i="1" dirty="0">
                <a:sym typeface="Symbol" panose="05050102010706020507"/>
              </a:rPr>
              <a:t>S</a:t>
            </a:r>
            <a:r>
              <a:rPr lang="en-US" dirty="0">
                <a:sym typeface="Symbol" panose="05050102010706020507"/>
              </a:rPr>
              <a:t> is said to be a </a:t>
            </a:r>
            <a:r>
              <a:rPr lang="en-US" b="1" i="1" dirty="0">
                <a:sym typeface="Symbol" panose="05050102010706020507"/>
              </a:rPr>
              <a:t>basis</a:t>
            </a:r>
            <a:r>
              <a:rPr lang="en-US" dirty="0">
                <a:sym typeface="Symbol" panose="05050102010706020507"/>
              </a:rPr>
              <a:t> for </a:t>
            </a:r>
            <a:r>
              <a:rPr lang="en-US" i="1" dirty="0">
                <a:sym typeface="Symbol" panose="05050102010706020507"/>
              </a:rPr>
              <a:t>S</a:t>
            </a:r>
            <a:r>
              <a:rPr lang="en-US" dirty="0">
                <a:sym typeface="Symbol" panose="05050102010706020507"/>
              </a:rPr>
              <a:t>. </a:t>
            </a:r>
            <a:br>
              <a:rPr lang="en-US" dirty="0">
                <a:sym typeface="Symbol" panose="05050102010706020507"/>
              </a:rPr>
            </a:br>
            <a:r>
              <a:rPr lang="en-US" dirty="0">
                <a:sym typeface="Symbol" panose="05050102010706020507"/>
              </a:rPr>
              <a:t>Then we say T is a </a:t>
            </a:r>
            <a:r>
              <a:rPr lang="en-US" b="1" i="1" dirty="0">
                <a:sym typeface="Symbol" panose="05050102010706020507"/>
              </a:rPr>
              <a:t>basis</a:t>
            </a:r>
            <a:r>
              <a:rPr lang="en-US" dirty="0">
                <a:sym typeface="Symbol" panose="05050102010706020507"/>
              </a:rPr>
              <a:t> for </a:t>
            </a:r>
            <a:r>
              <a:rPr lang="en-US" i="1" dirty="0">
                <a:sym typeface="Symbol" panose="05050102010706020507"/>
              </a:rPr>
              <a:t>S</a:t>
            </a:r>
          </a:p>
          <a:p>
            <a:r>
              <a:rPr lang="en-US" dirty="0">
                <a:sym typeface="Symbol" panose="05050102010706020507"/>
              </a:rPr>
              <a:t>Just work with only FD’s that have </a:t>
            </a:r>
            <a:r>
              <a:rPr lang="en-US" i="1" dirty="0">
                <a:sym typeface="Symbol" panose="05050102010706020507"/>
              </a:rPr>
              <a:t>singleton right sides</a:t>
            </a:r>
            <a:endParaRPr lang="en-US" dirty="0">
              <a:sym typeface="Symbol" panose="05050102010706020507"/>
            </a:endParaRPr>
          </a:p>
          <a:p>
            <a:r>
              <a:rPr lang="en-US" dirty="0">
                <a:sym typeface="Symbol" panose="05050102010706020507"/>
              </a:rPr>
              <a:t>A </a:t>
            </a:r>
            <a:r>
              <a:rPr lang="en-US" b="1" i="1" dirty="0">
                <a:sym typeface="Symbol" panose="05050102010706020507"/>
              </a:rPr>
              <a:t>minimal basis</a:t>
            </a:r>
            <a:r>
              <a:rPr lang="en-US" dirty="0">
                <a:sym typeface="Symbol" panose="05050102010706020507"/>
              </a:rPr>
              <a:t> for FD’s </a:t>
            </a:r>
            <a:r>
              <a:rPr lang="en-US" i="1" dirty="0">
                <a:sym typeface="Symbol" panose="05050102010706020507"/>
              </a:rPr>
              <a:t>S</a:t>
            </a:r>
            <a:r>
              <a:rPr lang="en-US" dirty="0">
                <a:sym typeface="Symbol" panose="05050102010706020507"/>
              </a:rPr>
              <a:t> is a </a:t>
            </a:r>
            <a:r>
              <a:rPr lang="en-US" b="1" i="1" dirty="0">
                <a:sym typeface="Symbol" panose="05050102010706020507"/>
              </a:rPr>
              <a:t>basis B</a:t>
            </a:r>
            <a:r>
              <a:rPr lang="en-US" dirty="0">
                <a:sym typeface="Symbol" panose="05050102010706020507"/>
              </a:rPr>
              <a:t> that satisfies three conditions:</a:t>
            </a:r>
          </a:p>
          <a:p>
            <a:pPr lvl="1">
              <a:buFont typeface="Wingdings" panose="05000000000000000000" pitchFamily="2" charset="2"/>
              <a:buChar char="§"/>
            </a:pPr>
            <a:r>
              <a:rPr lang="en-US" dirty="0">
                <a:sym typeface="Symbol" panose="05050102010706020507"/>
              </a:rPr>
              <a:t>All the FD’s in </a:t>
            </a:r>
            <a:r>
              <a:rPr lang="en-US" i="1" dirty="0">
                <a:sym typeface="Symbol" panose="05050102010706020507"/>
              </a:rPr>
              <a:t>B</a:t>
            </a:r>
            <a:r>
              <a:rPr lang="en-US" dirty="0">
                <a:sym typeface="Symbol" panose="05050102010706020507"/>
              </a:rPr>
              <a:t> have singleton right sides</a:t>
            </a:r>
          </a:p>
          <a:p>
            <a:pPr lvl="1">
              <a:buFont typeface="Wingdings" panose="05000000000000000000" pitchFamily="2" charset="2"/>
              <a:buChar char="§"/>
            </a:pPr>
            <a:r>
              <a:rPr lang="en-US" dirty="0">
                <a:sym typeface="Symbol" panose="05050102010706020507"/>
              </a:rPr>
              <a:t>If any FD is removed from </a:t>
            </a:r>
            <a:r>
              <a:rPr lang="en-US" i="1" dirty="0">
                <a:sym typeface="Symbol" panose="05050102010706020507"/>
              </a:rPr>
              <a:t>B</a:t>
            </a:r>
            <a:r>
              <a:rPr lang="en-US" dirty="0">
                <a:sym typeface="Symbol" panose="05050102010706020507"/>
              </a:rPr>
              <a:t>, the result is no longer a basis</a:t>
            </a:r>
          </a:p>
          <a:p>
            <a:pPr lvl="1">
              <a:buFont typeface="Wingdings" panose="05000000000000000000" pitchFamily="2" charset="2"/>
              <a:buChar char="§"/>
            </a:pPr>
            <a:r>
              <a:rPr lang="en-US" dirty="0">
                <a:sym typeface="Symbol" panose="05050102010706020507"/>
              </a:rPr>
              <a:t>If for any FD in </a:t>
            </a:r>
            <a:r>
              <a:rPr lang="en-US" i="1" dirty="0">
                <a:sym typeface="Symbol" panose="05050102010706020507"/>
              </a:rPr>
              <a:t>B</a:t>
            </a:r>
            <a:r>
              <a:rPr lang="en-US" dirty="0">
                <a:sym typeface="Symbol" panose="05050102010706020507"/>
              </a:rPr>
              <a:t> we remove one or more attributes from the left side, the result is no longer a basis</a:t>
            </a:r>
          </a:p>
        </p:txBody>
      </p:sp>
      <p:sp>
        <p:nvSpPr>
          <p:cNvPr id="2" name="Title 1"/>
          <p:cNvSpPr>
            <a:spLocks noGrp="1"/>
          </p:cNvSpPr>
          <p:nvPr>
            <p:ph type="title"/>
          </p:nvPr>
        </p:nvSpPr>
        <p:spPr>
          <a:xfrm>
            <a:off x="880214" y="360178"/>
            <a:ext cx="7936637" cy="840859"/>
          </a:xfrm>
        </p:spPr>
        <p:txBody>
          <a:bodyPr>
            <a:normAutofit fontScale="90000"/>
          </a:bodyPr>
          <a:lstStyle/>
          <a:p>
            <a:pPr algn="ctr"/>
            <a:r>
              <a:rPr lang="en-US" dirty="0"/>
              <a:t>Closing Sets of </a:t>
            </a:r>
            <a:r>
              <a:rPr lang="en-US"/>
              <a:t>Functional Dependencies</a:t>
            </a:r>
            <a:br>
              <a:rPr lang="en-US"/>
            </a:br>
            <a:r>
              <a:rPr lang="en-US">
                <a:solidFill>
                  <a:srgbClr val="00B050"/>
                </a:solidFill>
              </a:rPr>
              <a:t>phụ thuộc hàm tối thiểu</a:t>
            </a:r>
            <a:endParaRPr lang="en-US" dirty="0">
              <a:solidFill>
                <a:srgbClr val="00B05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sym typeface="Symbol" panose="05050102010706020507"/>
              </a:rPr>
              <a:t>Example</a:t>
            </a:r>
          </a:p>
          <a:p>
            <a:pPr lvl="1">
              <a:buFont typeface="Wingdings" panose="05000000000000000000" pitchFamily="2" charset="2"/>
              <a:buChar char="§"/>
            </a:pPr>
            <a:r>
              <a:rPr lang="en-US" dirty="0">
                <a:sym typeface="Symbol" panose="05050102010706020507"/>
              </a:rPr>
              <a:t>R(</a:t>
            </a:r>
            <a:r>
              <a:rPr lang="en-US" dirty="0" err="1">
                <a:sym typeface="Symbol" panose="05050102010706020507"/>
              </a:rPr>
              <a:t>A,B,C</a:t>
            </a:r>
            <a:r>
              <a:rPr lang="en-US" dirty="0">
                <a:sym typeface="Symbol" panose="05050102010706020507"/>
              </a:rPr>
              <a:t>)</a:t>
            </a:r>
          </a:p>
          <a:p>
            <a:pPr lvl="1">
              <a:buFont typeface="Wingdings" panose="05000000000000000000" pitchFamily="2" charset="2"/>
              <a:buChar char="§"/>
            </a:pPr>
            <a:r>
              <a:rPr lang="en-US" dirty="0">
                <a:sym typeface="Symbol" panose="05050102010706020507"/>
              </a:rPr>
              <a:t>S={A B, A  C, B  A, B  C, C  A, C  B, AB  C, BC  A, AC  B, A  BC, B  AC, C  AB}</a:t>
            </a:r>
          </a:p>
          <a:p>
            <a:pPr lvl="1">
              <a:buFont typeface="Wingdings" panose="05000000000000000000" pitchFamily="2" charset="2"/>
              <a:buChar char="§"/>
            </a:pPr>
            <a:r>
              <a:rPr lang="en-US" dirty="0">
                <a:sym typeface="Symbol" panose="05050102010706020507"/>
              </a:rPr>
              <a:t>R and its FD’s have several minimal basis</a:t>
            </a:r>
          </a:p>
          <a:p>
            <a:pPr lvl="2">
              <a:buFont typeface="Wingdings" panose="05000000000000000000" pitchFamily="2" charset="2"/>
              <a:buChar char="§"/>
            </a:pPr>
            <a:r>
              <a:rPr lang="en-US" dirty="0">
                <a:sym typeface="Symbol" panose="05050102010706020507"/>
              </a:rPr>
              <a:t>{A  B, B  A, B  C, C  B}, or</a:t>
            </a:r>
          </a:p>
          <a:p>
            <a:pPr lvl="2">
              <a:buFont typeface="Wingdings" panose="05000000000000000000" pitchFamily="2" charset="2"/>
              <a:buChar char="§"/>
            </a:pPr>
            <a:r>
              <a:rPr lang="en-US" dirty="0">
                <a:sym typeface="Symbol" panose="05050102010706020507"/>
              </a:rPr>
              <a:t>{A  B, B  C, C  A}</a:t>
            </a:r>
          </a:p>
        </p:txBody>
      </p:sp>
      <p:sp>
        <p:nvSpPr>
          <p:cNvPr id="2" name="Title 1"/>
          <p:cNvSpPr>
            <a:spLocks noGrp="1"/>
          </p:cNvSpPr>
          <p:nvPr>
            <p:ph type="title"/>
          </p:nvPr>
        </p:nvSpPr>
        <p:spPr>
          <a:xfrm>
            <a:off x="922256" y="402219"/>
            <a:ext cx="7936637" cy="840859"/>
          </a:xfrm>
        </p:spPr>
        <p:txBody>
          <a:bodyPr>
            <a:normAutofit fontScale="90000"/>
          </a:bodyPr>
          <a:lstStyle/>
          <a:p>
            <a:r>
              <a:rPr lang="en-US" dirty="0"/>
              <a:t>Closing Sets of Functional Dependencies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 set of FD’s </a:t>
            </a:r>
            <a:r>
              <a:rPr lang="en-US" i="1" dirty="0"/>
              <a:t>S</a:t>
            </a:r>
            <a:r>
              <a:rPr lang="en-US" dirty="0"/>
              <a:t> of </a:t>
            </a:r>
            <a:r>
              <a:rPr lang="en-US" i="1" dirty="0"/>
              <a:t>R</a:t>
            </a:r>
            <a:r>
              <a:rPr lang="en-US" dirty="0"/>
              <a:t> when we project </a:t>
            </a:r>
            <a:r>
              <a:rPr lang="en-US" i="1" dirty="0"/>
              <a:t>R</a:t>
            </a:r>
            <a:r>
              <a:rPr lang="en-US" dirty="0"/>
              <a:t> on some attributes?</a:t>
            </a:r>
          </a:p>
          <a:p>
            <a:r>
              <a:rPr lang="en-US" dirty="0"/>
              <a:t>That is, suppose a relation </a:t>
            </a:r>
            <a:r>
              <a:rPr lang="en-US" i="1" dirty="0"/>
              <a:t>R</a:t>
            </a:r>
            <a:r>
              <a:rPr lang="en-US" dirty="0"/>
              <a:t> with set of FD’s </a:t>
            </a:r>
            <a:r>
              <a:rPr lang="en-US" i="1" dirty="0"/>
              <a:t>S</a:t>
            </a:r>
            <a:r>
              <a:rPr lang="en-US" dirty="0"/>
              <a:t>, and </a:t>
            </a:r>
            <a:r>
              <a:rPr lang="en-US" i="1" dirty="0"/>
              <a:t>R</a:t>
            </a:r>
            <a:r>
              <a:rPr lang="en-US" i="1" baseline="-25000" dirty="0"/>
              <a:t>1</a:t>
            </a:r>
            <a:r>
              <a:rPr lang="en-US" i="1" dirty="0"/>
              <a:t>=</a:t>
            </a:r>
            <a:r>
              <a:rPr lang="en-US" i="1" dirty="0">
                <a:sym typeface="Symbol" panose="05050102010706020507"/>
              </a:rPr>
              <a:t></a:t>
            </a:r>
            <a:r>
              <a:rPr lang="en-US" i="1" baseline="-25000" dirty="0">
                <a:sym typeface="Symbol" panose="05050102010706020507"/>
              </a:rPr>
              <a:t>L</a:t>
            </a:r>
            <a:r>
              <a:rPr lang="en-US" i="1" dirty="0">
                <a:sym typeface="Symbol" panose="05050102010706020507"/>
              </a:rPr>
              <a:t>(R)</a:t>
            </a:r>
            <a:r>
              <a:rPr lang="en-US" dirty="0">
                <a:sym typeface="Symbol" panose="05050102010706020507"/>
              </a:rPr>
              <a:t>. What FD’s hold in R</a:t>
            </a:r>
            <a:r>
              <a:rPr lang="en-US" baseline="-25000" dirty="0">
                <a:sym typeface="Symbol" panose="05050102010706020507"/>
              </a:rPr>
              <a:t>1</a:t>
            </a:r>
            <a:r>
              <a:rPr lang="en-US" dirty="0">
                <a:sym typeface="Symbol" panose="05050102010706020507"/>
              </a:rPr>
              <a:t>?</a:t>
            </a:r>
            <a:endParaRPr lang="en-US" dirty="0"/>
          </a:p>
        </p:txBody>
      </p:sp>
      <p:sp>
        <p:nvSpPr>
          <p:cNvPr id="2" name="Title 1"/>
          <p:cNvSpPr>
            <a:spLocks noGrp="1"/>
          </p:cNvSpPr>
          <p:nvPr>
            <p:ph type="title"/>
          </p:nvPr>
        </p:nvSpPr>
        <p:spPr/>
        <p:txBody>
          <a:bodyPr/>
          <a:lstStyle/>
          <a:p>
            <a:pPr algn="ctr"/>
            <a:r>
              <a:rPr lang="en-US" dirty="0"/>
              <a:t>What happens to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find a functional dependencies of projection, we</a:t>
            </a:r>
          </a:p>
          <a:p>
            <a:pPr lvl="1">
              <a:buFont typeface="Wingdings" panose="05000000000000000000" pitchFamily="2" charset="2"/>
              <a:buChar char="§"/>
            </a:pPr>
            <a:r>
              <a:rPr lang="en-US" dirty="0"/>
              <a:t>Follow from </a:t>
            </a:r>
            <a:r>
              <a:rPr lang="en-US" i="1" dirty="0"/>
              <a:t>S</a:t>
            </a:r>
            <a:r>
              <a:rPr lang="en-US" dirty="0"/>
              <a:t>, and</a:t>
            </a:r>
          </a:p>
          <a:p>
            <a:pPr lvl="1">
              <a:buFont typeface="Wingdings" panose="05000000000000000000" pitchFamily="2" charset="2"/>
              <a:buChar char="§"/>
            </a:pPr>
            <a:r>
              <a:rPr lang="en-US" dirty="0"/>
              <a:t>Involve only attributes of </a:t>
            </a:r>
            <a:r>
              <a:rPr lang="en-US" i="1" dirty="0"/>
              <a:t>R</a:t>
            </a:r>
            <a:r>
              <a:rPr lang="en-US" i="1" baseline="-25000" dirty="0"/>
              <a:t>1</a:t>
            </a:r>
          </a:p>
        </p:txBody>
      </p:sp>
      <p:sp>
        <p:nvSpPr>
          <p:cNvPr id="2" name="Title 1"/>
          <p:cNvSpPr>
            <a:spLocks noGrp="1"/>
          </p:cNvSpPr>
          <p:nvPr>
            <p:ph type="title"/>
          </p:nvPr>
        </p:nvSpPr>
        <p:spPr>
          <a:xfrm>
            <a:off x="859194" y="402218"/>
            <a:ext cx="7936637" cy="840859"/>
          </a:xfrm>
        </p:spPr>
        <p:txBody>
          <a:bodyPr>
            <a:normAutofit/>
          </a:bodyPr>
          <a:lstStyle/>
          <a:p>
            <a:r>
              <a:rPr lang="en-US" dirty="0"/>
              <a:t>Projecting Functional Dependencies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3681" y="1174117"/>
            <a:ext cx="7936637" cy="5069149"/>
          </a:xfrm>
        </p:spPr>
        <p:txBody>
          <a:bodyPr/>
          <a:lstStyle/>
          <a:p>
            <a:r>
              <a:rPr lang="en-US" dirty="0"/>
              <a:t>Algorithm 3.12: Projecting a Set of FD’s</a:t>
            </a:r>
          </a:p>
          <a:p>
            <a:pPr lvl="1">
              <a:buFont typeface="Wingdings" panose="05000000000000000000" pitchFamily="2" charset="2"/>
              <a:buChar char="§"/>
            </a:pPr>
            <a:r>
              <a:rPr lang="en-US" dirty="0"/>
              <a:t>Input: R, R</a:t>
            </a:r>
            <a:r>
              <a:rPr lang="en-US" baseline="-25000" dirty="0"/>
              <a:t>1</a:t>
            </a:r>
            <a:r>
              <a:rPr lang="en-US" dirty="0"/>
              <a:t>=</a:t>
            </a:r>
            <a:r>
              <a:rPr lang="en-US" dirty="0">
                <a:sym typeface="Symbol" panose="05050102010706020507"/>
              </a:rPr>
              <a:t></a:t>
            </a:r>
            <a:r>
              <a:rPr lang="en-US" baseline="-25000" dirty="0">
                <a:sym typeface="Symbol" panose="05050102010706020507"/>
              </a:rPr>
              <a:t>L</a:t>
            </a:r>
            <a:r>
              <a:rPr lang="en-US" dirty="0">
                <a:sym typeface="Symbol" panose="05050102010706020507"/>
              </a:rPr>
              <a:t>(R), </a:t>
            </a:r>
            <a:r>
              <a:rPr lang="en-US" i="1" dirty="0">
                <a:sym typeface="Symbol" panose="05050102010706020507"/>
              </a:rPr>
              <a:t>S</a:t>
            </a:r>
            <a:r>
              <a:rPr lang="en-US" dirty="0">
                <a:sym typeface="Symbol" panose="05050102010706020507"/>
              </a:rPr>
              <a:t> a set of FD’s that hold in R</a:t>
            </a:r>
          </a:p>
          <a:p>
            <a:pPr lvl="1">
              <a:buFont typeface="Wingdings" panose="05000000000000000000" pitchFamily="2" charset="2"/>
              <a:buChar char="§"/>
            </a:pPr>
            <a:r>
              <a:rPr lang="en-US" dirty="0">
                <a:sym typeface="Symbol" panose="05050102010706020507"/>
              </a:rPr>
              <a:t>Output: the set of FD’s that hold in </a:t>
            </a:r>
            <a:r>
              <a:rPr lang="en-US" i="1" dirty="0">
                <a:sym typeface="Symbol" panose="05050102010706020507"/>
              </a:rPr>
              <a:t>R</a:t>
            </a:r>
            <a:r>
              <a:rPr lang="en-US" i="1" baseline="-25000" dirty="0">
                <a:sym typeface="Symbol" panose="05050102010706020507"/>
              </a:rPr>
              <a:t>1</a:t>
            </a:r>
          </a:p>
          <a:p>
            <a:pPr lvl="1">
              <a:buFont typeface="Wingdings" panose="05000000000000000000" pitchFamily="2" charset="2"/>
              <a:buChar char="§"/>
            </a:pPr>
            <a:r>
              <a:rPr lang="en-US" dirty="0">
                <a:sym typeface="Symbol" panose="05050102010706020507"/>
              </a:rPr>
              <a:t>Method:</a:t>
            </a:r>
          </a:p>
          <a:p>
            <a:pPr lvl="2">
              <a:buFont typeface="Wingdings" panose="05000000000000000000" pitchFamily="2" charset="2"/>
              <a:buChar char="§"/>
            </a:pPr>
            <a:r>
              <a:rPr lang="en-US" dirty="0">
                <a:sym typeface="Symbol" panose="05050102010706020507"/>
              </a:rPr>
              <a:t>T is the set of FD’s that hold in R</a:t>
            </a:r>
            <a:r>
              <a:rPr lang="en-US" baseline="-25000" dirty="0">
                <a:sym typeface="Symbol" panose="05050102010706020507"/>
              </a:rPr>
              <a:t>1</a:t>
            </a:r>
            <a:r>
              <a:rPr lang="en-US" dirty="0">
                <a:sym typeface="Symbol" panose="05050102010706020507"/>
              </a:rPr>
              <a:t>. Initially, T is empty</a:t>
            </a:r>
          </a:p>
          <a:p>
            <a:pPr lvl="2">
              <a:buFont typeface="Wingdings" panose="05000000000000000000" pitchFamily="2" charset="2"/>
              <a:buChar char="§"/>
            </a:pPr>
            <a:r>
              <a:rPr lang="en-US" dirty="0">
                <a:sym typeface="Symbol" panose="05050102010706020507"/>
              </a:rPr>
              <a:t>For each set of attributes X of R</a:t>
            </a:r>
            <a:r>
              <a:rPr lang="en-US" baseline="-25000" dirty="0">
                <a:sym typeface="Symbol" panose="05050102010706020507"/>
              </a:rPr>
              <a:t>1</a:t>
            </a:r>
            <a:r>
              <a:rPr lang="en-US" dirty="0">
                <a:sym typeface="Symbol" panose="05050102010706020507"/>
              </a:rPr>
              <a:t>, compute </a:t>
            </a:r>
            <a:r>
              <a:rPr lang="en-US" i="1" dirty="0">
                <a:sym typeface="Symbol" panose="05050102010706020507"/>
              </a:rPr>
              <a:t>X</a:t>
            </a:r>
            <a:r>
              <a:rPr lang="en-US" dirty="0">
                <a:sym typeface="Symbol" panose="05050102010706020507"/>
              </a:rPr>
              <a:t>+. Add to </a:t>
            </a:r>
            <a:r>
              <a:rPr lang="en-US" i="1" dirty="0">
                <a:sym typeface="Symbol" panose="05050102010706020507"/>
              </a:rPr>
              <a:t>T</a:t>
            </a:r>
            <a:r>
              <a:rPr lang="en-US" dirty="0">
                <a:sym typeface="Symbol" panose="05050102010706020507"/>
              </a:rPr>
              <a:t> all non-trivial FD’s </a:t>
            </a:r>
            <a:r>
              <a:rPr lang="en-US" i="1" dirty="0">
                <a:sym typeface="Symbol" panose="05050102010706020507"/>
              </a:rPr>
              <a:t>X → A</a:t>
            </a:r>
            <a:r>
              <a:rPr lang="en-US" dirty="0">
                <a:sym typeface="Symbol" panose="05050102010706020507"/>
              </a:rPr>
              <a:t> such that </a:t>
            </a:r>
            <a:r>
              <a:rPr lang="en-US" i="1" dirty="0">
                <a:sym typeface="Symbol" panose="05050102010706020507"/>
              </a:rPr>
              <a:t>A</a:t>
            </a:r>
            <a:r>
              <a:rPr lang="en-US" dirty="0">
                <a:sym typeface="Symbol" panose="05050102010706020507"/>
              </a:rPr>
              <a:t> is both in </a:t>
            </a:r>
            <a:r>
              <a:rPr lang="en-US" i="1" dirty="0">
                <a:sym typeface="Symbol" panose="05050102010706020507"/>
              </a:rPr>
              <a:t>X</a:t>
            </a:r>
            <a:r>
              <a:rPr lang="en-US" dirty="0">
                <a:sym typeface="Symbol" panose="05050102010706020507"/>
              </a:rPr>
              <a:t>+ and an attribute of </a:t>
            </a:r>
            <a:r>
              <a:rPr lang="en-US" i="1" dirty="0">
                <a:sym typeface="Symbol" panose="05050102010706020507"/>
              </a:rPr>
              <a:t>R</a:t>
            </a:r>
            <a:r>
              <a:rPr lang="en-US" i="1" baseline="-25000" dirty="0">
                <a:sym typeface="Symbol" panose="05050102010706020507"/>
              </a:rPr>
              <a:t>1</a:t>
            </a:r>
          </a:p>
          <a:p>
            <a:pPr lvl="2">
              <a:buFont typeface="Wingdings" panose="05000000000000000000" pitchFamily="2" charset="2"/>
              <a:buChar char="§"/>
            </a:pPr>
            <a:r>
              <a:rPr lang="en-US" dirty="0">
                <a:sym typeface="Symbol" panose="05050102010706020507"/>
              </a:rPr>
              <a:t>Construct a minimal basis from </a:t>
            </a:r>
            <a:r>
              <a:rPr lang="en-US" i="1" dirty="0">
                <a:sym typeface="Symbol" panose="05050102010706020507"/>
              </a:rPr>
              <a:t>T</a:t>
            </a:r>
            <a:endParaRPr lang="en-US" dirty="0"/>
          </a:p>
        </p:txBody>
      </p:sp>
      <p:sp>
        <p:nvSpPr>
          <p:cNvPr id="3" name="Title 2"/>
          <p:cNvSpPr>
            <a:spLocks noGrp="1"/>
          </p:cNvSpPr>
          <p:nvPr>
            <p:ph type="title"/>
          </p:nvPr>
        </p:nvSpPr>
        <p:spPr>
          <a:xfrm>
            <a:off x="985318" y="412729"/>
            <a:ext cx="7936637" cy="840859"/>
          </a:xfrm>
        </p:spPr>
        <p:txBody>
          <a:bodyPr>
            <a:normAutofit/>
          </a:bodyPr>
          <a:lstStyle/>
          <a:p>
            <a:r>
              <a:rPr lang="en-US" dirty="0"/>
              <a:t>Projecting Functional Dependencies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3681" y="1314076"/>
            <a:ext cx="7936637" cy="5069149"/>
          </a:xfrm>
        </p:spPr>
        <p:txBody>
          <a:bodyPr>
            <a:normAutofit/>
          </a:bodyPr>
          <a:lstStyle/>
          <a:p>
            <a:r>
              <a:rPr lang="en-US" dirty="0"/>
              <a:t>Algorithm 3.12: Projecting a Set of FD’s (cont)</a:t>
            </a:r>
          </a:p>
          <a:p>
            <a:pPr lvl="1">
              <a:buFont typeface="Wingdings" panose="05000000000000000000" pitchFamily="2" charset="2"/>
              <a:buChar char="§"/>
            </a:pPr>
            <a:r>
              <a:rPr lang="en-US" dirty="0">
                <a:sym typeface="Symbol" panose="05050102010706020507"/>
              </a:rPr>
              <a:t>Compute a minimal basis from </a:t>
            </a:r>
            <a:r>
              <a:rPr lang="en-US" i="1" dirty="0">
                <a:sym typeface="Symbol" panose="05050102010706020507"/>
              </a:rPr>
              <a:t>T</a:t>
            </a:r>
          </a:p>
          <a:p>
            <a:pPr lvl="2">
              <a:buFont typeface="Wingdings" panose="05000000000000000000" pitchFamily="2" charset="2"/>
              <a:buChar char="§"/>
            </a:pPr>
            <a:r>
              <a:rPr lang="en-US" dirty="0">
                <a:sym typeface="Symbol" panose="05050102010706020507"/>
              </a:rPr>
              <a:t>If there is an FD </a:t>
            </a:r>
            <a:r>
              <a:rPr lang="en-US" i="1" dirty="0">
                <a:sym typeface="Symbol" panose="05050102010706020507"/>
              </a:rPr>
              <a:t>F</a:t>
            </a:r>
            <a:r>
              <a:rPr lang="en-US" dirty="0">
                <a:sym typeface="Symbol" panose="05050102010706020507"/>
              </a:rPr>
              <a:t> in </a:t>
            </a:r>
            <a:r>
              <a:rPr lang="en-US" i="1" dirty="0">
                <a:sym typeface="Symbol" panose="05050102010706020507"/>
              </a:rPr>
              <a:t>T</a:t>
            </a:r>
            <a:r>
              <a:rPr lang="en-US" dirty="0">
                <a:sym typeface="Symbol" panose="05050102010706020507"/>
              </a:rPr>
              <a:t> that follows from other FD’s in </a:t>
            </a:r>
            <a:r>
              <a:rPr lang="en-US" i="1" dirty="0">
                <a:sym typeface="Symbol" panose="05050102010706020507"/>
              </a:rPr>
              <a:t>T</a:t>
            </a:r>
            <a:r>
              <a:rPr lang="en-US" dirty="0">
                <a:sym typeface="Symbol" panose="05050102010706020507"/>
              </a:rPr>
              <a:t>, then remove </a:t>
            </a:r>
            <a:r>
              <a:rPr lang="en-US" i="1" dirty="0">
                <a:sym typeface="Symbol" panose="05050102010706020507"/>
              </a:rPr>
              <a:t>F</a:t>
            </a:r>
            <a:r>
              <a:rPr lang="en-US" dirty="0">
                <a:sym typeface="Symbol" panose="05050102010706020507"/>
              </a:rPr>
              <a:t> from </a:t>
            </a:r>
            <a:r>
              <a:rPr lang="en-US" i="1" dirty="0">
                <a:sym typeface="Symbol" panose="05050102010706020507"/>
              </a:rPr>
              <a:t>T</a:t>
            </a:r>
          </a:p>
          <a:p>
            <a:pPr lvl="2">
              <a:buFont typeface="Wingdings" panose="05000000000000000000" pitchFamily="2" charset="2"/>
              <a:buChar char="§"/>
            </a:pPr>
            <a:r>
              <a:rPr lang="en-US" dirty="0">
                <a:sym typeface="Symbol" panose="05050102010706020507"/>
              </a:rPr>
              <a:t>Let Y </a:t>
            </a:r>
            <a:r>
              <a:rPr lang="en-US" dirty="0">
                <a:sym typeface="Wingdings" panose="05000000000000000000" pitchFamily="2" charset="2"/>
              </a:rPr>
              <a:t> B is a FD in </a:t>
            </a:r>
            <a:r>
              <a:rPr lang="en-US" i="1" dirty="0">
                <a:sym typeface="Wingdings" panose="05000000000000000000" pitchFamily="2" charset="2"/>
              </a:rPr>
              <a:t>T</a:t>
            </a:r>
            <a:r>
              <a:rPr lang="en-US" dirty="0">
                <a:sym typeface="Wingdings" panose="05000000000000000000" pitchFamily="2" charset="2"/>
              </a:rPr>
              <a:t> , with at least two attributes in </a:t>
            </a:r>
            <a:r>
              <a:rPr lang="en-US" i="1" dirty="0">
                <a:sym typeface="Wingdings" panose="05000000000000000000" pitchFamily="2" charset="2"/>
              </a:rPr>
              <a:t>Y</a:t>
            </a:r>
            <a:r>
              <a:rPr lang="en-US" dirty="0">
                <a:sym typeface="Wingdings" panose="05000000000000000000" pitchFamily="2" charset="2"/>
              </a:rPr>
              <a:t>, and let </a:t>
            </a:r>
            <a:r>
              <a:rPr lang="en-US" i="1" dirty="0">
                <a:sym typeface="Wingdings" panose="05000000000000000000" pitchFamily="2" charset="2"/>
              </a:rPr>
              <a:t>Z</a:t>
            </a:r>
            <a:r>
              <a:rPr lang="en-US" dirty="0">
                <a:sym typeface="Wingdings" panose="05000000000000000000" pitchFamily="2" charset="2"/>
              </a:rPr>
              <a:t> is </a:t>
            </a:r>
            <a:r>
              <a:rPr lang="en-US" i="1" dirty="0">
                <a:sym typeface="Wingdings" panose="05000000000000000000" pitchFamily="2" charset="2"/>
              </a:rPr>
              <a:t>Y</a:t>
            </a:r>
            <a:r>
              <a:rPr lang="en-US" dirty="0">
                <a:sym typeface="Wingdings" panose="05000000000000000000" pitchFamily="2" charset="2"/>
              </a:rPr>
              <a:t> with one of its attributes removed:</a:t>
            </a:r>
          </a:p>
          <a:p>
            <a:pPr lvl="3">
              <a:buFont typeface="Wingdings" panose="05000000000000000000" pitchFamily="2" charset="2"/>
              <a:buChar char="§"/>
            </a:pPr>
            <a:r>
              <a:rPr lang="en-US" dirty="0">
                <a:sym typeface="Wingdings" panose="05000000000000000000" pitchFamily="2" charset="2"/>
              </a:rPr>
              <a:t>If </a:t>
            </a:r>
            <a:r>
              <a:rPr lang="en-US" i="1" dirty="0">
                <a:sym typeface="Wingdings" panose="05000000000000000000" pitchFamily="2" charset="2"/>
              </a:rPr>
              <a:t>Z  B</a:t>
            </a:r>
            <a:r>
              <a:rPr lang="en-US" dirty="0">
                <a:sym typeface="Wingdings" panose="05000000000000000000" pitchFamily="2" charset="2"/>
              </a:rPr>
              <a:t> follows from the other FD’s in T (including </a:t>
            </a:r>
            <a:r>
              <a:rPr lang="en-US" i="1" dirty="0">
                <a:sym typeface="Wingdings" panose="05000000000000000000" pitchFamily="2" charset="2"/>
              </a:rPr>
              <a:t>Y  B</a:t>
            </a:r>
            <a:r>
              <a:rPr lang="en-US" dirty="0">
                <a:sym typeface="Wingdings" panose="05000000000000000000" pitchFamily="2" charset="2"/>
              </a:rPr>
              <a:t>), then replace </a:t>
            </a:r>
            <a:r>
              <a:rPr lang="en-US" i="1" dirty="0">
                <a:sym typeface="Wingdings" panose="05000000000000000000" pitchFamily="2" charset="2"/>
              </a:rPr>
              <a:t>Y  B</a:t>
            </a:r>
            <a:r>
              <a:rPr lang="en-US" dirty="0">
                <a:sym typeface="Wingdings" panose="05000000000000000000" pitchFamily="2" charset="2"/>
              </a:rPr>
              <a:t> by </a:t>
            </a:r>
            <a:r>
              <a:rPr lang="en-US" i="1" dirty="0">
                <a:sym typeface="Wingdings" panose="05000000000000000000" pitchFamily="2" charset="2"/>
              </a:rPr>
              <a:t>Z  B</a:t>
            </a:r>
          </a:p>
          <a:p>
            <a:pPr lvl="2">
              <a:buFont typeface="Wingdings" panose="05000000000000000000" pitchFamily="2" charset="2"/>
              <a:buChar char="§"/>
            </a:pPr>
            <a:r>
              <a:rPr lang="en-US" dirty="0">
                <a:sym typeface="Wingdings" panose="05000000000000000000" pitchFamily="2" charset="2"/>
              </a:rPr>
              <a:t>Repeat the above steps in all possible ways until no more changes to </a:t>
            </a:r>
            <a:r>
              <a:rPr lang="en-US" i="1" dirty="0">
                <a:sym typeface="Wingdings" panose="05000000000000000000" pitchFamily="2" charset="2"/>
              </a:rPr>
              <a:t>T</a:t>
            </a:r>
            <a:r>
              <a:rPr lang="en-US" dirty="0">
                <a:sym typeface="Wingdings" panose="05000000000000000000" pitchFamily="2" charset="2"/>
              </a:rPr>
              <a:t> can be made</a:t>
            </a:r>
            <a:endParaRPr lang="en-US" dirty="0"/>
          </a:p>
        </p:txBody>
      </p:sp>
      <p:sp>
        <p:nvSpPr>
          <p:cNvPr id="3" name="Title 2"/>
          <p:cNvSpPr>
            <a:spLocks noGrp="1"/>
          </p:cNvSpPr>
          <p:nvPr>
            <p:ph type="title"/>
          </p:nvPr>
        </p:nvSpPr>
        <p:spPr>
          <a:xfrm>
            <a:off x="733070" y="381198"/>
            <a:ext cx="7936637" cy="840859"/>
          </a:xfrm>
        </p:spPr>
        <p:txBody>
          <a:bodyPr>
            <a:normAutofit/>
          </a:bodyPr>
          <a:lstStyle/>
          <a:p>
            <a:pPr algn="r"/>
            <a:r>
              <a:rPr lang="en-US" dirty="0"/>
              <a:t>Projecting Functional Dependencies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Two notations</a:t>
            </a:r>
          </a:p>
          <a:p>
            <a:pPr lvl="1">
              <a:buFont typeface="Wingdings" panose="05000000000000000000" pitchFamily="2" charset="2"/>
              <a:buChar char="§"/>
            </a:pPr>
            <a:r>
              <a:rPr lang="en-US" dirty="0"/>
              <a:t>(1) Closing the empty set and the set of all attributes cannot yield a nontrivial FD</a:t>
            </a:r>
          </a:p>
          <a:p>
            <a:pPr lvl="1">
              <a:buFont typeface="Wingdings" panose="05000000000000000000" pitchFamily="2" charset="2"/>
              <a:buChar char="§"/>
            </a:pPr>
            <a:r>
              <a:rPr lang="en-US" dirty="0"/>
              <a:t>(2) If we have already knew that the closure of some set </a:t>
            </a:r>
            <a:r>
              <a:rPr lang="en-US" i="1" dirty="0"/>
              <a:t>X</a:t>
            </a:r>
            <a:r>
              <a:rPr lang="en-US" dirty="0"/>
              <a:t> is all attributes, then we cannot discover any new FD’s by closing supersets of </a:t>
            </a:r>
            <a:r>
              <a:rPr lang="en-US" i="1" dirty="0"/>
              <a:t>X</a:t>
            </a:r>
          </a:p>
        </p:txBody>
      </p:sp>
      <p:sp>
        <p:nvSpPr>
          <p:cNvPr id="2" name="Title 1"/>
          <p:cNvSpPr>
            <a:spLocks noGrp="1"/>
          </p:cNvSpPr>
          <p:nvPr>
            <p:ph type="title"/>
          </p:nvPr>
        </p:nvSpPr>
        <p:spPr>
          <a:xfrm>
            <a:off x="1006339" y="286605"/>
            <a:ext cx="7936637" cy="840859"/>
          </a:xfrm>
        </p:spPr>
        <p:txBody>
          <a:bodyPr>
            <a:normAutofit/>
          </a:bodyPr>
          <a:lstStyle/>
          <a:p>
            <a:r>
              <a:rPr lang="en-US" dirty="0"/>
              <a:t>Projecting Functional Dependencies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Example: Suppose R(A,B,C,D) has FD’s A→B, B→C, and C→D. R1=</a:t>
            </a:r>
            <a:r>
              <a:rPr lang="en-US" dirty="0">
                <a:sym typeface="Symbol" panose="05050102010706020507"/>
              </a:rPr>
              <a:t></a:t>
            </a:r>
            <a:r>
              <a:rPr lang="en-US" baseline="-25000" dirty="0">
                <a:sym typeface="Symbol" panose="05050102010706020507"/>
              </a:rPr>
              <a:t>A,C,D</a:t>
            </a:r>
            <a:r>
              <a:rPr lang="en-US" dirty="0">
                <a:sym typeface="Symbol" panose="05050102010706020507"/>
              </a:rPr>
              <a:t>(R). Find the FD’s of R1?</a:t>
            </a:r>
          </a:p>
          <a:p>
            <a:pPr lvl="1"/>
            <a:r>
              <a:rPr lang="en-US" dirty="0">
                <a:sym typeface="Symbol" panose="05050102010706020507"/>
              </a:rPr>
              <a:t>Compute the closure of the singleton set</a:t>
            </a:r>
          </a:p>
          <a:p>
            <a:pPr lvl="2"/>
            <a:r>
              <a:rPr lang="en-US" dirty="0">
                <a:sym typeface="Symbol" panose="05050102010706020507"/>
              </a:rPr>
              <a:t>{A}+={A,B,C,D}, and B is not in R1, then new FD’s A→C, A→D</a:t>
            </a:r>
          </a:p>
          <a:p>
            <a:pPr lvl="2"/>
            <a:r>
              <a:rPr lang="en-US" dirty="0">
                <a:sym typeface="Symbol" panose="05050102010706020507"/>
              </a:rPr>
              <a:t>{C}+={C,D}, then new FD’s C→D</a:t>
            </a:r>
          </a:p>
          <a:p>
            <a:pPr lvl="2"/>
            <a:r>
              <a:rPr lang="en-US" dirty="0">
                <a:sym typeface="Symbol" panose="05050102010706020507"/>
              </a:rPr>
              <a:t>{D}+={D}, no new FD’s</a:t>
            </a:r>
          </a:p>
          <a:p>
            <a:pPr lvl="1"/>
            <a:r>
              <a:rPr lang="en-US" dirty="0"/>
              <a:t>Compute the closure of the doubleton set</a:t>
            </a:r>
          </a:p>
          <a:p>
            <a:pPr lvl="2"/>
            <a:r>
              <a:rPr lang="en-US" dirty="0"/>
              <a:t>Since {A}+ include all attributes, no care any more for supersets of {A}</a:t>
            </a:r>
          </a:p>
          <a:p>
            <a:pPr lvl="2"/>
            <a:r>
              <a:rPr lang="en-US" dirty="0"/>
              <a:t>{C,D}+={C,D}, no new FD’s holds in R1</a:t>
            </a:r>
          </a:p>
          <a:p>
            <a:pPr lvl="1"/>
            <a:r>
              <a:rPr lang="en-US" dirty="0"/>
              <a:t>Finally, there are three FD’s A→C, A→D, C→D hold in R1</a:t>
            </a:r>
          </a:p>
          <a:p>
            <a:pPr lvl="1"/>
            <a:r>
              <a:rPr lang="en-US" dirty="0"/>
              <a:t>A→D is transitive from A→C, and C→D</a:t>
            </a:r>
          </a:p>
          <a:p>
            <a:pPr lvl="1"/>
            <a:r>
              <a:rPr lang="en-US" dirty="0"/>
              <a:t>So, minimal basis is {A→C, C→D}</a:t>
            </a:r>
          </a:p>
        </p:txBody>
      </p:sp>
      <p:sp>
        <p:nvSpPr>
          <p:cNvPr id="2" name="Title 1"/>
          <p:cNvSpPr>
            <a:spLocks noGrp="1"/>
          </p:cNvSpPr>
          <p:nvPr>
            <p:ph type="title"/>
          </p:nvPr>
        </p:nvSpPr>
        <p:spPr/>
        <p:txBody>
          <a:bodyPr>
            <a:normAutofit/>
          </a:bodyPr>
          <a:lstStyle/>
          <a:p>
            <a:r>
              <a:rPr lang="en-US" dirty="0"/>
              <a:t>Projecting Functional Dependencies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Objectives</a:t>
            </a:r>
            <a:endParaRPr lang="vi-VN" dirty="0"/>
          </a:p>
        </p:txBody>
      </p:sp>
      <p:sp>
        <p:nvSpPr>
          <p:cNvPr id="3" name="Content Placeholder 2"/>
          <p:cNvSpPr>
            <a:spLocks noGrp="1"/>
          </p:cNvSpPr>
          <p:nvPr>
            <p:ph idx="1"/>
          </p:nvPr>
        </p:nvSpPr>
        <p:spPr>
          <a:xfrm>
            <a:off x="444157" y="1280674"/>
            <a:ext cx="8220172" cy="4678531"/>
          </a:xfrm>
        </p:spPr>
        <p:txBody>
          <a:bodyPr>
            <a:normAutofit/>
          </a:bodyPr>
          <a:lstStyle/>
          <a:p>
            <a:r>
              <a:rPr lang="en-US" dirty="0"/>
              <a:t>Understand concepts of:</a:t>
            </a:r>
          </a:p>
          <a:p>
            <a:pPr lvl="1">
              <a:buFont typeface="Wingdings" panose="05000000000000000000" pitchFamily="2" charset="2"/>
              <a:buChar char="§"/>
            </a:pPr>
            <a:r>
              <a:rPr lang="en-US" dirty="0"/>
              <a:t>Functional Dependencies</a:t>
            </a:r>
          </a:p>
          <a:p>
            <a:pPr lvl="1">
              <a:buFont typeface="Wingdings" panose="05000000000000000000" pitchFamily="2" charset="2"/>
              <a:buChar char="§"/>
            </a:pPr>
            <a:r>
              <a:rPr lang="en-US" dirty="0"/>
              <a:t>Normalization</a:t>
            </a:r>
          </a:p>
          <a:p>
            <a:pPr lvl="1">
              <a:buFont typeface="Wingdings" panose="05000000000000000000" pitchFamily="2" charset="2"/>
              <a:buChar char="§"/>
            </a:pPr>
            <a:r>
              <a:rPr lang="en-US" dirty="0"/>
              <a:t>Decomposition</a:t>
            </a:r>
          </a:p>
          <a:p>
            <a:pPr lvl="1">
              <a:buFont typeface="Wingdings" panose="05000000000000000000" pitchFamily="2" charset="2"/>
              <a:buChar char="§"/>
            </a:pPr>
            <a:r>
              <a:rPr lang="en-US" dirty="0"/>
              <a:t>Multi-valued Dependencies</a:t>
            </a:r>
          </a:p>
          <a:p>
            <a:pPr marL="0" indent="0">
              <a:buNone/>
            </a:pPr>
            <a:endParaRPr lang="en-US" dirty="0"/>
          </a:p>
        </p:txBody>
      </p:sp>
      <p:sp>
        <p:nvSpPr>
          <p:cNvPr id="4" name="Slide Number Placeholder 3"/>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260350"/>
            <a:ext cx="7199313" cy="536575"/>
          </a:xfrm>
        </p:spPr>
        <p:txBody>
          <a:bodyPr>
            <a:normAutofit fontScale="90000"/>
          </a:bodyPr>
          <a:lstStyle/>
          <a:p>
            <a:pPr algn="ctr" eaLnBrk="1" hangingPunct="1"/>
            <a:r>
              <a:rPr lang="en-US" altLang="en-US" dirty="0"/>
              <a:t>Anomalies introduction</a:t>
            </a:r>
          </a:p>
        </p:txBody>
      </p:sp>
      <p:sp>
        <p:nvSpPr>
          <p:cNvPr id="11267" name="Rectangle 3"/>
          <p:cNvSpPr>
            <a:spLocks noGrp="1" noChangeArrowheads="1"/>
          </p:cNvSpPr>
          <p:nvPr>
            <p:ph type="body" idx="1"/>
          </p:nvPr>
        </p:nvSpPr>
        <p:spPr>
          <a:xfrm>
            <a:off x="228600" y="1600200"/>
            <a:ext cx="8686800" cy="4495800"/>
          </a:xfrm>
        </p:spPr>
        <p:txBody>
          <a:bodyPr/>
          <a:lstStyle/>
          <a:p>
            <a:pPr eaLnBrk="1" hangingPunct="1"/>
            <a:r>
              <a:rPr lang="en-US" altLang="en-US" dirty="0"/>
              <a:t>Careless selection of a relational database schema can lead to redundancy and related anomalies</a:t>
            </a:r>
          </a:p>
          <a:p>
            <a:pPr eaLnBrk="1" hangingPunct="1"/>
            <a:r>
              <a:rPr lang="en-US" altLang="en-US" dirty="0"/>
              <a:t>So, in this session we shall tackle the problems of relational database designing</a:t>
            </a:r>
          </a:p>
          <a:p>
            <a:pPr eaLnBrk="1" hangingPunct="1"/>
            <a:r>
              <a:rPr lang="en-US" altLang="en-US" dirty="0"/>
              <a:t>Problems such as redundancy that occur when we try to cram too much into a single relation are called </a:t>
            </a:r>
            <a:r>
              <a:rPr lang="en-US" altLang="en-US" i="1" dirty="0">
                <a:solidFill>
                  <a:srgbClr val="33CC33"/>
                </a:solidFill>
              </a:rPr>
              <a:t>anomalies</a:t>
            </a:r>
          </a:p>
          <a:p>
            <a:pPr eaLnBrk="1" hangingPunct="1"/>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FE0BE0-2CA6-97C1-CA15-E6EF4B1C2DB9}"/>
              </a:ext>
            </a:extLst>
          </p:cNvPr>
          <p:cNvSpPr/>
          <p:nvPr/>
        </p:nvSpPr>
        <p:spPr>
          <a:xfrm>
            <a:off x="457200" y="1898212"/>
            <a:ext cx="8291945" cy="135788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628852B-3E72-9F3B-B810-A88447775B04}"/>
              </a:ext>
            </a:extLst>
          </p:cNvPr>
          <p:cNvSpPr/>
          <p:nvPr/>
        </p:nvSpPr>
        <p:spPr>
          <a:xfrm>
            <a:off x="457200" y="540327"/>
            <a:ext cx="8291945" cy="13578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290" name="Rectangle 2"/>
          <p:cNvSpPr>
            <a:spLocks noGrp="1" noChangeArrowheads="1"/>
          </p:cNvSpPr>
          <p:nvPr>
            <p:ph type="title"/>
          </p:nvPr>
        </p:nvSpPr>
        <p:spPr>
          <a:xfrm>
            <a:off x="539750" y="-22225"/>
            <a:ext cx="7772400" cy="1143000"/>
          </a:xfrm>
        </p:spPr>
        <p:txBody>
          <a:bodyPr/>
          <a:lstStyle/>
          <a:p>
            <a:pPr algn="ctr" eaLnBrk="1" hangingPunct="1"/>
            <a:r>
              <a:rPr lang="en-US" altLang="en-US" dirty="0"/>
              <a:t>Anomalies</a:t>
            </a:r>
          </a:p>
        </p:txBody>
      </p:sp>
      <p:sp>
        <p:nvSpPr>
          <p:cNvPr id="241667" name="Rectangle 3"/>
          <p:cNvSpPr>
            <a:spLocks noGrp="1" noChangeArrowheads="1"/>
          </p:cNvSpPr>
          <p:nvPr>
            <p:ph type="body" idx="1"/>
          </p:nvPr>
        </p:nvSpPr>
        <p:spPr>
          <a:xfrm>
            <a:off x="228600" y="2808561"/>
            <a:ext cx="8686800" cy="4267200"/>
          </a:xfrm>
        </p:spPr>
        <p:txBody>
          <a:bodyPr>
            <a:normAutofit/>
          </a:bodyPr>
          <a:lstStyle/>
          <a:p>
            <a:pPr eaLnBrk="1" hangingPunct="1">
              <a:lnSpc>
                <a:spcPct val="80000"/>
              </a:lnSpc>
            </a:pPr>
            <a:r>
              <a:rPr lang="en-US" altLang="en-US" sz="2200" i="1" dirty="0"/>
              <a:t> </a:t>
            </a:r>
            <a:r>
              <a:rPr lang="en-US" altLang="en-US" sz="2200" b="1" u="sng" dirty="0"/>
              <a:t>The principal kinds of anomalies that we encounter are</a:t>
            </a:r>
            <a:r>
              <a:rPr lang="en-US" altLang="en-US" sz="2200" dirty="0"/>
              <a:t>:</a:t>
            </a:r>
          </a:p>
          <a:p>
            <a:pPr eaLnBrk="1" hangingPunct="1">
              <a:lnSpc>
                <a:spcPct val="80000"/>
              </a:lnSpc>
            </a:pPr>
            <a:r>
              <a:rPr lang="en-US" altLang="en-US" sz="2200" b="1" i="1" dirty="0">
                <a:solidFill>
                  <a:srgbClr val="33CC33"/>
                </a:solidFill>
              </a:rPr>
              <a:t>Redundancy</a:t>
            </a:r>
            <a:r>
              <a:rPr lang="en-US" altLang="en-US" sz="2200" i="1" dirty="0"/>
              <a:t>: </a:t>
            </a:r>
            <a:r>
              <a:rPr lang="en-US" altLang="en-US" sz="2200" dirty="0"/>
              <a:t>information maybe repeated unnecessarily in several tuples (</a:t>
            </a:r>
            <a:r>
              <a:rPr lang="en-US" altLang="en-US" sz="2200" b="1" u="sng" dirty="0"/>
              <a:t>exp</a:t>
            </a:r>
            <a:r>
              <a:rPr lang="en-US" altLang="en-US" sz="2200" dirty="0"/>
              <a:t>: the length and genre)</a:t>
            </a:r>
          </a:p>
          <a:p>
            <a:pPr eaLnBrk="1" hangingPunct="1">
              <a:lnSpc>
                <a:spcPct val="80000"/>
              </a:lnSpc>
            </a:pPr>
            <a:r>
              <a:rPr lang="en-US" altLang="en-US" sz="2200" b="1" i="1" dirty="0">
                <a:solidFill>
                  <a:srgbClr val="33CC33"/>
                </a:solidFill>
              </a:rPr>
              <a:t>Update Anomalies</a:t>
            </a:r>
            <a:r>
              <a:rPr lang="en-US" altLang="en-US" sz="2200" i="1" dirty="0"/>
              <a:t>: </a:t>
            </a:r>
            <a:r>
              <a:rPr lang="en-US" altLang="en-US" sz="2200" dirty="0"/>
              <a:t>We may change information in one tuple but leave the same information unchanged in another (</a:t>
            </a:r>
            <a:r>
              <a:rPr lang="en-US" altLang="en-US" sz="2200" b="1" u="sng" dirty="0"/>
              <a:t>exp</a:t>
            </a:r>
            <a:r>
              <a:rPr lang="en-US" altLang="en-US" sz="2200" dirty="0"/>
              <a:t>: if we found that </a:t>
            </a:r>
            <a:r>
              <a:rPr lang="en-US" altLang="en-US" sz="2200" i="1" dirty="0"/>
              <a:t>Star Wars </a:t>
            </a:r>
            <a:r>
              <a:rPr lang="en-US" altLang="en-US" sz="2200" dirty="0"/>
              <a:t>is 125 minutes long, we may change the length in the first tuple but not in the second and third tuples)</a:t>
            </a:r>
          </a:p>
          <a:p>
            <a:pPr eaLnBrk="1" hangingPunct="1">
              <a:lnSpc>
                <a:spcPct val="80000"/>
              </a:lnSpc>
            </a:pPr>
            <a:r>
              <a:rPr lang="en-US" altLang="en-US" sz="2200" b="1" i="1" dirty="0">
                <a:solidFill>
                  <a:srgbClr val="33CC33"/>
                </a:solidFill>
              </a:rPr>
              <a:t>Deletion Anomalies</a:t>
            </a:r>
            <a:r>
              <a:rPr lang="en-US" altLang="en-US" sz="2200" i="1" dirty="0"/>
              <a:t>: </a:t>
            </a:r>
            <a:r>
              <a:rPr lang="en-US" altLang="en-US" sz="2200" dirty="0"/>
              <a:t>If a set of values becomes empty, we may lose other information as a side effect (</a:t>
            </a:r>
            <a:r>
              <a:rPr lang="en-US" altLang="en-US" sz="2200" b="1" u="sng" dirty="0"/>
              <a:t>exp</a:t>
            </a:r>
            <a:r>
              <a:rPr lang="en-US" altLang="en-US" sz="2200" dirty="0"/>
              <a:t>: if we delete “Fox” from the set of studios, then we have no more studios for the movie “Star Wars”</a:t>
            </a:r>
          </a:p>
        </p:txBody>
      </p:sp>
      <p:pic>
        <p:nvPicPr>
          <p:cNvPr id="2416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55212"/>
            <a:ext cx="7772400" cy="1905000"/>
          </a:xfrm>
          <a:prstGeom prst="rect">
            <a:avLst/>
          </a:prstGeom>
          <a:solidFill>
            <a:srgbClr val="FFFFFF"/>
          </a:solidFill>
          <a:ln w="9525">
            <a:solidFill>
              <a:srgbClr val="0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1668"/>
                                        </p:tgtEl>
                                        <p:attrNameLst>
                                          <p:attrName>style.visibility</p:attrName>
                                        </p:attrNameLst>
                                      </p:cBhvr>
                                      <p:to>
                                        <p:strVal val="visible"/>
                                      </p:to>
                                    </p:set>
                                    <p:anim calcmode="lin" valueType="num">
                                      <p:cBhvr additive="base">
                                        <p:cTn id="7" dur="500" fill="hold"/>
                                        <p:tgtEl>
                                          <p:spTgt spid="241668"/>
                                        </p:tgtEl>
                                        <p:attrNameLst>
                                          <p:attrName>ppt_x</p:attrName>
                                        </p:attrNameLst>
                                      </p:cBhvr>
                                      <p:tavLst>
                                        <p:tav tm="0">
                                          <p:val>
                                            <p:strVal val="#ppt_x"/>
                                          </p:val>
                                        </p:tav>
                                        <p:tav tm="100000">
                                          <p:val>
                                            <p:strVal val="#ppt_x"/>
                                          </p:val>
                                        </p:tav>
                                      </p:tavLst>
                                    </p:anim>
                                    <p:anim calcmode="lin" valueType="num">
                                      <p:cBhvr additive="base">
                                        <p:cTn id="8" dur="500" fill="hold"/>
                                        <p:tgtEl>
                                          <p:spTgt spid="2416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1667">
                                            <p:txEl>
                                              <p:pRg st="0" end="0"/>
                                            </p:txEl>
                                          </p:spTgt>
                                        </p:tgtEl>
                                        <p:attrNameLst>
                                          <p:attrName>style.visibility</p:attrName>
                                        </p:attrNameLst>
                                      </p:cBhvr>
                                      <p:to>
                                        <p:strVal val="visible"/>
                                      </p:to>
                                    </p:set>
                                    <p:anim calcmode="lin" valueType="num">
                                      <p:cBhvr additive="base">
                                        <p:cTn id="13" dur="500" fill="hold"/>
                                        <p:tgtEl>
                                          <p:spTgt spid="2416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1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1667">
                                            <p:txEl>
                                              <p:pRg st="1" end="1"/>
                                            </p:txEl>
                                          </p:spTgt>
                                        </p:tgtEl>
                                        <p:attrNameLst>
                                          <p:attrName>style.visibility</p:attrName>
                                        </p:attrNameLst>
                                      </p:cBhvr>
                                      <p:to>
                                        <p:strVal val="visible"/>
                                      </p:to>
                                    </p:set>
                                    <p:anim calcmode="lin" valueType="num">
                                      <p:cBhvr additive="base">
                                        <p:cTn id="19" dur="500" fill="hold"/>
                                        <p:tgtEl>
                                          <p:spTgt spid="2416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1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1667">
                                            <p:txEl>
                                              <p:pRg st="2" end="2"/>
                                            </p:txEl>
                                          </p:spTgt>
                                        </p:tgtEl>
                                        <p:attrNameLst>
                                          <p:attrName>style.visibility</p:attrName>
                                        </p:attrNameLst>
                                      </p:cBhvr>
                                      <p:to>
                                        <p:strVal val="visible"/>
                                      </p:to>
                                    </p:set>
                                    <p:anim calcmode="lin" valueType="num">
                                      <p:cBhvr additive="base">
                                        <p:cTn id="25" dur="500" fill="hold"/>
                                        <p:tgtEl>
                                          <p:spTgt spid="2416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1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1667">
                                            <p:txEl>
                                              <p:pRg st="3" end="3"/>
                                            </p:txEl>
                                          </p:spTgt>
                                        </p:tgtEl>
                                        <p:attrNameLst>
                                          <p:attrName>style.visibility</p:attrName>
                                        </p:attrNameLst>
                                      </p:cBhvr>
                                      <p:to>
                                        <p:strVal val="visible"/>
                                      </p:to>
                                    </p:set>
                                    <p:anim calcmode="lin" valueType="num">
                                      <p:cBhvr additive="base">
                                        <p:cTn id="31" dur="500" fill="hold"/>
                                        <p:tgtEl>
                                          <p:spTgt spid="2416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16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199313" cy="693683"/>
          </a:xfrm>
        </p:spPr>
        <p:txBody>
          <a:bodyPr>
            <a:noAutofit/>
          </a:bodyPr>
          <a:lstStyle/>
          <a:p>
            <a:pPr algn="ctr" eaLnBrk="1" hangingPunct="1"/>
            <a:r>
              <a:rPr lang="en-US" altLang="en-US" sz="3200" dirty="0"/>
              <a:t>Decomposition</a:t>
            </a:r>
          </a:p>
        </p:txBody>
      </p:sp>
      <p:sp>
        <p:nvSpPr>
          <p:cNvPr id="13315" name="Rectangle 3"/>
          <p:cNvSpPr>
            <a:spLocks noGrp="1" noChangeArrowheads="1"/>
          </p:cNvSpPr>
          <p:nvPr>
            <p:ph type="body" idx="1"/>
          </p:nvPr>
        </p:nvSpPr>
        <p:spPr>
          <a:xfrm>
            <a:off x="375745" y="1371600"/>
            <a:ext cx="8686800" cy="4724400"/>
          </a:xfrm>
        </p:spPr>
        <p:txBody>
          <a:bodyPr>
            <a:normAutofit/>
          </a:bodyPr>
          <a:lstStyle/>
          <a:p>
            <a:pPr eaLnBrk="1" hangingPunct="1"/>
            <a:r>
              <a:rPr lang="en-US" altLang="en-US" sz="2400" dirty="0"/>
              <a:t>The accepted way to eliminate anomalies is the </a:t>
            </a:r>
            <a:r>
              <a:rPr lang="en-US" altLang="en-US" sz="2400" i="1" dirty="0"/>
              <a:t>decomposition </a:t>
            </a:r>
            <a:r>
              <a:rPr lang="en-US" altLang="en-US" sz="2400" dirty="0"/>
              <a:t>of relations</a:t>
            </a:r>
          </a:p>
          <a:p>
            <a:pPr eaLnBrk="1" hangingPunct="1"/>
            <a:r>
              <a:rPr lang="en-US" altLang="en-US" sz="2400" dirty="0"/>
              <a:t>Decomposition of a relation R involves splitting the attributes of R to make the schemas of 2 new relations</a:t>
            </a:r>
          </a:p>
          <a:p>
            <a:pPr eaLnBrk="1" hangingPunct="1"/>
            <a:r>
              <a:rPr lang="en-US" altLang="en-US" sz="2400" b="1" u="sng" dirty="0"/>
              <a:t>Definition</a:t>
            </a:r>
            <a:r>
              <a:rPr lang="en-US" altLang="en-US" sz="2400" dirty="0"/>
              <a:t>: Given a relation R(</a:t>
            </a:r>
            <a:r>
              <a:rPr lang="en-US" altLang="en-US" sz="2400" dirty="0" err="1"/>
              <a:t>A</a:t>
            </a:r>
            <a:r>
              <a:rPr lang="en-US" altLang="en-US" sz="2400" baseline="-25000" dirty="0" err="1"/>
              <a:t>1</a:t>
            </a:r>
            <a:r>
              <a:rPr lang="en-US" altLang="en-US" sz="2400" dirty="0" err="1"/>
              <a:t>,..,A</a:t>
            </a:r>
            <a:r>
              <a:rPr lang="en-US" altLang="en-US" sz="2400" baseline="-25000" dirty="0" err="1"/>
              <a:t>n</a:t>
            </a:r>
            <a:r>
              <a:rPr lang="en-US" altLang="en-US" sz="2400" dirty="0"/>
              <a:t>), we say R is decomposed into S(</a:t>
            </a:r>
            <a:r>
              <a:rPr lang="en-US" altLang="en-US" sz="2400" dirty="0" err="1"/>
              <a:t>B</a:t>
            </a:r>
            <a:r>
              <a:rPr lang="en-US" altLang="en-US" sz="2400" baseline="-25000" dirty="0" err="1"/>
              <a:t>1</a:t>
            </a:r>
            <a:r>
              <a:rPr lang="en-US" altLang="en-US" sz="2400" dirty="0"/>
              <a:t>,..,B</a:t>
            </a:r>
            <a:r>
              <a:rPr lang="en-US" altLang="en-US" sz="2400" baseline="-25000" dirty="0"/>
              <a:t>m</a:t>
            </a:r>
            <a:r>
              <a:rPr lang="en-US" altLang="en-US" sz="2400" dirty="0"/>
              <a:t>) and T(</a:t>
            </a:r>
            <a:r>
              <a:rPr lang="en-US" altLang="en-US" sz="2400" dirty="0" err="1"/>
              <a:t>C</a:t>
            </a:r>
            <a:r>
              <a:rPr lang="en-US" altLang="en-US" sz="2400" baseline="-25000" dirty="0" err="1"/>
              <a:t>1</a:t>
            </a:r>
            <a:r>
              <a:rPr lang="en-US" altLang="en-US" sz="2400" dirty="0"/>
              <a:t>,..,C</a:t>
            </a:r>
            <a:r>
              <a:rPr lang="en-US" altLang="en-US" sz="2400" baseline="-25000" dirty="0"/>
              <a:t>k</a:t>
            </a:r>
            <a:r>
              <a:rPr lang="en-US" altLang="en-US" sz="2400" dirty="0"/>
              <a:t>) if:</a:t>
            </a:r>
            <a:br>
              <a:rPr lang="en-US" altLang="en-US" sz="2400" dirty="0"/>
            </a:br>
            <a:r>
              <a:rPr lang="en-US" altLang="en-US" sz="2400" dirty="0"/>
              <a:t>+ {</a:t>
            </a:r>
            <a:r>
              <a:rPr lang="en-US" altLang="en-US" sz="2400" dirty="0" err="1"/>
              <a:t>A</a:t>
            </a:r>
            <a:r>
              <a:rPr lang="en-US" altLang="en-US" sz="2400" baseline="-25000" dirty="0" err="1"/>
              <a:t>1</a:t>
            </a:r>
            <a:r>
              <a:rPr lang="en-US" altLang="en-US" sz="2400" dirty="0" err="1"/>
              <a:t>,..,A</a:t>
            </a:r>
            <a:r>
              <a:rPr lang="en-US" altLang="en-US" sz="2400" baseline="-25000" dirty="0" err="1"/>
              <a:t>n</a:t>
            </a:r>
            <a:r>
              <a:rPr lang="en-US" altLang="en-US" sz="2400" dirty="0"/>
              <a:t>} = {</a:t>
            </a:r>
            <a:r>
              <a:rPr lang="en-US" altLang="en-US" sz="2400" dirty="0" err="1"/>
              <a:t>B</a:t>
            </a:r>
            <a:r>
              <a:rPr lang="en-US" altLang="en-US" sz="2400" baseline="-25000" dirty="0" err="1"/>
              <a:t>1</a:t>
            </a:r>
            <a:r>
              <a:rPr lang="en-US" altLang="en-US" sz="2400" dirty="0"/>
              <a:t>,..,B</a:t>
            </a:r>
            <a:r>
              <a:rPr lang="en-US" altLang="en-US" sz="2400" baseline="-25000" dirty="0"/>
              <a:t>m</a:t>
            </a:r>
            <a:r>
              <a:rPr lang="en-US" altLang="en-US" sz="2400" dirty="0"/>
              <a:t>} U {</a:t>
            </a:r>
            <a:r>
              <a:rPr lang="en-US" altLang="en-US" sz="2400" dirty="0" err="1"/>
              <a:t>C</a:t>
            </a:r>
            <a:r>
              <a:rPr lang="en-US" altLang="en-US" sz="2400" baseline="-25000" dirty="0" err="1"/>
              <a:t>1</a:t>
            </a:r>
            <a:r>
              <a:rPr lang="en-US" altLang="en-US" sz="2400" dirty="0"/>
              <a:t>,..,C</a:t>
            </a:r>
            <a:r>
              <a:rPr lang="en-US" altLang="en-US" sz="2400" baseline="-25000" dirty="0"/>
              <a:t>k</a:t>
            </a:r>
            <a:r>
              <a:rPr lang="en-US" altLang="en-US" sz="2400" dirty="0"/>
              <a:t>}</a:t>
            </a:r>
            <a:br>
              <a:rPr lang="en-US" altLang="en-US" sz="2400" dirty="0"/>
            </a:br>
            <a:r>
              <a:rPr lang="en-US" altLang="en-US" sz="2400" dirty="0"/>
              <a:t>+ S = </a:t>
            </a:r>
            <a:r>
              <a:rPr lang="en-US" altLang="en-US" sz="2400" dirty="0">
                <a:cs typeface="Tahoma" panose="020B0604030504040204" pitchFamily="34" charset="0"/>
              </a:rPr>
              <a:t>∏</a:t>
            </a:r>
            <a:r>
              <a:rPr lang="en-US" altLang="en-US" sz="2400" baseline="-25000" dirty="0" err="1">
                <a:cs typeface="Tahoma" panose="020B0604030504040204" pitchFamily="34" charset="0"/>
              </a:rPr>
              <a:t>B1</a:t>
            </a:r>
            <a:r>
              <a:rPr lang="en-US" altLang="en-US" sz="2400" baseline="-25000" dirty="0">
                <a:cs typeface="Tahoma" panose="020B0604030504040204" pitchFamily="34" charset="0"/>
              </a:rPr>
              <a:t>,..Bm</a:t>
            </a:r>
            <a:r>
              <a:rPr lang="en-US" altLang="en-US" sz="2400" dirty="0">
                <a:cs typeface="Tahoma" panose="020B0604030504040204" pitchFamily="34" charset="0"/>
              </a:rPr>
              <a:t>(R)</a:t>
            </a:r>
            <a:br>
              <a:rPr lang="en-US" altLang="en-US" sz="2400" dirty="0">
                <a:cs typeface="Tahoma" panose="020B0604030504040204" pitchFamily="34" charset="0"/>
              </a:rPr>
            </a:br>
            <a:r>
              <a:rPr lang="en-US" altLang="en-US" sz="2400" dirty="0">
                <a:cs typeface="Tahoma" panose="020B0604030504040204" pitchFamily="34" charset="0"/>
              </a:rPr>
              <a:t>+ T = ∏</a:t>
            </a:r>
            <a:r>
              <a:rPr lang="en-US" altLang="en-US" sz="2400" baseline="-25000" dirty="0" err="1">
                <a:cs typeface="Tahoma" panose="020B0604030504040204" pitchFamily="34" charset="0"/>
              </a:rPr>
              <a:t>C1</a:t>
            </a:r>
            <a:r>
              <a:rPr lang="en-US" altLang="en-US" sz="2400" baseline="-25000" dirty="0">
                <a:cs typeface="Tahoma" panose="020B0604030504040204" pitchFamily="34" charset="0"/>
              </a:rPr>
              <a:t>,..,Ck</a:t>
            </a:r>
            <a:r>
              <a:rPr lang="en-US" altLang="en-US" sz="2400" dirty="0">
                <a:cs typeface="Tahoma" panose="020B0604030504040204" pitchFamily="34" charset="0"/>
              </a:rPr>
              <a:t>(R)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64446" y="606424"/>
            <a:ext cx="7199313" cy="460375"/>
          </a:xfrm>
        </p:spPr>
        <p:txBody>
          <a:bodyPr>
            <a:noAutofit/>
          </a:bodyPr>
          <a:lstStyle/>
          <a:p>
            <a:pPr eaLnBrk="1" hangingPunct="1"/>
            <a:r>
              <a:rPr lang="en-US" altLang="en-US" dirty="0">
                <a:solidFill>
                  <a:srgbClr val="33CC33"/>
                </a:solidFill>
              </a:rPr>
              <a:t>Example</a:t>
            </a:r>
            <a:r>
              <a:rPr lang="en-US" altLang="en-US" dirty="0"/>
              <a:t>: Decomposition</a:t>
            </a: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315200" cy="214312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316413"/>
            <a:ext cx="3429000" cy="2008187"/>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354513"/>
            <a:ext cx="5181600" cy="1100137"/>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
        <p:nvSpPr>
          <p:cNvPr id="15366" name="Line 6"/>
          <p:cNvSpPr>
            <a:spLocks noChangeShapeType="1"/>
          </p:cNvSpPr>
          <p:nvPr/>
        </p:nvSpPr>
        <p:spPr bwMode="auto">
          <a:xfrm>
            <a:off x="2362200" y="3721100"/>
            <a:ext cx="0" cy="60960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
        <p:nvSpPr>
          <p:cNvPr id="15367" name="Line 7"/>
          <p:cNvSpPr>
            <a:spLocks noChangeShapeType="1"/>
          </p:cNvSpPr>
          <p:nvPr/>
        </p:nvSpPr>
        <p:spPr bwMode="auto">
          <a:xfrm>
            <a:off x="7315200" y="3708400"/>
            <a:ext cx="0" cy="60960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72343" y="527050"/>
            <a:ext cx="7199313" cy="460375"/>
          </a:xfrm>
        </p:spPr>
        <p:txBody>
          <a:bodyPr>
            <a:normAutofit/>
          </a:bodyPr>
          <a:lstStyle/>
          <a:p>
            <a:pPr eaLnBrk="1" hangingPunct="1"/>
            <a:r>
              <a:rPr lang="en-US" altLang="en-US" sz="2800"/>
              <a:t>Discuss</a:t>
            </a:r>
          </a:p>
        </p:txBody>
      </p:sp>
      <p:sp>
        <p:nvSpPr>
          <p:cNvPr id="16387" name="Rectangle 3"/>
          <p:cNvSpPr>
            <a:spLocks noGrp="1" noChangeArrowheads="1"/>
          </p:cNvSpPr>
          <p:nvPr>
            <p:ph type="body" idx="1"/>
          </p:nvPr>
        </p:nvSpPr>
        <p:spPr>
          <a:xfrm>
            <a:off x="152400" y="3626069"/>
            <a:ext cx="8839200" cy="2927131"/>
          </a:xfrm>
        </p:spPr>
        <p:txBody>
          <a:bodyPr>
            <a:normAutofit/>
          </a:bodyPr>
          <a:lstStyle/>
          <a:p>
            <a:pPr eaLnBrk="1" hangingPunct="1">
              <a:lnSpc>
                <a:spcPct val="80000"/>
              </a:lnSpc>
            </a:pPr>
            <a:r>
              <a:rPr lang="en-US" altLang="en-US" sz="2200" dirty="0"/>
              <a:t>The redundancy is eliminated (the length of each film appears only once)</a:t>
            </a:r>
          </a:p>
          <a:p>
            <a:pPr eaLnBrk="1" hangingPunct="1">
              <a:lnSpc>
                <a:spcPct val="80000"/>
              </a:lnSpc>
            </a:pPr>
            <a:r>
              <a:rPr lang="en-US" altLang="en-US" sz="2200" dirty="0"/>
              <a:t>The risk of an update anomaly is gone (we only have to change the length of </a:t>
            </a:r>
            <a:r>
              <a:rPr lang="en-US" altLang="en-US" sz="2200" i="1" dirty="0"/>
              <a:t>Star Wars </a:t>
            </a:r>
            <a:r>
              <a:rPr lang="en-US" altLang="en-US" sz="2200" dirty="0"/>
              <a:t>in one tuple)</a:t>
            </a:r>
          </a:p>
          <a:p>
            <a:pPr eaLnBrk="1" hangingPunct="1">
              <a:lnSpc>
                <a:spcPct val="80000"/>
              </a:lnSpc>
            </a:pPr>
            <a:r>
              <a:rPr lang="en-US" altLang="en-US" sz="2200" dirty="0"/>
              <a:t>The risk of a deletion anomaly is gone (if we delete all the stars for </a:t>
            </a:r>
            <a:r>
              <a:rPr lang="en-US" altLang="en-US" sz="2200" i="1" dirty="0"/>
              <a:t>Gone with the wind,</a:t>
            </a:r>
            <a:r>
              <a:rPr lang="en-US" altLang="en-US" sz="2200" dirty="0"/>
              <a:t> that deletion makes the movie disappear from the right but still be found in the left)</a:t>
            </a: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007" y="1412874"/>
            <a:ext cx="3429000" cy="200818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63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12874"/>
            <a:ext cx="5181600" cy="110013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80898" y="493986"/>
            <a:ext cx="7882101" cy="531813"/>
          </a:xfrm>
        </p:spPr>
        <p:txBody>
          <a:bodyPr>
            <a:noAutofit/>
          </a:bodyPr>
          <a:lstStyle/>
          <a:p>
            <a:pPr eaLnBrk="1" hangingPunct="1"/>
            <a:r>
              <a:rPr lang="en-US" altLang="en-US" sz="3200" dirty="0"/>
              <a:t>Decomposition: The Good, Bad and Ugly</a:t>
            </a:r>
          </a:p>
        </p:txBody>
      </p:sp>
      <p:sp>
        <p:nvSpPr>
          <p:cNvPr id="17411" name="Rectangle 3"/>
          <p:cNvSpPr>
            <a:spLocks noGrp="1" noChangeArrowheads="1"/>
          </p:cNvSpPr>
          <p:nvPr>
            <p:ph type="body" idx="1"/>
          </p:nvPr>
        </p:nvSpPr>
        <p:spPr>
          <a:xfrm>
            <a:off x="380999" y="1413641"/>
            <a:ext cx="8382000" cy="4572000"/>
          </a:xfrm>
        </p:spPr>
        <p:txBody>
          <a:bodyPr>
            <a:normAutofit/>
          </a:bodyPr>
          <a:lstStyle/>
          <a:p>
            <a:pPr eaLnBrk="1" hangingPunct="1">
              <a:lnSpc>
                <a:spcPct val="90000"/>
              </a:lnSpc>
            </a:pPr>
            <a:r>
              <a:rPr lang="en-US" altLang="en-US" sz="2400" dirty="0"/>
              <a:t>We observed that before we decompose a relation schema into BCNF, it can exhibit anomalies; That’s the “Good”</a:t>
            </a:r>
          </a:p>
          <a:p>
            <a:pPr eaLnBrk="1" hangingPunct="1">
              <a:lnSpc>
                <a:spcPct val="90000"/>
              </a:lnSpc>
            </a:pPr>
            <a:endParaRPr lang="en-US" altLang="en-US" sz="2400" dirty="0"/>
          </a:p>
          <a:p>
            <a:pPr eaLnBrk="1" hangingPunct="1">
              <a:lnSpc>
                <a:spcPct val="90000"/>
              </a:lnSpc>
            </a:pPr>
            <a:r>
              <a:rPr lang="en-US" altLang="en-US" sz="2400" dirty="0"/>
              <a:t>However, decomposition can also have some bad:</a:t>
            </a:r>
          </a:p>
          <a:p>
            <a:pPr lvl="1" eaLnBrk="1" hangingPunct="1">
              <a:lnSpc>
                <a:spcPct val="90000"/>
              </a:lnSpc>
            </a:pPr>
            <a:r>
              <a:rPr lang="en-US" altLang="en-US" sz="2400" dirty="0"/>
              <a:t>Maybe we can’t recovery the original information; OR</a:t>
            </a:r>
          </a:p>
          <a:p>
            <a:pPr lvl="1" eaLnBrk="1" hangingPunct="1">
              <a:lnSpc>
                <a:spcPct val="90000"/>
              </a:lnSpc>
            </a:pPr>
            <a:r>
              <a:rPr lang="en-US" altLang="en-US" sz="2400" dirty="0"/>
              <a:t>After reconstruction, the FDs maybe not hold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3280" y="156261"/>
            <a:ext cx="7772401" cy="601880"/>
          </a:xfrm>
        </p:spPr>
        <p:txBody>
          <a:bodyPr>
            <a:noAutofit/>
          </a:bodyPr>
          <a:lstStyle/>
          <a:p>
            <a:pPr algn="ctr" eaLnBrk="1" hangingPunct="1"/>
            <a:r>
              <a:rPr lang="en-US" altLang="en-US" dirty="0">
                <a:solidFill>
                  <a:srgbClr val="33CC33"/>
                </a:solidFill>
              </a:rPr>
              <a:t>Example</a:t>
            </a:r>
            <a:r>
              <a:rPr lang="en-US" altLang="en-US" dirty="0"/>
              <a:t>: Loss of information after decomposition</a:t>
            </a:r>
          </a:p>
        </p:txBody>
      </p:sp>
      <p:sp>
        <p:nvSpPr>
          <p:cNvPr id="18435" name="Rectangle 3"/>
          <p:cNvSpPr>
            <a:spLocks noGrp="1" noChangeArrowheads="1"/>
          </p:cNvSpPr>
          <p:nvPr>
            <p:ph type="body" idx="1"/>
          </p:nvPr>
        </p:nvSpPr>
        <p:spPr>
          <a:xfrm>
            <a:off x="685800" y="3733800"/>
            <a:ext cx="7772400" cy="2590800"/>
          </a:xfrm>
        </p:spPr>
        <p:txBody>
          <a:bodyPr>
            <a:normAutofit lnSpcReduction="10000"/>
          </a:bodyPr>
          <a:lstStyle/>
          <a:p>
            <a:pPr eaLnBrk="1" hangingPunct="1">
              <a:lnSpc>
                <a:spcPct val="90000"/>
              </a:lnSpc>
            </a:pPr>
            <a:r>
              <a:rPr lang="en-US" altLang="en-US" sz="2800" dirty="0"/>
              <a:t>Suppose we have R(</a:t>
            </a:r>
            <a:r>
              <a:rPr lang="en-US" altLang="en-US" sz="2800" dirty="0" err="1"/>
              <a:t>A,B,C</a:t>
            </a:r>
            <a:r>
              <a:rPr lang="en-US" altLang="en-US" sz="2800" dirty="0"/>
              <a:t>) but neither of the FD’s B-&gt;A nor B-&gt;C holds.</a:t>
            </a:r>
          </a:p>
          <a:p>
            <a:pPr eaLnBrk="1" hangingPunct="1">
              <a:lnSpc>
                <a:spcPct val="90000"/>
              </a:lnSpc>
            </a:pPr>
            <a:r>
              <a:rPr lang="en-US" altLang="en-US" sz="2800" dirty="0"/>
              <a:t>R is decomposed into </a:t>
            </a:r>
            <a:r>
              <a:rPr lang="en-US" altLang="en-US" sz="2800" dirty="0" err="1"/>
              <a:t>R1</a:t>
            </a:r>
            <a:r>
              <a:rPr lang="en-US" altLang="en-US" sz="2800" dirty="0"/>
              <a:t> and </a:t>
            </a:r>
            <a:r>
              <a:rPr lang="en-US" altLang="en-US" sz="2800" dirty="0" err="1"/>
              <a:t>R2</a:t>
            </a:r>
            <a:r>
              <a:rPr lang="en-US" altLang="en-US" sz="2800" dirty="0"/>
              <a:t> as above</a:t>
            </a:r>
          </a:p>
          <a:p>
            <a:pPr eaLnBrk="1" hangingPunct="1">
              <a:lnSpc>
                <a:spcPct val="90000"/>
              </a:lnSpc>
            </a:pPr>
            <a:r>
              <a:rPr lang="en-US" altLang="en-US" sz="2800" dirty="0"/>
              <a:t>When we try to re-construct R by Natural Join of </a:t>
            </a:r>
            <a:r>
              <a:rPr lang="en-US" altLang="en-US" sz="2800" dirty="0" err="1"/>
              <a:t>R1</a:t>
            </a:r>
            <a:r>
              <a:rPr lang="en-US" altLang="en-US" sz="2800" dirty="0"/>
              <a:t> and </a:t>
            </a:r>
            <a:r>
              <a:rPr lang="en-US" altLang="en-US" sz="2800" dirty="0" err="1"/>
              <a:t>R2</a:t>
            </a:r>
            <a:r>
              <a:rPr lang="en-US" altLang="en-US" sz="2800" dirty="0"/>
              <a:t>, we have: </a:t>
            </a:r>
            <a:r>
              <a:rPr lang="en-US" altLang="en-US" sz="2800" dirty="0" err="1"/>
              <a:t>R3</a:t>
            </a:r>
            <a:r>
              <a:rPr lang="en-US" altLang="en-US" sz="2800" dirty="0"/>
              <a:t> = </a:t>
            </a:r>
            <a:r>
              <a:rPr lang="en-US" altLang="en-US" sz="2800" dirty="0" err="1"/>
              <a:t>R1</a:t>
            </a:r>
            <a:r>
              <a:rPr lang="en-US" altLang="en-US" sz="2800" dirty="0"/>
              <a:t> X </a:t>
            </a:r>
            <a:r>
              <a:rPr lang="en-US" altLang="en-US" sz="2800" dirty="0" err="1"/>
              <a:t>R2</a:t>
            </a:r>
            <a:r>
              <a:rPr lang="en-US" altLang="en-US" sz="2800" dirty="0"/>
              <a:t> (but </a:t>
            </a:r>
            <a:r>
              <a:rPr lang="en-US" altLang="en-US" sz="2800" dirty="0" err="1"/>
              <a:t>R3</a:t>
            </a:r>
            <a:r>
              <a:rPr lang="en-US" altLang="en-US" sz="2800" dirty="0"/>
              <a:t> &lt;&gt; </a:t>
            </a:r>
            <a:r>
              <a:rPr lang="en-US" altLang="en-US" sz="2800" dirty="0" err="1"/>
              <a:t>R1</a:t>
            </a:r>
            <a:r>
              <a:rPr lang="en-US" altLang="en-US" sz="2800" dirty="0"/>
              <a:t> =&gt; We lost information)</a:t>
            </a: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1381125" cy="1676400"/>
          </a:xfrm>
          <a:prstGeom prst="rect">
            <a:avLst/>
          </a:prstGeom>
          <a:solidFill>
            <a:srgbClr val="FFFFFF"/>
          </a:solidFill>
          <a:ln w="9525">
            <a:solidFill>
              <a:srgbClr val="000000"/>
            </a:solidFill>
            <a:miter lim="800000"/>
            <a:headEnd/>
            <a:tailEnd/>
          </a:ln>
        </p:spPr>
      </p:pic>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828800"/>
            <a:ext cx="674688" cy="1219200"/>
          </a:xfrm>
          <a:prstGeom prst="rect">
            <a:avLst/>
          </a:prstGeom>
          <a:solidFill>
            <a:srgbClr val="FFFFFF"/>
          </a:solidFill>
          <a:ln w="9525">
            <a:solidFill>
              <a:srgbClr val="000000"/>
            </a:solidFill>
            <a:miter lim="800000"/>
            <a:headEnd/>
            <a:tailEnd/>
          </a:ln>
        </p:spPr>
      </p:pic>
      <p:pic>
        <p:nvPicPr>
          <p:cNvPr id="184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828800"/>
            <a:ext cx="676275" cy="1219200"/>
          </a:xfrm>
          <a:prstGeom prst="rect">
            <a:avLst/>
          </a:prstGeom>
          <a:solidFill>
            <a:srgbClr val="FFFFFF"/>
          </a:solidFill>
          <a:ln w="9525">
            <a:solidFill>
              <a:srgbClr val="000000"/>
            </a:solidFill>
            <a:miter lim="800000"/>
            <a:headEnd/>
            <a:tailEnd/>
          </a:ln>
        </p:spPr>
      </p:pic>
      <p:pic>
        <p:nvPicPr>
          <p:cNvPr id="1843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7525" y="1628775"/>
            <a:ext cx="1152525" cy="2057400"/>
          </a:xfrm>
          <a:prstGeom prst="rect">
            <a:avLst/>
          </a:prstGeom>
          <a:solidFill>
            <a:srgbClr val="FFFFFF"/>
          </a:solidFill>
          <a:ln w="9525">
            <a:solidFill>
              <a:srgbClr val="000000"/>
            </a:solidFill>
            <a:miter lim="800000"/>
            <a:headEnd/>
            <a:tailEnd/>
          </a:ln>
        </p:spPr>
      </p:pic>
      <p:sp>
        <p:nvSpPr>
          <p:cNvPr id="18440" name="Line 8"/>
          <p:cNvSpPr>
            <a:spLocks noChangeShapeType="1"/>
          </p:cNvSpPr>
          <p:nvPr/>
        </p:nvSpPr>
        <p:spPr bwMode="auto">
          <a:xfrm>
            <a:off x="2438400" y="2362200"/>
            <a:ext cx="1295400" cy="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
        <p:nvSpPr>
          <p:cNvPr id="18441" name="Line 9"/>
          <p:cNvSpPr>
            <a:spLocks noChangeShapeType="1"/>
          </p:cNvSpPr>
          <p:nvPr/>
        </p:nvSpPr>
        <p:spPr bwMode="auto">
          <a:xfrm>
            <a:off x="5562600" y="2362200"/>
            <a:ext cx="1295400" cy="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0825" y="304800"/>
            <a:ext cx="7772400" cy="460375"/>
          </a:xfrm>
        </p:spPr>
        <p:txBody>
          <a:bodyPr>
            <a:noAutofit/>
          </a:bodyPr>
          <a:lstStyle/>
          <a:p>
            <a:pPr algn="ctr" eaLnBrk="1" hangingPunct="1"/>
            <a:r>
              <a:rPr lang="en-US" altLang="en-US" dirty="0">
                <a:solidFill>
                  <a:srgbClr val="33CC33"/>
                </a:solidFill>
              </a:rPr>
              <a:t>Example</a:t>
            </a:r>
            <a:r>
              <a:rPr lang="en-US" altLang="en-US" dirty="0"/>
              <a:t>: Dependency Loss</a:t>
            </a:r>
          </a:p>
        </p:txBody>
      </p:sp>
      <p:sp>
        <p:nvSpPr>
          <p:cNvPr id="19459" name="Rectangle 3"/>
          <p:cNvSpPr>
            <a:spLocks noGrp="1" noChangeArrowheads="1"/>
          </p:cNvSpPr>
          <p:nvPr>
            <p:ph type="body" idx="1"/>
          </p:nvPr>
        </p:nvSpPr>
        <p:spPr/>
        <p:txBody>
          <a:bodyPr/>
          <a:lstStyle/>
          <a:p>
            <a:pPr eaLnBrk="1" hangingPunct="1"/>
            <a:r>
              <a:rPr lang="en-US" altLang="en-US"/>
              <a:t>If we check the projected FD’s in the relations of the decomposition, can we can be sure that when we reconstruct the original relation from the decomposition by joining, the result will satisfy the original FD’s?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ctr"/>
            <a:r>
              <a:rPr lang="en-US" altLang="en-US" dirty="0"/>
              <a:t>Normal Forms</a:t>
            </a:r>
          </a:p>
        </p:txBody>
      </p:sp>
      <p:sp>
        <p:nvSpPr>
          <p:cNvPr id="20483" name="Content Placeholder 2"/>
          <p:cNvSpPr>
            <a:spLocks noGrp="1"/>
          </p:cNvSpPr>
          <p:nvPr>
            <p:ph idx="1"/>
          </p:nvPr>
        </p:nvSpPr>
        <p:spPr/>
        <p:txBody>
          <a:bodyPr/>
          <a:lstStyle/>
          <a:p>
            <a:endParaRPr lang="en-US" altLang="en-US"/>
          </a:p>
        </p:txBody>
      </p:sp>
      <p:pic>
        <p:nvPicPr>
          <p:cNvPr id="204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25538"/>
            <a:ext cx="5562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71600" y="389731"/>
            <a:ext cx="7010400" cy="928688"/>
          </a:xfrm>
        </p:spPr>
        <p:txBody>
          <a:bodyPr>
            <a:normAutofit/>
          </a:bodyPr>
          <a:lstStyle/>
          <a:p>
            <a:r>
              <a:rPr lang="en-US" altLang="en-US" dirty="0"/>
              <a:t>Dependencies: Definitions </a:t>
            </a:r>
          </a:p>
        </p:txBody>
      </p:sp>
      <p:sp>
        <p:nvSpPr>
          <p:cNvPr id="22531" name="Rectangle 3"/>
          <p:cNvSpPr>
            <a:spLocks noGrp="1" noChangeArrowheads="1"/>
          </p:cNvSpPr>
          <p:nvPr>
            <p:ph type="body" idx="1"/>
          </p:nvPr>
        </p:nvSpPr>
        <p:spPr>
          <a:xfrm>
            <a:off x="838200" y="1371600"/>
            <a:ext cx="7696200" cy="2362200"/>
          </a:xfrm>
        </p:spPr>
        <p:txBody>
          <a:bodyPr>
            <a:normAutofit/>
          </a:bodyPr>
          <a:lstStyle/>
          <a:p>
            <a:pPr>
              <a:lnSpc>
                <a:spcPct val="90000"/>
              </a:lnSpc>
              <a:buFont typeface="Wingdings" panose="05000000000000000000" pitchFamily="2" charset="2"/>
              <a:buChar char="§"/>
            </a:pPr>
            <a:r>
              <a:rPr lang="en-US" altLang="en-US" sz="2400" b="1" i="1" dirty="0">
                <a:solidFill>
                  <a:srgbClr val="00B050"/>
                </a:solidFill>
              </a:rPr>
              <a:t>Multivalued Attributes</a:t>
            </a:r>
            <a:r>
              <a:rPr lang="en-US" altLang="en-US" sz="2400" dirty="0">
                <a:solidFill>
                  <a:srgbClr val="00B050"/>
                </a:solidFill>
              </a:rPr>
              <a:t> </a:t>
            </a:r>
            <a:r>
              <a:rPr lang="en-US" altLang="en-US" sz="2400" dirty="0"/>
              <a:t>(or </a:t>
            </a:r>
            <a:r>
              <a:rPr lang="en-US" altLang="en-US" sz="2400" b="1" i="1" dirty="0"/>
              <a:t>repeating groups</a:t>
            </a:r>
            <a:r>
              <a:rPr lang="en-US" altLang="en-US" sz="2400" dirty="0"/>
              <a:t>): non-key attributes or groups of non-key attributes the values of which are not uniquely identified  by (directly or indirectly) (not functionally dependent on) the value of the Primary Key (or its part).</a:t>
            </a:r>
          </a:p>
        </p:txBody>
      </p:sp>
      <p:sp>
        <p:nvSpPr>
          <p:cNvPr id="14" name="Rectangle 3"/>
          <p:cNvSpPr txBox="1">
            <a:spLocks noChangeArrowheads="1"/>
          </p:cNvSpPr>
          <p:nvPr/>
        </p:nvSpPr>
        <p:spPr>
          <a:xfrm>
            <a:off x="838200" y="3545243"/>
            <a:ext cx="8154988" cy="137160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sz="2400" b="1" i="1" dirty="0">
                <a:solidFill>
                  <a:srgbClr val="00B050"/>
                </a:solidFill>
              </a:rPr>
              <a:t>Partial Dependency</a:t>
            </a:r>
            <a:r>
              <a:rPr lang="en-US" altLang="en-US" sz="2400" dirty="0">
                <a:solidFill>
                  <a:srgbClr val="00B050"/>
                </a:solidFill>
              </a:rPr>
              <a:t> </a:t>
            </a:r>
            <a:r>
              <a:rPr lang="en-US" altLang="en-US" sz="2400" dirty="0"/>
              <a:t>– when a non-key attribute is determined by a part, but not the whole, of a </a:t>
            </a:r>
            <a:r>
              <a:rPr lang="en-US" altLang="en-US" sz="2400" b="1" dirty="0"/>
              <a:t>COMPOSITE</a:t>
            </a:r>
            <a:r>
              <a:rPr lang="en-US" altLang="en-US" sz="2400" dirty="0"/>
              <a:t> primary </a:t>
            </a:r>
            <a:r>
              <a:rPr lang="en-US" altLang="en-US" sz="2400" dirty="0" err="1"/>
              <a:t>key.COMPOSITE</a:t>
            </a:r>
            <a:r>
              <a:rPr lang="en-US" altLang="en-US" sz="2400" dirty="0"/>
              <a:t>: </a:t>
            </a:r>
            <a:r>
              <a:rPr lang="en-US" altLang="en-US" sz="2400" dirty="0" err="1"/>
              <a:t>có</a:t>
            </a:r>
            <a:r>
              <a:rPr lang="en-US" altLang="en-US" sz="2400" dirty="0"/>
              <a:t> 2 </a:t>
            </a:r>
            <a:r>
              <a:rPr lang="en-US" altLang="en-US" sz="2400" dirty="0" err="1"/>
              <a:t>thuộc</a:t>
            </a:r>
            <a:r>
              <a:rPr lang="en-US" altLang="en-US" sz="2400" dirty="0"/>
              <a:t> </a:t>
            </a:r>
            <a:r>
              <a:rPr lang="en-US" altLang="en-US" sz="2400" dirty="0" err="1"/>
              <a:t>tính</a:t>
            </a:r>
            <a:r>
              <a:rPr lang="en-US" altLang="en-US" sz="2400" dirty="0"/>
              <a:t> </a:t>
            </a:r>
            <a:r>
              <a:rPr lang="en-US" altLang="en-US" sz="2400" err="1"/>
              <a:t>trở</a:t>
            </a:r>
            <a:r>
              <a:rPr lang="en-US" altLang="en-US" sz="2400"/>
              <a:t> lên</a:t>
            </a:r>
          </a:p>
          <a:p>
            <a:pPr>
              <a:buFont typeface="Wingdings" panose="05000000000000000000" pitchFamily="2" charset="2"/>
              <a:buChar char="§"/>
            </a:pPr>
            <a:r>
              <a:rPr lang="en-US" altLang="en-US" sz="2400"/>
              <a:t>EX: C </a:t>
            </a:r>
            <a:r>
              <a:rPr lang="en-US" altLang="en-US" sz="2400">
                <a:sym typeface="Wingdings" panose="05000000000000000000" pitchFamily="2" charset="2"/>
              </a:rPr>
              <a:t> DE , A  D</a:t>
            </a:r>
            <a:endParaRPr lang="en-US" altLang="en-US" sz="2400" dirty="0"/>
          </a:p>
        </p:txBody>
      </p:sp>
      <p:sp>
        <p:nvSpPr>
          <p:cNvPr id="15" name="Rectangle 3"/>
          <p:cNvSpPr txBox="1">
            <a:spLocks noChangeArrowheads="1"/>
          </p:cNvSpPr>
          <p:nvPr/>
        </p:nvSpPr>
        <p:spPr>
          <a:xfrm>
            <a:off x="838200" y="5158581"/>
            <a:ext cx="8154988" cy="193198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sz="2400" b="1" i="1" dirty="0">
                <a:solidFill>
                  <a:srgbClr val="00B050"/>
                </a:solidFill>
              </a:rPr>
              <a:t>Transitive Dependency</a:t>
            </a:r>
            <a:r>
              <a:rPr lang="en-US" altLang="en-US" sz="2400" dirty="0">
                <a:solidFill>
                  <a:srgbClr val="00B050"/>
                </a:solidFill>
              </a:rPr>
              <a:t> </a:t>
            </a:r>
            <a:r>
              <a:rPr lang="en-US" altLang="en-US" sz="2400" dirty="0"/>
              <a:t>– when a non-key attribute determines another non-key </a:t>
            </a:r>
            <a:r>
              <a:rPr lang="en-US" altLang="en-US" sz="2400"/>
              <a:t>attribute.</a:t>
            </a:r>
          </a:p>
          <a:p>
            <a:pPr>
              <a:buFont typeface="Wingdings" panose="05000000000000000000" pitchFamily="2" charset="2"/>
              <a:buChar char="§"/>
            </a:pPr>
            <a:r>
              <a:rPr lang="en-US" altLang="en-US" sz="2400">
                <a:solidFill>
                  <a:srgbClr val="00B050"/>
                </a:solidFill>
              </a:rPr>
              <a:t>Bắc cầu</a:t>
            </a:r>
            <a:endParaRPr lang="en-US" altLang="en-US" sz="2400" dirty="0">
              <a:solidFill>
                <a:srgbClr val="00B050"/>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Contents</a:t>
            </a:r>
            <a:endParaRPr lang="vi-VN" dirty="0"/>
          </a:p>
        </p:txBody>
      </p:sp>
      <p:sp>
        <p:nvSpPr>
          <p:cNvPr id="3" name="Content Placeholder 2"/>
          <p:cNvSpPr>
            <a:spLocks noGrp="1"/>
          </p:cNvSpPr>
          <p:nvPr>
            <p:ph idx="1"/>
          </p:nvPr>
        </p:nvSpPr>
        <p:spPr>
          <a:xfrm>
            <a:off x="585925" y="1393795"/>
            <a:ext cx="8067881" cy="4893883"/>
          </a:xfrm>
        </p:spPr>
        <p:txBody>
          <a:bodyPr>
            <a:normAutofit/>
          </a:bodyPr>
          <a:lstStyle/>
          <a:p>
            <a:pPr>
              <a:buFont typeface="Wingdings" panose="05000000000000000000" pitchFamily="2" charset="2"/>
              <a:buChar char="§"/>
            </a:pPr>
            <a:r>
              <a:rPr lang="en-US" sz="2400" b="0" dirty="0"/>
              <a:t>Functional Dependencies</a:t>
            </a:r>
            <a:endParaRPr lang="en-SG" sz="2400" b="0" dirty="0"/>
          </a:p>
          <a:p>
            <a:pPr>
              <a:buFont typeface="Wingdings" panose="05000000000000000000" pitchFamily="2" charset="2"/>
              <a:buChar char="§"/>
            </a:pPr>
            <a:r>
              <a:rPr lang="en-US" sz="2400" b="0" dirty="0"/>
              <a:t>Rules about FDs</a:t>
            </a:r>
            <a:endParaRPr lang="en-SG" sz="2400" b="0" dirty="0"/>
          </a:p>
          <a:p>
            <a:pPr>
              <a:buFont typeface="Wingdings" panose="05000000000000000000" pitchFamily="2" charset="2"/>
              <a:buChar char="§"/>
            </a:pPr>
            <a:r>
              <a:rPr lang="en-US" sz="2400" b="0" dirty="0"/>
              <a:t>Key &amp; Super-Key</a:t>
            </a:r>
          </a:p>
          <a:p>
            <a:pPr>
              <a:buFont typeface="Wingdings" panose="05000000000000000000" pitchFamily="2" charset="2"/>
              <a:buChar char="§"/>
            </a:pPr>
            <a:r>
              <a:rPr lang="en-US" sz="2400" dirty="0"/>
              <a:t>Normal forms</a:t>
            </a:r>
            <a:endParaRPr lang="en-SG" sz="2400" b="0" dirty="0"/>
          </a:p>
        </p:txBody>
      </p:sp>
      <p:sp>
        <p:nvSpPr>
          <p:cNvPr id="4" name="Slide Number Placeholder 3"/>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eaLnBrk="1" hangingPunct="1"/>
            <a:r>
              <a:rPr lang="en-US" altLang="en-US" dirty="0" err="1"/>
              <a:t>1NF</a:t>
            </a:r>
            <a:endParaRPr lang="en-US" altLang="en-US" dirty="0"/>
          </a:p>
        </p:txBody>
      </p:sp>
      <p:sp>
        <p:nvSpPr>
          <p:cNvPr id="25603" name="Rectangle 3"/>
          <p:cNvSpPr>
            <a:spLocks noGrp="1" noChangeArrowheads="1"/>
          </p:cNvSpPr>
          <p:nvPr>
            <p:ph type="body" idx="1"/>
          </p:nvPr>
        </p:nvSpPr>
        <p:spPr>
          <a:xfrm>
            <a:off x="376398" y="1247973"/>
            <a:ext cx="8686800" cy="4495800"/>
          </a:xfrm>
        </p:spPr>
        <p:txBody>
          <a:bodyPr/>
          <a:lstStyle/>
          <a:p>
            <a:pPr eaLnBrk="1" hangingPunct="1">
              <a:lnSpc>
                <a:spcPct val="90000"/>
              </a:lnSpc>
            </a:pPr>
            <a:r>
              <a:rPr lang="en-US" altLang="en-US" dirty="0" err="1">
                <a:solidFill>
                  <a:srgbClr val="FF0066"/>
                </a:solidFill>
              </a:rPr>
              <a:t>1NF</a:t>
            </a:r>
            <a:r>
              <a:rPr lang="en-US" altLang="en-US" dirty="0">
                <a:solidFill>
                  <a:srgbClr val="FF0066"/>
                </a:solidFill>
              </a:rPr>
              <a:t> A relation R is in first normal form (</a:t>
            </a:r>
            <a:r>
              <a:rPr lang="en-US" altLang="en-US" dirty="0" err="1">
                <a:solidFill>
                  <a:srgbClr val="FF0066"/>
                </a:solidFill>
              </a:rPr>
              <a:t>1NF</a:t>
            </a:r>
            <a:r>
              <a:rPr lang="en-US" altLang="en-US" dirty="0">
                <a:solidFill>
                  <a:srgbClr val="FF0066"/>
                </a:solidFill>
              </a:rPr>
              <a:t>) if and only if all underlying domains contain atomic values only</a:t>
            </a:r>
          </a:p>
          <a:p>
            <a:pPr eaLnBrk="1" hangingPunct="1">
              <a:lnSpc>
                <a:spcPct val="90000"/>
              </a:lnSpc>
            </a:pPr>
            <a:endParaRPr lang="en-US" altLang="en-US" dirty="0"/>
          </a:p>
        </p:txBody>
      </p:sp>
      <p:sp>
        <p:nvSpPr>
          <p:cNvPr id="5" name="Title 1"/>
          <p:cNvSpPr txBox="1"/>
          <p:nvPr/>
        </p:nvSpPr>
        <p:spPr>
          <a:xfrm>
            <a:off x="439737" y="2705303"/>
            <a:ext cx="7391400" cy="563563"/>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pPr>
              <a:defRPr/>
            </a:pPr>
            <a:r>
              <a:rPr lang="en-AU" sz="2400" b="0" dirty="0"/>
              <a:t>Take the following table.</a:t>
            </a:r>
          </a:p>
          <a:p>
            <a:pPr>
              <a:defRPr/>
            </a:pPr>
            <a:br>
              <a:rPr lang="en-AU" sz="2400" b="0" dirty="0"/>
            </a:br>
            <a:r>
              <a:rPr lang="en-AU" sz="2400" b="0" dirty="0"/>
              <a:t>    </a:t>
            </a:r>
            <a:r>
              <a:rPr lang="en-AU" sz="2400" b="0" i="1" dirty="0" err="1"/>
              <a:t>StudentID</a:t>
            </a:r>
            <a:r>
              <a:rPr lang="en-AU" sz="2400" b="0" i="1" dirty="0"/>
              <a:t> is the primary key.</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98" y="3870915"/>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p:cNvSpPr txBox="1">
            <a:spLocks noChangeArrowheads="1"/>
          </p:cNvSpPr>
          <p:nvPr/>
        </p:nvSpPr>
        <p:spPr bwMode="auto">
          <a:xfrm>
            <a:off x="2814004" y="5035887"/>
            <a:ext cx="36004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4000" dirty="0">
                <a:latin typeface="Calibri" panose="020F0502020204030204" pitchFamily="34" charset="0"/>
                <a:cs typeface="Arial" panose="020B0604020202020204" pitchFamily="34" charset="0"/>
              </a:rPr>
              <a:t>Is it </a:t>
            </a:r>
            <a:r>
              <a:rPr lang="en-AU" altLang="en-US" sz="4000" dirty="0" err="1">
                <a:latin typeface="Calibri" panose="020F0502020204030204" pitchFamily="34" charset="0"/>
                <a:cs typeface="Arial" panose="020B0604020202020204" pitchFamily="34" charset="0"/>
              </a:rPr>
              <a:t>1NF</a:t>
            </a:r>
            <a:r>
              <a:rPr lang="en-AU" altLang="en-US" sz="4000" dirty="0">
                <a:latin typeface="Calibri" panose="020F0502020204030204" pitchFamily="34" charset="0"/>
                <a:cs typeface="Arial" panose="020B0604020202020204" pitchFamily="34"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50825" y="1503363"/>
            <a:ext cx="8642350" cy="563562"/>
          </a:xfrm>
        </p:spPr>
        <p:txBody>
          <a:bodyPr/>
          <a:lstStyle/>
          <a:p>
            <a:pPr algn="l" eaLnBrk="1" hangingPunct="1"/>
            <a:r>
              <a:rPr lang="en-AU" altLang="en-US" sz="2400"/>
              <a:t>No.  There are repeating groups (subject, subjectcost, grade)</a:t>
            </a:r>
          </a:p>
        </p:txBody>
      </p:sp>
      <p:pic>
        <p:nvPicPr>
          <p:cNvPr id="286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276475"/>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p:nvPr/>
        </p:nvSpPr>
        <p:spPr>
          <a:xfrm>
            <a:off x="250825" y="3648076"/>
            <a:ext cx="8229600" cy="1143000"/>
          </a:xfrm>
          <a:prstGeom prst="rect">
            <a:avLst/>
          </a:prstGeom>
        </p:spPr>
        <p:txBody>
          <a:bodyPr anchor="ctr">
            <a:normAutofit fontScale="97500"/>
          </a:bodyPr>
          <a:lstStyle/>
          <a:p>
            <a:pPr algn="ctr" eaLnBrk="1" fontAlgn="auto" hangingPunct="1">
              <a:spcAft>
                <a:spcPts val="0"/>
              </a:spcAft>
              <a:defRPr/>
            </a:pPr>
            <a:r>
              <a:rPr lang="en-AU" sz="4000" dirty="0">
                <a:latin typeface="+mj-lt"/>
                <a:ea typeface="+mj-ea"/>
                <a:cs typeface="+mj-cs"/>
              </a:rPr>
              <a:t>How can you make it 1NF?</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23850" y="1151730"/>
            <a:ext cx="8229600" cy="1143001"/>
          </a:xfrm>
        </p:spPr>
        <p:txBody>
          <a:bodyPr/>
          <a:lstStyle/>
          <a:p>
            <a:pPr algn="ctr" eaLnBrk="1" hangingPunct="1"/>
            <a:r>
              <a:rPr lang="en-AU" altLang="en-US" sz="3000" dirty="0"/>
              <a:t>Create new rows so each cell contains only one value</a:t>
            </a:r>
          </a:p>
        </p:txBody>
      </p:sp>
      <p:pic>
        <p:nvPicPr>
          <p:cNvPr id="296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8608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p:nvSpPr>
        <p:spPr>
          <a:xfrm>
            <a:off x="539750" y="5157788"/>
            <a:ext cx="8229600" cy="1143000"/>
          </a:xfrm>
          <a:prstGeom prst="rect">
            <a:avLst/>
          </a:prstGeom>
        </p:spPr>
        <p:txBody>
          <a:bodyPr anchor="ctr">
            <a:normAutofit fontScale="90000" lnSpcReduction="10000"/>
          </a:bodyPr>
          <a:lstStyle/>
          <a:p>
            <a:pPr algn="ctr" eaLnBrk="1" fontAlgn="auto" hangingPunct="1">
              <a:spcAft>
                <a:spcPts val="0"/>
              </a:spcAft>
              <a:defRPr/>
            </a:pPr>
            <a:r>
              <a:rPr lang="en-AU" sz="4000" dirty="0">
                <a:latin typeface="+mj-lt"/>
                <a:ea typeface="+mj-ea"/>
                <a:cs typeface="+mj-cs"/>
              </a:rPr>
              <a:t>But now look – is the </a:t>
            </a:r>
            <a:r>
              <a:rPr lang="en-AU" sz="4000" i="1" dirty="0" err="1">
                <a:latin typeface="+mj-lt"/>
                <a:ea typeface="+mj-ea"/>
                <a:cs typeface="+mj-cs"/>
              </a:rPr>
              <a:t>studentID</a:t>
            </a:r>
            <a:r>
              <a:rPr lang="en-AU" sz="4000" dirty="0">
                <a:latin typeface="+mj-lt"/>
                <a:ea typeface="+mj-ea"/>
                <a:cs typeface="+mj-cs"/>
              </a:rPr>
              <a:t> primary key still valid?</a:t>
            </a:r>
          </a:p>
        </p:txBody>
      </p:sp>
      <p:pic>
        <p:nvPicPr>
          <p:cNvPr id="297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133600"/>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own Arrow 6"/>
          <p:cNvSpPr/>
          <p:nvPr/>
        </p:nvSpPr>
        <p:spPr>
          <a:xfrm>
            <a:off x="4140200" y="3213100"/>
            <a:ext cx="647700" cy="576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1206500"/>
            <a:ext cx="8229600" cy="1143000"/>
          </a:xfrm>
        </p:spPr>
        <p:txBody>
          <a:bodyPr/>
          <a:lstStyle/>
          <a:p>
            <a:pPr eaLnBrk="1" hangingPunct="1"/>
            <a:r>
              <a:rPr lang="en-AU" altLang="en-US" sz="4000" dirty="0" err="1"/>
              <a:t>So.</a:t>
            </a:r>
            <a:r>
              <a:rPr lang="en-AU" altLang="en-US" sz="4000" dirty="0"/>
              <a:t> We now have </a:t>
            </a:r>
            <a:r>
              <a:rPr lang="en-AU" altLang="en-US" sz="4000" dirty="0" err="1"/>
              <a:t>1NF</a:t>
            </a:r>
            <a:r>
              <a:rPr lang="en-AU" altLang="en-US" sz="4000" dirty="0"/>
              <a:t>.</a:t>
            </a:r>
          </a:p>
        </p:txBody>
      </p:sp>
      <p:pic>
        <p:nvPicPr>
          <p:cNvPr id="317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p:nvSpPr>
        <p:spPr>
          <a:xfrm>
            <a:off x="468313" y="4076700"/>
            <a:ext cx="8229600" cy="1512888"/>
          </a:xfrm>
          <a:prstGeom prst="rect">
            <a:avLst/>
          </a:prstGeom>
        </p:spPr>
        <p:txBody>
          <a:bodyPr anchor="ctr"/>
          <a:lstStyle/>
          <a:p>
            <a:pPr algn="ctr" eaLnBrk="1" fontAlgn="auto" hangingPunct="1">
              <a:spcAft>
                <a:spcPts val="0"/>
              </a:spcAft>
              <a:defRPr/>
            </a:pPr>
            <a:r>
              <a:rPr lang="en-AU" sz="5400" dirty="0">
                <a:latin typeface="+mj-lt"/>
                <a:ea typeface="+mj-ea"/>
                <a:cs typeface="+mj-cs"/>
              </a:rPr>
              <a:t>Is it 2NF?</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1219200"/>
            <a:ext cx="8229600" cy="1143000"/>
          </a:xfrm>
        </p:spPr>
        <p:txBody>
          <a:bodyPr/>
          <a:lstStyle/>
          <a:p>
            <a:pPr algn="ctr" eaLnBrk="1" hangingPunct="1"/>
            <a:r>
              <a:rPr lang="en-AU" altLang="en-US" dirty="0"/>
              <a:t>No – the </a:t>
            </a:r>
            <a:r>
              <a:rPr lang="en-AU" altLang="en-US" dirty="0" err="1"/>
              <a:t>studentID</a:t>
            </a:r>
            <a:r>
              <a:rPr lang="en-AU" altLang="en-US" dirty="0"/>
              <a:t> no longer uniquely identifies each row</a:t>
            </a:r>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p:nvSpPr>
        <p:spPr>
          <a:xfrm>
            <a:off x="468313" y="4292600"/>
            <a:ext cx="8229600" cy="1512888"/>
          </a:xfrm>
          <a:prstGeom prst="rect">
            <a:avLst/>
          </a:prstGeom>
        </p:spPr>
        <p:txBody>
          <a:bodyPr anchor="ctr"/>
          <a:lstStyle/>
          <a:p>
            <a:pPr algn="ctr" eaLnBrk="1" fontAlgn="auto" hangingPunct="1">
              <a:spcAft>
                <a:spcPts val="0"/>
              </a:spcAft>
              <a:defRPr/>
            </a:pPr>
            <a:r>
              <a:rPr lang="en-AU" sz="3200" dirty="0">
                <a:latin typeface="+mj-lt"/>
                <a:ea typeface="+mj-ea"/>
                <a:cs typeface="+mj-cs"/>
              </a:rPr>
              <a:t>You now need to declare </a:t>
            </a:r>
            <a:r>
              <a:rPr lang="en-AU" sz="3200" i="1" dirty="0" err="1">
                <a:latin typeface="+mj-lt"/>
                <a:ea typeface="+mj-ea"/>
                <a:cs typeface="+mj-cs"/>
              </a:rPr>
              <a:t>studentID</a:t>
            </a:r>
            <a:r>
              <a:rPr lang="en-AU" sz="3200" dirty="0">
                <a:latin typeface="+mj-lt"/>
                <a:ea typeface="+mj-ea"/>
                <a:cs typeface="+mj-cs"/>
              </a:rPr>
              <a:t> and </a:t>
            </a:r>
            <a:r>
              <a:rPr lang="en-AU" sz="3200" i="1" dirty="0">
                <a:latin typeface="+mj-lt"/>
                <a:ea typeface="+mj-ea"/>
                <a:cs typeface="+mj-cs"/>
              </a:rPr>
              <a:t>subject</a:t>
            </a:r>
            <a:r>
              <a:rPr lang="en-AU" sz="3200" dirty="0">
                <a:latin typeface="+mj-lt"/>
                <a:ea typeface="+mj-ea"/>
                <a:cs typeface="+mj-cs"/>
              </a:rPr>
              <a:t> together to uniquely identify each row.</a:t>
            </a:r>
          </a:p>
          <a:p>
            <a:pPr algn="ctr" eaLnBrk="1" fontAlgn="auto" hangingPunct="1">
              <a:spcAft>
                <a:spcPts val="0"/>
              </a:spcAft>
              <a:defRPr/>
            </a:pPr>
            <a:endParaRPr lang="en-AU" sz="3200" dirty="0">
              <a:latin typeface="+mj-lt"/>
              <a:ea typeface="+mj-ea"/>
              <a:cs typeface="+mj-cs"/>
            </a:endParaRPr>
          </a:p>
          <a:p>
            <a:pPr algn="ctr" eaLnBrk="1" fontAlgn="auto" hangingPunct="1">
              <a:spcAft>
                <a:spcPts val="0"/>
              </a:spcAft>
              <a:defRPr/>
            </a:pPr>
            <a:r>
              <a:rPr lang="en-AU" sz="3200" dirty="0">
                <a:latin typeface="+mj-lt"/>
                <a:ea typeface="+mj-ea"/>
                <a:cs typeface="+mj-cs"/>
              </a:rPr>
              <a:t>So the new key is </a:t>
            </a:r>
            <a:r>
              <a:rPr lang="en-AU" sz="3200" dirty="0" err="1">
                <a:latin typeface="+mj-lt"/>
                <a:ea typeface="+mj-ea"/>
                <a:cs typeface="+mj-cs"/>
              </a:rPr>
              <a:t>StudentID</a:t>
            </a:r>
            <a:r>
              <a:rPr lang="en-AU" sz="3200" dirty="0">
                <a:latin typeface="+mj-lt"/>
                <a:ea typeface="+mj-ea"/>
                <a:cs typeface="+mj-cs"/>
              </a:rPr>
              <a:t> </a:t>
            </a:r>
            <a:r>
              <a:rPr lang="en-AU" sz="3200" i="1" dirty="0">
                <a:latin typeface="+mj-lt"/>
                <a:ea typeface="+mj-ea"/>
                <a:cs typeface="+mj-cs"/>
              </a:rPr>
              <a:t>and</a:t>
            </a:r>
            <a:r>
              <a:rPr lang="en-AU" sz="3200" dirty="0">
                <a:latin typeface="+mj-lt"/>
                <a:ea typeface="+mj-ea"/>
                <a:cs typeface="+mj-cs"/>
              </a:rPr>
              <a:t> Subject.</a:t>
            </a:r>
          </a:p>
        </p:txBody>
      </p:sp>
      <p:cxnSp>
        <p:nvCxnSpPr>
          <p:cNvPr id="11" name="Straight Arrow Connector 10"/>
          <p:cNvCxnSpPr/>
          <p:nvPr/>
        </p:nvCxnSpPr>
        <p:spPr>
          <a:xfrm flipH="1" flipV="1">
            <a:off x="1116013" y="3284538"/>
            <a:ext cx="1152525"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508625" y="3284538"/>
            <a:ext cx="1079500"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eaLnBrk="1" hangingPunct="1"/>
            <a:r>
              <a:rPr lang="en-US" altLang="en-US" dirty="0" err="1"/>
              <a:t>2NF</a:t>
            </a:r>
            <a:endParaRPr lang="en-US" altLang="en-US" dirty="0"/>
          </a:p>
        </p:txBody>
      </p:sp>
      <p:sp>
        <p:nvSpPr>
          <p:cNvPr id="32771" name="Rectangle 3"/>
          <p:cNvSpPr>
            <a:spLocks noGrp="1" noChangeArrowheads="1"/>
          </p:cNvSpPr>
          <p:nvPr>
            <p:ph type="body" idx="1"/>
          </p:nvPr>
        </p:nvSpPr>
        <p:spPr>
          <a:xfrm>
            <a:off x="368559" y="1237862"/>
            <a:ext cx="8686800" cy="1533330"/>
          </a:xfrm>
        </p:spPr>
        <p:txBody>
          <a:bodyPr>
            <a:normAutofit/>
          </a:bodyPr>
          <a:lstStyle/>
          <a:p>
            <a:pPr eaLnBrk="1" hangingPunct="1"/>
            <a:r>
              <a:rPr lang="en-US" altLang="en-US" sz="2800" dirty="0">
                <a:solidFill>
                  <a:srgbClr val="FF0066"/>
                </a:solidFill>
              </a:rPr>
              <a:t>A relation R is in second normal form (</a:t>
            </a:r>
            <a:r>
              <a:rPr lang="en-US" altLang="en-US" sz="2800" dirty="0" err="1">
                <a:solidFill>
                  <a:srgbClr val="FF0066"/>
                </a:solidFill>
              </a:rPr>
              <a:t>2NF</a:t>
            </a:r>
            <a:r>
              <a:rPr lang="en-US" altLang="en-US" sz="2800" dirty="0">
                <a:solidFill>
                  <a:srgbClr val="FF0066"/>
                </a:solidFill>
              </a:rPr>
              <a:t>) if and only if it is in </a:t>
            </a:r>
            <a:r>
              <a:rPr lang="en-US" altLang="en-US" sz="2800" dirty="0" err="1">
                <a:solidFill>
                  <a:srgbClr val="FF0066"/>
                </a:solidFill>
              </a:rPr>
              <a:t>1NF</a:t>
            </a:r>
            <a:r>
              <a:rPr lang="en-US" altLang="en-US" sz="2800" dirty="0">
                <a:solidFill>
                  <a:srgbClr val="FF0066"/>
                </a:solidFill>
              </a:rPr>
              <a:t> and every non-key attribute is fully dependent on the primary key</a:t>
            </a:r>
            <a:r>
              <a:rPr lang="en-US" altLang="en-US" sz="2800" dirty="0"/>
              <a:t> </a:t>
            </a:r>
          </a:p>
        </p:txBody>
      </p:sp>
      <p:sp>
        <p:nvSpPr>
          <p:cNvPr id="5" name="Title 1"/>
          <p:cNvSpPr txBox="1"/>
          <p:nvPr/>
        </p:nvSpPr>
        <p:spPr>
          <a:xfrm>
            <a:off x="368559" y="2873888"/>
            <a:ext cx="8229600" cy="400665"/>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AU" altLang="en-US" sz="2400" dirty="0" err="1"/>
              <a:t>StudentName</a:t>
            </a:r>
            <a:r>
              <a:rPr lang="en-AU" altLang="en-US" sz="2400" dirty="0"/>
              <a:t> &amp; Address are dependent on </a:t>
            </a:r>
            <a:r>
              <a:rPr lang="en-AU" altLang="en-US" sz="2400" dirty="0" err="1"/>
              <a:t>studentID</a:t>
            </a:r>
            <a:r>
              <a:rPr lang="en-AU" altLang="en-US" sz="2400" dirty="0"/>
              <a:t> (which is part of the key)</a:t>
            </a:r>
            <a:br>
              <a:rPr lang="en-AU" altLang="en-US" sz="2400" dirty="0"/>
            </a:br>
            <a:endParaRPr lang="en-AU" altLang="en-US" sz="24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877" y="4086809"/>
            <a:ext cx="8569325" cy="1163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p:nvSpPr>
        <p:spPr>
          <a:xfrm>
            <a:off x="494523" y="5250431"/>
            <a:ext cx="8229600" cy="833050"/>
          </a:xfrm>
          <a:prstGeom prst="rect">
            <a:avLst/>
          </a:prstGeom>
        </p:spPr>
        <p:txBody>
          <a:bodyPr anchor="ctr"/>
          <a:lstStyle/>
          <a:p>
            <a:pPr algn="ctr" eaLnBrk="1" fontAlgn="auto" hangingPunct="1">
              <a:spcAft>
                <a:spcPts val="0"/>
              </a:spcAft>
              <a:defRPr/>
            </a:pPr>
            <a:r>
              <a:rPr lang="en-AU" sz="2400" dirty="0">
                <a:latin typeface="+mj-lt"/>
                <a:ea typeface="+mj-ea"/>
                <a:cs typeface="+mj-cs"/>
              </a:rPr>
              <a:t>But they are not dependent on </a:t>
            </a:r>
            <a:r>
              <a:rPr lang="en-AU" sz="2400" i="1" dirty="0">
                <a:latin typeface="+mj-lt"/>
                <a:ea typeface="+mj-ea"/>
                <a:cs typeface="+mj-cs"/>
              </a:rPr>
              <a:t>Subject</a:t>
            </a:r>
            <a:r>
              <a:rPr lang="en-AU" sz="2400" dirty="0">
                <a:latin typeface="+mj-lt"/>
                <a:ea typeface="+mj-ea"/>
                <a:cs typeface="+mj-cs"/>
              </a:rPr>
              <a:t> (the </a:t>
            </a:r>
            <a:r>
              <a:rPr lang="en-AU" sz="2400" i="1" dirty="0">
                <a:latin typeface="+mj-lt"/>
                <a:ea typeface="+mj-ea"/>
                <a:cs typeface="+mj-cs"/>
              </a:rPr>
              <a:t>other</a:t>
            </a:r>
            <a:r>
              <a:rPr lang="en-AU" sz="2400" dirty="0">
                <a:latin typeface="+mj-lt"/>
                <a:ea typeface="+mj-ea"/>
                <a:cs typeface="+mj-cs"/>
              </a:rPr>
              <a:t> part of the key)</a:t>
            </a:r>
          </a:p>
          <a:p>
            <a:pPr eaLnBrk="1" fontAlgn="auto" hangingPunct="1">
              <a:spcAft>
                <a:spcPts val="0"/>
              </a:spcAft>
              <a:defRPr/>
            </a:pPr>
            <a:r>
              <a:rPr lang="en-AU" sz="2400" dirty="0" err="1">
                <a:latin typeface="+mj-lt"/>
                <a:ea typeface="+mj-ea"/>
                <a:cs typeface="+mj-cs"/>
              </a:rPr>
              <a:t>StudentID</a:t>
            </a:r>
            <a:r>
              <a:rPr lang="en-AU" sz="2400" dirty="0">
                <a:latin typeface="+mj-lt"/>
                <a:ea typeface="+mj-ea"/>
                <a:cs typeface="+mj-cs"/>
              </a:rPr>
              <a:t>, Subject -&gt; </a:t>
            </a:r>
            <a:r>
              <a:rPr lang="en-AU" sz="2400" dirty="0" err="1">
                <a:latin typeface="+mj-lt"/>
                <a:ea typeface="+mj-ea"/>
                <a:cs typeface="+mj-cs"/>
              </a:rPr>
              <a:t>StuedntName</a:t>
            </a:r>
            <a:r>
              <a:rPr lang="en-AU" sz="2400" dirty="0">
                <a:latin typeface="+mj-lt"/>
                <a:ea typeface="+mj-ea"/>
                <a:cs typeface="+mj-cs"/>
              </a:rPr>
              <a:t>(</a:t>
            </a:r>
            <a:r>
              <a:rPr lang="en-AU" sz="2400" dirty="0" err="1">
                <a:latin typeface="+mj-lt"/>
                <a:ea typeface="+mj-ea"/>
                <a:cs typeface="+mj-cs"/>
              </a:rPr>
              <a:t>phụ</a:t>
            </a:r>
            <a:r>
              <a:rPr lang="en-AU" sz="2400" dirty="0">
                <a:latin typeface="+mj-lt"/>
                <a:ea typeface="+mj-ea"/>
                <a:cs typeface="+mj-cs"/>
              </a:rPr>
              <a:t> </a:t>
            </a:r>
            <a:r>
              <a:rPr lang="en-AU" sz="2400" dirty="0" err="1">
                <a:latin typeface="+mj-lt"/>
                <a:ea typeface="+mj-ea"/>
                <a:cs typeface="+mj-cs"/>
              </a:rPr>
              <a:t>thuộc</a:t>
            </a:r>
            <a:r>
              <a:rPr lang="en-AU" sz="2400" dirty="0">
                <a:latin typeface="+mj-lt"/>
                <a:ea typeface="+mj-ea"/>
                <a:cs typeface="+mj-cs"/>
              </a:rPr>
              <a:t> </a:t>
            </a:r>
            <a:r>
              <a:rPr lang="en-AU" sz="2400" dirty="0" err="1">
                <a:latin typeface="+mj-lt"/>
                <a:ea typeface="+mj-ea"/>
                <a:cs typeface="+mj-cs"/>
              </a:rPr>
              <a:t>hàm</a:t>
            </a:r>
            <a:r>
              <a:rPr lang="en-AU" sz="2400" dirty="0">
                <a:latin typeface="+mj-lt"/>
                <a:ea typeface="+mj-ea"/>
                <a:cs typeface="+mj-cs"/>
              </a:rPr>
              <a:t> 1 </a:t>
            </a:r>
            <a:r>
              <a:rPr lang="en-AU" sz="2400" dirty="0" err="1">
                <a:latin typeface="+mj-lt"/>
                <a:ea typeface="+mj-ea"/>
                <a:cs typeface="+mj-cs"/>
              </a:rPr>
              <a:t>phần</a:t>
            </a:r>
            <a:r>
              <a:rPr lang="en-AU" sz="2400" dirty="0">
                <a:latin typeface="+mj-lt"/>
                <a:ea typeface="+mj-ea"/>
                <a:cs typeface="+mj-cs"/>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1389063"/>
            <a:ext cx="8229600" cy="1143000"/>
          </a:xfrm>
        </p:spPr>
        <p:txBody>
          <a:bodyPr/>
          <a:lstStyle/>
          <a:p>
            <a:pPr eaLnBrk="1" hangingPunct="1"/>
            <a:r>
              <a:rPr lang="en-AU" altLang="en-US" sz="2400" dirty="0"/>
              <a:t>And </a:t>
            </a:r>
            <a:r>
              <a:rPr lang="en-AU" altLang="en-US" sz="2400" dirty="0" err="1"/>
              <a:t>2NF</a:t>
            </a:r>
            <a:r>
              <a:rPr lang="en-AU" altLang="en-US" sz="2400" dirty="0"/>
              <a:t> requires…</a:t>
            </a:r>
          </a:p>
        </p:txBody>
      </p:sp>
      <p:pic>
        <p:nvPicPr>
          <p:cNvPr id="348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p:nvSpPr>
        <p:spPr>
          <a:xfrm>
            <a:off x="323850" y="3429000"/>
            <a:ext cx="8229600" cy="1512888"/>
          </a:xfrm>
          <a:prstGeom prst="rect">
            <a:avLst/>
          </a:prstGeom>
        </p:spPr>
        <p:txBody>
          <a:bodyPr anchor="ctr"/>
          <a:lstStyle/>
          <a:p>
            <a:pPr algn="ctr" eaLnBrk="1" fontAlgn="auto" hangingPunct="1">
              <a:spcAft>
                <a:spcPts val="0"/>
              </a:spcAft>
              <a:defRPr/>
            </a:pPr>
            <a:r>
              <a:rPr lang="en-AU" sz="2400" dirty="0">
                <a:latin typeface="+mj-lt"/>
                <a:ea typeface="+mj-ea"/>
                <a:cs typeface="+mj-cs"/>
              </a:rPr>
              <a:t>All non-key fields are dependent on the ENTIRE key (</a:t>
            </a:r>
            <a:r>
              <a:rPr lang="en-AU" sz="2400" dirty="0" err="1">
                <a:latin typeface="+mj-lt"/>
                <a:ea typeface="+mj-ea"/>
                <a:cs typeface="+mj-cs"/>
              </a:rPr>
              <a:t>studentID</a:t>
            </a:r>
            <a:r>
              <a:rPr lang="en-AU" sz="2400" dirty="0">
                <a:latin typeface="+mj-lt"/>
                <a:ea typeface="+mj-ea"/>
                <a:cs typeface="+mj-cs"/>
              </a:rPr>
              <a:t> + subject)</a:t>
            </a:r>
          </a:p>
          <a:p>
            <a:pPr algn="ctr" eaLnBrk="1" fontAlgn="auto" hangingPunct="1">
              <a:spcAft>
                <a:spcPts val="0"/>
              </a:spcAft>
              <a:defRPr/>
            </a:pPr>
            <a:r>
              <a:rPr lang="en-AU" sz="2400" dirty="0">
                <a:latin typeface="+mj-lt"/>
                <a:ea typeface="+mj-ea"/>
                <a:cs typeface="+mj-cs"/>
              </a:rPr>
              <a:t>1. </a:t>
            </a:r>
            <a:r>
              <a:rPr lang="en-AU" sz="2400" dirty="0" err="1">
                <a:latin typeface="+mj-lt"/>
                <a:ea typeface="+mj-ea"/>
                <a:cs typeface="+mj-cs"/>
              </a:rPr>
              <a:t>Đạt</a:t>
            </a:r>
            <a:r>
              <a:rPr lang="en-AU" sz="2400" dirty="0">
                <a:latin typeface="+mj-lt"/>
                <a:ea typeface="+mj-ea"/>
                <a:cs typeface="+mj-cs"/>
              </a:rPr>
              <a:t> 1NF</a:t>
            </a:r>
          </a:p>
          <a:p>
            <a:pPr algn="ctr" eaLnBrk="1" fontAlgn="auto" hangingPunct="1">
              <a:spcAft>
                <a:spcPts val="0"/>
              </a:spcAft>
              <a:defRPr/>
            </a:pPr>
            <a:r>
              <a:rPr lang="en-AU" sz="2400" dirty="0">
                <a:latin typeface="+mj-lt"/>
                <a:ea typeface="+mj-ea"/>
                <a:cs typeface="+mj-cs"/>
              </a:rPr>
              <a:t>2.Không </a:t>
            </a:r>
            <a:r>
              <a:rPr lang="en-AU" sz="2400" dirty="0" err="1">
                <a:latin typeface="+mj-lt"/>
                <a:ea typeface="+mj-ea"/>
                <a:cs typeface="+mj-cs"/>
              </a:rPr>
              <a:t>phụ</a:t>
            </a:r>
            <a:r>
              <a:rPr lang="en-AU" sz="2400" dirty="0">
                <a:latin typeface="+mj-lt"/>
                <a:ea typeface="+mj-ea"/>
                <a:cs typeface="+mj-cs"/>
              </a:rPr>
              <a:t> </a:t>
            </a:r>
            <a:r>
              <a:rPr lang="en-AU" sz="2400" dirty="0" err="1">
                <a:latin typeface="+mj-lt"/>
                <a:ea typeface="+mj-ea"/>
                <a:cs typeface="+mj-cs"/>
              </a:rPr>
              <a:t>thuộc</a:t>
            </a:r>
            <a:r>
              <a:rPr lang="en-AU" sz="2400" dirty="0">
                <a:latin typeface="+mj-lt"/>
                <a:ea typeface="+mj-ea"/>
                <a:cs typeface="+mj-cs"/>
              </a:rPr>
              <a:t> </a:t>
            </a:r>
            <a:r>
              <a:rPr lang="en-AU" sz="2400" dirty="0" err="1">
                <a:latin typeface="+mj-lt"/>
                <a:ea typeface="+mj-ea"/>
                <a:cs typeface="+mj-cs"/>
              </a:rPr>
              <a:t>hàm</a:t>
            </a:r>
            <a:r>
              <a:rPr lang="en-AU" sz="2400" dirty="0">
                <a:latin typeface="+mj-lt"/>
                <a:ea typeface="+mj-ea"/>
                <a:cs typeface="+mj-cs"/>
              </a:rPr>
              <a:t> </a:t>
            </a:r>
            <a:r>
              <a:rPr lang="en-AU" sz="2400" dirty="0" err="1">
                <a:latin typeface="+mj-lt"/>
                <a:ea typeface="+mj-ea"/>
                <a:cs typeface="+mj-cs"/>
              </a:rPr>
              <a:t>vào</a:t>
            </a:r>
            <a:r>
              <a:rPr lang="en-AU" sz="2400" dirty="0">
                <a:latin typeface="+mj-lt"/>
                <a:ea typeface="+mj-ea"/>
                <a:cs typeface="+mj-cs"/>
              </a:rPr>
              <a:t> </a:t>
            </a:r>
            <a:r>
              <a:rPr lang="en-AU" sz="2400" dirty="0" err="1">
                <a:latin typeface="+mj-lt"/>
                <a:ea typeface="+mj-ea"/>
                <a:cs typeface="+mj-cs"/>
              </a:rPr>
              <a:t>khóa</a:t>
            </a:r>
            <a:r>
              <a:rPr lang="en-AU" sz="2400" dirty="0">
                <a:latin typeface="+mj-lt"/>
                <a:ea typeface="+mj-ea"/>
                <a:cs typeface="+mj-cs"/>
              </a:rPr>
              <a:t> </a:t>
            </a:r>
            <a:r>
              <a:rPr lang="en-AU" sz="2400" dirty="0" err="1">
                <a:latin typeface="+mj-lt"/>
                <a:ea typeface="+mj-ea"/>
                <a:cs typeface="+mj-cs"/>
              </a:rPr>
              <a:t>chính</a:t>
            </a:r>
            <a:endParaRPr lang="en-AU" sz="2400" dirty="0">
              <a:latin typeface="+mj-lt"/>
              <a:ea typeface="+mj-ea"/>
              <a:cs typeface="+mj-cs"/>
            </a:endParaRPr>
          </a:p>
          <a:p>
            <a:pPr algn="ctr" eaLnBrk="1" fontAlgn="auto" hangingPunct="1">
              <a:spcAft>
                <a:spcPts val="0"/>
              </a:spcAft>
              <a:defRPr/>
            </a:pPr>
            <a:r>
              <a:rPr lang="en-AU" sz="2400" dirty="0">
                <a:latin typeface="+mj-lt"/>
                <a:ea typeface="+mj-ea"/>
                <a:cs typeface="+mj-cs"/>
              </a:rPr>
              <a:t>(1 </a:t>
            </a:r>
            <a:r>
              <a:rPr lang="en-AU" sz="2400" dirty="0" err="1">
                <a:latin typeface="+mj-lt"/>
                <a:ea typeface="+mj-ea"/>
                <a:cs typeface="+mj-cs"/>
              </a:rPr>
              <a:t>phần</a:t>
            </a:r>
            <a:r>
              <a:rPr lang="en-AU" sz="2400" dirty="0">
                <a:latin typeface="+mj-lt"/>
                <a:ea typeface="+mj-ea"/>
                <a:cs typeface="+mj-cs"/>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0" y="1333079"/>
            <a:ext cx="8229600" cy="1143000"/>
          </a:xfrm>
        </p:spPr>
        <p:txBody>
          <a:bodyPr/>
          <a:lstStyle/>
          <a:p>
            <a:pPr algn="ctr" eaLnBrk="1" hangingPunct="1"/>
            <a:r>
              <a:rPr lang="en-AU" altLang="en-US" sz="2400" dirty="0"/>
              <a:t>So it’s not </a:t>
            </a:r>
            <a:r>
              <a:rPr lang="en-AU" altLang="en-US" sz="2400" dirty="0" err="1"/>
              <a:t>2NF</a:t>
            </a:r>
            <a:endParaRPr lang="en-AU" altLang="en-US" sz="2400" dirty="0"/>
          </a:p>
        </p:txBody>
      </p:sp>
      <p:pic>
        <p:nvPicPr>
          <p:cNvPr id="358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p:nvSpPr>
        <p:spPr>
          <a:xfrm>
            <a:off x="468313" y="3573463"/>
            <a:ext cx="8229600" cy="2808287"/>
          </a:xfrm>
          <a:prstGeom prst="rect">
            <a:avLst/>
          </a:prstGeom>
        </p:spPr>
        <p:txBody>
          <a:bodyPr anchor="ctr"/>
          <a:lstStyle/>
          <a:p>
            <a:pPr algn="ctr" eaLnBrk="1" fontAlgn="auto" hangingPunct="1">
              <a:spcAft>
                <a:spcPts val="0"/>
              </a:spcAft>
              <a:defRPr/>
            </a:pPr>
            <a:r>
              <a:rPr lang="en-AU" sz="5400" dirty="0">
                <a:latin typeface="+mj-lt"/>
                <a:ea typeface="+mj-ea"/>
                <a:cs typeface="+mj-cs"/>
              </a:rPr>
              <a:t>How can we fix it?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lgn="ctr" eaLnBrk="1" hangingPunct="1"/>
            <a:r>
              <a:rPr lang="en-AU" altLang="en-US" dirty="0"/>
              <a:t>Make new tables</a:t>
            </a:r>
          </a:p>
        </p:txBody>
      </p:sp>
      <p:sp>
        <p:nvSpPr>
          <p:cNvPr id="36867" name="Content Placeholder 2"/>
          <p:cNvSpPr>
            <a:spLocks noGrp="1"/>
          </p:cNvSpPr>
          <p:nvPr>
            <p:ph idx="1"/>
          </p:nvPr>
        </p:nvSpPr>
        <p:spPr/>
        <p:txBody>
          <a:bodyPr/>
          <a:lstStyle/>
          <a:p>
            <a:pPr eaLnBrk="1" hangingPunct="1"/>
            <a:r>
              <a:rPr lang="en-AU" altLang="en-US"/>
              <a:t>Make a new table for each primary key field</a:t>
            </a:r>
          </a:p>
          <a:p>
            <a:pPr eaLnBrk="1" hangingPunct="1"/>
            <a:r>
              <a:rPr lang="en-AU" altLang="en-US"/>
              <a:t>Give each new table its own primary key</a:t>
            </a:r>
          </a:p>
          <a:p>
            <a:pPr eaLnBrk="1" hangingPunct="1"/>
            <a:r>
              <a:rPr lang="en-AU" altLang="en-US"/>
              <a:t>Move columns from the original table to the new table that matches their primary key…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lgn="ctr" eaLnBrk="1" hangingPunct="1"/>
            <a:r>
              <a:rPr lang="en-AU" altLang="en-US" dirty="0"/>
              <a:t>Step 1</a:t>
            </a:r>
          </a:p>
        </p:txBody>
      </p:sp>
      <p:pic>
        <p:nvPicPr>
          <p:cNvPr id="378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88" y="18208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Box 5"/>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2.71802E-6 L 0.00069 0.24427 " pathEditMode="relative" rAng="0" ptsTypes="AA">
                                      <p:cBhvr>
                                        <p:cTn id="6" dur="2000" fill="hold"/>
                                        <p:tgtEl>
                                          <p:spTgt spid="13316"/>
                                        </p:tgtEl>
                                        <p:attrNameLst>
                                          <p:attrName>ppt_x</p:attrName>
                                          <p:attrName>ppt_y</p:attrName>
                                        </p:attrNameLst>
                                      </p:cBhvr>
                                      <p:rCtr x="35" y="122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Functional dependency</a:t>
            </a:r>
            <a:br>
              <a:rPr lang="en-US"/>
            </a:br>
            <a:r>
              <a:rPr lang="en-US">
                <a:solidFill>
                  <a:srgbClr val="00B050"/>
                </a:solidFill>
              </a:rPr>
              <a:t>phụ thuộc hàm</a:t>
            </a:r>
            <a:endParaRPr lang="vi-VN" dirty="0">
              <a:solidFill>
                <a:srgbClr val="00B050"/>
              </a:solidFill>
            </a:endParaRPr>
          </a:p>
        </p:txBody>
      </p:sp>
      <p:sp>
        <p:nvSpPr>
          <p:cNvPr id="3" name="Content Placeholder 2"/>
          <p:cNvSpPr>
            <a:spLocks noGrp="1"/>
          </p:cNvSpPr>
          <p:nvPr>
            <p:ph idx="1"/>
          </p:nvPr>
        </p:nvSpPr>
        <p:spPr>
          <a:xfrm>
            <a:off x="585924" y="1127464"/>
            <a:ext cx="8262241" cy="5069149"/>
          </a:xfrm>
        </p:spPr>
        <p:txBody>
          <a:bodyPr>
            <a:normAutofit fontScale="92500"/>
          </a:bodyPr>
          <a:lstStyle/>
          <a:p>
            <a:pPr>
              <a:lnSpc>
                <a:spcPct val="100000"/>
              </a:lnSpc>
              <a:buFont typeface="Wingdings" panose="05000000000000000000" pitchFamily="2" charset="2"/>
              <a:buChar char="§"/>
            </a:pPr>
            <a:r>
              <a:rPr lang="en-US" dirty="0"/>
              <a:t> A </a:t>
            </a:r>
            <a:r>
              <a:rPr lang="en-US" b="1" dirty="0"/>
              <a:t>functional dependency: </a:t>
            </a:r>
            <a:r>
              <a:rPr lang="en-US" dirty="0"/>
              <a:t>constraint between two sets of attributes in a relation</a:t>
            </a:r>
          </a:p>
          <a:p>
            <a:pPr>
              <a:lnSpc>
                <a:spcPct val="100000"/>
              </a:lnSpc>
              <a:buFont typeface="Wingdings" panose="05000000000000000000" pitchFamily="2" charset="2"/>
              <a:buChar char="§"/>
            </a:pPr>
            <a:r>
              <a:rPr lang="en-US" dirty="0"/>
              <a:t> A set of attributes </a:t>
            </a:r>
            <a:r>
              <a:rPr lang="en-US" i="1" dirty="0"/>
              <a:t>X</a:t>
            </a:r>
            <a:r>
              <a:rPr lang="en-US" dirty="0"/>
              <a:t> (include </a:t>
            </a:r>
            <a:r>
              <a:rPr lang="en-US" i="1" dirty="0" err="1"/>
              <a:t>A</a:t>
            </a:r>
            <a:r>
              <a:rPr lang="en-US" i="1" baseline="-25000" dirty="0" err="1"/>
              <a:t>1</a:t>
            </a:r>
            <a:r>
              <a:rPr lang="en-US" i="1" dirty="0" err="1"/>
              <a:t>A</a:t>
            </a:r>
            <a:r>
              <a:rPr lang="en-US" i="1" baseline="-25000" dirty="0" err="1"/>
              <a:t>2</a:t>
            </a:r>
            <a:r>
              <a:rPr lang="en-US" i="1" dirty="0"/>
              <a:t>…A</a:t>
            </a:r>
            <a:r>
              <a:rPr lang="en-US" i="1" baseline="-25000" dirty="0"/>
              <a:t>n</a:t>
            </a:r>
            <a:r>
              <a:rPr lang="en-US" dirty="0"/>
              <a:t>) in </a:t>
            </a:r>
            <a:r>
              <a:rPr lang="en-US" i="1" dirty="0"/>
              <a:t>R </a:t>
            </a:r>
            <a:r>
              <a:rPr lang="en-US" b="1" dirty="0"/>
              <a:t>functionally determine</a:t>
            </a:r>
            <a:r>
              <a:rPr lang="en-US" dirty="0"/>
              <a:t> another attribute </a:t>
            </a:r>
            <a:r>
              <a:rPr lang="en-US" i="1" dirty="0"/>
              <a:t>Y </a:t>
            </a:r>
            <a:r>
              <a:rPr lang="en-US" dirty="0"/>
              <a:t>(include </a:t>
            </a:r>
            <a:r>
              <a:rPr lang="en-US" i="1" dirty="0" err="1">
                <a:sym typeface="Symbol" panose="05050102010706020507"/>
              </a:rPr>
              <a:t>B</a:t>
            </a:r>
            <a:r>
              <a:rPr lang="en-US" i="1" baseline="-25000" dirty="0" err="1">
                <a:sym typeface="Symbol" panose="05050102010706020507"/>
              </a:rPr>
              <a:t>1</a:t>
            </a:r>
            <a:r>
              <a:rPr lang="en-US" i="1" dirty="0" err="1">
                <a:sym typeface="Symbol" panose="05050102010706020507"/>
              </a:rPr>
              <a:t>B</a:t>
            </a:r>
            <a:r>
              <a:rPr lang="en-US" i="1" baseline="-25000" dirty="0" err="1">
                <a:sym typeface="Symbol" panose="05050102010706020507"/>
              </a:rPr>
              <a:t>2</a:t>
            </a:r>
            <a:r>
              <a:rPr lang="en-US" i="1" dirty="0">
                <a:sym typeface="Symbol" panose="05050102010706020507"/>
              </a:rPr>
              <a:t>…B</a:t>
            </a:r>
            <a:r>
              <a:rPr lang="en-US" i="1" baseline="-25000" dirty="0">
                <a:sym typeface="Symbol" panose="05050102010706020507"/>
              </a:rPr>
              <a:t>m</a:t>
            </a:r>
            <a:r>
              <a:rPr lang="en-US" dirty="0"/>
              <a:t>), also in </a:t>
            </a:r>
            <a:r>
              <a:rPr lang="en-US" i="1" dirty="0"/>
              <a:t>R</a:t>
            </a:r>
            <a:r>
              <a:rPr lang="en-US" dirty="0"/>
              <a:t>, (written </a:t>
            </a:r>
            <a:r>
              <a:rPr lang="en-US" i="1" dirty="0"/>
              <a:t>X</a:t>
            </a:r>
            <a:r>
              <a:rPr lang="en-US" dirty="0"/>
              <a:t> → </a:t>
            </a:r>
            <a:r>
              <a:rPr lang="en-US" i="1" dirty="0"/>
              <a:t>Y</a:t>
            </a:r>
            <a:r>
              <a:rPr lang="en-US" dirty="0"/>
              <a:t>) if and only if each </a:t>
            </a:r>
            <a:r>
              <a:rPr lang="en-US" i="1" dirty="0"/>
              <a:t>X</a:t>
            </a:r>
            <a:r>
              <a:rPr lang="en-US" dirty="0"/>
              <a:t> value is associated with precisely one </a:t>
            </a:r>
            <a:r>
              <a:rPr lang="en-US" i="1" dirty="0"/>
              <a:t>Y</a:t>
            </a:r>
            <a:r>
              <a:rPr lang="en-US" dirty="0"/>
              <a:t> value</a:t>
            </a:r>
          </a:p>
          <a:p>
            <a:pPr>
              <a:lnSpc>
                <a:spcPct val="100000"/>
              </a:lnSpc>
              <a:buFont typeface="Wingdings" panose="05000000000000000000" pitchFamily="2" charset="2"/>
              <a:buChar char="§"/>
            </a:pPr>
            <a:r>
              <a:rPr lang="en-US" dirty="0"/>
              <a:t> A functional dependency </a:t>
            </a:r>
            <a:r>
              <a:rPr lang="en-US" i="1" dirty="0" err="1"/>
              <a:t>A</a:t>
            </a:r>
            <a:r>
              <a:rPr lang="en-US" i="1" baseline="-25000" dirty="0" err="1"/>
              <a:t>1</a:t>
            </a:r>
            <a:r>
              <a:rPr lang="en-US" i="1" dirty="0" err="1"/>
              <a:t>A</a:t>
            </a:r>
            <a:r>
              <a:rPr lang="en-US" i="1" baseline="-25000" dirty="0" err="1"/>
              <a:t>2</a:t>
            </a:r>
            <a:r>
              <a:rPr lang="en-US" i="1" dirty="0"/>
              <a:t>…A</a:t>
            </a:r>
            <a:r>
              <a:rPr lang="en-US" i="1" baseline="-25000" dirty="0"/>
              <a:t>n</a:t>
            </a:r>
            <a:r>
              <a:rPr lang="en-US" i="1" dirty="0"/>
              <a:t> </a:t>
            </a:r>
            <a:r>
              <a:rPr lang="en-US" i="1" dirty="0">
                <a:sym typeface="Symbol" panose="05050102010706020507"/>
              </a:rPr>
              <a:t> </a:t>
            </a:r>
            <a:r>
              <a:rPr lang="en-US" i="1" dirty="0" err="1">
                <a:sym typeface="Symbol" panose="05050102010706020507"/>
              </a:rPr>
              <a:t>B</a:t>
            </a:r>
            <a:r>
              <a:rPr lang="en-US" i="1" baseline="-25000" dirty="0" err="1">
                <a:sym typeface="Symbol" panose="05050102010706020507"/>
              </a:rPr>
              <a:t>1</a:t>
            </a:r>
            <a:r>
              <a:rPr lang="en-US" i="1" dirty="0" err="1">
                <a:sym typeface="Symbol" panose="05050102010706020507"/>
              </a:rPr>
              <a:t>B</a:t>
            </a:r>
            <a:r>
              <a:rPr lang="en-US" i="1" baseline="-25000" dirty="0" err="1">
                <a:sym typeface="Symbol" panose="05050102010706020507"/>
              </a:rPr>
              <a:t>2</a:t>
            </a:r>
            <a:r>
              <a:rPr lang="en-US" i="1" dirty="0">
                <a:sym typeface="Symbol" panose="05050102010706020507"/>
              </a:rPr>
              <a:t>…B</a:t>
            </a:r>
            <a:r>
              <a:rPr lang="en-US" i="1" baseline="-25000" dirty="0">
                <a:sym typeface="Symbol" panose="05050102010706020507"/>
              </a:rPr>
              <a:t>m</a:t>
            </a:r>
            <a:r>
              <a:rPr lang="en-US" dirty="0">
                <a:sym typeface="Symbol" panose="05050102010706020507"/>
              </a:rPr>
              <a:t> holds on relation </a:t>
            </a:r>
            <a:r>
              <a:rPr lang="en-US" i="1" dirty="0">
                <a:sym typeface="Symbol" panose="05050102010706020507"/>
              </a:rPr>
              <a:t>R i</a:t>
            </a:r>
            <a:r>
              <a:rPr lang="en-US" i="1" dirty="0"/>
              <a:t>f two tuples of R </a:t>
            </a:r>
            <a:r>
              <a:rPr lang="en-US" i="1" dirty="0">
                <a:solidFill>
                  <a:srgbClr val="FF0000"/>
                </a:solidFill>
              </a:rPr>
              <a:t>agree on all</a:t>
            </a:r>
            <a:r>
              <a:rPr lang="en-US" i="1" dirty="0"/>
              <a:t> of the attributes A</a:t>
            </a:r>
            <a:r>
              <a:rPr lang="en-US" i="1" baseline="-25000" dirty="0"/>
              <a:t>1</a:t>
            </a:r>
            <a:r>
              <a:rPr lang="en-US" i="1" dirty="0"/>
              <a:t>, </a:t>
            </a:r>
            <a:r>
              <a:rPr lang="en-US" i="1" dirty="0" err="1"/>
              <a:t>A</a:t>
            </a:r>
            <a:r>
              <a:rPr lang="en-US" i="1" baseline="-25000" dirty="0" err="1"/>
              <a:t>2</a:t>
            </a:r>
            <a:r>
              <a:rPr lang="en-US" i="1" dirty="0"/>
              <a:t>, …, A</a:t>
            </a:r>
            <a:r>
              <a:rPr lang="en-US" i="1" baseline="-25000" dirty="0"/>
              <a:t>n </a:t>
            </a:r>
            <a:r>
              <a:rPr lang="en-US" i="1" dirty="0"/>
              <a:t>then they must also </a:t>
            </a:r>
            <a:r>
              <a:rPr lang="en-US" i="1" dirty="0">
                <a:solidFill>
                  <a:srgbClr val="FF0000"/>
                </a:solidFill>
              </a:rPr>
              <a:t>agree on all</a:t>
            </a:r>
            <a:r>
              <a:rPr lang="en-US" i="1" dirty="0"/>
              <a:t> of the attributes </a:t>
            </a:r>
            <a:r>
              <a:rPr lang="en-US" i="1" dirty="0" err="1"/>
              <a:t>B</a:t>
            </a:r>
            <a:r>
              <a:rPr lang="en-US" i="1" baseline="-25000" dirty="0" err="1"/>
              <a:t>1</a:t>
            </a:r>
            <a:r>
              <a:rPr lang="en-US" i="1" dirty="0"/>
              <a:t>, </a:t>
            </a:r>
            <a:r>
              <a:rPr lang="en-US" i="1" dirty="0" err="1"/>
              <a:t>B</a:t>
            </a:r>
            <a:r>
              <a:rPr lang="en-US" i="1" baseline="-25000" dirty="0" err="1"/>
              <a:t>2</a:t>
            </a:r>
            <a:r>
              <a:rPr lang="en-US" i="1" dirty="0"/>
              <a:t>, …, B</a:t>
            </a:r>
            <a:r>
              <a:rPr lang="en-US" i="1" baseline="-25000" dirty="0"/>
              <a:t>m</a:t>
            </a:r>
          </a:p>
          <a:p>
            <a:pPr>
              <a:lnSpc>
                <a:spcPct val="100000"/>
              </a:lnSpc>
              <a:buFont typeface="Wingdings" panose="05000000000000000000" pitchFamily="2" charset="2"/>
              <a:buChar char="§"/>
            </a:pPr>
            <a:r>
              <a:rPr lang="en-US" i="1" dirty="0"/>
              <a:t>t.X=t’X &amp;&amp; t.Y = t’.Y</a:t>
            </a:r>
          </a:p>
          <a:p>
            <a:pPr>
              <a:buFont typeface="Wingdings" panose="05000000000000000000" pitchFamily="2" charset="2"/>
              <a:buChar char="§"/>
            </a:pPr>
            <a:endParaRPr lang="vi-VN"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4</a:t>
            </a:fld>
            <a:endParaRPr lang="vi-V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lgn="ctr" eaLnBrk="1" hangingPunct="1"/>
            <a:r>
              <a:rPr lang="en-AU" altLang="en-US" dirty="0"/>
              <a:t>Step 2</a:t>
            </a:r>
          </a:p>
        </p:txBody>
      </p:sp>
      <p:pic>
        <p:nvPicPr>
          <p:cNvPr id="389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00438"/>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3788" y="1836738"/>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8"/>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38919" name="TextBox 9"/>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2222E-6 3.08351E-6 L -0.00052 0.37034 " pathEditMode="relative" rAng="0" ptsTypes="AA">
                                      <p:cBhvr>
                                        <p:cTn id="6" dur="2000" fill="hold"/>
                                        <p:tgtEl>
                                          <p:spTgt spid="14341"/>
                                        </p:tgtEl>
                                        <p:attrNameLst>
                                          <p:attrName>ppt_x</p:attrName>
                                          <p:attrName>ppt_y</p:attrName>
                                        </p:attrNameLst>
                                      </p:cBhvr>
                                      <p:rCtr x="-35" y="185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lgn="ctr" eaLnBrk="1" hangingPunct="1"/>
            <a:r>
              <a:rPr lang="en-AU" altLang="en-US" dirty="0"/>
              <a:t>Step 3</a:t>
            </a:r>
          </a:p>
        </p:txBody>
      </p:sp>
      <p:pic>
        <p:nvPicPr>
          <p:cNvPr id="399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734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44370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82721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3788" y="1827213"/>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4513" y="182721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TextBox 8"/>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39946" name="TextBox 9"/>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39947" name="TextBox 10"/>
          <p:cNvSpPr txBox="1">
            <a:spLocks noChangeArrowheads="1"/>
          </p:cNvSpPr>
          <p:nvPr/>
        </p:nvSpPr>
        <p:spPr bwMode="auto">
          <a:xfrm>
            <a:off x="1116013" y="4941888"/>
            <a:ext cx="4608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16667E-6 1.00856E-6 L 0.00104 0.48716 " pathEditMode="relative" rAng="0" ptsTypes="AA">
                                      <p:cBhvr>
                                        <p:cTn id="6" dur="2000" fill="hold"/>
                                        <p:tgtEl>
                                          <p:spTgt spid="15366"/>
                                        </p:tgtEl>
                                        <p:attrNameLst>
                                          <p:attrName>ppt_x</p:attrName>
                                          <p:attrName>ppt_y</p:attrName>
                                        </p:attrNameLst>
                                      </p:cBhvr>
                                      <p:rCtr x="52" y="24358"/>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0625 -0.01781 L -0.51025 0.50682 " pathEditMode="relative" rAng="0" ptsTypes="AA">
                                      <p:cBhvr>
                                        <p:cTn id="10" dur="2000" fill="hold"/>
                                        <p:tgtEl>
                                          <p:spTgt spid="15367"/>
                                        </p:tgtEl>
                                        <p:attrNameLst>
                                          <p:attrName>ppt_x</p:attrName>
                                          <p:attrName>ppt_y</p:attrName>
                                        </p:attrNameLst>
                                      </p:cBhvr>
                                      <p:rCtr x="-25208" y="26232"/>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3.61111E-6 -2.95397E-6 L -0.58889 0.50752 " pathEditMode="relative" rAng="0" ptsTypes="AA">
                                      <p:cBhvr>
                                        <p:cTn id="14" dur="2000" fill="hold"/>
                                        <p:tgtEl>
                                          <p:spTgt spid="15368"/>
                                        </p:tgtEl>
                                        <p:attrNameLst>
                                          <p:attrName>ppt_x</p:attrName>
                                          <p:attrName>ppt_y</p:attrName>
                                        </p:attrNameLst>
                                      </p:cBhvr>
                                      <p:rCtr x="-29444" y="253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ctr" eaLnBrk="1" hangingPunct="1"/>
            <a:r>
              <a:rPr lang="en-AU" altLang="en-US" dirty="0"/>
              <a:t>Step 3</a:t>
            </a:r>
          </a:p>
        </p:txBody>
      </p:sp>
      <p:pic>
        <p:nvPicPr>
          <p:cNvPr id="409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734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44370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750" y="5373688"/>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3736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5373688"/>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Box 8"/>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0970" name="TextBox 9"/>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0971" name="TextBox 10"/>
          <p:cNvSpPr txBox="1">
            <a:spLocks noChangeArrowheads="1"/>
          </p:cNvSpPr>
          <p:nvPr/>
        </p:nvSpPr>
        <p:spPr bwMode="auto">
          <a:xfrm>
            <a:off x="1116013" y="4941888"/>
            <a:ext cx="4608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sp>
        <p:nvSpPr>
          <p:cNvPr id="2" name="TextBox 1">
            <a:extLst>
              <a:ext uri="{FF2B5EF4-FFF2-40B4-BE49-F238E27FC236}">
                <a16:creationId xmlns:a16="http://schemas.microsoft.com/office/drawing/2014/main" id="{E25A0E32-AB3C-ED67-7464-A9E74CB3022A}"/>
              </a:ext>
            </a:extLst>
          </p:cNvPr>
          <p:cNvSpPr txBox="1"/>
          <p:nvPr/>
        </p:nvSpPr>
        <p:spPr>
          <a:xfrm>
            <a:off x="4199138" y="5373688"/>
            <a:ext cx="3947912" cy="646331"/>
          </a:xfrm>
          <a:prstGeom prst="rect">
            <a:avLst/>
          </a:prstGeom>
          <a:solidFill>
            <a:srgbClr val="00B050"/>
          </a:solidFill>
          <a:ln>
            <a:solidFill>
              <a:srgbClr val="00B050"/>
            </a:solidFill>
          </a:ln>
        </p:spPr>
        <p:txBody>
          <a:bodyPr wrap="square" rtlCol="0">
            <a:spAutoFit/>
          </a:bodyPr>
          <a:lstStyle/>
          <a:p>
            <a:r>
              <a:rPr lang="en-US" dirty="0"/>
              <a:t>B1: </a:t>
            </a:r>
            <a:r>
              <a:rPr lang="en-US" dirty="0" err="1"/>
              <a:t>Tách</a:t>
            </a:r>
            <a:r>
              <a:rPr lang="en-US" dirty="0"/>
              <a:t> key </a:t>
            </a:r>
            <a:r>
              <a:rPr lang="en-US" dirty="0" err="1"/>
              <a:t>thành</a:t>
            </a:r>
            <a:r>
              <a:rPr lang="en-US" dirty="0"/>
              <a:t> table ( key + </a:t>
            </a:r>
            <a:r>
              <a:rPr lang="en-US" dirty="0" err="1"/>
              <a:t>quan</a:t>
            </a:r>
            <a:r>
              <a:rPr lang="en-US" dirty="0"/>
              <a:t> </a:t>
            </a:r>
            <a:r>
              <a:rPr lang="en-US" dirty="0" err="1"/>
              <a:t>hệ</a:t>
            </a:r>
            <a:r>
              <a:rPr lang="en-US" dirty="0"/>
              <a:t> 1 </a:t>
            </a:r>
            <a:r>
              <a:rPr lang="en-US" dirty="0" err="1"/>
              <a:t>phần</a:t>
            </a:r>
            <a:r>
              <a:rPr lang="en-US"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ctr" eaLnBrk="1" hangingPunct="1"/>
            <a:r>
              <a:rPr lang="en-AU" altLang="en-US"/>
              <a:t>Step 4 - relationships</a:t>
            </a:r>
          </a:p>
        </p:txBody>
      </p:sp>
      <p:pic>
        <p:nvPicPr>
          <p:cNvPr id="419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1993"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1994" name="TextBox 10"/>
          <p:cNvSpPr txBox="1">
            <a:spLocks noChangeArrowheads="1"/>
          </p:cNvSpPr>
          <p:nvPr/>
        </p:nvSpPr>
        <p:spPr bwMode="auto">
          <a:xfrm>
            <a:off x="4035426" y="5587936"/>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6104776-76A1-9FDA-02E4-4021F449EE6D}"/>
              </a:ext>
            </a:extLst>
          </p:cNvPr>
          <p:cNvSpPr txBox="1"/>
          <p:nvPr/>
        </p:nvSpPr>
        <p:spPr>
          <a:xfrm>
            <a:off x="4731798" y="1464816"/>
            <a:ext cx="3586579" cy="369332"/>
          </a:xfrm>
          <a:prstGeom prst="rect">
            <a:avLst/>
          </a:prstGeom>
          <a:solidFill>
            <a:srgbClr val="00B050"/>
          </a:solidFill>
          <a:ln>
            <a:solidFill>
              <a:srgbClr val="00B050"/>
            </a:solidFill>
          </a:ln>
        </p:spPr>
        <p:txBody>
          <a:bodyPr wrap="square" rtlCol="0">
            <a:spAutoFit/>
          </a:bodyPr>
          <a:lstStyle/>
          <a:p>
            <a:r>
              <a:rPr lang="en-US" dirty="0" err="1"/>
              <a:t>Có</a:t>
            </a:r>
            <a:r>
              <a:rPr lang="en-US" dirty="0"/>
              <a:t> 1 </a:t>
            </a:r>
            <a:r>
              <a:rPr lang="en-US" dirty="0" err="1"/>
              <a:t>thuộc</a:t>
            </a:r>
            <a:r>
              <a:rPr lang="en-US" dirty="0"/>
              <a:t> </a:t>
            </a:r>
            <a:r>
              <a:rPr lang="en-US" dirty="0" err="1"/>
              <a:t>tính</a:t>
            </a:r>
            <a:endParaRPr lang="en-US" dirty="0"/>
          </a:p>
        </p:txBody>
      </p:sp>
      <p:sp>
        <p:nvSpPr>
          <p:cNvPr id="3" name="TextBox 2">
            <a:extLst>
              <a:ext uri="{FF2B5EF4-FFF2-40B4-BE49-F238E27FC236}">
                <a16:creationId xmlns:a16="http://schemas.microsoft.com/office/drawing/2014/main" id="{D764F8F7-E645-E047-8790-345C74781273}"/>
              </a:ext>
            </a:extLst>
          </p:cNvPr>
          <p:cNvSpPr txBox="1"/>
          <p:nvPr/>
        </p:nvSpPr>
        <p:spPr>
          <a:xfrm>
            <a:off x="4731799" y="4829452"/>
            <a:ext cx="1571348" cy="369332"/>
          </a:xfrm>
          <a:prstGeom prst="rect">
            <a:avLst/>
          </a:prstGeom>
          <a:solidFill>
            <a:srgbClr val="00B050"/>
          </a:solidFill>
          <a:ln>
            <a:solidFill>
              <a:srgbClr val="00B050"/>
            </a:solidFill>
          </a:ln>
        </p:spPr>
        <p:txBody>
          <a:bodyPr wrap="square" rtlCol="0">
            <a:spAutoFit/>
          </a:bodyPr>
          <a:lstStyle/>
          <a:p>
            <a:r>
              <a:rPr lang="en-US" dirty="0" err="1"/>
              <a:t>Không</a:t>
            </a:r>
            <a:r>
              <a:rPr lang="en-US" dirty="0"/>
              <a:t> </a:t>
            </a:r>
            <a:r>
              <a:rPr lang="en-US" dirty="0" err="1"/>
              <a:t>đa</a:t>
            </a:r>
            <a:r>
              <a:rPr lang="en-US" dirty="0"/>
              <a:t> </a:t>
            </a:r>
            <a:r>
              <a:rPr lang="en-US" dirty="0" err="1"/>
              <a:t>trị</a:t>
            </a:r>
            <a:endParaRPr lang="en-US" dirty="0"/>
          </a:p>
        </p:txBody>
      </p:sp>
      <p:sp>
        <p:nvSpPr>
          <p:cNvPr id="4" name="TextBox 3">
            <a:extLst>
              <a:ext uri="{FF2B5EF4-FFF2-40B4-BE49-F238E27FC236}">
                <a16:creationId xmlns:a16="http://schemas.microsoft.com/office/drawing/2014/main" id="{ED6E89C2-89E5-5A5C-8387-7B5A8AE4609E}"/>
              </a:ext>
            </a:extLst>
          </p:cNvPr>
          <p:cNvSpPr txBox="1"/>
          <p:nvPr/>
        </p:nvSpPr>
        <p:spPr>
          <a:xfrm>
            <a:off x="1003177" y="4492101"/>
            <a:ext cx="2103561" cy="369332"/>
          </a:xfrm>
          <a:prstGeom prst="rect">
            <a:avLst/>
          </a:prstGeom>
          <a:solidFill>
            <a:srgbClr val="00B050"/>
          </a:solidFill>
          <a:ln>
            <a:solidFill>
              <a:srgbClr val="00B050"/>
            </a:solidFill>
          </a:ln>
        </p:spPr>
        <p:txBody>
          <a:bodyPr wrap="square" rtlCol="0">
            <a:spAutoFit/>
          </a:bodyPr>
          <a:lstStyle/>
          <a:p>
            <a:r>
              <a:rPr lang="en-US" dirty="0"/>
              <a:t>2 key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algn="ctr" eaLnBrk="1" hangingPunct="1"/>
            <a:r>
              <a:rPr lang="en-AU" altLang="en-US" dirty="0"/>
              <a:t>Step 4 - cardinality</a:t>
            </a:r>
          </a:p>
        </p:txBody>
      </p:sp>
      <p:pic>
        <p:nvPicPr>
          <p:cNvPr id="430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3017"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3018" name="TextBox 10"/>
          <p:cNvSpPr txBox="1">
            <a:spLocks noChangeArrowheads="1"/>
          </p:cNvSpPr>
          <p:nvPr/>
        </p:nvSpPr>
        <p:spPr bwMode="auto">
          <a:xfrm>
            <a:off x="4121278" y="566862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021"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20" name="TextBox 19"/>
          <p:cNvSpPr txBox="1"/>
          <p:nvPr/>
        </p:nvSpPr>
        <p:spPr>
          <a:xfrm>
            <a:off x="1403350" y="2852738"/>
            <a:ext cx="2952750" cy="646112"/>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Each student can only appear ONCE in the student table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gn="ctr" eaLnBrk="1" hangingPunct="1"/>
            <a:r>
              <a:rPr lang="en-AU" altLang="en-US" dirty="0"/>
              <a:t>Step 4 - cardinality</a:t>
            </a:r>
          </a:p>
        </p:txBody>
      </p:sp>
      <p:pic>
        <p:nvPicPr>
          <p:cNvPr id="440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4041"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4042" name="TextBox 10"/>
          <p:cNvSpPr txBox="1">
            <a:spLocks noChangeArrowheads="1"/>
          </p:cNvSpPr>
          <p:nvPr/>
        </p:nvSpPr>
        <p:spPr bwMode="auto">
          <a:xfrm>
            <a:off x="4049713" y="5726113"/>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045"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4046"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20" name="TextBox 19"/>
          <p:cNvSpPr txBox="1"/>
          <p:nvPr/>
        </p:nvSpPr>
        <p:spPr>
          <a:xfrm>
            <a:off x="5219700" y="4581525"/>
            <a:ext cx="2952750" cy="646113"/>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Each subject can only appear ONCE in the subjects table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algn="ctr" eaLnBrk="1" hangingPunct="1"/>
            <a:r>
              <a:rPr lang="en-AU" altLang="en-US" dirty="0"/>
              <a:t>Step 4 - cardinality</a:t>
            </a:r>
          </a:p>
        </p:txBody>
      </p:sp>
      <p:pic>
        <p:nvPicPr>
          <p:cNvPr id="450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5065"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5066" name="TextBox 10"/>
          <p:cNvSpPr txBox="1">
            <a:spLocks noChangeArrowheads="1"/>
          </p:cNvSpPr>
          <p:nvPr/>
        </p:nvSpPr>
        <p:spPr bwMode="auto">
          <a:xfrm>
            <a:off x="3914049" y="5505451"/>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069"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5070"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5071"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20" name="TextBox 19"/>
          <p:cNvSpPr txBox="1"/>
          <p:nvPr/>
        </p:nvSpPr>
        <p:spPr>
          <a:xfrm>
            <a:off x="2051050" y="3933825"/>
            <a:ext cx="2952750" cy="922338"/>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A subject can be listed MANY times in the results table (for different students)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algn="ctr" eaLnBrk="1" hangingPunct="1"/>
            <a:r>
              <a:rPr lang="en-AU" altLang="en-US" dirty="0"/>
              <a:t>Step 4 - cardinality</a:t>
            </a:r>
          </a:p>
        </p:txBody>
      </p:sp>
      <p:pic>
        <p:nvPicPr>
          <p:cNvPr id="460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6089"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6090" name="TextBox 10"/>
          <p:cNvSpPr txBox="1">
            <a:spLocks noChangeArrowheads="1"/>
          </p:cNvSpPr>
          <p:nvPr/>
        </p:nvSpPr>
        <p:spPr bwMode="auto">
          <a:xfrm>
            <a:off x="4049713" y="566794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093"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6094"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6095"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6096"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20" name="TextBox 19"/>
          <p:cNvSpPr txBox="1"/>
          <p:nvPr/>
        </p:nvSpPr>
        <p:spPr>
          <a:xfrm>
            <a:off x="107950" y="3933825"/>
            <a:ext cx="2951163" cy="922338"/>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A student can be listed MANY times in the results table (for different subjects)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algn="ctr" eaLnBrk="1" hangingPunct="1"/>
            <a:r>
              <a:rPr lang="en-AU" altLang="en-US" dirty="0"/>
              <a:t>A </a:t>
            </a:r>
            <a:r>
              <a:rPr lang="en-AU" altLang="en-US" dirty="0" err="1"/>
              <a:t>2NF</a:t>
            </a:r>
            <a:r>
              <a:rPr lang="en-AU" altLang="en-US" dirty="0"/>
              <a:t> check</a:t>
            </a:r>
          </a:p>
        </p:txBody>
      </p:sp>
      <p:pic>
        <p:nvPicPr>
          <p:cNvPr id="471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7113"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7114" name="TextBox 10"/>
          <p:cNvSpPr txBox="1">
            <a:spLocks noChangeArrowheads="1"/>
          </p:cNvSpPr>
          <p:nvPr/>
        </p:nvSpPr>
        <p:spPr bwMode="auto">
          <a:xfrm>
            <a:off x="3733007" y="6017533"/>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117"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7118"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7119"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7120"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7121" name="TextBox 19"/>
          <p:cNvSpPr txBox="1">
            <a:spLocks noChangeArrowheads="1"/>
          </p:cNvSpPr>
          <p:nvPr/>
        </p:nvSpPr>
        <p:spPr bwMode="auto">
          <a:xfrm>
            <a:off x="5724525" y="45085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SubjectCost is only dependent on the primary key, </a:t>
            </a:r>
          </a:p>
          <a:p>
            <a:pPr algn="ctr" eaLnBrk="1" hangingPunct="1">
              <a:spcBef>
                <a:spcPct val="0"/>
              </a:spcBef>
              <a:buClrTx/>
              <a:buFontTx/>
              <a:buNone/>
            </a:pPr>
            <a:r>
              <a:rPr lang="en-AU" altLang="en-US" sz="2400" i="1">
                <a:latin typeface="Calibri" panose="020F0502020204030204" pitchFamily="34" charset="0"/>
                <a:cs typeface="Arial" panose="020B0604020202020204" pitchFamily="34" charset="0"/>
              </a:rPr>
              <a:t>Subject</a:t>
            </a:r>
          </a:p>
        </p:txBody>
      </p:sp>
      <p:sp>
        <p:nvSpPr>
          <p:cNvPr id="18" name="Smiley Face 17"/>
          <p:cNvSpPr/>
          <p:nvPr/>
        </p:nvSpPr>
        <p:spPr>
          <a:xfrm>
            <a:off x="8172450" y="5229225"/>
            <a:ext cx="792163" cy="792163"/>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AU" altLang="en-US"/>
              <a:t>A 2NF check</a:t>
            </a: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8137"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8138" name="TextBox 10"/>
          <p:cNvSpPr txBox="1">
            <a:spLocks noChangeArrowheads="1"/>
          </p:cNvSpPr>
          <p:nvPr/>
        </p:nvSpPr>
        <p:spPr bwMode="auto">
          <a:xfrm>
            <a:off x="3348037" y="6029325"/>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1"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8142"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8143"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8144"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8145" name="TextBox 19"/>
          <p:cNvSpPr txBox="1">
            <a:spLocks noChangeArrowheads="1"/>
          </p:cNvSpPr>
          <p:nvPr/>
        </p:nvSpPr>
        <p:spPr bwMode="auto">
          <a:xfrm>
            <a:off x="3995738" y="5013325"/>
            <a:ext cx="3419475" cy="1200150"/>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Grade is only dependent on the primary key (</a:t>
            </a:r>
            <a:r>
              <a:rPr lang="en-AU" altLang="en-US" sz="2400" i="1">
                <a:latin typeface="Calibri" panose="020F0502020204030204" pitchFamily="34" charset="0"/>
                <a:cs typeface="Arial" panose="020B0604020202020204" pitchFamily="34" charset="0"/>
              </a:rPr>
              <a:t>studentID</a:t>
            </a:r>
            <a:r>
              <a:rPr lang="en-AU" altLang="en-US" sz="2400">
                <a:latin typeface="Calibri" panose="020F0502020204030204" pitchFamily="34" charset="0"/>
                <a:cs typeface="Arial" panose="020B0604020202020204" pitchFamily="34" charset="0"/>
              </a:rPr>
              <a:t> + </a:t>
            </a:r>
            <a:r>
              <a:rPr lang="en-AU" altLang="en-US" sz="2400" i="1">
                <a:latin typeface="Calibri" panose="020F0502020204030204" pitchFamily="34" charset="0"/>
                <a:cs typeface="Arial" panose="020B0604020202020204" pitchFamily="34" charset="0"/>
              </a:rPr>
              <a:t>subject</a:t>
            </a:r>
            <a:r>
              <a:rPr lang="en-AU" altLang="en-US" sz="2400">
                <a:latin typeface="Calibri" panose="020F0502020204030204" pitchFamily="34" charset="0"/>
                <a:cs typeface="Arial" panose="020B0604020202020204" pitchFamily="34" charset="0"/>
              </a:rPr>
              <a:t>)</a:t>
            </a:r>
          </a:p>
        </p:txBody>
      </p:sp>
      <p:sp>
        <p:nvSpPr>
          <p:cNvPr id="18" name="Smiley Face 17"/>
          <p:cNvSpPr/>
          <p:nvPr/>
        </p:nvSpPr>
        <p:spPr>
          <a:xfrm>
            <a:off x="7092950" y="5805488"/>
            <a:ext cx="792163" cy="792162"/>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 dependency</a:t>
            </a:r>
            <a:endParaRPr lang="vi-VN" dirty="0"/>
          </a:p>
        </p:txBody>
      </p:sp>
      <p:sp>
        <p:nvSpPr>
          <p:cNvPr id="3" name="Content Placeholder 2"/>
          <p:cNvSpPr>
            <a:spLocks noGrp="1"/>
          </p:cNvSpPr>
          <p:nvPr>
            <p:ph idx="1"/>
          </p:nvPr>
        </p:nvSpPr>
        <p:spPr>
          <a:xfrm>
            <a:off x="585924" y="3429000"/>
            <a:ext cx="7936637" cy="2767613"/>
          </a:xfrm>
        </p:spPr>
        <p:txBody>
          <a:bodyPr>
            <a:normAutofit fontScale="92500" lnSpcReduction="20000"/>
          </a:bodyPr>
          <a:lstStyle/>
          <a:p>
            <a:r>
              <a:rPr lang="en-US" dirty="0"/>
              <a:t>Easy to see that: the following FD is true</a:t>
            </a:r>
          </a:p>
          <a:p>
            <a:pPr lvl="1"/>
            <a:r>
              <a:rPr lang="en-US" dirty="0" err="1"/>
              <a:t>title,year</a:t>
            </a:r>
            <a:r>
              <a:rPr lang="en-US" dirty="0"/>
              <a:t> </a:t>
            </a:r>
            <a:r>
              <a:rPr lang="en-US" dirty="0">
                <a:sym typeface="Symbol" panose="05050102010706020507"/>
              </a:rPr>
              <a:t> length, genre, </a:t>
            </a:r>
            <a:r>
              <a:rPr lang="en-US" dirty="0" err="1">
                <a:sym typeface="Symbol" panose="05050102010706020507"/>
              </a:rPr>
              <a:t>studioName</a:t>
            </a:r>
            <a:endParaRPr lang="en-US" dirty="0">
              <a:sym typeface="Symbol" panose="05050102010706020507"/>
            </a:endParaRPr>
          </a:p>
          <a:p>
            <a:r>
              <a:rPr lang="en-US" dirty="0"/>
              <a:t>Exercise: How about the FD </a:t>
            </a:r>
          </a:p>
          <a:p>
            <a:pPr lvl="1"/>
            <a:r>
              <a:rPr lang="en-US" dirty="0" err="1"/>
              <a:t>title,year</a:t>
            </a:r>
            <a:r>
              <a:rPr lang="en-US" dirty="0"/>
              <a:t> </a:t>
            </a:r>
            <a:r>
              <a:rPr lang="en-US" dirty="0">
                <a:sym typeface="Symbol" panose="05050102010706020507"/>
              </a:rPr>
              <a:t> </a:t>
            </a:r>
            <a:r>
              <a:rPr lang="en-US" dirty="0" err="1">
                <a:sym typeface="Symbol" panose="05050102010706020507"/>
              </a:rPr>
              <a:t>starName</a:t>
            </a:r>
            <a:endParaRPr lang="en-US" dirty="0"/>
          </a:p>
          <a:p>
            <a:r>
              <a:rPr lang="en-US" sz="1600" dirty="0">
                <a:solidFill>
                  <a:srgbClr val="0070C0"/>
                </a:solidFill>
                <a:latin typeface="Arial" panose="020B0604020202020204" pitchFamily="34" charset="0"/>
                <a:cs typeface="Arial" panose="020B0604020202020204" pitchFamily="34" charset="0"/>
              </a:rPr>
              <a:t>title, year </a:t>
            </a:r>
            <a:r>
              <a:rPr lang="en-US" sz="1600" dirty="0">
                <a:solidFill>
                  <a:srgbClr val="0070C0"/>
                </a:solidFill>
                <a:latin typeface="Arial" panose="020B0604020202020204" pitchFamily="34" charset="0"/>
                <a:cs typeface="Arial" panose="020B0604020202020204" pitchFamily="34" charset="0"/>
                <a:sym typeface="Wingdings" panose="05000000000000000000" pitchFamily="2" charset="2"/>
              </a:rPr>
              <a:t> </a:t>
            </a:r>
            <a:r>
              <a:rPr lang="en-US" sz="1600" dirty="0" err="1">
                <a:solidFill>
                  <a:srgbClr val="0070C0"/>
                </a:solidFill>
                <a:latin typeface="Arial" panose="020B0604020202020204" pitchFamily="34" charset="0"/>
                <a:cs typeface="Arial" panose="020B0604020202020204" pitchFamily="34" charset="0"/>
                <a:sym typeface="Wingdings" panose="05000000000000000000" pitchFamily="2" charset="2"/>
              </a:rPr>
              <a:t>startName</a:t>
            </a:r>
            <a:r>
              <a:rPr lang="en-US" sz="1600" dirty="0">
                <a:solidFill>
                  <a:srgbClr val="0070C0"/>
                </a:solidFill>
                <a:latin typeface="Arial" panose="020B0604020202020204" pitchFamily="34" charset="0"/>
                <a:cs typeface="Arial" panose="020B0604020202020204" pitchFamily="34" charset="0"/>
                <a:sym typeface="Wingdings" panose="05000000000000000000" pitchFamily="2" charset="2"/>
              </a:rPr>
              <a:t> does not hold in </a:t>
            </a:r>
            <a:r>
              <a:rPr lang="en-US" sz="1600" dirty="0" err="1">
                <a:solidFill>
                  <a:srgbClr val="0070C0"/>
                </a:solidFill>
                <a:latin typeface="Arial" panose="020B0604020202020204" pitchFamily="34" charset="0"/>
                <a:cs typeface="Arial" panose="020B0604020202020204" pitchFamily="34" charset="0"/>
                <a:sym typeface="Wingdings" panose="05000000000000000000" pitchFamily="2" charset="2"/>
              </a:rPr>
              <a:t>Movies1</a:t>
            </a:r>
            <a:r>
              <a:rPr lang="en-US" sz="1600" dirty="0">
                <a:solidFill>
                  <a:srgbClr val="0070C0"/>
                </a:solidFill>
                <a:latin typeface="Arial" panose="020B0604020202020204" pitchFamily="34" charset="0"/>
                <a:cs typeface="Arial" panose="020B0604020202020204" pitchFamily="34" charset="0"/>
                <a:sym typeface="Wingdings" panose="05000000000000000000" pitchFamily="2" charset="2"/>
              </a:rPr>
              <a:t> relation </a:t>
            </a:r>
            <a:endParaRPr lang="vi-VN" sz="3600" dirty="0"/>
          </a:p>
          <a:p>
            <a:r>
              <a:rPr lang="en-US"/>
              <a:t>=&gt; Không xác định duy nhất starName: Dana and Mike</a:t>
            </a:r>
            <a:endParaRPr lang="vi-VN"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5</a:t>
            </a:fld>
            <a:endParaRPr lang="vi-VN"/>
          </a:p>
        </p:txBody>
      </p:sp>
      <p:pic>
        <p:nvPicPr>
          <p:cNvPr id="6" name="Picture 5"/>
          <p:cNvPicPr>
            <a:picLocks noChangeAspect="1"/>
          </p:cNvPicPr>
          <p:nvPr/>
        </p:nvPicPr>
        <p:blipFill>
          <a:blip r:embed="rId3"/>
          <a:stretch>
            <a:fillRect/>
          </a:stretch>
        </p:blipFill>
        <p:spPr>
          <a:xfrm>
            <a:off x="742853" y="1259050"/>
            <a:ext cx="7666510" cy="2038363"/>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AU" altLang="en-US"/>
              <a:t>A 2NF check</a:t>
            </a:r>
          </a:p>
        </p:txBody>
      </p:sp>
      <p:pic>
        <p:nvPicPr>
          <p:cNvPr id="491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STUDENT TABLE (key = </a:t>
            </a:r>
            <a:r>
              <a:rPr lang="en-AU" altLang="en-US" sz="1800" dirty="0" err="1">
                <a:solidFill>
                  <a:srgbClr val="FF0000"/>
                </a:solidFill>
                <a:latin typeface="Calibri" panose="020F0502020204030204" pitchFamily="34" charset="0"/>
                <a:cs typeface="Arial" panose="020B0604020202020204" pitchFamily="34" charset="0"/>
              </a:rPr>
              <a:t>StudentID</a:t>
            </a:r>
            <a:r>
              <a:rPr lang="en-AU" altLang="en-US" sz="1800" dirty="0">
                <a:solidFill>
                  <a:srgbClr val="FF0000"/>
                </a:solidFill>
                <a:latin typeface="Calibri" panose="020F0502020204030204" pitchFamily="34" charset="0"/>
                <a:cs typeface="Arial" panose="020B0604020202020204" pitchFamily="34" charset="0"/>
              </a:rPr>
              <a:t>)</a:t>
            </a:r>
          </a:p>
        </p:txBody>
      </p:sp>
      <p:sp>
        <p:nvSpPr>
          <p:cNvPr id="49161"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9162" name="TextBox 10"/>
          <p:cNvSpPr txBox="1">
            <a:spLocks noChangeArrowheads="1"/>
          </p:cNvSpPr>
          <p:nvPr/>
        </p:nvSpPr>
        <p:spPr bwMode="auto">
          <a:xfrm>
            <a:off x="3914049" y="5476617"/>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165"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9166"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9167"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9168"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9169" name="TextBox 19"/>
          <p:cNvSpPr txBox="1">
            <a:spLocks noChangeArrowheads="1"/>
          </p:cNvSpPr>
          <p:nvPr/>
        </p:nvSpPr>
        <p:spPr bwMode="auto">
          <a:xfrm>
            <a:off x="1476375" y="27813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Name, Address are only dependent on the primary key</a:t>
            </a:r>
          </a:p>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a:t>
            </a:r>
            <a:r>
              <a:rPr lang="en-AU" altLang="en-US" sz="2400" i="1">
                <a:latin typeface="Calibri" panose="020F0502020204030204" pitchFamily="34" charset="0"/>
                <a:cs typeface="Arial" panose="020B0604020202020204" pitchFamily="34" charset="0"/>
              </a:rPr>
              <a:t>StudentID</a:t>
            </a:r>
            <a:r>
              <a:rPr lang="en-AU" altLang="en-US" sz="2400">
                <a:latin typeface="Calibri" panose="020F0502020204030204" pitchFamily="34" charset="0"/>
                <a:cs typeface="Arial" panose="020B0604020202020204" pitchFamily="34" charset="0"/>
              </a:rPr>
              <a:t>)</a:t>
            </a:r>
          </a:p>
        </p:txBody>
      </p:sp>
      <p:sp>
        <p:nvSpPr>
          <p:cNvPr id="18" name="Smiley Face 17"/>
          <p:cNvSpPr/>
          <p:nvPr/>
        </p:nvSpPr>
        <p:spPr>
          <a:xfrm>
            <a:off x="4067175" y="3500438"/>
            <a:ext cx="792163" cy="792162"/>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5040313" y="5013325"/>
            <a:ext cx="4103687" cy="1143000"/>
          </a:xfrm>
        </p:spPr>
        <p:txBody>
          <a:bodyPr>
            <a:normAutofit fontScale="90000"/>
          </a:bodyPr>
          <a:lstStyle/>
          <a:p>
            <a:pPr eaLnBrk="1" hangingPunct="1"/>
            <a:r>
              <a:rPr lang="en-AU" altLang="en-US" sz="5400"/>
              <a:t>But is it 3NF?</a:t>
            </a:r>
          </a:p>
        </p:txBody>
      </p:sp>
      <p:pic>
        <p:nvPicPr>
          <p:cNvPr id="501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0185"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0186" name="TextBox 10"/>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189"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0190"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0191"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0192"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0193" name="TextBox 19"/>
          <p:cNvSpPr txBox="1">
            <a:spLocks noChangeArrowheads="1"/>
          </p:cNvSpPr>
          <p:nvPr/>
        </p:nvSpPr>
        <p:spPr bwMode="auto">
          <a:xfrm>
            <a:off x="1476375" y="2781300"/>
            <a:ext cx="3419475" cy="1754188"/>
          </a:xfrm>
          <a:prstGeom prst="rect">
            <a:avLst/>
          </a:prstGeom>
          <a:solidFill>
            <a:srgbClr val="00B05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5400">
                <a:latin typeface="Calibri" panose="020F0502020204030204" pitchFamily="34" charset="0"/>
                <a:cs typeface="Arial" panose="020B0604020202020204" pitchFamily="34" charset="0"/>
              </a:rPr>
              <a:t>So it is 2NF!</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solidFill>
            <a:srgbClr val="00B050"/>
          </a:solidFill>
        </p:spPr>
        <p:txBody>
          <a:bodyPr/>
          <a:lstStyle/>
          <a:p>
            <a:pPr algn="ctr" eaLnBrk="1" hangingPunct="1"/>
            <a:r>
              <a:rPr lang="en-US" altLang="en-US" dirty="0"/>
              <a:t>3NF: </a:t>
            </a:r>
            <a:r>
              <a:rPr lang="en-US" altLang="en-US" dirty="0" err="1"/>
              <a:t>Đạt</a:t>
            </a:r>
            <a:r>
              <a:rPr lang="en-US" altLang="en-US" dirty="0"/>
              <a:t> 2</a:t>
            </a:r>
            <a:r>
              <a:rPr lang="en-US" altLang="en-US" baseline="30000" dirty="0"/>
              <a:t>NF and 1NF.</a:t>
            </a:r>
            <a:endParaRPr lang="en-US" altLang="en-US" dirty="0"/>
          </a:p>
        </p:txBody>
      </p:sp>
      <p:sp>
        <p:nvSpPr>
          <p:cNvPr id="51203" name="Rectangle 3"/>
          <p:cNvSpPr>
            <a:spLocks noGrp="1" noChangeArrowheads="1"/>
          </p:cNvSpPr>
          <p:nvPr>
            <p:ph type="body" idx="1"/>
          </p:nvPr>
        </p:nvSpPr>
        <p:spPr>
          <a:xfrm>
            <a:off x="321906" y="1331167"/>
            <a:ext cx="8686800" cy="4953000"/>
          </a:xfrm>
        </p:spPr>
        <p:txBody>
          <a:bodyPr/>
          <a:lstStyle/>
          <a:p>
            <a:pPr eaLnBrk="1" hangingPunct="1">
              <a:lnSpc>
                <a:spcPct val="80000"/>
              </a:lnSpc>
            </a:pPr>
            <a:r>
              <a:rPr lang="en-US" altLang="en-US" sz="2800" b="1" dirty="0">
                <a:solidFill>
                  <a:srgbClr val="FF0066"/>
                </a:solidFill>
              </a:rPr>
              <a:t>A relation R is in third normal form (</a:t>
            </a:r>
            <a:r>
              <a:rPr lang="en-US" altLang="en-US" sz="2800" b="1" dirty="0" err="1">
                <a:solidFill>
                  <a:srgbClr val="FF0066"/>
                </a:solidFill>
              </a:rPr>
              <a:t>3NF</a:t>
            </a:r>
            <a:r>
              <a:rPr lang="en-US" altLang="en-US" sz="2800" b="1" dirty="0">
                <a:solidFill>
                  <a:srgbClr val="FF0066"/>
                </a:solidFill>
              </a:rPr>
              <a:t>) if and only if it is in </a:t>
            </a:r>
            <a:r>
              <a:rPr lang="en-US" altLang="en-US" sz="2800" b="1" dirty="0" err="1">
                <a:solidFill>
                  <a:srgbClr val="FF0066"/>
                </a:solidFill>
              </a:rPr>
              <a:t>2NF</a:t>
            </a:r>
            <a:r>
              <a:rPr lang="en-US" altLang="en-US" sz="2800" b="1" dirty="0">
                <a:solidFill>
                  <a:srgbClr val="FF0066"/>
                </a:solidFill>
              </a:rPr>
              <a:t> and every non-key attribute is non-transitively dependent on the primary key.</a:t>
            </a:r>
            <a:r>
              <a:rPr lang="en-US" altLang="en-US" sz="2800" dirty="0"/>
              <a:t> </a:t>
            </a:r>
          </a:p>
          <a:p>
            <a:pPr eaLnBrk="1" hangingPunct="1">
              <a:lnSpc>
                <a:spcPct val="80000"/>
              </a:lnSpc>
            </a:pPr>
            <a:r>
              <a:rPr lang="en-US" altLang="en-US" sz="2800" dirty="0"/>
              <a:t>An attribute C is transitively dependent on attribute A if there exists an attribute B such that: A-&gt;B and B-&gt;C</a:t>
            </a:r>
          </a:p>
          <a:p>
            <a:pPr eaLnBrk="1" hangingPunct="1">
              <a:lnSpc>
                <a:spcPct val="80000"/>
              </a:lnSpc>
            </a:pPr>
            <a:endParaRPr lang="en-US" altLang="en-US" sz="2800" dirty="0"/>
          </a:p>
          <a:p>
            <a:pPr eaLnBrk="1" hangingPunct="1">
              <a:lnSpc>
                <a:spcPct val="80000"/>
              </a:lnSpc>
            </a:pPr>
            <a:r>
              <a:rPr lang="en-US" altLang="en-US" sz="2800" b="1" u="sng" dirty="0"/>
              <a:t>Note that</a:t>
            </a:r>
            <a:r>
              <a:rPr lang="en-US" altLang="en-US" sz="2800" dirty="0"/>
              <a:t> </a:t>
            </a:r>
            <a:r>
              <a:rPr lang="en-US" altLang="en-US" sz="2800" dirty="0" err="1"/>
              <a:t>3NF</a:t>
            </a:r>
            <a:r>
              <a:rPr lang="en-US" altLang="en-US" sz="2800" dirty="0"/>
              <a:t> is concerned with transitive dependencies which do not involve candidate keys. A relation with more than one candidate key will clearly have transitive dependencies of the form: </a:t>
            </a:r>
            <a:r>
              <a:rPr lang="en-US" altLang="en-US" sz="2800" dirty="0" err="1"/>
              <a:t>primary_key</a:t>
            </a:r>
            <a:r>
              <a:rPr lang="en-US" altLang="en-US" sz="2800" dirty="0"/>
              <a:t> -&gt; </a:t>
            </a:r>
            <a:r>
              <a:rPr lang="en-US" altLang="en-US" sz="2800" dirty="0" err="1"/>
              <a:t>other_candidate_key</a:t>
            </a:r>
            <a:r>
              <a:rPr lang="en-US" altLang="en-US" sz="2800" dirty="0"/>
              <a:t> -&gt; </a:t>
            </a:r>
            <a:r>
              <a:rPr lang="en-US" altLang="en-US" sz="2800" dirty="0" err="1"/>
              <a:t>any_non-key_column</a:t>
            </a:r>
            <a:r>
              <a:rPr lang="en-US" altLang="en-US" sz="2800"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32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6"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3257"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3258" name="TextBox 10"/>
          <p:cNvSpPr txBox="1">
            <a:spLocks noChangeArrowheads="1"/>
          </p:cNvSpPr>
          <p:nvPr/>
        </p:nvSpPr>
        <p:spPr bwMode="auto">
          <a:xfrm>
            <a:off x="4283076"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261"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3262"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3263"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3264"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3265" name="TextBox 19"/>
          <p:cNvSpPr txBox="1">
            <a:spLocks noChangeArrowheads="1"/>
          </p:cNvSpPr>
          <p:nvPr/>
        </p:nvSpPr>
        <p:spPr bwMode="auto">
          <a:xfrm>
            <a:off x="1476375" y="2781300"/>
            <a:ext cx="3419475" cy="187801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7200">
                <a:latin typeface="Calibri" panose="020F0502020204030204" pitchFamily="34" charset="0"/>
                <a:cs typeface="Arial" panose="020B0604020202020204" pitchFamily="34" charset="0"/>
              </a:rPr>
              <a:t>Oh oh</a:t>
            </a:r>
            <a:r>
              <a:rPr lang="en-AU" altLang="en-US" sz="8000">
                <a:latin typeface="Calibri" panose="020F0502020204030204" pitchFamily="34" charset="0"/>
                <a:cs typeface="Arial" panose="020B0604020202020204" pitchFamily="34" charset="0"/>
              </a:rPr>
              <a:t>…</a:t>
            </a:r>
          </a:p>
          <a:p>
            <a:pPr algn="ctr" eaLnBrk="1" hangingPunct="1">
              <a:spcBef>
                <a:spcPct val="0"/>
              </a:spcBef>
              <a:buClrTx/>
              <a:buFontTx/>
              <a:buNone/>
            </a:pPr>
            <a:r>
              <a:rPr lang="en-AU" altLang="en-US" sz="3600">
                <a:latin typeface="Calibri" panose="020F0502020204030204" pitchFamily="34" charset="0"/>
                <a:cs typeface="Arial" panose="020B0604020202020204" pitchFamily="34" charset="0"/>
              </a:rPr>
              <a:t>What?</a:t>
            </a:r>
            <a:endParaRPr lang="en-AU" altLang="en-US" sz="1000">
              <a:latin typeface="Calibri" panose="020F0502020204030204" pitchFamily="34" charset="0"/>
              <a:cs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42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4281"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4282" name="TextBox 10"/>
          <p:cNvSpPr txBox="1">
            <a:spLocks noChangeArrowheads="1"/>
          </p:cNvSpPr>
          <p:nvPr/>
        </p:nvSpPr>
        <p:spPr bwMode="auto">
          <a:xfrm>
            <a:off x="4154584" y="553218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285"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4286"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4287"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4288"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4289" name="TextBox 19"/>
          <p:cNvSpPr txBox="1">
            <a:spLocks noChangeArrowheads="1"/>
          </p:cNvSpPr>
          <p:nvPr/>
        </p:nvSpPr>
        <p:spPr bwMode="auto">
          <a:xfrm>
            <a:off x="1476375" y="2781300"/>
            <a:ext cx="3419475" cy="206216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a:latin typeface="Calibri" panose="020F0502020204030204" pitchFamily="34" charset="0"/>
                <a:cs typeface="Arial" panose="020B0604020202020204" pitchFamily="34" charset="0"/>
              </a:rPr>
              <a:t>HouseName is dependent on both </a:t>
            </a:r>
            <a:r>
              <a:rPr lang="en-AU" altLang="en-US" i="1">
                <a:latin typeface="Calibri" panose="020F0502020204030204" pitchFamily="34" charset="0"/>
                <a:cs typeface="Arial" panose="020B0604020202020204" pitchFamily="34" charset="0"/>
              </a:rPr>
              <a:t>StudentID</a:t>
            </a:r>
            <a:r>
              <a:rPr lang="en-AU" altLang="en-US">
                <a:latin typeface="Calibri" panose="020F0502020204030204" pitchFamily="34" charset="0"/>
                <a:cs typeface="Arial" panose="020B0604020202020204" pitchFamily="34" charset="0"/>
              </a:rPr>
              <a:t> + </a:t>
            </a:r>
            <a:r>
              <a:rPr lang="en-AU" altLang="en-US" i="1">
                <a:latin typeface="Calibri" panose="020F0502020204030204" pitchFamily="34" charset="0"/>
                <a:cs typeface="Arial" panose="020B0604020202020204" pitchFamily="34" charset="0"/>
              </a:rPr>
              <a:t>HouseColour</a:t>
            </a:r>
            <a:endParaRPr lang="en-AU" altLang="en-US" sz="100" i="1">
              <a:latin typeface="Calibri" panose="020F0502020204030204" pitchFamily="34" charset="0"/>
              <a:cs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ADC06F-654E-539A-5B29-0B42A67825D9}"/>
              </a:ext>
            </a:extLst>
          </p:cNvPr>
          <p:cNvSpPr/>
          <p:nvPr/>
        </p:nvSpPr>
        <p:spPr>
          <a:xfrm>
            <a:off x="3915052" y="2175029"/>
            <a:ext cx="2681057" cy="68405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98"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52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4"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5305"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5306" name="TextBox 10"/>
          <p:cNvSpPr txBox="1">
            <a:spLocks noChangeArrowheads="1"/>
          </p:cNvSpPr>
          <p:nvPr/>
        </p:nvSpPr>
        <p:spPr bwMode="auto">
          <a:xfrm>
            <a:off x="4083051"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309"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5310"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5311"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5312"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5313" name="TextBox 19"/>
          <p:cNvSpPr txBox="1">
            <a:spLocks noChangeArrowheads="1"/>
          </p:cNvSpPr>
          <p:nvPr/>
        </p:nvSpPr>
        <p:spPr bwMode="auto">
          <a:xfrm>
            <a:off x="1476375" y="2781300"/>
            <a:ext cx="3419475" cy="206216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i="1">
                <a:latin typeface="Calibri" panose="020F0502020204030204" pitchFamily="34" charset="0"/>
                <a:cs typeface="Arial" panose="020B0604020202020204" pitchFamily="34" charset="0"/>
              </a:rPr>
              <a:t>Or</a:t>
            </a:r>
            <a:r>
              <a:rPr lang="en-AU" altLang="en-US">
                <a:latin typeface="Calibri" panose="020F0502020204030204" pitchFamily="34" charset="0"/>
                <a:cs typeface="Arial" panose="020B0604020202020204" pitchFamily="34" charset="0"/>
              </a:rPr>
              <a:t> HouseColour is dependent on both StudentID + HouseName</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63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6329"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6330" name="TextBox 10"/>
          <p:cNvSpPr txBox="1">
            <a:spLocks noChangeArrowheads="1"/>
          </p:cNvSpPr>
          <p:nvPr/>
        </p:nvSpPr>
        <p:spPr bwMode="auto">
          <a:xfrm>
            <a:off x="4201238"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333"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6334"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6335"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6336"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6337" name="TextBox 19"/>
          <p:cNvSpPr txBox="1">
            <a:spLocks noChangeArrowheads="1"/>
          </p:cNvSpPr>
          <p:nvPr/>
        </p:nvSpPr>
        <p:spPr bwMode="auto">
          <a:xfrm>
            <a:off x="1476375" y="2781300"/>
            <a:ext cx="3419475" cy="2246313"/>
          </a:xfrm>
          <a:prstGeom prst="rect">
            <a:avLst/>
          </a:prstGeom>
          <a:solidFill>
            <a:srgbClr val="FFFF00"/>
          </a:solidFill>
          <a:ln w="9525">
            <a:solidFill>
              <a:srgbClr val="FFC000"/>
            </a:solidFill>
            <a:miter lim="800000"/>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But either way,</a:t>
            </a:r>
          </a:p>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non-key fields are dependent on MORE THAN THE PRIMARY KEY (</a:t>
            </a:r>
            <a:r>
              <a:rPr lang="en-AU" altLang="en-US" sz="2800">
                <a:latin typeface="Calibri" panose="020F0502020204030204" pitchFamily="34" charset="0"/>
                <a:cs typeface="Arial" panose="020B0604020202020204" pitchFamily="34" charset="0"/>
              </a:rPr>
              <a:t>studentID</a:t>
            </a:r>
            <a:r>
              <a:rPr lang="en-AU" altLang="en-US" sz="2800" i="1">
                <a:latin typeface="Calibri" panose="020F0502020204030204" pitchFamily="34" charset="0"/>
                <a:cs typeface="Arial" panose="020B0604020202020204" pitchFamily="34" charset="0"/>
              </a:rPr>
              <a:t>)</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83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8377"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8378" name="TextBox 10"/>
          <p:cNvSpPr txBox="1">
            <a:spLocks noChangeArrowheads="1"/>
          </p:cNvSpPr>
          <p:nvPr/>
        </p:nvSpPr>
        <p:spPr bwMode="auto">
          <a:xfrm>
            <a:off x="4083051" y="545834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8381"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8382"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8383"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8384"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8385" name="TextBox 19"/>
          <p:cNvSpPr txBox="1">
            <a:spLocks noChangeArrowheads="1"/>
          </p:cNvSpPr>
          <p:nvPr/>
        </p:nvSpPr>
        <p:spPr bwMode="auto">
          <a:xfrm>
            <a:off x="1476375" y="2781300"/>
            <a:ext cx="3419475" cy="1816100"/>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And 3NF says that non-key fields must depend on nothing but the key</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604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60425"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0426" name="TextBox 10"/>
          <p:cNvSpPr txBox="1">
            <a:spLocks noChangeArrowheads="1"/>
          </p:cNvSpPr>
          <p:nvPr/>
        </p:nvSpPr>
        <p:spPr bwMode="auto">
          <a:xfrm>
            <a:off x="4035426" y="5431357"/>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0429"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0430"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0431"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0432"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0433" name="TextBox 19"/>
          <p:cNvSpPr txBox="1">
            <a:spLocks noChangeArrowheads="1"/>
          </p:cNvSpPr>
          <p:nvPr/>
        </p:nvSpPr>
        <p:spPr bwMode="auto">
          <a:xfrm>
            <a:off x="1476375" y="27813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4800" i="1">
                <a:latin typeface="Calibri" panose="020F0502020204030204" pitchFamily="34" charset="0"/>
                <a:cs typeface="Arial" panose="020B0604020202020204" pitchFamily="34" charset="0"/>
              </a:rPr>
              <a:t>WHAT DO WE DO?</a:t>
            </a:r>
            <a:endParaRPr lang="en-AU" altLang="en-US" sz="600">
              <a:latin typeface="Calibri" panose="020F0502020204030204" pitchFamily="34" charset="0"/>
              <a:cs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395288" y="1287463"/>
            <a:ext cx="7391400" cy="563562"/>
          </a:xfrm>
        </p:spPr>
        <p:txBody>
          <a:bodyPr/>
          <a:lstStyle/>
          <a:p>
            <a:pPr eaLnBrk="1" hangingPunct="1"/>
            <a:r>
              <a:rPr lang="en-AU" altLang="en-US" sz="2400"/>
              <a:t>Again, carve off the offending fields</a:t>
            </a:r>
          </a:p>
        </p:txBody>
      </p:sp>
      <p:pic>
        <p:nvPicPr>
          <p:cNvPr id="614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TextBox 9"/>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1448" name="TextBox 10"/>
          <p:cNvSpPr txBox="1">
            <a:spLocks noChangeArrowheads="1"/>
          </p:cNvSpPr>
          <p:nvPr/>
        </p:nvSpPr>
        <p:spPr bwMode="auto">
          <a:xfrm>
            <a:off x="3811588" y="5951538"/>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451"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1452" name="TextBox 16"/>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1453"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1454"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14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Functional dependency</a:t>
            </a:r>
            <a:br>
              <a:rPr lang="en-US"/>
            </a:br>
            <a:r>
              <a:rPr lang="en-US">
                <a:solidFill>
                  <a:srgbClr val="00B050"/>
                </a:solidFill>
              </a:rPr>
              <a:t>phụ thuộc hàm</a:t>
            </a:r>
            <a:endParaRPr lang="vi-VN" dirty="0">
              <a:solidFill>
                <a:srgbClr val="00B050"/>
              </a:solidFill>
            </a:endParaRPr>
          </a:p>
        </p:txBody>
      </p:sp>
      <p:sp>
        <p:nvSpPr>
          <p:cNvPr id="3" name="Content Placeholder 2"/>
          <p:cNvSpPr>
            <a:spLocks noGrp="1"/>
          </p:cNvSpPr>
          <p:nvPr>
            <p:ph idx="1"/>
          </p:nvPr>
        </p:nvSpPr>
        <p:spPr>
          <a:xfrm>
            <a:off x="635356" y="1259050"/>
            <a:ext cx="7936637" cy="5069149"/>
          </a:xfrm>
        </p:spPr>
        <p:txBody>
          <a:bodyPr/>
          <a:lstStyle/>
          <a:p>
            <a:pPr>
              <a:buFont typeface="Wingdings" panose="05000000000000000000" pitchFamily="2" charset="2"/>
              <a:buChar char="§"/>
            </a:pPr>
            <a:r>
              <a:rPr lang="en-US" dirty="0"/>
              <a:t> Review key of relation, </a:t>
            </a:r>
            <a:r>
              <a:rPr lang="en-US" dirty="0">
                <a:solidFill>
                  <a:srgbClr val="00B050"/>
                </a:solidFill>
              </a:rPr>
              <a:t>candidate keys</a:t>
            </a:r>
            <a:r>
              <a:rPr lang="en-US" dirty="0"/>
              <a:t>(alternate keys), primary key</a:t>
            </a:r>
          </a:p>
          <a:p>
            <a:pPr>
              <a:buFont typeface="Wingdings" panose="05000000000000000000" pitchFamily="2" charset="2"/>
              <a:buChar char="§"/>
            </a:pPr>
            <a:r>
              <a:rPr lang="en-US" dirty="0"/>
              <a:t> Super-key</a:t>
            </a:r>
          </a:p>
          <a:p>
            <a:pPr lvl="1">
              <a:buFont typeface="Wingdings" panose="05000000000000000000" pitchFamily="2" charset="2"/>
              <a:buChar char="§"/>
            </a:pPr>
            <a:r>
              <a:rPr lang="en-US" sz="2400" dirty="0"/>
              <a:t>A set of attributes that contains a key is called a </a:t>
            </a:r>
            <a:r>
              <a:rPr lang="en-US" sz="2400" i="1" dirty="0"/>
              <a:t>super-key</a:t>
            </a:r>
            <a:endParaRPr lang="en-US" sz="2400" dirty="0"/>
          </a:p>
          <a:p>
            <a:pPr lvl="1">
              <a:buFont typeface="Wingdings" panose="05000000000000000000" pitchFamily="2" charset="2"/>
              <a:buChar char="§"/>
            </a:pPr>
            <a:r>
              <a:rPr lang="en-US" sz="2400" dirty="0"/>
              <a:t>Every super-key satisfies the first condition of a key: it functionally determines all other attributes of the relation</a:t>
            </a:r>
          </a:p>
          <a:p>
            <a:pPr lvl="1">
              <a:buFont typeface="Wingdings" panose="05000000000000000000" pitchFamily="2" charset="2"/>
              <a:buChar char="§"/>
            </a:pPr>
            <a:r>
              <a:rPr lang="en-US" sz="2400" dirty="0"/>
              <a:t>If K is a key, L is a super key, then: K </a:t>
            </a:r>
            <a:r>
              <a:rPr lang="en-US" sz="2400" dirty="0">
                <a:sym typeface="Symbol" panose="05050102010706020507"/>
              </a:rPr>
              <a:t> L</a:t>
            </a:r>
          </a:p>
          <a:p>
            <a:pPr lvl="1">
              <a:buFont typeface="Wingdings" panose="05000000000000000000" pitchFamily="2" charset="2"/>
              <a:buChar char="§"/>
            </a:pPr>
            <a:r>
              <a:rPr lang="en-US" sz="2400" dirty="0">
                <a:sym typeface="Symbol" panose="05050102010706020507"/>
              </a:rPr>
              <a:t>A key is also a super key</a:t>
            </a:r>
            <a:endParaRPr lang="en-US" sz="2400" dirty="0"/>
          </a:p>
          <a:p>
            <a:pPr lvl="1">
              <a:buFont typeface="Wingdings" panose="05000000000000000000" pitchFamily="2" charset="2"/>
              <a:buChar char="§"/>
            </a:pPr>
            <a:endParaRPr lang="en-US" dirty="0"/>
          </a:p>
          <a:p>
            <a:endParaRPr lang="en-US" dirty="0"/>
          </a:p>
          <a:p>
            <a:endParaRPr lang="vi-VN"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6</a:t>
            </a:fld>
            <a:endParaRPr lang="vi-V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fix</a:t>
            </a:r>
          </a:p>
        </p:txBody>
      </p:sp>
      <p:pic>
        <p:nvPicPr>
          <p:cNvPr id="624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1" name="TextBox 9"/>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2472" name="TextBox 10"/>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475"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2476" name="TextBox 16"/>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2477"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2478"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247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989138"/>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2.5E-6 -4.09207E-6 L 0.14149 0.18714 " pathEditMode="relative" rAng="0" ptsTypes="AA">
                                      <p:cBhvr>
                                        <p:cTn id="6" dur="2000" fill="hold"/>
                                        <p:tgtEl>
                                          <p:spTgt spid="33808"/>
                                        </p:tgtEl>
                                        <p:attrNameLst>
                                          <p:attrName>ppt_x</p:attrName>
                                          <p:attrName>ppt_y</p:attrName>
                                        </p:attrNameLst>
                                      </p:cBhvr>
                                      <p:rCtr x="7066" y="93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fix</a:t>
            </a:r>
          </a:p>
        </p:txBody>
      </p:sp>
      <p:pic>
        <p:nvPicPr>
          <p:cNvPr id="634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TextBox 9"/>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3496" name="TextBox 10"/>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499"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0" name="TextBox 16"/>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1"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3502"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350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3357563"/>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p:cNvCxnSpPr/>
          <p:nvPr/>
        </p:nvCxnSpPr>
        <p:spPr>
          <a:xfrm>
            <a:off x="4259263" y="2360613"/>
            <a:ext cx="744537" cy="106838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506" name="TextBox 26"/>
          <p:cNvSpPr txBox="1">
            <a:spLocks noChangeArrowheads="1"/>
          </p:cNvSpPr>
          <p:nvPr/>
        </p:nvSpPr>
        <p:spPr bwMode="auto">
          <a:xfrm>
            <a:off x="4500563" y="3141663"/>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7" name="TextBox 27"/>
          <p:cNvSpPr txBox="1">
            <a:spLocks noChangeArrowheads="1"/>
          </p:cNvSpPr>
          <p:nvPr/>
        </p:nvSpPr>
        <p:spPr bwMode="auto">
          <a:xfrm rot="-5400000">
            <a:off x="4288631" y="227250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2" name="TextBox 1">
            <a:extLst>
              <a:ext uri="{FF2B5EF4-FFF2-40B4-BE49-F238E27FC236}">
                <a16:creationId xmlns:a16="http://schemas.microsoft.com/office/drawing/2014/main" id="{A3E7C0DD-0E5E-82A0-D4B8-C5F7615E1FD2}"/>
              </a:ext>
            </a:extLst>
          </p:cNvPr>
          <p:cNvSpPr txBox="1"/>
          <p:nvPr/>
        </p:nvSpPr>
        <p:spPr>
          <a:xfrm>
            <a:off x="4652963" y="1526959"/>
            <a:ext cx="3230408" cy="923330"/>
          </a:xfrm>
          <a:prstGeom prst="rect">
            <a:avLst/>
          </a:prstGeom>
          <a:solidFill>
            <a:srgbClr val="00B050"/>
          </a:solidFill>
          <a:ln>
            <a:solidFill>
              <a:srgbClr val="00B050"/>
            </a:solidFill>
          </a:ln>
        </p:spPr>
        <p:txBody>
          <a:bodyPr wrap="square" rtlCol="0">
            <a:spAutoFit/>
          </a:bodyPr>
          <a:lstStyle/>
          <a:p>
            <a:r>
              <a:rPr lang="en-US" dirty="0" err="1"/>
              <a:t>StudentTable</a:t>
            </a:r>
            <a:r>
              <a:rPr lang="en-US" dirty="0"/>
              <a:t> </a:t>
            </a:r>
            <a:r>
              <a:rPr lang="en-US" dirty="0" err="1"/>
              <a:t>giữ</a:t>
            </a:r>
            <a:r>
              <a:rPr lang="en-US" dirty="0"/>
              <a:t> </a:t>
            </a:r>
            <a:r>
              <a:rPr lang="en-US" dirty="0" err="1"/>
              <a:t>khóa</a:t>
            </a:r>
            <a:r>
              <a:rPr lang="en-US" dirty="0"/>
              <a:t> </a:t>
            </a:r>
            <a:r>
              <a:rPr lang="en-US" dirty="0" err="1"/>
              <a:t>HouseName</a:t>
            </a:r>
            <a:r>
              <a:rPr lang="en-US" dirty="0"/>
              <a:t>: </a:t>
            </a:r>
            <a:r>
              <a:rPr lang="en-US" dirty="0" err="1"/>
              <a:t>giữ</a:t>
            </a:r>
            <a:r>
              <a:rPr lang="en-US" dirty="0"/>
              <a:t> </a:t>
            </a:r>
            <a:r>
              <a:rPr lang="en-US" dirty="0" err="1"/>
              <a:t>liên</a:t>
            </a:r>
            <a:r>
              <a:rPr lang="en-US" dirty="0"/>
              <a:t> </a:t>
            </a:r>
            <a:r>
              <a:rPr lang="en-US" dirty="0" err="1"/>
              <a:t>kết</a:t>
            </a:r>
            <a:r>
              <a:rPr lang="en-US" dirty="0"/>
              <a:t> </a:t>
            </a:r>
            <a:r>
              <a:rPr lang="en-US" dirty="0" err="1"/>
              <a:t>giữa</a:t>
            </a:r>
            <a:r>
              <a:rPr lang="en-US" dirty="0"/>
              <a:t> 2 Table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algn="ctr" eaLnBrk="1" hangingPunct="1"/>
            <a:r>
              <a:rPr lang="en-AU" altLang="en-US"/>
              <a:t>A 3NF win!</a:t>
            </a:r>
          </a:p>
        </p:txBody>
      </p:sp>
      <p:grpSp>
        <p:nvGrpSpPr>
          <p:cNvPr id="64515" name="Group 19"/>
          <p:cNvGrpSpPr/>
          <p:nvPr/>
        </p:nvGrpSpPr>
        <p:grpSpPr bwMode="auto">
          <a:xfrm>
            <a:off x="250825" y="1341438"/>
            <a:ext cx="4903788" cy="2459037"/>
            <a:chOff x="467544" y="1988840"/>
            <a:chExt cx="10093827" cy="5063584"/>
          </a:xfrm>
        </p:grpSpPr>
        <p:pic>
          <p:nvPicPr>
            <p:cNvPr id="645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869160"/>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301208"/>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4206" y="5297544"/>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592" y="5301208"/>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TextBox 9"/>
            <p:cNvSpPr txBox="1">
              <a:spLocks noChangeArrowheads="1"/>
            </p:cNvSpPr>
            <p:nvPr/>
          </p:nvSpPr>
          <p:spPr bwMode="auto">
            <a:xfrm>
              <a:off x="5952859" y="5569597"/>
              <a:ext cx="4608512" cy="5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SUBJECTS TABLE (key = Subject)</a:t>
              </a:r>
            </a:p>
          </p:txBody>
        </p:sp>
        <p:sp>
          <p:nvSpPr>
            <p:cNvPr id="64523" name="TextBox 10"/>
            <p:cNvSpPr txBox="1">
              <a:spLocks noChangeArrowheads="1"/>
            </p:cNvSpPr>
            <p:nvPr/>
          </p:nvSpPr>
          <p:spPr bwMode="auto">
            <a:xfrm>
              <a:off x="1187624" y="6165304"/>
              <a:ext cx="4608512" cy="88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1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p:cNvCxnSpPr/>
            <p:nvPr/>
          </p:nvCxnSpPr>
          <p:spPr>
            <a:xfrm rot="16200000" flipV="1">
              <a:off x="-5138" y="3612021"/>
              <a:ext cx="2592267" cy="78424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392010" y="3532463"/>
              <a:ext cx="9808" cy="351927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26" name="TextBox 15"/>
            <p:cNvSpPr txBox="1">
              <a:spLocks noChangeArrowheads="1"/>
            </p:cNvSpPr>
            <p:nvPr/>
          </p:nvSpPr>
          <p:spPr bwMode="auto">
            <a:xfrm>
              <a:off x="971600" y="278092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27" name="TextBox 16"/>
            <p:cNvSpPr txBox="1">
              <a:spLocks noChangeArrowheads="1"/>
            </p:cNvSpPr>
            <p:nvPr/>
          </p:nvSpPr>
          <p:spPr bwMode="auto">
            <a:xfrm>
              <a:off x="5796136" y="5013176"/>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28" name="TextBox 17"/>
            <p:cNvSpPr txBox="1">
              <a:spLocks noChangeArrowheads="1"/>
            </p:cNvSpPr>
            <p:nvPr/>
          </p:nvSpPr>
          <p:spPr bwMode="auto">
            <a:xfrm rot="-5400000">
              <a:off x="1521998" y="4792506"/>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4529" name="TextBox 18"/>
            <p:cNvSpPr txBox="1">
              <a:spLocks noChangeArrowheads="1"/>
            </p:cNvSpPr>
            <p:nvPr/>
          </p:nvSpPr>
          <p:spPr bwMode="auto">
            <a:xfrm rot="-5400000">
              <a:off x="2816924" y="4854004"/>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453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1988840"/>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32" y="3068960"/>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p:cNvCxnSpPr/>
            <p:nvPr/>
          </p:nvCxnSpPr>
          <p:spPr>
            <a:xfrm>
              <a:off x="4258039" y="2361499"/>
              <a:ext cx="745028" cy="106894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33" name="TextBox 26"/>
            <p:cNvSpPr txBox="1">
              <a:spLocks noChangeArrowheads="1"/>
            </p:cNvSpPr>
            <p:nvPr/>
          </p:nvSpPr>
          <p:spPr bwMode="auto">
            <a:xfrm>
              <a:off x="4499992" y="314096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34" name="TextBox 27"/>
            <p:cNvSpPr txBox="1">
              <a:spLocks noChangeArrowheads="1"/>
            </p:cNvSpPr>
            <p:nvPr/>
          </p:nvSpPr>
          <p:spPr bwMode="auto">
            <a:xfrm rot="-5400000">
              <a:off x="4279322" y="220021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grpSp>
      <p:pic>
        <p:nvPicPr>
          <p:cNvPr id="6451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92475" y="4292600"/>
            <a:ext cx="5851525"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le 1"/>
          <p:cNvSpPr txBox="1"/>
          <p:nvPr/>
        </p:nvSpPr>
        <p:spPr>
          <a:xfrm>
            <a:off x="755650" y="4365625"/>
            <a:ext cx="2555875" cy="1143000"/>
          </a:xfrm>
          <a:prstGeom prst="rect">
            <a:avLst/>
          </a:prstGeom>
        </p:spPr>
        <p:txBody>
          <a:bodyPr anchor="ctr">
            <a:normAutofit/>
          </a:bodyPr>
          <a:lstStyle/>
          <a:p>
            <a:pPr algn="ctr" eaLnBrk="1" fontAlgn="auto" hangingPunct="1">
              <a:spcAft>
                <a:spcPts val="0"/>
              </a:spcAft>
              <a:defRPr/>
            </a:pPr>
            <a:r>
              <a:rPr lang="en-AU" sz="4400" dirty="0">
                <a:latin typeface="+mj-lt"/>
                <a:ea typeface="+mj-ea"/>
                <a:cs typeface="+mj-cs"/>
              </a:rPr>
              <a:t>Or…</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3677-33B1-9A8D-9101-428AAA8803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A286C2-776C-FB72-0105-DB63FFFDE176}"/>
              </a:ext>
            </a:extLst>
          </p:cNvPr>
          <p:cNvSpPr>
            <a:spLocks noGrp="1"/>
          </p:cNvSpPr>
          <p:nvPr>
            <p:ph idx="1"/>
          </p:nvPr>
        </p:nvSpPr>
        <p:spPr/>
        <p:txBody>
          <a:bodyPr/>
          <a:lstStyle/>
          <a:p>
            <a:r>
              <a:rPr lang="en-US" dirty="0"/>
              <a:t>1NF: Ko </a:t>
            </a:r>
            <a:r>
              <a:rPr lang="en-US" dirty="0" err="1"/>
              <a:t>đa</a:t>
            </a:r>
            <a:r>
              <a:rPr lang="en-US" dirty="0"/>
              <a:t> </a:t>
            </a:r>
            <a:r>
              <a:rPr lang="en-US" dirty="0" err="1"/>
              <a:t>trị</a:t>
            </a:r>
            <a:r>
              <a:rPr lang="en-US" dirty="0"/>
              <a:t>, ko </a:t>
            </a:r>
            <a:r>
              <a:rPr lang="en-US" dirty="0" err="1"/>
              <a:t>lặp</a:t>
            </a:r>
            <a:endParaRPr lang="en-US" dirty="0"/>
          </a:p>
          <a:p>
            <a:r>
              <a:rPr lang="en-US" dirty="0"/>
              <a:t>2NF: ko </a:t>
            </a:r>
            <a:r>
              <a:rPr lang="en-US" dirty="0" err="1"/>
              <a:t>phụ</a:t>
            </a:r>
            <a:r>
              <a:rPr lang="en-US" dirty="0"/>
              <a:t> </a:t>
            </a:r>
            <a:r>
              <a:rPr lang="en-US" dirty="0" err="1"/>
              <a:t>thuộc</a:t>
            </a:r>
            <a:r>
              <a:rPr lang="en-US" dirty="0"/>
              <a:t> 1 </a:t>
            </a:r>
            <a:r>
              <a:rPr lang="en-US" dirty="0" err="1"/>
              <a:t>phần</a:t>
            </a:r>
            <a:endParaRPr lang="en-US" dirty="0"/>
          </a:p>
          <a:p>
            <a:r>
              <a:rPr lang="en-US" dirty="0"/>
              <a:t>=&gt; 3NF: 1NF and 2NF: ko </a:t>
            </a:r>
            <a:r>
              <a:rPr lang="en-US" dirty="0" err="1"/>
              <a:t>có</a:t>
            </a:r>
            <a:r>
              <a:rPr lang="en-US" dirty="0"/>
              <a:t> </a:t>
            </a:r>
            <a:r>
              <a:rPr lang="en-US" dirty="0" err="1"/>
              <a:t>bắc</a:t>
            </a:r>
            <a:r>
              <a:rPr lang="en-US" dirty="0"/>
              <a:t> </a:t>
            </a:r>
            <a:r>
              <a:rPr lang="en-US" dirty="0" err="1"/>
              <a:t>cầu</a:t>
            </a:r>
            <a:r>
              <a:rPr lang="en-US" dirty="0"/>
              <a:t>.</a:t>
            </a:r>
          </a:p>
          <a:p>
            <a:r>
              <a:rPr lang="en-US" dirty="0"/>
              <a:t>BCNF: 1 </a:t>
            </a:r>
            <a:r>
              <a:rPr lang="en-US" dirty="0" err="1"/>
              <a:t>phụ</a:t>
            </a:r>
            <a:r>
              <a:rPr lang="en-US" dirty="0"/>
              <a:t> </a:t>
            </a:r>
            <a:r>
              <a:rPr lang="en-US" dirty="0" err="1"/>
              <a:t>thuộc</a:t>
            </a:r>
            <a:r>
              <a:rPr lang="en-US" dirty="0"/>
              <a:t> </a:t>
            </a:r>
            <a:r>
              <a:rPr lang="en-US" dirty="0" err="1"/>
              <a:t>hàm</a:t>
            </a:r>
            <a:r>
              <a:rPr lang="en-US" dirty="0"/>
              <a:t> ko </a:t>
            </a:r>
            <a:r>
              <a:rPr lang="en-US" dirty="0" err="1"/>
              <a:t>phải</a:t>
            </a:r>
            <a:r>
              <a:rPr lang="en-US" dirty="0"/>
              <a:t> </a:t>
            </a:r>
            <a:r>
              <a:rPr lang="en-US" dirty="0" err="1"/>
              <a:t>là</a:t>
            </a:r>
            <a:r>
              <a:rPr lang="en-US" dirty="0"/>
              <a:t> key </a:t>
            </a:r>
            <a:r>
              <a:rPr lang="en-US" dirty="0" err="1"/>
              <a:t>nhưng</a:t>
            </a:r>
            <a:r>
              <a:rPr lang="en-US" dirty="0"/>
              <a:t> </a:t>
            </a:r>
            <a:r>
              <a:rPr lang="en-US" dirty="0" err="1"/>
              <a:t>xác</a:t>
            </a:r>
            <a:r>
              <a:rPr lang="en-US" dirty="0"/>
              <a:t> </a:t>
            </a:r>
            <a:r>
              <a:rPr lang="en-US" dirty="0" err="1"/>
              <a:t>định</a:t>
            </a:r>
            <a:r>
              <a:rPr lang="en-US" dirty="0"/>
              <a:t> </a:t>
            </a:r>
            <a:r>
              <a:rPr lang="en-US" dirty="0" err="1"/>
              <a:t>được</a:t>
            </a:r>
            <a:r>
              <a:rPr lang="en-US" dirty="0"/>
              <a:t> key </a:t>
            </a:r>
            <a:r>
              <a:rPr lang="en-US" dirty="0" err="1"/>
              <a:t>của</a:t>
            </a:r>
            <a:r>
              <a:rPr lang="en-US" dirty="0"/>
              <a:t> key </a:t>
            </a:r>
            <a:r>
              <a:rPr lang="en-US" dirty="0" err="1"/>
              <a:t>khác</a:t>
            </a:r>
            <a:r>
              <a:rPr lang="en-US" dirty="0"/>
              <a:t>.</a:t>
            </a:r>
          </a:p>
        </p:txBody>
      </p:sp>
      <p:sp>
        <p:nvSpPr>
          <p:cNvPr id="4" name="Footer Placeholder 3">
            <a:extLst>
              <a:ext uri="{FF2B5EF4-FFF2-40B4-BE49-F238E27FC236}">
                <a16:creationId xmlns:a16="http://schemas.microsoft.com/office/drawing/2014/main" id="{2E7F91DB-FB8E-E788-2BA0-A4E5FD430658}"/>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ADC47694-CCFC-E763-7D9E-4EF17B82B5CC}"/>
              </a:ext>
            </a:extLst>
          </p:cNvPr>
          <p:cNvSpPr>
            <a:spLocks noGrp="1"/>
          </p:cNvSpPr>
          <p:nvPr>
            <p:ph type="sldNum" sz="quarter" idx="12"/>
          </p:nvPr>
        </p:nvSpPr>
        <p:spPr/>
        <p:txBody>
          <a:bodyPr/>
          <a:lstStyle/>
          <a:p>
            <a:fld id="{CC2FDD2D-D1AD-4AA7-93C2-8410BB90945D}" type="slidenum">
              <a:rPr lang="vi-VN" smtClean="0"/>
              <a:t>63</a:t>
            </a:fld>
            <a:endParaRPr lang="vi-VN"/>
          </a:p>
        </p:txBody>
      </p:sp>
    </p:spTree>
    <p:extLst>
      <p:ext uri="{BB962C8B-B14F-4D97-AF65-F5344CB8AC3E}">
        <p14:creationId xmlns:p14="http://schemas.microsoft.com/office/powerpoint/2010/main" val="40811173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457200" y="0"/>
            <a:ext cx="8229600" cy="1268413"/>
          </a:xfrm>
        </p:spPr>
        <p:txBody>
          <a:bodyPr/>
          <a:lstStyle/>
          <a:p>
            <a:pPr algn="ctr" eaLnBrk="1" hangingPunct="1"/>
            <a:r>
              <a:rPr lang="en-AU" altLang="en-US" sz="2400"/>
              <a:t>The Reveal</a:t>
            </a:r>
          </a:p>
        </p:txBody>
      </p:sp>
      <p:sp>
        <p:nvSpPr>
          <p:cNvPr id="23" name="Title 1"/>
          <p:cNvSpPr txBox="1"/>
          <p:nvPr/>
        </p:nvSpPr>
        <p:spPr>
          <a:xfrm>
            <a:off x="0" y="1557338"/>
            <a:ext cx="2555875" cy="711200"/>
          </a:xfrm>
          <a:prstGeom prst="rect">
            <a:avLst/>
          </a:prstGeom>
        </p:spPr>
        <p:txBody>
          <a:bodyPr anchor="ctr">
            <a:normAutofit fontScale="92500" lnSpcReduction="10000"/>
          </a:bodyPr>
          <a:lstStyle/>
          <a:p>
            <a:pPr algn="ctr" eaLnBrk="1" fontAlgn="auto" hangingPunct="1">
              <a:spcAft>
                <a:spcPts val="0"/>
              </a:spcAft>
              <a:defRPr/>
            </a:pPr>
            <a:r>
              <a:rPr lang="en-AU" sz="4400" dirty="0">
                <a:solidFill>
                  <a:srgbClr val="FF0000"/>
                </a:solidFill>
                <a:latin typeface="+mj-lt"/>
                <a:ea typeface="+mj-ea"/>
                <a:cs typeface="+mj-cs"/>
              </a:rPr>
              <a:t>Before…</a:t>
            </a:r>
          </a:p>
        </p:txBody>
      </p:sp>
      <p:pic>
        <p:nvPicPr>
          <p:cNvPr id="655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484313"/>
            <a:ext cx="6624637"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itle 1"/>
          <p:cNvSpPr txBox="1"/>
          <p:nvPr/>
        </p:nvSpPr>
        <p:spPr>
          <a:xfrm>
            <a:off x="2051050" y="3141663"/>
            <a:ext cx="2555875" cy="709612"/>
          </a:xfrm>
          <a:prstGeom prst="rect">
            <a:avLst/>
          </a:prstGeom>
        </p:spPr>
        <p:txBody>
          <a:bodyPr anchor="ctr">
            <a:normAutofit fontScale="92500" lnSpcReduction="10000"/>
          </a:bodyPr>
          <a:lstStyle/>
          <a:p>
            <a:pPr algn="ctr" eaLnBrk="1" fontAlgn="auto" hangingPunct="1">
              <a:spcAft>
                <a:spcPts val="0"/>
              </a:spcAft>
              <a:defRPr/>
            </a:pPr>
            <a:r>
              <a:rPr lang="en-AU" sz="4400" dirty="0">
                <a:solidFill>
                  <a:srgbClr val="FF0000"/>
                </a:solidFill>
                <a:latin typeface="+mj-lt"/>
                <a:ea typeface="+mj-ea"/>
                <a:cs typeface="+mj-cs"/>
              </a:rPr>
              <a:t>After…</a:t>
            </a:r>
          </a:p>
        </p:txBody>
      </p:sp>
      <p:pic>
        <p:nvPicPr>
          <p:cNvPr id="655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4797425"/>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400" y="562451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0713" y="562133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3688" y="562451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6" name="TextBox 31"/>
          <p:cNvSpPr txBox="1">
            <a:spLocks noChangeArrowheads="1"/>
          </p:cNvSpPr>
          <p:nvPr/>
        </p:nvSpPr>
        <p:spPr bwMode="auto">
          <a:xfrm>
            <a:off x="2112963" y="6392863"/>
            <a:ext cx="2746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RESULTS TABLE (key = StudentID+Subject)</a:t>
            </a:r>
          </a:p>
        </p:txBody>
      </p:sp>
      <p:cxnSp>
        <p:nvCxnSpPr>
          <p:cNvPr id="33" name="Straight Arrow Connector 32"/>
          <p:cNvCxnSpPr/>
          <p:nvPr/>
        </p:nvCxnSpPr>
        <p:spPr>
          <a:xfrm rot="16200000" flipV="1">
            <a:off x="1987550" y="4932363"/>
            <a:ext cx="1116013" cy="26828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4943475" y="3905250"/>
            <a:ext cx="404813" cy="302736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49" name="TextBox 34"/>
          <p:cNvSpPr txBox="1">
            <a:spLocks noChangeArrowheads="1"/>
          </p:cNvSpPr>
          <p:nvPr/>
        </p:nvSpPr>
        <p:spPr bwMode="auto">
          <a:xfrm>
            <a:off x="2268538" y="4652963"/>
            <a:ext cx="35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0" name="TextBox 35"/>
          <p:cNvSpPr txBox="1">
            <a:spLocks noChangeArrowheads="1"/>
          </p:cNvSpPr>
          <p:nvPr/>
        </p:nvSpPr>
        <p:spPr bwMode="auto">
          <a:xfrm>
            <a:off x="6372225" y="4797425"/>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1" name="TextBox 36"/>
          <p:cNvSpPr txBox="1">
            <a:spLocks noChangeArrowheads="1"/>
          </p:cNvSpPr>
          <p:nvPr/>
        </p:nvSpPr>
        <p:spPr bwMode="auto">
          <a:xfrm rot="-5400000">
            <a:off x="2520156" y="5115719"/>
            <a:ext cx="358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5552" name="TextBox 37"/>
          <p:cNvSpPr txBox="1">
            <a:spLocks noChangeArrowheads="1"/>
          </p:cNvSpPr>
          <p:nvPr/>
        </p:nvSpPr>
        <p:spPr bwMode="auto">
          <a:xfrm rot="-5400000">
            <a:off x="3568701" y="5295900"/>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555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3789363"/>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4"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9263" y="3284538"/>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 name="Straight Arrow Connector 40"/>
          <p:cNvCxnSpPr/>
          <p:nvPr/>
        </p:nvCxnSpPr>
        <p:spPr>
          <a:xfrm flipV="1">
            <a:off x="5338763" y="3656013"/>
            <a:ext cx="1460500" cy="50482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56" name="TextBox 41"/>
          <p:cNvSpPr txBox="1">
            <a:spLocks noChangeArrowheads="1"/>
          </p:cNvSpPr>
          <p:nvPr/>
        </p:nvSpPr>
        <p:spPr bwMode="auto">
          <a:xfrm>
            <a:off x="6443663" y="3348038"/>
            <a:ext cx="360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7" name="TextBox 42"/>
          <p:cNvSpPr txBox="1">
            <a:spLocks noChangeArrowheads="1"/>
          </p:cNvSpPr>
          <p:nvPr/>
        </p:nvSpPr>
        <p:spPr bwMode="auto">
          <a:xfrm rot="-5400000">
            <a:off x="5368926" y="3784600"/>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5558" name="TextBox 48"/>
          <p:cNvSpPr txBox="1">
            <a:spLocks noChangeArrowheads="1"/>
          </p:cNvSpPr>
          <p:nvPr/>
        </p:nvSpPr>
        <p:spPr bwMode="auto">
          <a:xfrm>
            <a:off x="6588125" y="5589588"/>
            <a:ext cx="2232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SUBJECTS TABLE (key = Subject)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175" y="128588"/>
            <a:ext cx="8237538" cy="5635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rmAutofit fontScale="90000"/>
          </a:bodyPr>
          <a:lstStyle/>
          <a:p>
            <a:pPr algn="ctr"/>
            <a:r>
              <a:rPr lang="en-US" altLang="en-US"/>
              <a:t>3NF</a:t>
            </a:r>
            <a:br>
              <a:rPr lang="en-US" altLang="en-US"/>
            </a:br>
            <a:r>
              <a:rPr lang="en-US" altLang="en-US" sz="3200"/>
              <a:t>No transitive dependencies</a:t>
            </a:r>
          </a:p>
        </p:txBody>
      </p:sp>
      <p:sp>
        <p:nvSpPr>
          <p:cNvPr id="66563" name="Rectangle 3"/>
          <p:cNvSpPr>
            <a:spLocks noChangeArrowheads="1"/>
          </p:cNvSpPr>
          <p:nvPr/>
        </p:nvSpPr>
        <p:spPr bwMode="auto">
          <a:xfrm>
            <a:off x="925513" y="1806575"/>
            <a:ext cx="7678737"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 contains data from an embedded entity with non-key attributes.</a:t>
            </a:r>
          </a:p>
        </p:txBody>
      </p:sp>
      <p:sp>
        <p:nvSpPr>
          <p:cNvPr id="66564" name="Rectangle 4"/>
          <p:cNvSpPr>
            <a:spLocks noChangeArrowheads="1"/>
          </p:cNvSpPr>
          <p:nvPr/>
        </p:nvSpPr>
        <p:spPr bwMode="auto">
          <a:xfrm>
            <a:off x="1022350" y="2749550"/>
            <a:ext cx="5778500" cy="901700"/>
          </a:xfrm>
          <a:prstGeom prst="rect">
            <a:avLst/>
          </a:prstGeom>
          <a:noFill/>
          <a:ln w="571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5" name="Rectangle 5"/>
          <p:cNvSpPr>
            <a:spLocks noChangeArrowheads="1"/>
          </p:cNvSpPr>
          <p:nvPr/>
        </p:nvSpPr>
        <p:spPr bwMode="auto">
          <a:xfrm>
            <a:off x="1128713" y="3052763"/>
            <a:ext cx="1146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a:t>
            </a:r>
          </a:p>
        </p:txBody>
      </p:sp>
      <p:sp>
        <p:nvSpPr>
          <p:cNvPr id="66566" name="Rectangle 6"/>
          <p:cNvSpPr>
            <a:spLocks noChangeArrowheads="1"/>
          </p:cNvSpPr>
          <p:nvPr/>
        </p:nvSpPr>
        <p:spPr bwMode="auto">
          <a:xfrm>
            <a:off x="3262313" y="2995613"/>
            <a:ext cx="187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SUB-TABLE</a:t>
            </a:r>
          </a:p>
        </p:txBody>
      </p:sp>
      <p:sp>
        <p:nvSpPr>
          <p:cNvPr id="66567" name="Rectangle 7"/>
          <p:cNvSpPr>
            <a:spLocks noChangeArrowheads="1"/>
          </p:cNvSpPr>
          <p:nvPr/>
        </p:nvSpPr>
        <p:spPr bwMode="auto">
          <a:xfrm>
            <a:off x="2952750" y="2921000"/>
            <a:ext cx="3136900" cy="61595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8" name="AutoShape 8"/>
          <p:cNvSpPr>
            <a:spLocks noChangeArrowheads="1"/>
          </p:cNvSpPr>
          <p:nvPr/>
        </p:nvSpPr>
        <p:spPr bwMode="auto">
          <a:xfrm>
            <a:off x="7219950" y="3035300"/>
            <a:ext cx="698500" cy="387350"/>
          </a:xfrm>
          <a:prstGeom prst="rightArrow">
            <a:avLst>
              <a:gd name="adj1" fmla="val 75000"/>
              <a:gd name="adj2" fmla="val 90189"/>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9" name="Rectangle 9"/>
          <p:cNvSpPr>
            <a:spLocks noChangeArrowheads="1"/>
          </p:cNvSpPr>
          <p:nvPr/>
        </p:nvSpPr>
        <p:spPr bwMode="auto">
          <a:xfrm>
            <a:off x="1530350" y="3949700"/>
            <a:ext cx="1816100" cy="615950"/>
          </a:xfrm>
          <a:prstGeom prst="rect">
            <a:avLst/>
          </a:prstGeom>
          <a:noFill/>
          <a:ln w="571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0" name="Rectangle 10"/>
          <p:cNvSpPr>
            <a:spLocks noChangeArrowheads="1"/>
          </p:cNvSpPr>
          <p:nvPr/>
        </p:nvSpPr>
        <p:spPr bwMode="auto">
          <a:xfrm>
            <a:off x="1738313" y="4024313"/>
            <a:ext cx="1146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a:t>
            </a:r>
          </a:p>
        </p:txBody>
      </p:sp>
      <p:sp>
        <p:nvSpPr>
          <p:cNvPr id="66571" name="Rectangle 11"/>
          <p:cNvSpPr>
            <a:spLocks noChangeArrowheads="1"/>
          </p:cNvSpPr>
          <p:nvPr/>
        </p:nvSpPr>
        <p:spPr bwMode="auto">
          <a:xfrm>
            <a:off x="4481513" y="5110163"/>
            <a:ext cx="187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SUB-TABLE</a:t>
            </a:r>
          </a:p>
        </p:txBody>
      </p:sp>
      <p:sp>
        <p:nvSpPr>
          <p:cNvPr id="66572" name="Rectangle 12"/>
          <p:cNvSpPr>
            <a:spLocks noChangeArrowheads="1"/>
          </p:cNvSpPr>
          <p:nvPr/>
        </p:nvSpPr>
        <p:spPr bwMode="auto">
          <a:xfrm>
            <a:off x="4171950" y="5035550"/>
            <a:ext cx="3136900" cy="615950"/>
          </a:xfrm>
          <a:prstGeom prst="rect">
            <a:avLst/>
          </a:prstGeom>
          <a:noFill/>
          <a:ln w="571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3" name="Rectangle 13"/>
          <p:cNvSpPr>
            <a:spLocks noChangeArrowheads="1"/>
          </p:cNvSpPr>
          <p:nvPr/>
        </p:nvSpPr>
        <p:spPr bwMode="auto">
          <a:xfrm rot="2760000">
            <a:off x="5086350" y="3949700"/>
            <a:ext cx="1104900" cy="615950"/>
          </a:xfrm>
          <a:prstGeom prst="rect">
            <a:avLst/>
          </a:prstGeom>
          <a:noFill/>
          <a:ln w="571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4" name="Rectangle 14"/>
          <p:cNvSpPr>
            <a:spLocks noChangeArrowheads="1"/>
          </p:cNvSpPr>
          <p:nvPr/>
        </p:nvSpPr>
        <p:spPr bwMode="auto">
          <a:xfrm>
            <a:off x="5395913" y="4024313"/>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a:t>
            </a:r>
          </a:p>
        </p:txBody>
      </p:sp>
      <p:sp>
        <p:nvSpPr>
          <p:cNvPr id="66575" name="Line 15"/>
          <p:cNvSpPr>
            <a:spLocks noChangeShapeType="1"/>
          </p:cNvSpPr>
          <p:nvPr/>
        </p:nvSpPr>
        <p:spPr bwMode="auto">
          <a:xfrm flipH="1">
            <a:off x="3341688" y="4229100"/>
            <a:ext cx="1547812"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6576" name="Line 16"/>
          <p:cNvSpPr>
            <a:spLocks noChangeShapeType="1"/>
          </p:cNvSpPr>
          <p:nvPr/>
        </p:nvSpPr>
        <p:spPr bwMode="auto">
          <a:xfrm>
            <a:off x="5588000" y="4700588"/>
            <a:ext cx="0" cy="315912"/>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6577" name="Rectangle 17"/>
          <p:cNvSpPr>
            <a:spLocks noChangeArrowheads="1"/>
          </p:cNvSpPr>
          <p:nvPr/>
        </p:nvSpPr>
        <p:spPr bwMode="auto">
          <a:xfrm>
            <a:off x="429208" y="5761038"/>
            <a:ext cx="84798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000" dirty="0"/>
              <a:t>BCNF is the same, but the embedded table may involve key attributes.</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304800"/>
            <a:ext cx="7270750" cy="460375"/>
          </a:xfrm>
        </p:spPr>
        <p:txBody>
          <a:bodyPr>
            <a:normAutofit/>
          </a:bodyPr>
          <a:lstStyle/>
          <a:p>
            <a:pPr algn="ctr" eaLnBrk="1" hangingPunct="1"/>
            <a:r>
              <a:rPr lang="en-US" altLang="en-US" sz="2800" dirty="0"/>
              <a:t>BCNF</a:t>
            </a:r>
          </a:p>
        </p:txBody>
      </p:sp>
      <p:sp>
        <p:nvSpPr>
          <p:cNvPr id="68611" name="Rectangle 3"/>
          <p:cNvSpPr>
            <a:spLocks noGrp="1" noChangeArrowheads="1"/>
          </p:cNvSpPr>
          <p:nvPr>
            <p:ph type="body" idx="1"/>
          </p:nvPr>
        </p:nvSpPr>
        <p:spPr/>
        <p:txBody>
          <a:bodyPr>
            <a:normAutofit/>
          </a:bodyPr>
          <a:lstStyle/>
          <a:p>
            <a:pPr eaLnBrk="1" hangingPunct="1">
              <a:lnSpc>
                <a:spcPct val="90000"/>
              </a:lnSpc>
            </a:pPr>
            <a:r>
              <a:rPr lang="en-US" altLang="en-US" sz="2400" dirty="0"/>
              <a:t>A relation R is in BCNF if and only if: </a:t>
            </a:r>
            <a:r>
              <a:rPr lang="en-US" altLang="en-US" sz="2400" b="1" dirty="0">
                <a:solidFill>
                  <a:srgbClr val="FF0000"/>
                </a:solidFill>
              </a:rPr>
              <a:t>Whenever there is a Non-Trivial FD</a:t>
            </a:r>
            <a:br>
              <a:rPr lang="en-US" altLang="en-US" sz="2400" b="1" dirty="0">
                <a:solidFill>
                  <a:srgbClr val="FF0000"/>
                </a:solidFill>
              </a:rPr>
            </a:br>
            <a:r>
              <a:rPr lang="en-US" altLang="en-US" sz="2400" b="1" dirty="0" err="1">
                <a:solidFill>
                  <a:srgbClr val="FF0000"/>
                </a:solidFill>
              </a:rPr>
              <a:t>A</a:t>
            </a:r>
            <a:r>
              <a:rPr lang="en-US" altLang="en-US" sz="2400" b="1" baseline="-25000" dirty="0" err="1">
                <a:solidFill>
                  <a:srgbClr val="FF0000"/>
                </a:solidFill>
              </a:rPr>
              <a:t>1</a:t>
            </a:r>
            <a:r>
              <a:rPr lang="en-US" altLang="en-US" sz="2400" b="1" dirty="0" err="1">
                <a:solidFill>
                  <a:srgbClr val="FF0000"/>
                </a:solidFill>
              </a:rPr>
              <a:t>A</a:t>
            </a:r>
            <a:r>
              <a:rPr lang="en-US" altLang="en-US" sz="2400" b="1" baseline="-25000" dirty="0" err="1">
                <a:solidFill>
                  <a:srgbClr val="FF0000"/>
                </a:solidFill>
              </a:rPr>
              <a:t>2</a:t>
            </a:r>
            <a:r>
              <a:rPr lang="en-US" altLang="en-US" sz="2400" b="1" dirty="0">
                <a:solidFill>
                  <a:srgbClr val="FF0000"/>
                </a:solidFill>
              </a:rPr>
              <a:t>..A</a:t>
            </a:r>
            <a:r>
              <a:rPr lang="en-US" altLang="en-US" sz="2400" b="1" baseline="-25000" dirty="0">
                <a:solidFill>
                  <a:srgbClr val="FF0000"/>
                </a:solidFill>
              </a:rPr>
              <a:t>n </a:t>
            </a:r>
            <a:r>
              <a:rPr lang="en-US" altLang="en-US" sz="2400" b="1" dirty="0">
                <a:solidFill>
                  <a:srgbClr val="FF0000"/>
                </a:solidFill>
              </a:rPr>
              <a:t>-&gt; </a:t>
            </a:r>
            <a:r>
              <a:rPr lang="en-US" altLang="en-US" sz="2400" b="1" dirty="0" err="1">
                <a:solidFill>
                  <a:srgbClr val="FF0000"/>
                </a:solidFill>
              </a:rPr>
              <a:t>B</a:t>
            </a:r>
            <a:r>
              <a:rPr lang="en-US" altLang="en-US" sz="2400" b="1" baseline="-25000" dirty="0" err="1">
                <a:solidFill>
                  <a:srgbClr val="FF0000"/>
                </a:solidFill>
              </a:rPr>
              <a:t>1</a:t>
            </a:r>
            <a:r>
              <a:rPr lang="en-US" altLang="en-US" sz="2400" b="1" dirty="0" err="1">
                <a:solidFill>
                  <a:srgbClr val="FF0000"/>
                </a:solidFill>
              </a:rPr>
              <a:t>B</a:t>
            </a:r>
            <a:r>
              <a:rPr lang="en-US" altLang="en-US" sz="2400" b="1" baseline="-25000" dirty="0" err="1">
                <a:solidFill>
                  <a:srgbClr val="FF0000"/>
                </a:solidFill>
              </a:rPr>
              <a:t>2</a:t>
            </a:r>
            <a:r>
              <a:rPr lang="en-US" altLang="en-US" sz="2400" b="1" dirty="0">
                <a:solidFill>
                  <a:srgbClr val="FF0000"/>
                </a:solidFill>
              </a:rPr>
              <a:t>..B</a:t>
            </a:r>
            <a:r>
              <a:rPr lang="en-US" altLang="en-US" sz="2400" b="1" baseline="-25000" dirty="0">
                <a:solidFill>
                  <a:srgbClr val="FF0000"/>
                </a:solidFill>
              </a:rPr>
              <a:t>m</a:t>
            </a:r>
            <a:r>
              <a:rPr lang="en-US" altLang="en-US" sz="2400" b="1" dirty="0">
                <a:solidFill>
                  <a:srgbClr val="FF0000"/>
                </a:solidFill>
              </a:rPr>
              <a:t> for R, it is the case that:</a:t>
            </a:r>
            <a:br>
              <a:rPr lang="en-US" altLang="en-US" sz="2400" b="1" dirty="0">
                <a:solidFill>
                  <a:srgbClr val="FF0000"/>
                </a:solidFill>
              </a:rPr>
            </a:br>
            <a:r>
              <a:rPr lang="en-US" altLang="en-US" sz="2400" b="1" dirty="0">
                <a:solidFill>
                  <a:srgbClr val="FF0000"/>
                </a:solidFill>
              </a:rPr>
              <a:t>{</a:t>
            </a:r>
            <a:r>
              <a:rPr lang="en-US" altLang="en-US" sz="2400" b="1" dirty="0" err="1">
                <a:solidFill>
                  <a:srgbClr val="FF0000"/>
                </a:solidFill>
              </a:rPr>
              <a:t>A</a:t>
            </a:r>
            <a:r>
              <a:rPr lang="en-US" altLang="en-US" sz="2400" b="1" baseline="-25000" dirty="0" err="1">
                <a:solidFill>
                  <a:srgbClr val="FF0000"/>
                </a:solidFill>
              </a:rPr>
              <a:t>1</a:t>
            </a:r>
            <a:r>
              <a:rPr lang="en-US" altLang="en-US" sz="2400" b="1" dirty="0" err="1">
                <a:solidFill>
                  <a:srgbClr val="FF0000"/>
                </a:solidFill>
              </a:rPr>
              <a:t>,..,A</a:t>
            </a:r>
            <a:r>
              <a:rPr lang="en-US" altLang="en-US" sz="2400" b="1" baseline="-25000" dirty="0" err="1">
                <a:solidFill>
                  <a:srgbClr val="FF0000"/>
                </a:solidFill>
              </a:rPr>
              <a:t>n</a:t>
            </a:r>
            <a:r>
              <a:rPr lang="en-US" altLang="en-US" sz="2400" b="1" dirty="0">
                <a:solidFill>
                  <a:srgbClr val="FF0000"/>
                </a:solidFill>
              </a:rPr>
              <a:t>} is a super-key for R</a:t>
            </a:r>
          </a:p>
          <a:p>
            <a:pPr eaLnBrk="1" hangingPunct="1">
              <a:lnSpc>
                <a:spcPct val="90000"/>
              </a:lnSpc>
            </a:pPr>
            <a:endParaRPr lang="en-US" altLang="en-US" sz="2400" b="1" dirty="0">
              <a:solidFill>
                <a:srgbClr val="33CC33"/>
              </a:solidFill>
            </a:endParaRPr>
          </a:p>
          <a:p>
            <a:pPr eaLnBrk="1" hangingPunct="1">
              <a:lnSpc>
                <a:spcPct val="90000"/>
              </a:lnSpc>
            </a:pPr>
            <a:r>
              <a:rPr lang="en-US" altLang="en-US" sz="2400" dirty="0"/>
              <a:t>That is: the left side of every Non-Trivial FD must be a super-key</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304800"/>
            <a:ext cx="7270750" cy="460375"/>
          </a:xfrm>
        </p:spPr>
        <p:txBody>
          <a:bodyPr/>
          <a:lstStyle/>
          <a:p>
            <a:pPr algn="ctr" eaLnBrk="1" hangingPunct="1"/>
            <a:r>
              <a:rPr lang="en-US" altLang="en-US" sz="2400" dirty="0">
                <a:solidFill>
                  <a:srgbClr val="33CC33"/>
                </a:solidFill>
              </a:rPr>
              <a:t>Example</a:t>
            </a:r>
            <a:r>
              <a:rPr lang="en-US" altLang="en-US" sz="2400" dirty="0"/>
              <a:t>: BCNF or not</a:t>
            </a:r>
          </a:p>
        </p:txBody>
      </p:sp>
      <p:sp>
        <p:nvSpPr>
          <p:cNvPr id="247811" name="Rectangle 3"/>
          <p:cNvSpPr>
            <a:spLocks noGrp="1" noChangeArrowheads="1"/>
          </p:cNvSpPr>
          <p:nvPr>
            <p:ph type="body" idx="1"/>
          </p:nvPr>
        </p:nvSpPr>
        <p:spPr>
          <a:xfrm>
            <a:off x="228600" y="3810000"/>
            <a:ext cx="8686800" cy="2286000"/>
          </a:xfrm>
        </p:spPr>
        <p:txBody>
          <a:bodyPr/>
          <a:lstStyle/>
          <a:p>
            <a:pPr eaLnBrk="1" hangingPunct="1"/>
            <a:r>
              <a:rPr lang="en-US" altLang="en-US"/>
              <a:t>The above relation is not in BCNF because: </a:t>
            </a:r>
            <a:br>
              <a:rPr lang="en-US" altLang="en-US"/>
            </a:br>
            <a:r>
              <a:rPr lang="en-US" altLang="en-US"/>
              <a:t>Consider the FD:</a:t>
            </a:r>
            <a:br>
              <a:rPr lang="en-US" altLang="en-US"/>
            </a:br>
            <a:r>
              <a:rPr lang="en-US" altLang="en-US">
                <a:solidFill>
                  <a:srgbClr val="33CC33"/>
                </a:solidFill>
              </a:rPr>
              <a:t>{title,year} -&gt; {length, genre, studioName}</a:t>
            </a:r>
            <a:br>
              <a:rPr lang="en-US" altLang="en-US">
                <a:solidFill>
                  <a:srgbClr val="33CC33"/>
                </a:solidFill>
              </a:rPr>
            </a:br>
            <a:r>
              <a:rPr lang="en-US" altLang="en-US"/>
              <a:t>We know that {title, year} is not a super-key</a:t>
            </a:r>
          </a:p>
        </p:txBody>
      </p:sp>
      <p:pic>
        <p:nvPicPr>
          <p:cNvPr id="2478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315200" cy="214312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 calcmode="lin" valueType="num">
                                      <p:cBhvr additive="base">
                                        <p:cTn id="7" dur="500" fill="hold"/>
                                        <p:tgtEl>
                                          <p:spTgt spid="247812"/>
                                        </p:tgtEl>
                                        <p:attrNameLst>
                                          <p:attrName>ppt_x</p:attrName>
                                        </p:attrNameLst>
                                      </p:cBhvr>
                                      <p:tavLst>
                                        <p:tav tm="0">
                                          <p:val>
                                            <p:strVal val="#ppt_x"/>
                                          </p:val>
                                        </p:tav>
                                        <p:tav tm="100000">
                                          <p:val>
                                            <p:strVal val="#ppt_x"/>
                                          </p:val>
                                        </p:tav>
                                      </p:tavLst>
                                    </p:anim>
                                    <p:anim calcmode="lin" valueType="num">
                                      <p:cBhvr additive="base">
                                        <p:cTn id="8" dur="500" fill="hold"/>
                                        <p:tgtEl>
                                          <p:spTgt spid="2478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7811">
                                            <p:txEl>
                                              <p:pRg st="0" end="0"/>
                                            </p:txEl>
                                          </p:spTgt>
                                        </p:tgtEl>
                                        <p:attrNameLst>
                                          <p:attrName>style.visibility</p:attrName>
                                        </p:attrNameLst>
                                      </p:cBhvr>
                                      <p:to>
                                        <p:strVal val="visible"/>
                                      </p:to>
                                    </p:set>
                                    <p:anim calcmode="lin" valueType="num">
                                      <p:cBhvr additive="base">
                                        <p:cTn id="13" dur="500" fill="hold"/>
                                        <p:tgtEl>
                                          <p:spTgt spid="2478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78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304800"/>
            <a:ext cx="7270750" cy="460375"/>
          </a:xfrm>
        </p:spPr>
        <p:txBody>
          <a:bodyPr/>
          <a:lstStyle/>
          <a:p>
            <a:pPr algn="ctr" eaLnBrk="1" hangingPunct="1"/>
            <a:r>
              <a:rPr lang="en-US" altLang="en-US" sz="2400" dirty="0">
                <a:solidFill>
                  <a:srgbClr val="33CC33"/>
                </a:solidFill>
              </a:rPr>
              <a:t>Example</a:t>
            </a:r>
            <a:r>
              <a:rPr lang="en-US" altLang="en-US" sz="2400" dirty="0"/>
              <a:t>: BCNF or not</a:t>
            </a:r>
          </a:p>
        </p:txBody>
      </p:sp>
      <p:sp>
        <p:nvSpPr>
          <p:cNvPr id="71683" name="Rectangle 3"/>
          <p:cNvSpPr>
            <a:spLocks noGrp="1" noChangeArrowheads="1"/>
          </p:cNvSpPr>
          <p:nvPr>
            <p:ph type="body" idx="1"/>
          </p:nvPr>
        </p:nvSpPr>
        <p:spPr>
          <a:xfrm>
            <a:off x="304800" y="3657600"/>
            <a:ext cx="8534400" cy="2438400"/>
          </a:xfrm>
        </p:spPr>
        <p:txBody>
          <a:bodyPr/>
          <a:lstStyle/>
          <a:p>
            <a:pPr eaLnBrk="1" hangingPunct="1"/>
            <a:r>
              <a:rPr lang="en-US" altLang="en-US" sz="2800"/>
              <a:t>The above relation is in BCNF because: </a:t>
            </a:r>
            <a:br>
              <a:rPr lang="en-US" altLang="en-US" sz="2800"/>
            </a:br>
            <a:r>
              <a:rPr lang="en-US" altLang="en-US" sz="2800">
                <a:solidFill>
                  <a:srgbClr val="33CC33"/>
                </a:solidFill>
              </a:rPr>
              <a:t>{title,year} -&gt; {length, genre, studioName}</a:t>
            </a:r>
          </a:p>
          <a:p>
            <a:pPr eaLnBrk="1" hangingPunct="1"/>
            <a:r>
              <a:rPr lang="en-US" altLang="en-US" sz="2800"/>
              <a:t>And: neither title nor year by itself functionally determines any of the other attributes</a:t>
            </a:r>
            <a:br>
              <a:rPr lang="en-US" altLang="en-US" sz="2800">
                <a:solidFill>
                  <a:srgbClr val="33CC33"/>
                </a:solidFill>
              </a:rPr>
            </a:br>
            <a:endParaRPr lang="en-US" altLang="en-US" sz="2800"/>
          </a:p>
        </p:txBody>
      </p:sp>
      <p:pic>
        <p:nvPicPr>
          <p:cNvPr id="71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00200"/>
            <a:ext cx="5181600" cy="110013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304800"/>
            <a:ext cx="7199313" cy="460375"/>
          </a:xfrm>
        </p:spPr>
        <p:txBody>
          <a:bodyPr/>
          <a:lstStyle/>
          <a:p>
            <a:pPr algn="ctr" eaLnBrk="1" hangingPunct="1"/>
            <a:r>
              <a:rPr lang="en-US" altLang="en-US" sz="2400">
                <a:solidFill>
                  <a:srgbClr val="33CC33"/>
                </a:solidFill>
              </a:rPr>
              <a:t>Example</a:t>
            </a:r>
            <a:r>
              <a:rPr lang="en-US" altLang="en-US" sz="2400"/>
              <a:t>: BCNF or not</a:t>
            </a:r>
          </a:p>
        </p:txBody>
      </p:sp>
      <p:sp>
        <p:nvSpPr>
          <p:cNvPr id="72707" name="Rectangle 3"/>
          <p:cNvSpPr>
            <a:spLocks noGrp="1" noChangeArrowheads="1"/>
          </p:cNvSpPr>
          <p:nvPr>
            <p:ph type="body" idx="1"/>
          </p:nvPr>
        </p:nvSpPr>
        <p:spPr>
          <a:xfrm>
            <a:off x="457200" y="3587750"/>
            <a:ext cx="8229600" cy="2736850"/>
          </a:xfrm>
        </p:spPr>
        <p:txBody>
          <a:bodyPr/>
          <a:lstStyle/>
          <a:p>
            <a:pPr eaLnBrk="1" hangingPunct="1"/>
            <a:r>
              <a:rPr lang="en-US" altLang="en-US"/>
              <a:t>The above relation is in BCNF because: it has no Non-Trivial FD</a:t>
            </a:r>
          </a:p>
        </p:txBody>
      </p:sp>
      <p:pic>
        <p:nvPicPr>
          <p:cNvPr id="72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24000"/>
            <a:ext cx="3429000" cy="200818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925" y="305655"/>
            <a:ext cx="7936637" cy="840859"/>
          </a:xfrm>
        </p:spPr>
        <p:txBody>
          <a:bodyPr>
            <a:normAutofit/>
          </a:bodyPr>
          <a:lstStyle/>
          <a:p>
            <a:pPr algn="ctr"/>
            <a:r>
              <a:rPr lang="en-US" dirty="0"/>
              <a:t>Functional dependency</a:t>
            </a:r>
            <a:endParaRPr lang="vi-VN" dirty="0"/>
          </a:p>
        </p:txBody>
      </p:sp>
      <p:sp>
        <p:nvSpPr>
          <p:cNvPr id="3" name="Content Placeholder 2"/>
          <p:cNvSpPr>
            <a:spLocks noGrp="1"/>
          </p:cNvSpPr>
          <p:nvPr>
            <p:ph idx="1"/>
          </p:nvPr>
        </p:nvSpPr>
        <p:spPr>
          <a:xfrm>
            <a:off x="585924" y="1127464"/>
            <a:ext cx="8095621" cy="5332322"/>
          </a:xfrm>
        </p:spPr>
        <p:txBody>
          <a:bodyPr>
            <a:normAutofit fontScale="92500"/>
          </a:bodyPr>
          <a:lstStyle/>
          <a:p>
            <a:pPr>
              <a:buFont typeface="Wingdings" panose="05000000000000000000" pitchFamily="2" charset="2"/>
              <a:buChar char="§"/>
            </a:pPr>
            <a:r>
              <a:rPr lang="en-US" b="1" dirty="0"/>
              <a:t>Armstrong’s Axioms</a:t>
            </a:r>
            <a:endParaRPr lang="en-US" sz="2400" b="1" dirty="0"/>
          </a:p>
          <a:p>
            <a:pPr lvl="1">
              <a:buFont typeface="Wingdings" panose="05000000000000000000" pitchFamily="2" charset="2"/>
              <a:buChar char="§"/>
            </a:pPr>
            <a:r>
              <a:rPr lang="en-US" altLang="vi-VN" sz="2800" dirty="0">
                <a:solidFill>
                  <a:srgbClr val="00B050"/>
                </a:solidFill>
              </a:rPr>
              <a:t>Fundamental Rules</a:t>
            </a:r>
            <a:r>
              <a:rPr lang="en-US" dirty="0"/>
              <a:t>: </a:t>
            </a:r>
            <a:r>
              <a:rPr lang="en-US" sz="2800" dirty="0"/>
              <a:t>Let X, Y, Z are sets of attributes</a:t>
            </a:r>
            <a:endParaRPr lang="en-US" dirty="0"/>
          </a:p>
          <a:p>
            <a:pPr lvl="3">
              <a:buFont typeface="Wingdings" panose="05000000000000000000" pitchFamily="2" charset="2"/>
              <a:buChar char="§"/>
            </a:pPr>
            <a:r>
              <a:rPr lang="en-US" dirty="0"/>
              <a:t>Reflexivity: </a:t>
            </a:r>
          </a:p>
          <a:p>
            <a:pPr marL="749935" lvl="4" indent="0">
              <a:buNone/>
            </a:pPr>
            <a:r>
              <a:rPr lang="en-US" dirty="0"/>
              <a:t>If X is a subset of Y, then </a:t>
            </a:r>
            <a:r>
              <a:rPr lang="en-US" dirty="0" err="1"/>
              <a:t>Y</a:t>
            </a:r>
            <a:r>
              <a:rPr lang="en-US" dirty="0" err="1">
                <a:sym typeface="Wingdings" panose="05000000000000000000" pitchFamily="2" charset="2"/>
              </a:rPr>
              <a:t></a:t>
            </a:r>
            <a:r>
              <a:rPr lang="en-US" dirty="0" err="1"/>
              <a:t>X</a:t>
            </a:r>
            <a:endParaRPr lang="en-US" dirty="0"/>
          </a:p>
          <a:p>
            <a:pPr lvl="3">
              <a:buFont typeface="Wingdings" panose="05000000000000000000" pitchFamily="2" charset="2"/>
              <a:buChar char="§"/>
            </a:pPr>
            <a:r>
              <a:rPr lang="en-US" dirty="0"/>
              <a:t>Augmentation</a:t>
            </a:r>
          </a:p>
          <a:p>
            <a:pPr marL="749935" lvl="4" indent="0">
              <a:buNone/>
            </a:pPr>
            <a:r>
              <a:rPr lang="en-US" dirty="0"/>
              <a:t>If </a:t>
            </a:r>
            <a:r>
              <a:rPr lang="en-US" dirty="0" err="1"/>
              <a:t>X</a:t>
            </a:r>
            <a:r>
              <a:rPr lang="en-US" dirty="0" err="1">
                <a:sym typeface="Wingdings" panose="05000000000000000000" pitchFamily="2" charset="2"/>
              </a:rPr>
              <a:t>Y</a:t>
            </a:r>
            <a:r>
              <a:rPr lang="en-US" dirty="0">
                <a:sym typeface="Wingdings" panose="05000000000000000000" pitchFamily="2" charset="2"/>
              </a:rPr>
              <a:t>, then </a:t>
            </a:r>
            <a:r>
              <a:rPr lang="en-US" dirty="0" err="1">
                <a:sym typeface="Wingdings" panose="05000000000000000000" pitchFamily="2" charset="2"/>
              </a:rPr>
              <a:t>XZYZ</a:t>
            </a:r>
            <a:r>
              <a:rPr lang="en-US" dirty="0">
                <a:sym typeface="Wingdings" panose="05000000000000000000" pitchFamily="2" charset="2"/>
              </a:rPr>
              <a:t> for any Z</a:t>
            </a:r>
            <a:endParaRPr lang="en-US" dirty="0"/>
          </a:p>
          <a:p>
            <a:pPr lvl="3">
              <a:buFont typeface="Wingdings" panose="05000000000000000000" pitchFamily="2" charset="2"/>
              <a:buChar char="§"/>
            </a:pPr>
            <a:r>
              <a:rPr lang="en-US" dirty="0"/>
              <a:t>Transitivity</a:t>
            </a:r>
          </a:p>
          <a:p>
            <a:pPr marL="567055" lvl="3" indent="0">
              <a:buNone/>
            </a:pPr>
            <a:r>
              <a:rPr lang="en-US" dirty="0"/>
              <a:t>If </a:t>
            </a:r>
            <a:r>
              <a:rPr lang="en-US" dirty="0" err="1"/>
              <a:t>X</a:t>
            </a:r>
            <a:r>
              <a:rPr lang="en-US" dirty="0" err="1">
                <a:sym typeface="Wingdings" panose="05000000000000000000" pitchFamily="2" charset="2"/>
              </a:rPr>
              <a:t>Y</a:t>
            </a:r>
            <a:r>
              <a:rPr lang="en-US" dirty="0">
                <a:sym typeface="Wingdings" panose="05000000000000000000" pitchFamily="2" charset="2"/>
              </a:rPr>
              <a:t> and </a:t>
            </a:r>
            <a:r>
              <a:rPr lang="en-US" dirty="0" err="1">
                <a:sym typeface="Wingdings" panose="05000000000000000000" pitchFamily="2" charset="2"/>
              </a:rPr>
              <a:t>YZ</a:t>
            </a:r>
            <a:r>
              <a:rPr lang="en-US" dirty="0">
                <a:sym typeface="Wingdings" panose="05000000000000000000" pitchFamily="2" charset="2"/>
              </a:rPr>
              <a:t>, then </a:t>
            </a:r>
            <a:r>
              <a:rPr lang="en-US" dirty="0" err="1">
                <a:sym typeface="Wingdings" panose="05000000000000000000" pitchFamily="2" charset="2"/>
              </a:rPr>
              <a:t>XZ</a:t>
            </a:r>
            <a:endParaRPr lang="en-US" dirty="0">
              <a:sym typeface="Wingdings" panose="05000000000000000000" pitchFamily="2" charset="2"/>
            </a:endParaRPr>
          </a:p>
          <a:p>
            <a:pPr lvl="1">
              <a:buFont typeface="Wingdings" panose="05000000000000000000" pitchFamily="2" charset="2"/>
              <a:buChar char="§"/>
            </a:pPr>
            <a:r>
              <a:rPr lang="en-US" dirty="0">
                <a:solidFill>
                  <a:srgbClr val="00B050"/>
                </a:solidFill>
              </a:rPr>
              <a:t>Additional rules</a:t>
            </a:r>
            <a:r>
              <a:rPr lang="en-US" dirty="0"/>
              <a:t>:</a:t>
            </a:r>
            <a:r>
              <a:rPr lang="en-US" sz="2800" dirty="0"/>
              <a:t> Let X, Y, Z, W are sets of attributes</a:t>
            </a:r>
            <a:endParaRPr lang="en-US" dirty="0"/>
          </a:p>
          <a:p>
            <a:pPr lvl="3">
              <a:buFont typeface="Wingdings" panose="05000000000000000000" pitchFamily="2" charset="2"/>
              <a:buChar char="§"/>
            </a:pPr>
            <a:r>
              <a:rPr lang="en-US" dirty="0"/>
              <a:t> Union/Combining: if </a:t>
            </a:r>
            <a:r>
              <a:rPr lang="en-US" dirty="0" err="1"/>
              <a:t>X</a:t>
            </a:r>
            <a:r>
              <a:rPr lang="en-US" dirty="0" err="1">
                <a:sym typeface="Wingdings" panose="05000000000000000000" pitchFamily="2" charset="2"/>
              </a:rPr>
              <a:t>Y</a:t>
            </a:r>
            <a:r>
              <a:rPr lang="en-US" dirty="0">
                <a:sym typeface="Wingdings" panose="05000000000000000000" pitchFamily="2" charset="2"/>
              </a:rPr>
              <a:t> AND </a:t>
            </a:r>
            <a:r>
              <a:rPr lang="en-US" dirty="0" err="1">
                <a:sym typeface="Wingdings" panose="05000000000000000000" pitchFamily="2" charset="2"/>
              </a:rPr>
              <a:t>XZ</a:t>
            </a:r>
            <a:r>
              <a:rPr lang="en-US" dirty="0">
                <a:sym typeface="Wingdings" panose="05000000000000000000" pitchFamily="2" charset="2"/>
              </a:rPr>
              <a:t> then </a:t>
            </a:r>
            <a:r>
              <a:rPr lang="en-US" dirty="0" err="1">
                <a:sym typeface="Wingdings" panose="05000000000000000000" pitchFamily="2" charset="2"/>
              </a:rPr>
              <a:t>XYZ</a:t>
            </a:r>
            <a:endParaRPr lang="en-US" dirty="0"/>
          </a:p>
          <a:p>
            <a:pPr lvl="3">
              <a:buFont typeface="Wingdings" panose="05000000000000000000" pitchFamily="2" charset="2"/>
              <a:buChar char="§"/>
            </a:pPr>
            <a:r>
              <a:rPr lang="en-US" dirty="0"/>
              <a:t> Decomposition/Splitting: if </a:t>
            </a:r>
            <a:r>
              <a:rPr lang="en-US" dirty="0" err="1"/>
              <a:t>X</a:t>
            </a:r>
            <a:r>
              <a:rPr lang="en-US" dirty="0" err="1">
                <a:sym typeface="Wingdings" panose="05000000000000000000" pitchFamily="2" charset="2"/>
              </a:rPr>
              <a:t>YZ</a:t>
            </a:r>
            <a:r>
              <a:rPr lang="en-US" dirty="0">
                <a:sym typeface="Wingdings" panose="05000000000000000000" pitchFamily="2" charset="2"/>
              </a:rPr>
              <a:t>, then </a:t>
            </a:r>
            <a:r>
              <a:rPr lang="en-US" dirty="0" err="1">
                <a:sym typeface="Wingdings" panose="05000000000000000000" pitchFamily="2" charset="2"/>
              </a:rPr>
              <a:t>XY</a:t>
            </a:r>
            <a:r>
              <a:rPr lang="en-US" dirty="0">
                <a:sym typeface="Wingdings" panose="05000000000000000000" pitchFamily="2" charset="2"/>
              </a:rPr>
              <a:t> and </a:t>
            </a:r>
            <a:r>
              <a:rPr lang="en-US" dirty="0" err="1">
                <a:sym typeface="Wingdings" panose="05000000000000000000" pitchFamily="2" charset="2"/>
              </a:rPr>
              <a:t>XZ</a:t>
            </a:r>
            <a:endParaRPr lang="en-US" dirty="0">
              <a:sym typeface="Wingdings" panose="05000000000000000000" pitchFamily="2" charset="2"/>
            </a:endParaRPr>
          </a:p>
          <a:p>
            <a:pPr lvl="3">
              <a:buFont typeface="Wingdings" panose="05000000000000000000" pitchFamily="2" charset="2"/>
              <a:buChar char="§"/>
            </a:pPr>
            <a:r>
              <a:rPr lang="en-US" dirty="0">
                <a:sym typeface="Wingdings" panose="05000000000000000000" pitchFamily="2" charset="2"/>
              </a:rPr>
              <a:t> </a:t>
            </a:r>
            <a:r>
              <a:rPr lang="en-US" altLang="vi-VN" sz="2000" dirty="0" err="1">
                <a:sym typeface="Wingdings" panose="05000000000000000000" pitchFamily="2" charset="2"/>
              </a:rPr>
              <a:t>Pseudotransitivity</a:t>
            </a:r>
            <a:r>
              <a:rPr lang="en-US" altLang="vi-VN" sz="2000" dirty="0">
                <a:sym typeface="Wingdings" panose="05000000000000000000" pitchFamily="2" charset="2"/>
              </a:rPr>
              <a:t>: If X  Y and WY  Z then </a:t>
            </a:r>
            <a:r>
              <a:rPr lang="en-US" altLang="vi-VN" sz="2000" dirty="0" err="1">
                <a:sym typeface="Wingdings" panose="05000000000000000000" pitchFamily="2" charset="2"/>
              </a:rPr>
              <a:t>WX</a:t>
            </a:r>
            <a:r>
              <a:rPr lang="en-US" altLang="vi-VN" sz="2000" dirty="0">
                <a:sym typeface="Wingdings" panose="05000000000000000000" pitchFamily="2" charset="2"/>
              </a:rPr>
              <a:t> Z</a:t>
            </a:r>
            <a:endParaRPr lang="en-US" dirty="0"/>
          </a:p>
          <a:p>
            <a:pPr>
              <a:buFont typeface="Wingdings" panose="05000000000000000000" pitchFamily="2" charset="2"/>
              <a:buChar char="§"/>
            </a:pPr>
            <a:r>
              <a:rPr lang="en-US" dirty="0">
                <a:solidFill>
                  <a:srgbClr val="00B050"/>
                </a:solidFill>
              </a:rPr>
              <a:t>Trivial FDs</a:t>
            </a:r>
            <a:r>
              <a:rPr lang="en-US" dirty="0"/>
              <a:t>: right side is a subset of left side</a:t>
            </a:r>
          </a:p>
          <a:p>
            <a:pPr lvl="2">
              <a:buFont typeface="Wingdings" panose="05000000000000000000" pitchFamily="2" charset="2"/>
              <a:buChar char="§"/>
            </a:pPr>
            <a:r>
              <a:rPr lang="en-US" sz="2200" dirty="0"/>
              <a:t>Ex: </a:t>
            </a:r>
            <a:r>
              <a:rPr lang="en-US" sz="2200" dirty="0" err="1"/>
              <a:t>FLD</a:t>
            </a:r>
            <a:r>
              <a:rPr lang="en-US" sz="2200" dirty="0"/>
              <a:t> </a:t>
            </a:r>
            <a:r>
              <a:rPr lang="en-US" sz="2200" dirty="0">
                <a:sym typeface="Wingdings" panose="05000000000000000000" pitchFamily="2" charset="2"/>
              </a:rPr>
              <a:t>FD</a:t>
            </a:r>
            <a:endParaRPr lang="en-US" sz="2200" dirty="0"/>
          </a:p>
          <a:p>
            <a:pPr lvl="1">
              <a:buFont typeface="Wingdings" panose="05000000000000000000" pitchFamily="2" charset="2"/>
              <a:buChar char="§"/>
            </a:pPr>
            <a:endParaRPr lang="en-US" dirty="0"/>
          </a:p>
          <a:p>
            <a:pPr lvl="2">
              <a:buFont typeface="Wingdings" panose="05000000000000000000" pitchFamily="2" charset="2"/>
              <a:buChar char="§"/>
            </a:pPr>
            <a:endParaRPr lang="en-US" dirty="0"/>
          </a:p>
          <a:p>
            <a:pPr lvl="2">
              <a:buFont typeface="Wingdings" panose="05000000000000000000" pitchFamily="2" charset="2"/>
              <a:buChar char="§"/>
            </a:pPr>
            <a:endParaRPr lang="en-US" dirty="0"/>
          </a:p>
          <a:p>
            <a:pPr marL="384175" lvl="2" indent="0">
              <a:buNone/>
            </a:pPr>
            <a:endParaRPr lang="vi-VN"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7</a:t>
            </a:fld>
            <a:endParaRPr lang="vi-V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50825" y="304800"/>
            <a:ext cx="7772400" cy="460375"/>
          </a:xfrm>
        </p:spPr>
        <p:txBody>
          <a:bodyPr/>
          <a:lstStyle/>
          <a:p>
            <a:pPr algn="ctr" eaLnBrk="1" hangingPunct="1"/>
            <a:r>
              <a:rPr lang="en-US" altLang="en-US" sz="2400"/>
              <a:t>Differences between BCNF and 3NF</a:t>
            </a:r>
          </a:p>
        </p:txBody>
      </p:sp>
      <p:graphicFrame>
        <p:nvGraphicFramePr>
          <p:cNvPr id="256003" name="Group 3"/>
          <p:cNvGraphicFramePr>
            <a:graphicFrameLocks noGrp="1"/>
          </p:cNvGraphicFramePr>
          <p:nvPr>
            <p:ph idx="1"/>
          </p:nvPr>
        </p:nvGraphicFramePr>
        <p:xfrm>
          <a:off x="685800" y="1697038"/>
          <a:ext cx="7772400" cy="4480314"/>
        </p:xfrm>
        <a:graphic>
          <a:graphicData uri="http://schemas.openxmlformats.org/drawingml/2006/table">
            <a:tbl>
              <a:tblPr/>
              <a:tblGrid>
                <a:gridCol w="37338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9612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rPr>
                        <a:t>3NF</a:t>
                      </a:r>
                    </a:p>
                  </a:txBody>
                  <a:tcPr marT="45679" marB="4567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rPr>
                        <a:t>Boyce-Codd</a:t>
                      </a:r>
                    </a:p>
                  </a:txBody>
                  <a:tcPr marT="45679" marB="4567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2407624">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a </a:t>
                      </a:r>
                      <a:r>
                        <a:rPr kumimoji="0" lang="en-US" sz="2000" b="0" i="1" u="none" strike="noStrike" cap="none" normalizeH="0" baseline="0">
                          <a:ln>
                            <a:noFill/>
                          </a:ln>
                          <a:solidFill>
                            <a:schemeClr val="tx1"/>
                          </a:solidFill>
                          <a:effectLst/>
                          <a:latin typeface="Arial" panose="020B0604020202020204" pitchFamily="34" charset="0"/>
                        </a:rPr>
                        <a:t>nontrivial </a:t>
                      </a:r>
                      <a:r>
                        <a:rPr kumimoji="0" lang="en-US" sz="2000" b="0" i="0" u="none" strike="noStrike" cap="none" normalizeH="0" baseline="0">
                          <a:ln>
                            <a:noFill/>
                          </a:ln>
                          <a:solidFill>
                            <a:schemeClr val="tx1"/>
                          </a:solidFill>
                          <a:effectLst/>
                          <a:latin typeface="Arial" panose="020B0604020202020204" pitchFamily="34" charset="0"/>
                        </a:rPr>
                        <a:t>functional dependency: </a:t>
                      </a:r>
                      <a:r>
                        <a:rPr kumimoji="0" lang="en-US" sz="2000" b="0" i="1" u="none" strike="noStrike" cap="none" normalizeH="0" baseline="0">
                          <a:ln>
                            <a:noFill/>
                          </a:ln>
                          <a:solidFill>
                            <a:schemeClr val="tx1"/>
                          </a:solidFill>
                          <a:effectLst/>
                          <a:latin typeface="Arial" panose="020B0604020202020204" pitchFamily="34" charset="0"/>
                        </a:rPr>
                        <a:t>X =&gt;</a:t>
                      </a:r>
                      <a:r>
                        <a:rPr kumimoji="0" lang="en-US" sz="2000" b="0" i="0" u="none" strike="noStrike" cap="none" normalizeH="0" baseline="0">
                          <a:ln>
                            <a:noFill/>
                          </a:ln>
                          <a:solidFill>
                            <a:schemeClr val="tx1"/>
                          </a:solidFill>
                          <a:effectLst/>
                          <a:latin typeface="Arial" panose="020B0604020202020204" pitchFamily="34" charset="0"/>
                        </a:rPr>
                        <a:t>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holds in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either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Both"/>
                      </a:pP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is a superkey of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or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Both"/>
                      </a:pPr>
                      <a:r>
                        <a:rPr kumimoji="0" lang="en-US" sz="2000" b="0" i="0" u="none" strike="noStrike" cap="none" normalizeH="0" baseline="0">
                          <a:ln>
                            <a:noFill/>
                          </a:ln>
                          <a:solidFill>
                            <a:schemeClr val="tx1"/>
                          </a:solidFill>
                          <a:effectLst/>
                          <a:latin typeface="Arial" panose="020B0604020202020204" pitchFamily="34" charset="0"/>
                        </a:rPr>
                        <a:t>(b)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is a prime attribute of </a:t>
                      </a:r>
                      <a:r>
                        <a:rPr kumimoji="0" lang="en-US" sz="2000" b="0" i="1" u="none" strike="noStrike" cap="none" normalizeH="0" baseline="0">
                          <a:ln>
                            <a:noFill/>
                          </a:ln>
                          <a:solidFill>
                            <a:schemeClr val="tx1"/>
                          </a:solidFill>
                          <a:effectLst/>
                          <a:latin typeface="Arial" panose="020B0604020202020204" pitchFamily="34" charset="0"/>
                        </a:rPr>
                        <a:t>R.</a:t>
                      </a: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txBody>
                  <a:tcPr marT="45679" marB="4567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a </a:t>
                      </a:r>
                      <a:r>
                        <a:rPr kumimoji="0" lang="en-US" sz="2000" b="0" i="1" u="none" strike="noStrike" cap="none" normalizeH="0" baseline="0">
                          <a:ln>
                            <a:noFill/>
                          </a:ln>
                          <a:solidFill>
                            <a:schemeClr val="tx1"/>
                          </a:solidFill>
                          <a:effectLst/>
                          <a:latin typeface="Arial" panose="020B0604020202020204" pitchFamily="34" charset="0"/>
                        </a:rPr>
                        <a:t>nontrivial </a:t>
                      </a:r>
                      <a:r>
                        <a:rPr kumimoji="0" lang="en-US" sz="2000" b="0" i="0" u="none" strike="noStrike" cap="none" normalizeH="0" baseline="0">
                          <a:ln>
                            <a:noFill/>
                          </a:ln>
                          <a:solidFill>
                            <a:schemeClr val="tx1"/>
                          </a:solidFill>
                          <a:effectLst/>
                          <a:latin typeface="Arial" panose="020B0604020202020204" pitchFamily="34" charset="0"/>
                        </a:rPr>
                        <a:t>functional dependency </a:t>
                      </a: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=&gt;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holds in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then:</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R"/>
                      </a:pP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is a superkey of </a:t>
                      </a:r>
                      <a:r>
                        <a:rPr kumimoji="0" lang="en-US" sz="2000" b="0" i="1" u="none" strike="noStrike" cap="none" normalizeH="0" baseline="0">
                          <a:ln>
                            <a:noFill/>
                          </a:ln>
                          <a:solidFill>
                            <a:schemeClr val="tx1"/>
                          </a:solidFill>
                          <a:effectLst/>
                          <a:latin typeface="Arial" panose="020B0604020202020204" pitchFamily="34" charset="0"/>
                        </a:rPr>
                        <a:t>R</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txBody>
                  <a:tcPr marT="45679" marB="4567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1"/>
                  </a:ext>
                </a:extLst>
              </a:tr>
              <a:tr h="1676171">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sng" strike="noStrike" cap="none" normalizeH="0" baseline="0">
                          <a:ln>
                            <a:noFill/>
                          </a:ln>
                          <a:solidFill>
                            <a:schemeClr val="tx1"/>
                          </a:solidFill>
                          <a:effectLst/>
                          <a:latin typeface="Arial" panose="020B0604020202020204" pitchFamily="34" charset="0"/>
                        </a:rPr>
                        <a:t>Note</a:t>
                      </a:r>
                      <a:r>
                        <a:rPr kumimoji="0" lang="en-US" sz="2000" b="0" i="0" u="none" strike="noStrike" cap="none" normalizeH="0" baseline="0">
                          <a:ln>
                            <a:noFill/>
                          </a:ln>
                          <a:solidFill>
                            <a:schemeClr val="tx1"/>
                          </a:solidFill>
                          <a:effectLst/>
                          <a:latin typeface="Arial" panose="020B0604020202020204" pitchFamily="34" charset="0"/>
                        </a:rPr>
                        <a:t>:A functional dependency </a:t>
                      </a: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=&gt; </a:t>
                      </a:r>
                      <a:r>
                        <a:rPr kumimoji="0" lang="en-US" sz="2000" b="0" i="1" u="none" strike="noStrike" cap="none" normalizeH="0" baseline="0">
                          <a:ln>
                            <a:noFill/>
                          </a:ln>
                          <a:solidFill>
                            <a:schemeClr val="tx1"/>
                          </a:solidFill>
                          <a:effectLst/>
                          <a:latin typeface="Arial" panose="020B0604020202020204" pitchFamily="34" charset="0"/>
                        </a:rPr>
                        <a:t>Y </a:t>
                      </a:r>
                      <a:r>
                        <a:rPr kumimoji="0" lang="en-US" sz="2000" b="0" i="0" u="none" strike="noStrike" cap="none" normalizeH="0" baseline="0">
                          <a:ln>
                            <a:noFill/>
                          </a:ln>
                          <a:solidFill>
                            <a:schemeClr val="tx1"/>
                          </a:solidFill>
                          <a:effectLst/>
                          <a:latin typeface="Arial" panose="020B0604020202020204" pitchFamily="34" charset="0"/>
                        </a:rPr>
                        <a:t>is a </a:t>
                      </a:r>
                      <a:r>
                        <a:rPr kumimoji="0" lang="en-US" sz="2000" b="1" i="0" u="none" strike="noStrike" cap="none" normalizeH="0" baseline="0">
                          <a:ln>
                            <a:noFill/>
                          </a:ln>
                          <a:solidFill>
                            <a:schemeClr val="tx1"/>
                          </a:solidFill>
                          <a:effectLst/>
                          <a:latin typeface="Arial" panose="020B0604020202020204" pitchFamily="34" charset="0"/>
                        </a:rPr>
                        <a:t>full functional dependency </a:t>
                      </a:r>
                      <a:r>
                        <a:rPr kumimoji="0" lang="en-US" sz="2000" b="0" i="0" u="none" strike="noStrike" cap="none" normalizeH="0" baseline="0">
                          <a:ln>
                            <a:noFill/>
                          </a:ln>
                          <a:solidFill>
                            <a:schemeClr val="tx1"/>
                          </a:solidFill>
                          <a:effectLst/>
                          <a:latin typeface="Arial" panose="020B0604020202020204" pitchFamily="34" charset="0"/>
                        </a:rPr>
                        <a:t>if removal of any attribute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from </a:t>
                      </a: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means that the dependency does not hold any more; A </a:t>
                      </a:r>
                      <a:r>
                        <a:rPr kumimoji="0" lang="en-US" sz="2000" b="1" i="0" u="sng" strike="noStrike" cap="none" normalizeH="0" baseline="0">
                          <a:ln>
                            <a:noFill/>
                          </a:ln>
                          <a:solidFill>
                            <a:schemeClr val="tx1"/>
                          </a:solidFill>
                          <a:effectLst/>
                          <a:latin typeface="Arial" panose="020B0604020202020204" pitchFamily="34" charset="0"/>
                        </a:rPr>
                        <a:t>partial functional dependency </a:t>
                      </a:r>
                      <a:r>
                        <a:rPr kumimoji="0" lang="en-US" sz="2000" b="0" i="0" u="none" strike="noStrike" cap="none" normalizeH="0" baseline="0">
                          <a:ln>
                            <a:noFill/>
                          </a:ln>
                          <a:solidFill>
                            <a:schemeClr val="tx1"/>
                          </a:solidFill>
                          <a:effectLst/>
                          <a:latin typeface="Arial" panose="020B0604020202020204" pitchFamily="34" charset="0"/>
                        </a:rPr>
                        <a:t>is not a </a:t>
                      </a:r>
                      <a:r>
                        <a:rPr kumimoji="0" lang="en-US" sz="2000" b="1" i="0" u="sng" strike="noStrike" cap="none" normalizeH="0" baseline="0">
                          <a:ln>
                            <a:noFill/>
                          </a:ln>
                          <a:solidFill>
                            <a:schemeClr val="tx1"/>
                          </a:solidFill>
                          <a:effectLst/>
                          <a:latin typeface="Arial" panose="020B0604020202020204" pitchFamily="34" charset="0"/>
                        </a:rPr>
                        <a:t>full functional dependency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txBody>
                  <a:tcPr marT="45679" marB="4567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61032" y="139262"/>
            <a:ext cx="8682968" cy="384175"/>
          </a:xfrm>
        </p:spPr>
        <p:txBody>
          <a:bodyPr>
            <a:noAutofit/>
          </a:bodyPr>
          <a:lstStyle/>
          <a:p>
            <a:pPr algn="ctr" eaLnBrk="1" hangingPunct="1"/>
            <a:r>
              <a:rPr lang="en-US" altLang="en-US" dirty="0"/>
              <a:t>BCNF decomposition algorithm</a:t>
            </a:r>
            <a:br>
              <a:rPr lang="en-US" altLang="en-US" dirty="0"/>
            </a:br>
            <a:r>
              <a:rPr lang="en-US" altLang="en-US" dirty="0"/>
              <a:t>(self studying)</a:t>
            </a:r>
          </a:p>
        </p:txBody>
      </p:sp>
      <p:sp>
        <p:nvSpPr>
          <p:cNvPr id="77827" name="Rectangle 3"/>
          <p:cNvSpPr>
            <a:spLocks noGrp="1" noChangeArrowheads="1"/>
          </p:cNvSpPr>
          <p:nvPr>
            <p:ph type="body" idx="1"/>
          </p:nvPr>
        </p:nvSpPr>
        <p:spPr/>
        <p:txBody>
          <a:bodyPr/>
          <a:lstStyle/>
          <a:p>
            <a:pPr eaLnBrk="1" hangingPunct="1"/>
            <a:r>
              <a:rPr lang="en-US" altLang="en-US" sz="2600" b="1"/>
              <a:t>Input</a:t>
            </a:r>
            <a:r>
              <a:rPr lang="en-US" altLang="en-US" sz="2600"/>
              <a:t>: A relation R with a set of FD’s F</a:t>
            </a:r>
            <a:endParaRPr lang="en-US" altLang="en-US" sz="2600" baseline="-25000"/>
          </a:p>
          <a:p>
            <a:pPr eaLnBrk="1" hangingPunct="1"/>
            <a:r>
              <a:rPr lang="en-US" altLang="en-US" sz="2600" b="1"/>
              <a:t>Output</a:t>
            </a:r>
            <a:r>
              <a:rPr lang="en-US" altLang="en-US" sz="2600"/>
              <a:t>: </a:t>
            </a:r>
            <a:r>
              <a:rPr lang="en-SG" altLang="en-US" sz="2400"/>
              <a:t>A BCNF decomposition of R with lossless join </a:t>
            </a:r>
            <a:r>
              <a:rPr lang="en-US" altLang="en-US" sz="2600" b="1"/>
              <a:t>Method</a:t>
            </a:r>
            <a:r>
              <a:rPr lang="en-US" altLang="en-US" sz="2600"/>
              <a:t>:</a:t>
            </a:r>
          </a:p>
          <a:p>
            <a:pPr lvl="1" eaLnBrk="1" hangingPunct="1"/>
            <a:r>
              <a:rPr lang="en-SG" altLang="en-US" sz="2400"/>
              <a:t>At each step compute the key for the sub-relation R</a:t>
            </a:r>
          </a:p>
          <a:p>
            <a:pPr lvl="1" eaLnBrk="1" hangingPunct="1"/>
            <a:r>
              <a:rPr lang="en-SG" altLang="en-US" sz="2400"/>
              <a:t>if not in BCNF, pick any FD X-&gt;Y which violates </a:t>
            </a:r>
          </a:p>
          <a:p>
            <a:pPr lvl="1" eaLnBrk="1" hangingPunct="1"/>
            <a:r>
              <a:rPr lang="en-SG" altLang="en-US" sz="2400"/>
              <a:t>break the relation into 2 sub-relations</a:t>
            </a:r>
          </a:p>
          <a:p>
            <a:pPr lvl="2" eaLnBrk="1" hangingPunct="1"/>
            <a:r>
              <a:rPr lang="en-SG" altLang="en-US" sz="2000"/>
              <a:t>R1(XY) </a:t>
            </a:r>
          </a:p>
          <a:p>
            <a:pPr lvl="2" eaLnBrk="1" hangingPunct="1"/>
            <a:r>
              <a:rPr lang="en-SG" altLang="en-US" sz="2000"/>
              <a:t>R2(S - Y) </a:t>
            </a:r>
          </a:p>
          <a:p>
            <a:pPr lvl="2" eaLnBrk="1" hangingPunct="1"/>
            <a:r>
              <a:rPr lang="en-SG" altLang="en-US" sz="2000"/>
              <a:t>this has a lossless join </a:t>
            </a:r>
          </a:p>
          <a:p>
            <a:pPr lvl="2" eaLnBrk="1" hangingPunct="1"/>
            <a:r>
              <a:rPr lang="en-SG" altLang="en-US" sz="2000"/>
              <a:t>project FD's onto each sub-relation  </a:t>
            </a:r>
          </a:p>
          <a:p>
            <a:pPr lvl="1" eaLnBrk="1" hangingPunct="1"/>
            <a:r>
              <a:rPr lang="en-SG" altLang="en-US" sz="2400"/>
              <a:t>continue until no more offending FD's</a:t>
            </a:r>
            <a:endParaRPr lang="en-US" altLang="en-US" sz="22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68042" y="277212"/>
            <a:ext cx="7772400" cy="384175"/>
          </a:xfrm>
        </p:spPr>
        <p:txBody>
          <a:bodyPr>
            <a:noAutofit/>
          </a:bodyPr>
          <a:lstStyle/>
          <a:p>
            <a:pPr algn="ctr" eaLnBrk="1" hangingPunct="1"/>
            <a:r>
              <a:rPr lang="en-US" altLang="en-US" dirty="0" err="1"/>
              <a:t>3NF</a:t>
            </a:r>
            <a:r>
              <a:rPr lang="en-US" altLang="en-US" dirty="0"/>
              <a:t> decomposition algorithm </a:t>
            </a:r>
            <a:br>
              <a:rPr lang="en-US" altLang="en-US" dirty="0"/>
            </a:br>
            <a:r>
              <a:rPr lang="en-US" altLang="en-US" dirty="0"/>
              <a:t>– self studying</a:t>
            </a:r>
          </a:p>
        </p:txBody>
      </p:sp>
      <p:sp>
        <p:nvSpPr>
          <p:cNvPr id="80899" name="Rectangle 3"/>
          <p:cNvSpPr>
            <a:spLocks noGrp="1" noChangeArrowheads="1"/>
          </p:cNvSpPr>
          <p:nvPr>
            <p:ph type="body" idx="1"/>
          </p:nvPr>
        </p:nvSpPr>
        <p:spPr>
          <a:xfrm>
            <a:off x="603681" y="1253588"/>
            <a:ext cx="7936637" cy="5069149"/>
          </a:xfrm>
        </p:spPr>
        <p:txBody>
          <a:bodyPr>
            <a:normAutofit/>
          </a:bodyPr>
          <a:lstStyle/>
          <a:p>
            <a:pPr eaLnBrk="1" hangingPunct="1"/>
            <a:r>
              <a:rPr lang="en-US" altLang="en-US" sz="2400" b="1" dirty="0"/>
              <a:t>Input</a:t>
            </a:r>
            <a:r>
              <a:rPr lang="en-US" altLang="en-US" sz="2400" dirty="0"/>
              <a:t>: A relation R with a set of FD’s F</a:t>
            </a:r>
          </a:p>
          <a:p>
            <a:pPr eaLnBrk="1" hangingPunct="1"/>
            <a:r>
              <a:rPr lang="en-US" altLang="en-US" sz="2400" b="1" dirty="0"/>
              <a:t>Output</a:t>
            </a:r>
            <a:r>
              <a:rPr lang="en-US" altLang="en-US" sz="2400" dirty="0"/>
              <a:t>: A decomposition of R into a collection of relations, all of which are in </a:t>
            </a:r>
            <a:r>
              <a:rPr lang="en-US" altLang="en-US" sz="2400" dirty="0" err="1"/>
              <a:t>3NF</a:t>
            </a:r>
            <a:r>
              <a:rPr lang="en-US" altLang="en-US" sz="2400" dirty="0"/>
              <a:t>. This decomposition has a lossless join and dependency-preservation.</a:t>
            </a:r>
          </a:p>
          <a:p>
            <a:pPr eaLnBrk="1" hangingPunct="1"/>
            <a:r>
              <a:rPr lang="en-US" altLang="en-US" sz="2400" b="1" dirty="0"/>
              <a:t>Method</a:t>
            </a:r>
            <a:r>
              <a:rPr lang="en-US" altLang="en-US" sz="2400" dirty="0"/>
              <a:t>:</a:t>
            </a:r>
          </a:p>
          <a:p>
            <a:pPr lvl="1" eaLnBrk="1" hangingPunct="1"/>
            <a:r>
              <a:rPr lang="en-US" altLang="en-US" sz="2400" dirty="0"/>
              <a:t>Find minimal basic for F, say G.</a:t>
            </a:r>
          </a:p>
          <a:p>
            <a:pPr lvl="1" eaLnBrk="1" hangingPunct="1"/>
            <a:r>
              <a:rPr lang="zh-CN" altLang="en-US" sz="2400" dirty="0">
                <a:ea typeface="SimSun" panose="02010600030101010101" pitchFamily="2" charset="-122"/>
              </a:rPr>
              <a:t>∀ </a:t>
            </a:r>
            <a:r>
              <a:rPr lang="en-US" altLang="zh-CN" sz="2400" dirty="0">
                <a:ea typeface="SimSun" panose="02010600030101010101" pitchFamily="2" charset="-122"/>
              </a:rPr>
              <a:t>X-A </a:t>
            </a:r>
            <a:r>
              <a:rPr lang="zh-CN" altLang="en-US" sz="2400" dirty="0">
                <a:ea typeface="SimSun" panose="02010600030101010101" pitchFamily="2" charset="-122"/>
              </a:rPr>
              <a:t>∈ </a:t>
            </a:r>
            <a:r>
              <a:rPr lang="en-US" altLang="zh-CN" sz="2400" dirty="0">
                <a:ea typeface="SimSun" panose="02010600030101010101" pitchFamily="2" charset="-122"/>
              </a:rPr>
              <a:t>G, use </a:t>
            </a:r>
            <a:r>
              <a:rPr lang="en-US" altLang="zh-CN" sz="2400" dirty="0" err="1">
                <a:ea typeface="SimSun" panose="02010600030101010101" pitchFamily="2" charset="-122"/>
              </a:rPr>
              <a:t>XA</a:t>
            </a:r>
            <a:r>
              <a:rPr lang="en-US" altLang="zh-CN" sz="2400" dirty="0">
                <a:ea typeface="SimSun" panose="02010600030101010101" pitchFamily="2" charset="-122"/>
              </a:rPr>
              <a:t> as the schema of one relations in the decomposition.</a:t>
            </a:r>
          </a:p>
          <a:p>
            <a:pPr lvl="1" eaLnBrk="1" hangingPunct="1"/>
            <a:r>
              <a:rPr lang="en-US" altLang="en-US" sz="2400" dirty="0"/>
              <a:t>If none of the sets of relations from Step 2 is a super key for R, add another relation whose schema is a key for 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954087" y="506905"/>
            <a:ext cx="7885113" cy="720725"/>
          </a:xfrm>
        </p:spPr>
        <p:txBody>
          <a:bodyPr>
            <a:normAutofit/>
          </a:bodyPr>
          <a:lstStyle/>
          <a:p>
            <a:pPr eaLnBrk="1" hangingPunct="1"/>
            <a:r>
              <a:rPr lang="en-US" altLang="en-US" sz="4400" b="0" u="sng" dirty="0"/>
              <a:t>Summary 1</a:t>
            </a:r>
            <a:r>
              <a:rPr lang="en-US" altLang="en-US" sz="4400" dirty="0"/>
              <a:t> </a:t>
            </a:r>
          </a:p>
        </p:txBody>
      </p:sp>
      <p:sp>
        <p:nvSpPr>
          <p:cNvPr id="95235" name="Rectangle 3"/>
          <p:cNvSpPr>
            <a:spLocks noGrp="1" noChangeArrowheads="1"/>
          </p:cNvSpPr>
          <p:nvPr>
            <p:ph type="body" idx="1"/>
          </p:nvPr>
        </p:nvSpPr>
        <p:spPr>
          <a:xfrm>
            <a:off x="304800" y="1450428"/>
            <a:ext cx="8534400" cy="4645572"/>
          </a:xfrm>
        </p:spPr>
        <p:txBody>
          <a:bodyPr>
            <a:normAutofit/>
          </a:bodyPr>
          <a:lstStyle/>
          <a:p>
            <a:pPr eaLnBrk="1" hangingPunct="1"/>
            <a:r>
              <a:rPr lang="en-US" altLang="en-US" sz="2400" dirty="0"/>
              <a:t>Decompose a relation into BCNF is a solution for eliminating anomalies</a:t>
            </a:r>
          </a:p>
          <a:p>
            <a:pPr eaLnBrk="1" hangingPunct="1"/>
            <a:r>
              <a:rPr lang="en-US" altLang="en-US" sz="2400" dirty="0"/>
              <a:t>But BCNF can cause information loss and dependency loss</a:t>
            </a:r>
          </a:p>
          <a:p>
            <a:pPr eaLnBrk="1" hangingPunct="1"/>
            <a:r>
              <a:rPr lang="en-US" altLang="en-US" sz="2400" dirty="0" err="1"/>
              <a:t>3NF</a:t>
            </a:r>
            <a:r>
              <a:rPr lang="en-US" altLang="en-US" sz="2400" dirty="0"/>
              <a:t> is a relax solution of BCNF that keep loss-less join and dependency-preservation properties</a:t>
            </a:r>
          </a:p>
          <a:p>
            <a:pPr eaLnBrk="1" hangingPunct="1"/>
            <a:endParaRPr lang="en-US" alt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630620"/>
            <a:ext cx="7772400" cy="460375"/>
          </a:xfrm>
        </p:spPr>
        <p:txBody>
          <a:bodyPr>
            <a:noAutofit/>
          </a:bodyPr>
          <a:lstStyle/>
          <a:p>
            <a:pPr eaLnBrk="1" hangingPunct="1"/>
            <a:r>
              <a:rPr lang="en-US" altLang="en-US" b="0" u="sng" dirty="0"/>
              <a:t>Summary 2:</a:t>
            </a:r>
          </a:p>
        </p:txBody>
      </p:sp>
      <p:graphicFrame>
        <p:nvGraphicFramePr>
          <p:cNvPr id="273411" name="Group 3"/>
          <p:cNvGraphicFramePr>
            <a:graphicFrameLocks noGrp="1"/>
          </p:cNvGraphicFramePr>
          <p:nvPr>
            <p:ph idx="1"/>
          </p:nvPr>
        </p:nvGraphicFramePr>
        <p:xfrm>
          <a:off x="304800" y="1263869"/>
          <a:ext cx="8534400" cy="5151438"/>
        </p:xfrm>
        <a:graphic>
          <a:graphicData uri="http://schemas.openxmlformats.org/drawingml/2006/table">
            <a:tbl>
              <a:tblPr/>
              <a:tblGrid>
                <a:gridCol w="28448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45722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rPr>
                        <a:t>2NF</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rPr>
                        <a:t>3NF</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rPr>
                        <a:t>Boyce-Codd</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1770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every nonprime attribute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in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is not partially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dependent on </a:t>
                      </a:r>
                      <a:r>
                        <a:rPr kumimoji="0" lang="en-US" sz="2000" b="0" i="1" u="none" strike="noStrike" cap="none" normalizeH="0" baseline="0">
                          <a:ln>
                            <a:noFill/>
                          </a:ln>
                          <a:solidFill>
                            <a:schemeClr val="tx1"/>
                          </a:solidFill>
                          <a:effectLst/>
                          <a:latin typeface="Arial" panose="020B0604020202020204" pitchFamily="34" charset="0"/>
                        </a:rPr>
                        <a:t>any </a:t>
                      </a:r>
                      <a:r>
                        <a:rPr kumimoji="0" lang="en-US" sz="2000" b="0" i="0" u="none" strike="noStrike" cap="none" normalizeH="0" baseline="0">
                          <a:ln>
                            <a:noFill/>
                          </a:ln>
                          <a:solidFill>
                            <a:schemeClr val="tx1"/>
                          </a:solidFill>
                          <a:effectLst/>
                          <a:latin typeface="Arial" panose="020B0604020202020204" pitchFamily="34" charset="0"/>
                        </a:rPr>
                        <a:t>key of R</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a </a:t>
                      </a:r>
                      <a:r>
                        <a:rPr kumimoji="0" lang="en-US" sz="2000" b="0" i="1" u="none" strike="noStrike" cap="none" normalizeH="0" baseline="0">
                          <a:ln>
                            <a:noFill/>
                          </a:ln>
                          <a:solidFill>
                            <a:schemeClr val="tx1"/>
                          </a:solidFill>
                          <a:effectLst/>
                          <a:latin typeface="Arial" panose="020B0604020202020204" pitchFamily="34" charset="0"/>
                        </a:rPr>
                        <a:t>nontrivial </a:t>
                      </a:r>
                      <a:r>
                        <a:rPr kumimoji="0" lang="en-US" sz="2000" b="0" i="0" u="none" strike="noStrike" cap="none" normalizeH="0" baseline="0">
                          <a:ln>
                            <a:noFill/>
                          </a:ln>
                          <a:solidFill>
                            <a:schemeClr val="tx1"/>
                          </a:solidFill>
                          <a:effectLst/>
                          <a:latin typeface="Arial" panose="020B0604020202020204" pitchFamily="34" charset="0"/>
                        </a:rPr>
                        <a:t>functional dependency: </a:t>
                      </a:r>
                      <a:r>
                        <a:rPr kumimoji="0" lang="en-US" sz="2000" b="0" i="1" u="none" strike="noStrike" cap="none" normalizeH="0" baseline="0">
                          <a:ln>
                            <a:noFill/>
                          </a:ln>
                          <a:solidFill>
                            <a:schemeClr val="tx1"/>
                          </a:solidFill>
                          <a:effectLst/>
                          <a:latin typeface="Arial" panose="020B0604020202020204" pitchFamily="34" charset="0"/>
                        </a:rPr>
                        <a:t>X =&gt;</a:t>
                      </a:r>
                      <a:r>
                        <a:rPr kumimoji="0" lang="en-US" sz="2000" b="0" i="0" u="none" strike="noStrike" cap="none" normalizeH="0" baseline="0">
                          <a:ln>
                            <a:noFill/>
                          </a:ln>
                          <a:solidFill>
                            <a:schemeClr val="tx1"/>
                          </a:solidFill>
                          <a:effectLst/>
                          <a:latin typeface="Arial" panose="020B0604020202020204" pitchFamily="34" charset="0"/>
                        </a:rPr>
                        <a:t>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holds in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either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Both"/>
                      </a:pP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is a superkey of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or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Both"/>
                      </a:pPr>
                      <a:r>
                        <a:rPr kumimoji="0" lang="en-US" sz="2000" b="0" i="0" u="none" strike="noStrike" cap="none" normalizeH="0" baseline="0">
                          <a:ln>
                            <a:noFill/>
                          </a:ln>
                          <a:solidFill>
                            <a:schemeClr val="tx1"/>
                          </a:solidFill>
                          <a:effectLst/>
                          <a:latin typeface="Arial" panose="020B0604020202020204" pitchFamily="34" charset="0"/>
                        </a:rPr>
                        <a:t>(b)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is a prime attribute of </a:t>
                      </a:r>
                      <a:r>
                        <a:rPr kumimoji="0" lang="en-US" sz="2000" b="0" i="1" u="none" strike="noStrike" cap="none" normalizeH="0" baseline="0">
                          <a:ln>
                            <a:noFill/>
                          </a:ln>
                          <a:solidFill>
                            <a:schemeClr val="tx1"/>
                          </a:solidFill>
                          <a:effectLst/>
                          <a:latin typeface="Arial" panose="020B0604020202020204" pitchFamily="34" charset="0"/>
                        </a:rPr>
                        <a:t>R.</a:t>
                      </a: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a </a:t>
                      </a:r>
                      <a:r>
                        <a:rPr kumimoji="0" lang="en-US" sz="2000" b="0" i="1" u="none" strike="noStrike" cap="none" normalizeH="0" baseline="0">
                          <a:ln>
                            <a:noFill/>
                          </a:ln>
                          <a:solidFill>
                            <a:schemeClr val="tx1"/>
                          </a:solidFill>
                          <a:effectLst/>
                          <a:latin typeface="Arial" panose="020B0604020202020204" pitchFamily="34" charset="0"/>
                        </a:rPr>
                        <a:t>nontrivial </a:t>
                      </a:r>
                      <a:r>
                        <a:rPr kumimoji="0" lang="en-US" sz="2000" b="0" i="0" u="none" strike="noStrike" cap="none" normalizeH="0" baseline="0">
                          <a:ln>
                            <a:noFill/>
                          </a:ln>
                          <a:solidFill>
                            <a:schemeClr val="tx1"/>
                          </a:solidFill>
                          <a:effectLst/>
                          <a:latin typeface="Arial" panose="020B0604020202020204" pitchFamily="34" charset="0"/>
                        </a:rPr>
                        <a:t>functional dependency </a:t>
                      </a: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=&gt;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holds in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then:</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R"/>
                      </a:pP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is a superkey of </a:t>
                      </a:r>
                      <a:r>
                        <a:rPr kumimoji="0" lang="en-US" sz="2000" b="0" i="1" u="none" strike="noStrike" cap="none" normalizeH="0" baseline="0">
                          <a:ln>
                            <a:noFill/>
                          </a:ln>
                          <a:solidFill>
                            <a:schemeClr val="tx1"/>
                          </a:solidFill>
                          <a:effectLst/>
                          <a:latin typeface="Arial" panose="020B0604020202020204" pitchFamily="34" charset="0"/>
                        </a:rPr>
                        <a:t>R</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1"/>
                  </a:ext>
                </a:extLst>
              </a:tr>
              <a:tr h="1676503">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sng" strike="noStrike" cap="none" normalizeH="0" baseline="0" dirty="0" err="1">
                          <a:ln>
                            <a:noFill/>
                          </a:ln>
                          <a:solidFill>
                            <a:schemeClr val="tx1"/>
                          </a:solidFill>
                          <a:effectLst/>
                          <a:latin typeface="Arial" panose="020B0604020202020204" pitchFamily="34" charset="0"/>
                        </a:rPr>
                        <a:t>Note</a:t>
                      </a:r>
                      <a:r>
                        <a:rPr kumimoji="0" lang="en-US" sz="2000" b="0" i="0" u="none" strike="noStrike" cap="none" normalizeH="0" baseline="0" dirty="0" err="1">
                          <a:ln>
                            <a:noFill/>
                          </a:ln>
                          <a:solidFill>
                            <a:schemeClr val="tx1"/>
                          </a:solidFill>
                          <a:effectLst/>
                          <a:latin typeface="Arial" panose="020B0604020202020204" pitchFamily="34" charset="0"/>
                        </a:rPr>
                        <a:t>:A</a:t>
                      </a:r>
                      <a:r>
                        <a:rPr kumimoji="0" lang="en-US" sz="2000" b="0" i="0" u="none" strike="noStrike" cap="none" normalizeH="0" baseline="0" dirty="0">
                          <a:ln>
                            <a:noFill/>
                          </a:ln>
                          <a:solidFill>
                            <a:schemeClr val="tx1"/>
                          </a:solidFill>
                          <a:effectLst/>
                          <a:latin typeface="Arial" panose="020B0604020202020204" pitchFamily="34" charset="0"/>
                        </a:rPr>
                        <a:t> functional dependency </a:t>
                      </a:r>
                      <a:r>
                        <a:rPr kumimoji="0" lang="en-US" sz="2000" b="0" i="1" u="none" strike="noStrike" cap="none" normalizeH="0" baseline="0" dirty="0">
                          <a:ln>
                            <a:noFill/>
                          </a:ln>
                          <a:solidFill>
                            <a:schemeClr val="tx1"/>
                          </a:solidFill>
                          <a:effectLst/>
                          <a:latin typeface="Arial" panose="020B0604020202020204" pitchFamily="34" charset="0"/>
                        </a:rPr>
                        <a:t>X </a:t>
                      </a:r>
                      <a:r>
                        <a:rPr kumimoji="0" lang="en-US" sz="2000" b="0" i="0" u="none" strike="noStrike" cap="none" normalizeH="0" baseline="0" dirty="0">
                          <a:ln>
                            <a:noFill/>
                          </a:ln>
                          <a:solidFill>
                            <a:schemeClr val="tx1"/>
                          </a:solidFill>
                          <a:effectLst/>
                          <a:latin typeface="Arial" panose="020B0604020202020204" pitchFamily="34" charset="0"/>
                        </a:rPr>
                        <a:t>=&gt; </a:t>
                      </a:r>
                      <a:r>
                        <a:rPr kumimoji="0" lang="en-US" sz="2000" b="0" i="1" u="none" strike="noStrike" cap="none" normalizeH="0" baseline="0" dirty="0">
                          <a:ln>
                            <a:noFill/>
                          </a:ln>
                          <a:solidFill>
                            <a:schemeClr val="tx1"/>
                          </a:solidFill>
                          <a:effectLst/>
                          <a:latin typeface="Arial" panose="020B0604020202020204" pitchFamily="34" charset="0"/>
                        </a:rPr>
                        <a:t>Y </a:t>
                      </a:r>
                      <a:r>
                        <a:rPr kumimoji="0" lang="en-US" sz="2000" b="0" i="0" u="none" strike="noStrike" cap="none" normalizeH="0" baseline="0" dirty="0">
                          <a:ln>
                            <a:noFill/>
                          </a:ln>
                          <a:solidFill>
                            <a:schemeClr val="tx1"/>
                          </a:solidFill>
                          <a:effectLst/>
                          <a:latin typeface="Arial" panose="020B0604020202020204" pitchFamily="34" charset="0"/>
                        </a:rPr>
                        <a:t>is a </a:t>
                      </a:r>
                      <a:r>
                        <a:rPr kumimoji="0" lang="en-US" sz="2000" b="1" i="0" u="none" strike="noStrike" cap="none" normalizeH="0" baseline="0" dirty="0">
                          <a:ln>
                            <a:noFill/>
                          </a:ln>
                          <a:solidFill>
                            <a:schemeClr val="tx1"/>
                          </a:solidFill>
                          <a:effectLst/>
                          <a:latin typeface="Arial" panose="020B0604020202020204" pitchFamily="34" charset="0"/>
                        </a:rPr>
                        <a:t>full functional dependency </a:t>
                      </a:r>
                      <a:r>
                        <a:rPr kumimoji="0" lang="en-US" sz="2000" b="0" i="0" u="none" strike="noStrike" cap="none" normalizeH="0" baseline="0" dirty="0">
                          <a:ln>
                            <a:noFill/>
                          </a:ln>
                          <a:solidFill>
                            <a:schemeClr val="tx1"/>
                          </a:solidFill>
                          <a:effectLst/>
                          <a:latin typeface="Arial" panose="020B0604020202020204" pitchFamily="34" charset="0"/>
                        </a:rPr>
                        <a:t>if removal of any attribute </a:t>
                      </a:r>
                      <a:r>
                        <a:rPr kumimoji="0" lang="en-US" sz="2000" b="0" i="1" u="none" strike="noStrike" cap="none" normalizeH="0" baseline="0" dirty="0">
                          <a:ln>
                            <a:noFill/>
                          </a:ln>
                          <a:solidFill>
                            <a:schemeClr val="tx1"/>
                          </a:solidFill>
                          <a:effectLst/>
                          <a:latin typeface="Arial" panose="020B0604020202020204" pitchFamily="34" charset="0"/>
                        </a:rPr>
                        <a:t>A </a:t>
                      </a:r>
                      <a:r>
                        <a:rPr kumimoji="0" lang="en-US" sz="2000" b="0" i="0" u="none" strike="noStrike" cap="none" normalizeH="0" baseline="0" dirty="0">
                          <a:ln>
                            <a:noFill/>
                          </a:ln>
                          <a:solidFill>
                            <a:schemeClr val="tx1"/>
                          </a:solidFill>
                          <a:effectLst/>
                          <a:latin typeface="Arial" panose="020B0604020202020204" pitchFamily="34" charset="0"/>
                        </a:rPr>
                        <a:t>from </a:t>
                      </a:r>
                      <a:r>
                        <a:rPr kumimoji="0" lang="en-US" sz="2000" b="0" i="1" u="none" strike="noStrike" cap="none" normalizeH="0" baseline="0" dirty="0">
                          <a:ln>
                            <a:noFill/>
                          </a:ln>
                          <a:solidFill>
                            <a:schemeClr val="tx1"/>
                          </a:solidFill>
                          <a:effectLst/>
                          <a:latin typeface="Arial" panose="020B0604020202020204" pitchFamily="34" charset="0"/>
                        </a:rPr>
                        <a:t>X </a:t>
                      </a:r>
                      <a:r>
                        <a:rPr kumimoji="0" lang="en-US" sz="2000" b="0" i="0" u="none" strike="noStrike" cap="none" normalizeH="0" baseline="0" dirty="0">
                          <a:ln>
                            <a:noFill/>
                          </a:ln>
                          <a:solidFill>
                            <a:schemeClr val="tx1"/>
                          </a:solidFill>
                          <a:effectLst/>
                          <a:latin typeface="Arial" panose="020B0604020202020204" pitchFamily="34" charset="0"/>
                        </a:rPr>
                        <a:t>means that the dependency does not hold any more; A </a:t>
                      </a:r>
                      <a:r>
                        <a:rPr kumimoji="0" lang="en-US" sz="2000" b="1" i="0" u="sng" strike="noStrike" cap="none" normalizeH="0" baseline="0" dirty="0">
                          <a:ln>
                            <a:noFill/>
                          </a:ln>
                          <a:solidFill>
                            <a:schemeClr val="tx1"/>
                          </a:solidFill>
                          <a:effectLst/>
                          <a:latin typeface="Arial" panose="020B0604020202020204" pitchFamily="34" charset="0"/>
                        </a:rPr>
                        <a:t>partial functional dependency </a:t>
                      </a:r>
                      <a:r>
                        <a:rPr kumimoji="0" lang="en-US" sz="2000" b="0" i="0" u="none" strike="noStrike" cap="none" normalizeH="0" baseline="0" dirty="0">
                          <a:ln>
                            <a:noFill/>
                          </a:ln>
                          <a:solidFill>
                            <a:schemeClr val="tx1"/>
                          </a:solidFill>
                          <a:effectLst/>
                          <a:latin typeface="Arial" panose="020B0604020202020204" pitchFamily="34" charset="0"/>
                        </a:rPr>
                        <a:t>is not a </a:t>
                      </a:r>
                      <a:r>
                        <a:rPr kumimoji="0" lang="en-US" sz="2000" b="1" i="0" u="sng" strike="noStrike" cap="none" normalizeH="0" baseline="0" dirty="0">
                          <a:ln>
                            <a:noFill/>
                          </a:ln>
                          <a:solidFill>
                            <a:schemeClr val="tx1"/>
                          </a:solidFill>
                          <a:effectLst/>
                          <a:latin typeface="Arial" panose="020B0604020202020204" pitchFamily="34" charset="0"/>
                        </a:rPr>
                        <a:t>full functional dependency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 dependency</a:t>
            </a:r>
            <a:endParaRPr lang="vi-VN" dirty="0"/>
          </a:p>
        </p:txBody>
      </p:sp>
      <p:sp>
        <p:nvSpPr>
          <p:cNvPr id="3" name="Content Placeholder 2"/>
          <p:cNvSpPr>
            <a:spLocks noGrp="1"/>
          </p:cNvSpPr>
          <p:nvPr>
            <p:ph idx="1"/>
          </p:nvPr>
        </p:nvSpPr>
        <p:spPr>
          <a:xfrm>
            <a:off x="603681" y="1179163"/>
            <a:ext cx="7936637" cy="5069149"/>
          </a:xfrm>
        </p:spPr>
        <p:txBody>
          <a:bodyPr>
            <a:normAutofit/>
          </a:bodyPr>
          <a:lstStyle/>
          <a:p>
            <a:pPr>
              <a:buFont typeface="Wingdings" panose="05000000000000000000" pitchFamily="2" charset="2"/>
              <a:buChar char="§"/>
            </a:pPr>
            <a:r>
              <a:rPr lang="en-US" sz="2400" dirty="0"/>
              <a:t> A set of FD’s </a:t>
            </a:r>
            <a:r>
              <a:rPr lang="en-US" sz="2400" i="1" dirty="0"/>
              <a:t>S</a:t>
            </a:r>
            <a:r>
              <a:rPr lang="en-US" sz="2400" dirty="0"/>
              <a:t> </a:t>
            </a:r>
            <a:r>
              <a:rPr lang="en-US" sz="2400" b="1" dirty="0"/>
              <a:t>follows</a:t>
            </a:r>
            <a:r>
              <a:rPr lang="en-US" sz="2400" dirty="0"/>
              <a:t> from a set of FD’s </a:t>
            </a:r>
            <a:r>
              <a:rPr lang="en-US" sz="2400" i="1" dirty="0"/>
              <a:t>T</a:t>
            </a:r>
            <a:r>
              <a:rPr lang="en-US" sz="2400" dirty="0"/>
              <a:t> </a:t>
            </a:r>
            <a:br>
              <a:rPr lang="en-US" sz="2400" dirty="0"/>
            </a:br>
            <a:r>
              <a:rPr lang="en-US" sz="2400" dirty="0"/>
              <a:t>if every relation instance that satisfies all the FD’s in </a:t>
            </a:r>
            <a:r>
              <a:rPr lang="en-US" sz="2400" i="1" dirty="0"/>
              <a:t>T</a:t>
            </a:r>
            <a:r>
              <a:rPr lang="en-US" sz="2400" dirty="0"/>
              <a:t> also satisfies all the FD’s in </a:t>
            </a:r>
            <a:r>
              <a:rPr lang="en-US" sz="2400" i="1" dirty="0"/>
              <a:t>S</a:t>
            </a:r>
          </a:p>
          <a:p>
            <a:pPr>
              <a:buFont typeface="Wingdings" panose="05000000000000000000" pitchFamily="2" charset="2"/>
              <a:buChar char="§"/>
            </a:pPr>
            <a:r>
              <a:rPr lang="en-US" sz="2400" dirty="0"/>
              <a:t>Two sets of FD’s </a:t>
            </a:r>
            <a:r>
              <a:rPr lang="en-US" sz="2400" i="1" dirty="0"/>
              <a:t>S</a:t>
            </a:r>
            <a:r>
              <a:rPr lang="en-US" sz="2400" dirty="0"/>
              <a:t> and </a:t>
            </a:r>
            <a:r>
              <a:rPr lang="en-US" sz="2400" i="1" dirty="0"/>
              <a:t>T</a:t>
            </a:r>
            <a:r>
              <a:rPr lang="en-US" sz="2400" dirty="0"/>
              <a:t> are </a:t>
            </a:r>
            <a:r>
              <a:rPr lang="en-US" sz="2400" b="1" dirty="0"/>
              <a:t>equivalent</a:t>
            </a:r>
            <a:r>
              <a:rPr lang="en-US" sz="2400" dirty="0"/>
              <a:t> if and only if </a:t>
            </a:r>
            <a:r>
              <a:rPr lang="en-US" sz="2400" i="1" dirty="0"/>
              <a:t>S</a:t>
            </a:r>
            <a:r>
              <a:rPr lang="en-US" sz="2400" dirty="0"/>
              <a:t> </a:t>
            </a:r>
            <a:r>
              <a:rPr lang="en-US" sz="2400" b="1" dirty="0"/>
              <a:t>follows</a:t>
            </a:r>
            <a:r>
              <a:rPr lang="en-US" sz="2400" dirty="0"/>
              <a:t> from </a:t>
            </a:r>
            <a:r>
              <a:rPr lang="en-US" sz="2400" i="1" dirty="0"/>
              <a:t>T</a:t>
            </a:r>
            <a:r>
              <a:rPr lang="en-US" sz="2400" dirty="0"/>
              <a:t>, and </a:t>
            </a:r>
            <a:r>
              <a:rPr lang="en-US" sz="2400" i="1" dirty="0"/>
              <a:t>T</a:t>
            </a:r>
            <a:r>
              <a:rPr lang="en-US" sz="2400" dirty="0"/>
              <a:t> </a:t>
            </a:r>
            <a:r>
              <a:rPr lang="en-US" sz="2400" b="1" dirty="0"/>
              <a:t>follows</a:t>
            </a:r>
            <a:r>
              <a:rPr lang="en-US" sz="2400" dirty="0"/>
              <a:t> </a:t>
            </a:r>
            <a:r>
              <a:rPr lang="en-US" sz="2400" i="1" dirty="0"/>
              <a:t>S</a:t>
            </a:r>
          </a:p>
          <a:p>
            <a:pPr>
              <a:buFont typeface="Wingdings" panose="05000000000000000000" pitchFamily="2" charset="2"/>
              <a:buChar char="§"/>
            </a:pPr>
            <a:endParaRPr lang="vi-VN" sz="2400"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8</a:t>
            </a:fld>
            <a:endParaRPr lang="vi-V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50731"/>
            <a:ext cx="8382000" cy="4845269"/>
          </a:xfrm>
        </p:spPr>
        <p:txBody>
          <a:bodyPr>
            <a:noAutofit/>
          </a:bodyPr>
          <a:lstStyle/>
          <a:p>
            <a:pPr>
              <a:buFont typeface="Wingdings" panose="05000000000000000000" pitchFamily="2" charset="2"/>
              <a:buChar char="§"/>
            </a:pPr>
            <a:r>
              <a:rPr lang="en-US" sz="2600" dirty="0">
                <a:sym typeface="Symbol" panose="05050102010706020507"/>
              </a:rPr>
              <a:t> The closure of  a set of attributes {</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 A</a:t>
            </a:r>
            <a:r>
              <a:rPr lang="en-US" sz="2600" i="1" baseline="-25000" dirty="0">
                <a:sym typeface="Symbol" panose="05050102010706020507"/>
              </a:rPr>
              <a:t>2</a:t>
            </a:r>
            <a:r>
              <a:rPr lang="en-US" sz="2600" i="1" dirty="0">
                <a:sym typeface="Symbol" panose="05050102010706020507"/>
              </a:rPr>
              <a:t>, …, A</a:t>
            </a:r>
            <a:r>
              <a:rPr lang="en-US" sz="2600" i="1" baseline="-25000" dirty="0">
                <a:sym typeface="Symbol" panose="05050102010706020507"/>
              </a:rPr>
              <a:t>n</a:t>
            </a:r>
            <a:r>
              <a:rPr lang="en-US" sz="2600" dirty="0">
                <a:sym typeface="Symbol" panose="05050102010706020507"/>
              </a:rPr>
              <a:t>} under FD’s in </a:t>
            </a:r>
            <a:r>
              <a:rPr lang="en-US" sz="2600" i="1" dirty="0">
                <a:sym typeface="Symbol" panose="05050102010706020507"/>
              </a:rPr>
              <a:t>S (denoted </a:t>
            </a:r>
            <a:r>
              <a:rPr lang="en-US" sz="2600" dirty="0">
                <a:sym typeface="Symbol" panose="05050102010706020507"/>
              </a:rPr>
              <a:t>{</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 A</a:t>
            </a:r>
            <a:r>
              <a:rPr lang="en-US" sz="2600" i="1" baseline="-25000" dirty="0">
                <a:sym typeface="Symbol" panose="05050102010706020507"/>
              </a:rPr>
              <a:t>2</a:t>
            </a:r>
            <a:r>
              <a:rPr lang="en-US" sz="2600" i="1" dirty="0">
                <a:sym typeface="Symbol" panose="05050102010706020507"/>
              </a:rPr>
              <a:t>, …, A</a:t>
            </a:r>
            <a:r>
              <a:rPr lang="en-US" sz="2600" i="1" baseline="-25000" dirty="0">
                <a:sym typeface="Symbol" panose="05050102010706020507"/>
              </a:rPr>
              <a:t>n</a:t>
            </a:r>
            <a:r>
              <a:rPr lang="en-US" sz="2600" dirty="0">
                <a:sym typeface="Symbol" panose="05050102010706020507"/>
              </a:rPr>
              <a:t>}</a:t>
            </a:r>
            <a:r>
              <a:rPr lang="en-US" sz="2600" baseline="30000" dirty="0">
                <a:sym typeface="Symbol" panose="05050102010706020507"/>
              </a:rPr>
              <a:t>+</a:t>
            </a:r>
            <a:r>
              <a:rPr lang="en-US" sz="2600" i="1" dirty="0">
                <a:sym typeface="Symbol" panose="05050102010706020507"/>
              </a:rPr>
              <a:t>)</a:t>
            </a:r>
            <a:r>
              <a:rPr lang="en-US" sz="2600" dirty="0">
                <a:sym typeface="Symbol" panose="05050102010706020507"/>
              </a:rPr>
              <a:t> is the set of attributes </a:t>
            </a:r>
            <a:r>
              <a:rPr lang="en-US" sz="2600" i="1" dirty="0">
                <a:sym typeface="Symbol" panose="05050102010706020507"/>
              </a:rPr>
              <a:t>B</a:t>
            </a:r>
            <a:r>
              <a:rPr lang="en-US" sz="2600" dirty="0">
                <a:sym typeface="Symbol" panose="05050102010706020507"/>
              </a:rPr>
              <a:t> such that every relation that satisfies all the FD’s in set </a:t>
            </a:r>
            <a:r>
              <a:rPr lang="en-US" sz="2600" i="1" dirty="0">
                <a:sym typeface="Symbol" panose="05050102010706020507"/>
              </a:rPr>
              <a:t>S</a:t>
            </a:r>
            <a:r>
              <a:rPr lang="en-US" sz="2600" dirty="0">
                <a:sym typeface="Symbol" panose="05050102010706020507"/>
              </a:rPr>
              <a:t> also satisfies </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A</a:t>
            </a:r>
            <a:r>
              <a:rPr lang="en-US" sz="2600" i="1" baseline="-25000" dirty="0">
                <a:sym typeface="Symbol" panose="05050102010706020507"/>
              </a:rPr>
              <a:t>2</a:t>
            </a:r>
            <a:r>
              <a:rPr lang="en-US" sz="2600" i="1" dirty="0">
                <a:sym typeface="Symbol" panose="05050102010706020507"/>
              </a:rPr>
              <a:t>…A</a:t>
            </a:r>
            <a:r>
              <a:rPr lang="en-US" sz="2600" i="1" baseline="-25000" dirty="0">
                <a:sym typeface="Symbol" panose="05050102010706020507"/>
              </a:rPr>
              <a:t>n</a:t>
            </a:r>
            <a:r>
              <a:rPr lang="en-US" sz="2600" i="1" dirty="0">
                <a:sym typeface="Symbol" panose="05050102010706020507"/>
              </a:rPr>
              <a:t> B</a:t>
            </a:r>
          </a:p>
          <a:p>
            <a:pPr>
              <a:buFont typeface="Wingdings" panose="05000000000000000000" pitchFamily="2" charset="2"/>
              <a:buChar char="§"/>
            </a:pPr>
            <a:r>
              <a:rPr lang="en-US" sz="2600" dirty="0">
                <a:sym typeface="Symbol" panose="05050102010706020507"/>
              </a:rPr>
              <a:t> That is, </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A</a:t>
            </a:r>
            <a:r>
              <a:rPr lang="en-US" sz="2600" i="1" baseline="-25000" dirty="0">
                <a:sym typeface="Symbol" panose="05050102010706020507"/>
              </a:rPr>
              <a:t>2</a:t>
            </a:r>
            <a:r>
              <a:rPr lang="en-US" sz="2600" i="1" dirty="0">
                <a:sym typeface="Symbol" panose="05050102010706020507"/>
              </a:rPr>
              <a:t>…A</a:t>
            </a:r>
            <a:r>
              <a:rPr lang="en-US" sz="2600" i="1" baseline="-25000" dirty="0">
                <a:sym typeface="Symbol" panose="05050102010706020507"/>
              </a:rPr>
              <a:t>n</a:t>
            </a:r>
            <a:r>
              <a:rPr lang="en-US" sz="2600" i="1" dirty="0">
                <a:sym typeface="Symbol" panose="05050102010706020507"/>
              </a:rPr>
              <a:t> B</a:t>
            </a:r>
            <a:r>
              <a:rPr lang="en-US" sz="2600" dirty="0">
                <a:sym typeface="Symbol" panose="05050102010706020507"/>
              </a:rPr>
              <a:t> follows from the FD’s of </a:t>
            </a:r>
            <a:r>
              <a:rPr lang="en-US" sz="2600" i="1" dirty="0">
                <a:sym typeface="Symbol" panose="05050102010706020507"/>
              </a:rPr>
              <a:t>S</a:t>
            </a:r>
          </a:p>
          <a:p>
            <a:pPr>
              <a:buFont typeface="Wingdings" panose="05000000000000000000" pitchFamily="2" charset="2"/>
              <a:buChar char="§"/>
            </a:pPr>
            <a:r>
              <a:rPr lang="en-US" sz="2600" i="1" dirty="0">
                <a:sym typeface="Symbol" panose="05050102010706020507"/>
              </a:rPr>
              <a:t> A</a:t>
            </a:r>
            <a:r>
              <a:rPr lang="en-US" sz="2600" i="1" baseline="-25000" dirty="0">
                <a:sym typeface="Symbol" panose="05050102010706020507"/>
              </a:rPr>
              <a:t>1</a:t>
            </a:r>
            <a:r>
              <a:rPr lang="en-US" sz="2600" i="1" dirty="0">
                <a:sym typeface="Symbol" panose="05050102010706020507"/>
              </a:rPr>
              <a:t>, A</a:t>
            </a:r>
            <a:r>
              <a:rPr lang="en-US" sz="2600" i="1" baseline="-25000" dirty="0">
                <a:sym typeface="Symbol" panose="05050102010706020507"/>
              </a:rPr>
              <a:t>2</a:t>
            </a:r>
            <a:r>
              <a:rPr lang="en-US" sz="2600" i="1" dirty="0">
                <a:sym typeface="Symbol" panose="05050102010706020507"/>
              </a:rPr>
              <a:t>, …, A</a:t>
            </a:r>
            <a:r>
              <a:rPr lang="en-US" sz="2600" i="1" baseline="-25000" dirty="0">
                <a:sym typeface="Symbol" panose="05050102010706020507"/>
              </a:rPr>
              <a:t>n</a:t>
            </a:r>
            <a:r>
              <a:rPr lang="en-US" sz="2600" dirty="0">
                <a:sym typeface="Symbol" panose="05050102010706020507"/>
              </a:rPr>
              <a:t>  {</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 A</a:t>
            </a:r>
            <a:r>
              <a:rPr lang="en-US" sz="2600" i="1" baseline="-25000" dirty="0">
                <a:sym typeface="Symbol" panose="05050102010706020507"/>
              </a:rPr>
              <a:t>2</a:t>
            </a:r>
            <a:r>
              <a:rPr lang="en-US" sz="2600" i="1" dirty="0">
                <a:sym typeface="Symbol" panose="05050102010706020507"/>
              </a:rPr>
              <a:t>, …, A</a:t>
            </a:r>
            <a:r>
              <a:rPr lang="en-US" sz="2600" i="1" baseline="-25000" dirty="0">
                <a:sym typeface="Symbol" panose="05050102010706020507"/>
              </a:rPr>
              <a:t>n</a:t>
            </a:r>
            <a:r>
              <a:rPr lang="en-US" sz="2600" dirty="0">
                <a:sym typeface="Symbol" panose="05050102010706020507"/>
              </a:rPr>
              <a:t>}+, because </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A</a:t>
            </a:r>
            <a:r>
              <a:rPr lang="en-US" sz="2600" i="1" baseline="-25000" dirty="0">
                <a:sym typeface="Symbol" panose="05050102010706020507"/>
              </a:rPr>
              <a:t>2</a:t>
            </a:r>
            <a:r>
              <a:rPr lang="en-US" sz="2600" i="1" dirty="0">
                <a:sym typeface="Symbol" panose="05050102010706020507"/>
              </a:rPr>
              <a:t>…A</a:t>
            </a:r>
            <a:r>
              <a:rPr lang="en-US" sz="2600" i="1" baseline="-25000" dirty="0">
                <a:sym typeface="Symbol" panose="05050102010706020507"/>
              </a:rPr>
              <a:t>n</a:t>
            </a:r>
            <a:r>
              <a:rPr lang="en-US" sz="2600" i="1" dirty="0">
                <a:sym typeface="Symbol" panose="05050102010706020507"/>
              </a:rPr>
              <a:t>A</a:t>
            </a:r>
            <a:r>
              <a:rPr lang="en-US" sz="2600" i="1" baseline="-25000" dirty="0">
                <a:sym typeface="Symbol" panose="05050102010706020507"/>
              </a:rPr>
              <a:t>i</a:t>
            </a:r>
            <a:r>
              <a:rPr lang="en-US" sz="2600" dirty="0">
                <a:sym typeface="Symbol" panose="05050102010706020507"/>
              </a:rPr>
              <a:t> is trivial</a:t>
            </a:r>
          </a:p>
        </p:txBody>
      </p:sp>
      <p:sp>
        <p:nvSpPr>
          <p:cNvPr id="2" name="Title 1"/>
          <p:cNvSpPr>
            <a:spLocks noGrp="1"/>
          </p:cNvSpPr>
          <p:nvPr>
            <p:ph type="title"/>
          </p:nvPr>
        </p:nvSpPr>
        <p:spPr/>
        <p:txBody>
          <a:bodyPr>
            <a:normAutofit fontScale="90000"/>
          </a:bodyPr>
          <a:lstStyle/>
          <a:p>
            <a:pPr algn="ctr"/>
            <a:r>
              <a:rPr lang="en-US" dirty="0"/>
              <a:t>The Closure </a:t>
            </a:r>
            <a:r>
              <a:rPr lang="en-US"/>
              <a:t>of Attributes</a:t>
            </a:r>
            <a:br>
              <a:rPr lang="en-US"/>
            </a:br>
            <a:r>
              <a:rPr lang="en-US">
                <a:solidFill>
                  <a:srgbClr val="00B050"/>
                </a:solidFill>
              </a:rPr>
              <a:t>BAO ĐÓNG</a:t>
            </a:r>
            <a:endParaRPr lang="en-US" dirty="0">
              <a:solidFill>
                <a:srgbClr val="00B050"/>
              </a:solidFill>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280</TotalTime>
  <Words>4459</Words>
  <Application>Microsoft Office PowerPoint</Application>
  <PresentationFormat>On-screen Show (4:3)</PresentationFormat>
  <Paragraphs>534</Paragraphs>
  <Slides>74</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74</vt:i4>
      </vt:variant>
    </vt:vector>
  </HeadingPairs>
  <TitlesOfParts>
    <vt:vector size="81" baseType="lpstr">
      <vt:lpstr>Arial</vt:lpstr>
      <vt:lpstr>Calibri</vt:lpstr>
      <vt:lpstr>Calibri Light</vt:lpstr>
      <vt:lpstr>Times New Roman</vt:lpstr>
      <vt:lpstr>Wingdings</vt:lpstr>
      <vt:lpstr>Retrospect</vt:lpstr>
      <vt:lpstr>Custom Design</vt:lpstr>
      <vt:lpstr>Chapter 3 Design Theory for Relational Databases</vt:lpstr>
      <vt:lpstr>Objectives</vt:lpstr>
      <vt:lpstr>Contents</vt:lpstr>
      <vt:lpstr>Functional dependency phụ thuộc hàm</vt:lpstr>
      <vt:lpstr>Functional dependency</vt:lpstr>
      <vt:lpstr>Functional dependency phụ thuộc hàm</vt:lpstr>
      <vt:lpstr>Functional dependency</vt:lpstr>
      <vt:lpstr>Functional dependency</vt:lpstr>
      <vt:lpstr>The Closure of Attributes BAO ĐÓNG</vt:lpstr>
      <vt:lpstr>The Closure of Attributes</vt:lpstr>
      <vt:lpstr>The Closure of Attributes</vt:lpstr>
      <vt:lpstr>Closing Sets of Functional Dependencies phụ thuộc hàm tối thiểu</vt:lpstr>
      <vt:lpstr>Closing Sets of Functional Dependencies</vt:lpstr>
      <vt:lpstr>What happens to …</vt:lpstr>
      <vt:lpstr>Projecting Functional Dependencies</vt:lpstr>
      <vt:lpstr>Projecting Functional Dependencies</vt:lpstr>
      <vt:lpstr>Projecting Functional Dependencies</vt:lpstr>
      <vt:lpstr>Projecting Functional Dependencies</vt:lpstr>
      <vt:lpstr>Projecting Functional Dependencies</vt:lpstr>
      <vt:lpstr>Anomalies introduction</vt:lpstr>
      <vt:lpstr>Anomalies</vt:lpstr>
      <vt:lpstr>Decomposition</vt:lpstr>
      <vt:lpstr>Example: Decomposition</vt:lpstr>
      <vt:lpstr>Discuss</vt:lpstr>
      <vt:lpstr>Decomposition: The Good, Bad and Ugly</vt:lpstr>
      <vt:lpstr>Example: Loss of information after decomposition</vt:lpstr>
      <vt:lpstr>Example: Dependency Loss</vt:lpstr>
      <vt:lpstr>Normal Forms</vt:lpstr>
      <vt:lpstr>Dependencies: Definitions </vt:lpstr>
      <vt:lpstr>1NF</vt:lpstr>
      <vt:lpstr>No.  There are repeating groups (subject, subjectcost, grade)</vt:lpstr>
      <vt:lpstr>Create new rows so each cell contains only one value</vt:lpstr>
      <vt:lpstr>So. We now have 1NF.</vt:lpstr>
      <vt:lpstr>No – the studentID no longer uniquely identifies each row</vt:lpstr>
      <vt:lpstr>2NF</vt:lpstr>
      <vt:lpstr>And 2NF requires…</vt:lpstr>
      <vt:lpstr>So it’s not 2NF</vt:lpstr>
      <vt:lpstr>Make new tables</vt:lpstr>
      <vt:lpstr>Step 1</vt:lpstr>
      <vt:lpstr>Step 2</vt:lpstr>
      <vt:lpstr>Step 3</vt:lpstr>
      <vt:lpstr>Step 3</vt:lpstr>
      <vt:lpstr>Step 4 - relationships</vt:lpstr>
      <vt:lpstr>Step 4 - cardinality</vt:lpstr>
      <vt:lpstr>Step 4 - cardinality</vt:lpstr>
      <vt:lpstr>Step 4 - cardinality</vt:lpstr>
      <vt:lpstr>Step 4 - cardinality</vt:lpstr>
      <vt:lpstr>A 2NF check</vt:lpstr>
      <vt:lpstr>A 2NF check</vt:lpstr>
      <vt:lpstr>A 2NF check</vt:lpstr>
      <vt:lpstr>But is it 3NF?</vt:lpstr>
      <vt:lpstr>3NF: Đạt 2NF and 1NF.</vt:lpstr>
      <vt:lpstr>A 3NF check</vt:lpstr>
      <vt:lpstr>A 3NF check</vt:lpstr>
      <vt:lpstr>A 3NF check</vt:lpstr>
      <vt:lpstr>A 3NF check</vt:lpstr>
      <vt:lpstr>A 3NF check</vt:lpstr>
      <vt:lpstr>A 3NF check</vt:lpstr>
      <vt:lpstr>Again, carve off the offending fields</vt:lpstr>
      <vt:lpstr>A 3NF fix</vt:lpstr>
      <vt:lpstr>A 3NF fix</vt:lpstr>
      <vt:lpstr>A 3NF win!</vt:lpstr>
      <vt:lpstr>PowerPoint Presentation</vt:lpstr>
      <vt:lpstr>The Reveal</vt:lpstr>
      <vt:lpstr>3NF No transitive dependencies</vt:lpstr>
      <vt:lpstr>BCNF</vt:lpstr>
      <vt:lpstr>Example: BCNF or not</vt:lpstr>
      <vt:lpstr>Example: BCNF or not</vt:lpstr>
      <vt:lpstr>Example: BCNF or not</vt:lpstr>
      <vt:lpstr>Differences between BCNF and 3NF</vt:lpstr>
      <vt:lpstr>BCNF decomposition algorithm (self studying)</vt:lpstr>
      <vt:lpstr>3NF decomposition algorithm  – self studying</vt:lpstr>
      <vt:lpstr>Summary 1 </vt:lpstr>
      <vt:lpstr>Summary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Trần Ngân</cp:lastModifiedBy>
  <cp:revision>134</cp:revision>
  <dcterms:created xsi:type="dcterms:W3CDTF">2020-12-02T06:50:00Z</dcterms:created>
  <dcterms:modified xsi:type="dcterms:W3CDTF">2022-09-21T01:04:09Z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461A46B3BD574904BDEEA09D0305F23D</vt:lpwstr>
  </property>
  <property fmtid="{D5CDD505-2E9C-101B-9397-08002B2CF9AE}" pid="3" name="KSOProductBuildVer">
    <vt:lpwstr>1033-11.2.0.11130</vt:lpwstr>
  </property>
</Properties>
</file>