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60"/>
  </p:notesMasterIdLst>
  <p:sldIdLst>
    <p:sldId id="256" r:id="rId3"/>
    <p:sldId id="257" r:id="rId4"/>
    <p:sldId id="258" r:id="rId5"/>
    <p:sldId id="259" r:id="rId6"/>
    <p:sldId id="260" r:id="rId7"/>
    <p:sldId id="261" r:id="rId8"/>
    <p:sldId id="450" r:id="rId9"/>
    <p:sldId id="485" r:id="rId10"/>
    <p:sldId id="264" r:id="rId11"/>
    <p:sldId id="263" r:id="rId12"/>
    <p:sldId id="265" r:id="rId13"/>
    <p:sldId id="266" r:id="rId14"/>
    <p:sldId id="267" r:id="rId15"/>
    <p:sldId id="308" r:id="rId16"/>
    <p:sldId id="382" r:id="rId17"/>
    <p:sldId id="402" r:id="rId18"/>
    <p:sldId id="460" r:id="rId19"/>
    <p:sldId id="436" r:id="rId20"/>
    <p:sldId id="437" r:id="rId21"/>
    <p:sldId id="486" r:id="rId22"/>
    <p:sldId id="268" r:id="rId23"/>
    <p:sldId id="468" r:id="rId24"/>
    <p:sldId id="475" r:id="rId25"/>
    <p:sldId id="487" r:id="rId26"/>
    <p:sldId id="477" r:id="rId27"/>
    <p:sldId id="478" r:id="rId28"/>
    <p:sldId id="479" r:id="rId29"/>
    <p:sldId id="480" r:id="rId30"/>
    <p:sldId id="481" r:id="rId31"/>
    <p:sldId id="482" r:id="rId32"/>
    <p:sldId id="483" r:id="rId33"/>
    <p:sldId id="484" r:id="rId34"/>
    <p:sldId id="319" r:id="rId35"/>
    <p:sldId id="321" r:id="rId36"/>
    <p:sldId id="403" r:id="rId37"/>
    <p:sldId id="488" r:id="rId38"/>
    <p:sldId id="325" r:id="rId39"/>
    <p:sldId id="326" r:id="rId40"/>
    <p:sldId id="330" r:id="rId41"/>
    <p:sldId id="387" r:id="rId42"/>
    <p:sldId id="388" r:id="rId43"/>
    <p:sldId id="334" r:id="rId44"/>
    <p:sldId id="489" r:id="rId45"/>
    <p:sldId id="335" r:id="rId46"/>
    <p:sldId id="337" r:id="rId47"/>
    <p:sldId id="341" r:id="rId48"/>
    <p:sldId id="343" r:id="rId49"/>
    <p:sldId id="342" r:id="rId50"/>
    <p:sldId id="344" r:id="rId51"/>
    <p:sldId id="346" r:id="rId52"/>
    <p:sldId id="349" r:id="rId53"/>
    <p:sldId id="389" r:id="rId54"/>
    <p:sldId id="352" r:id="rId55"/>
    <p:sldId id="353" r:id="rId56"/>
    <p:sldId id="354" r:id="rId57"/>
    <p:sldId id="355" r:id="rId58"/>
    <p:sldId id="356"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7" autoAdjust="0"/>
    <p:restoredTop sz="93758" autoAdjust="0"/>
  </p:normalViewPr>
  <p:slideViewPr>
    <p:cSldViewPr snapToGrid="0">
      <p:cViewPr varScale="1">
        <p:scale>
          <a:sx n="81" d="100"/>
          <a:sy n="81" d="100"/>
        </p:scale>
        <p:origin x="1507"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01E51-F0D7-4CCA-8A78-9770C78E6CA5}" type="datetimeFigureOut">
              <a:rPr lang="vi-VN" smtClean="0"/>
              <a:t>15/06/2022</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9CF8A-6F0D-4A81-9239-E2648E66C7A2}" type="slidenum">
              <a:rPr lang="vi-VN" smtClean="0"/>
              <a:t>‹#›</a:t>
            </a:fld>
            <a:endParaRPr lang="vi-VN"/>
          </a:p>
        </p:txBody>
      </p:sp>
    </p:spTree>
    <p:extLst>
      <p:ext uri="{BB962C8B-B14F-4D97-AF65-F5344CB8AC3E}">
        <p14:creationId xmlns:p14="http://schemas.microsoft.com/office/powerpoint/2010/main" val="1010114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Data Model - a group of conceptual tools that describes data, its relationships and semantics. It also consists of the consistency constraints that the data adheres to.</a:t>
            </a:r>
          </a:p>
          <a:p>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5</a:t>
            </a:fld>
            <a:endParaRPr lang="vi-VN"/>
          </a:p>
        </p:txBody>
      </p:sp>
    </p:spTree>
    <p:extLst>
      <p:ext uri="{BB962C8B-B14F-4D97-AF65-F5344CB8AC3E}">
        <p14:creationId xmlns:p14="http://schemas.microsoft.com/office/powerpoint/2010/main" val="677560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37</a:t>
            </a:fld>
            <a:endParaRPr lang="en-US"/>
          </a:p>
        </p:txBody>
      </p:sp>
    </p:spTree>
    <p:extLst>
      <p:ext uri="{BB962C8B-B14F-4D97-AF65-F5344CB8AC3E}">
        <p14:creationId xmlns:p14="http://schemas.microsoft.com/office/powerpoint/2010/main" val="1960960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pPr>
              <a:buFont typeface="Arial" pitchFamily="34" charset="0"/>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38</a:t>
            </a:fld>
            <a:endParaRPr lang="en-US"/>
          </a:p>
        </p:txBody>
      </p:sp>
    </p:spTree>
    <p:extLst>
      <p:ext uri="{BB962C8B-B14F-4D97-AF65-F5344CB8AC3E}">
        <p14:creationId xmlns:p14="http://schemas.microsoft.com/office/powerpoint/2010/main" val="1719932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39</a:t>
            </a:fld>
            <a:endParaRPr lang="en-US"/>
          </a:p>
        </p:txBody>
      </p:sp>
    </p:spTree>
    <p:extLst>
      <p:ext uri="{BB962C8B-B14F-4D97-AF65-F5344CB8AC3E}">
        <p14:creationId xmlns:p14="http://schemas.microsoft.com/office/powerpoint/2010/main" val="3186535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40</a:t>
            </a:fld>
            <a:endParaRPr lang="en-US"/>
          </a:p>
        </p:txBody>
      </p:sp>
    </p:spTree>
    <p:extLst>
      <p:ext uri="{BB962C8B-B14F-4D97-AF65-F5344CB8AC3E}">
        <p14:creationId xmlns:p14="http://schemas.microsoft.com/office/powerpoint/2010/main" val="1853496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41</a:t>
            </a:fld>
            <a:endParaRPr lang="en-US"/>
          </a:p>
        </p:txBody>
      </p:sp>
    </p:spTree>
    <p:extLst>
      <p:ext uri="{BB962C8B-B14F-4D97-AF65-F5344CB8AC3E}">
        <p14:creationId xmlns:p14="http://schemas.microsoft.com/office/powerpoint/2010/main" val="831170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42</a:t>
            </a:fld>
            <a:endParaRPr lang="en-US"/>
          </a:p>
        </p:txBody>
      </p:sp>
    </p:spTree>
    <p:extLst>
      <p:ext uri="{BB962C8B-B14F-4D97-AF65-F5344CB8AC3E}">
        <p14:creationId xmlns:p14="http://schemas.microsoft.com/office/powerpoint/2010/main" val="2453406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r>
              <a:rPr lang="en-US" dirty="0"/>
              <a:t> </a:t>
            </a:r>
            <a:endParaRPr lang="en-US" sz="1200" b="0" i="0" u="none" strike="noStrike"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8C7C2A9-DAE5-4834-AD17-5D407558D5C5}" type="slidenum">
              <a:rPr lang="en-US" smtClean="0"/>
              <a:pPr/>
              <a:t>44</a:t>
            </a:fld>
            <a:endParaRPr lang="en-US"/>
          </a:p>
        </p:txBody>
      </p:sp>
    </p:spTree>
    <p:extLst>
      <p:ext uri="{BB962C8B-B14F-4D97-AF65-F5344CB8AC3E}">
        <p14:creationId xmlns:p14="http://schemas.microsoft.com/office/powerpoint/2010/main" val="1538440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pPr>
              <a:buFont typeface="Arial" pitchFamily="34" charset="0"/>
              <a:buChar char="•"/>
            </a:pPr>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45</a:t>
            </a:fld>
            <a:endParaRPr lang="en-US"/>
          </a:p>
        </p:txBody>
      </p:sp>
    </p:spTree>
    <p:extLst>
      <p:ext uri="{BB962C8B-B14F-4D97-AF65-F5344CB8AC3E}">
        <p14:creationId xmlns:p14="http://schemas.microsoft.com/office/powerpoint/2010/main" val="1635304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46</a:t>
            </a:fld>
            <a:endParaRPr lang="en-US"/>
          </a:p>
        </p:txBody>
      </p:sp>
    </p:spTree>
    <p:extLst>
      <p:ext uri="{BB962C8B-B14F-4D97-AF65-F5344CB8AC3E}">
        <p14:creationId xmlns:p14="http://schemas.microsoft.com/office/powerpoint/2010/main" val="3135289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48</a:t>
            </a:fld>
            <a:endParaRPr lang="en-US"/>
          </a:p>
        </p:txBody>
      </p:sp>
    </p:spTree>
    <p:extLst>
      <p:ext uri="{BB962C8B-B14F-4D97-AF65-F5344CB8AC3E}">
        <p14:creationId xmlns:p14="http://schemas.microsoft.com/office/powerpoint/2010/main" val="767870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14</a:t>
            </a:fld>
            <a:endParaRPr lang="en-US"/>
          </a:p>
        </p:txBody>
      </p:sp>
    </p:spTree>
    <p:extLst>
      <p:ext uri="{BB962C8B-B14F-4D97-AF65-F5344CB8AC3E}">
        <p14:creationId xmlns:p14="http://schemas.microsoft.com/office/powerpoint/2010/main" val="2610642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49</a:t>
            </a:fld>
            <a:endParaRPr lang="en-US"/>
          </a:p>
        </p:txBody>
      </p:sp>
    </p:spTree>
    <p:extLst>
      <p:ext uri="{BB962C8B-B14F-4D97-AF65-F5344CB8AC3E}">
        <p14:creationId xmlns:p14="http://schemas.microsoft.com/office/powerpoint/2010/main" val="411783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50</a:t>
            </a:fld>
            <a:endParaRPr lang="en-US"/>
          </a:p>
        </p:txBody>
      </p:sp>
    </p:spTree>
    <p:extLst>
      <p:ext uri="{BB962C8B-B14F-4D97-AF65-F5344CB8AC3E}">
        <p14:creationId xmlns:p14="http://schemas.microsoft.com/office/powerpoint/2010/main" val="608973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51</a:t>
            </a:fld>
            <a:endParaRPr lang="en-US"/>
          </a:p>
        </p:txBody>
      </p:sp>
    </p:spTree>
    <p:extLst>
      <p:ext uri="{BB962C8B-B14F-4D97-AF65-F5344CB8AC3E}">
        <p14:creationId xmlns:p14="http://schemas.microsoft.com/office/powerpoint/2010/main" val="34251951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r>
              <a:rPr lang="en-US" b="1" dirty="0"/>
              <a:t> </a:t>
            </a:r>
            <a:endParaRPr lang="en-US" b="0" baseline="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52</a:t>
            </a:fld>
            <a:endParaRPr lang="en-US"/>
          </a:p>
        </p:txBody>
      </p:sp>
    </p:spTree>
    <p:extLst>
      <p:ext uri="{BB962C8B-B14F-4D97-AF65-F5344CB8AC3E}">
        <p14:creationId xmlns:p14="http://schemas.microsoft.com/office/powerpoint/2010/main" val="2586955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53</a:t>
            </a:fld>
            <a:endParaRPr lang="en-US"/>
          </a:p>
        </p:txBody>
      </p:sp>
    </p:spTree>
    <p:extLst>
      <p:ext uri="{BB962C8B-B14F-4D97-AF65-F5344CB8AC3E}">
        <p14:creationId xmlns:p14="http://schemas.microsoft.com/office/powerpoint/2010/main" val="2090592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54</a:t>
            </a:fld>
            <a:endParaRPr lang="en-US"/>
          </a:p>
        </p:txBody>
      </p:sp>
    </p:spTree>
    <p:extLst>
      <p:ext uri="{BB962C8B-B14F-4D97-AF65-F5344CB8AC3E}">
        <p14:creationId xmlns:p14="http://schemas.microsoft.com/office/powerpoint/2010/main" val="21319647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55</a:t>
            </a:fld>
            <a:endParaRPr lang="en-US"/>
          </a:p>
        </p:txBody>
      </p:sp>
    </p:spTree>
    <p:extLst>
      <p:ext uri="{BB962C8B-B14F-4D97-AF65-F5344CB8AC3E}">
        <p14:creationId xmlns:p14="http://schemas.microsoft.com/office/powerpoint/2010/main" val="28234135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56</a:t>
            </a:fld>
            <a:endParaRPr lang="en-US"/>
          </a:p>
        </p:txBody>
      </p:sp>
    </p:spTree>
    <p:extLst>
      <p:ext uri="{BB962C8B-B14F-4D97-AF65-F5344CB8AC3E}">
        <p14:creationId xmlns:p14="http://schemas.microsoft.com/office/powerpoint/2010/main" val="5401905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57</a:t>
            </a:fld>
            <a:endParaRPr lang="en-US"/>
          </a:p>
        </p:txBody>
      </p:sp>
    </p:spTree>
    <p:extLst>
      <p:ext uri="{BB962C8B-B14F-4D97-AF65-F5344CB8AC3E}">
        <p14:creationId xmlns:p14="http://schemas.microsoft.com/office/powerpoint/2010/main" val="2631880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15</a:t>
            </a:fld>
            <a:endParaRPr lang="en-US"/>
          </a:p>
        </p:txBody>
      </p:sp>
    </p:spTree>
    <p:extLst>
      <p:ext uri="{BB962C8B-B14F-4D97-AF65-F5344CB8AC3E}">
        <p14:creationId xmlns:p14="http://schemas.microsoft.com/office/powerpoint/2010/main" val="2559883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16</a:t>
            </a:fld>
            <a:endParaRPr lang="en-US"/>
          </a:p>
        </p:txBody>
      </p:sp>
    </p:spTree>
    <p:extLst>
      <p:ext uri="{BB962C8B-B14F-4D97-AF65-F5344CB8AC3E}">
        <p14:creationId xmlns:p14="http://schemas.microsoft.com/office/powerpoint/2010/main" val="2575848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17</a:t>
            </a:fld>
            <a:endParaRPr lang="en-US"/>
          </a:p>
        </p:txBody>
      </p:sp>
    </p:spTree>
    <p:extLst>
      <p:ext uri="{BB962C8B-B14F-4D97-AF65-F5344CB8AC3E}">
        <p14:creationId xmlns:p14="http://schemas.microsoft.com/office/powerpoint/2010/main" val="2631326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Chuyển từ 1 qua M ( nhiều)</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Student( </a:t>
            </a:r>
            <a:r>
              <a:rPr lang="en-US" sz="1800" u="sng">
                <a:effectLst/>
                <a:latin typeface="Calibri" panose="020F0502020204030204" pitchFamily="34" charset="0"/>
                <a:ea typeface="Calibri" panose="020F0502020204030204" pitchFamily="34" charset="0"/>
                <a:cs typeface="Times New Roman" panose="02020603050405020304" pitchFamily="18" charset="0"/>
              </a:rPr>
              <a:t>SID,</a:t>
            </a:r>
            <a:r>
              <a:rPr lang="en-US" sz="1800">
                <a:effectLst/>
                <a:latin typeface="Calibri" panose="020F0502020204030204" pitchFamily="34" charset="0"/>
                <a:ea typeface="Calibri" panose="020F0502020204030204" pitchFamily="34" charset="0"/>
                <a:cs typeface="Times New Roman" panose="02020603050405020304" pitchFamily="18" charset="0"/>
              </a:rPr>
              <a:t> Name, SSN</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Progessor( </a:t>
            </a:r>
            <a:r>
              <a:rPr lang="en-US" sz="1800" u="sng">
                <a:effectLst/>
                <a:latin typeface="Calibri" panose="020F0502020204030204" pitchFamily="34" charset="0"/>
                <a:ea typeface="Calibri" panose="020F0502020204030204" pitchFamily="34" charset="0"/>
                <a:cs typeface="Times New Roman" panose="02020603050405020304" pitchFamily="18" charset="0"/>
              </a:rPr>
              <a:t>SSN</a:t>
            </a:r>
            <a:r>
              <a:rPr lang="en-US" sz="1800">
                <a:effectLst/>
                <a:latin typeface="Calibri" panose="020F0502020204030204" pitchFamily="34" charset="0"/>
                <a:ea typeface="Calibri" panose="020F0502020204030204" pitchFamily="34" charset="0"/>
                <a:cs typeface="Times New Roman" panose="02020603050405020304" pitchFamily="18" charset="0"/>
              </a:rPr>
              <a:t>, Name, Dept</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Dept ( Name, </a:t>
            </a:r>
            <a:r>
              <a:rPr lang="en-US" sz="1800" u="sng">
                <a:effectLst/>
                <a:latin typeface="Calibri" panose="020F0502020204030204" pitchFamily="34" charset="0"/>
                <a:ea typeface="Calibri" panose="020F0502020204030204" pitchFamily="34" charset="0"/>
                <a:cs typeface="Times New Roman" panose="02020603050405020304" pitchFamily="18" charset="0"/>
              </a:rPr>
              <a:t>Code)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Advisor</a:t>
            </a:r>
            <a:r>
              <a:rPr lang="en-US" sz="1800" u="sng">
                <a:effectLst/>
                <a:latin typeface="Calibri" panose="020F0502020204030204" pitchFamily="34" charset="0"/>
                <a:ea typeface="Calibri" panose="020F0502020204030204" pitchFamily="34" charset="0"/>
                <a:cs typeface="Times New Roman" panose="02020603050405020304" pitchFamily="18" charset="0"/>
              </a:rPr>
              <a:t> (SID, Code)</a:t>
            </a:r>
          </a:p>
          <a:p>
            <a:pPr marL="0" marR="0">
              <a:lnSpc>
                <a:spcPct val="107000"/>
              </a:lnSpc>
              <a:spcBef>
                <a:spcPts val="0"/>
              </a:spcBef>
              <a:spcAft>
                <a:spcPts val="800"/>
              </a:spcAft>
            </a:pPr>
            <a:r>
              <a:rPr lang="en-US" sz="1800" b="1" u="none">
                <a:effectLst/>
                <a:latin typeface="Calibri" panose="020F0502020204030204" pitchFamily="34" charset="0"/>
                <a:ea typeface="Calibri" panose="020F0502020204030204" pitchFamily="34" charset="0"/>
                <a:cs typeface="Times New Roman" panose="02020603050405020304" pitchFamily="18" charset="0"/>
              </a:rPr>
              <a:t>N – N, đa ngôi, đa trị =&gt; phát sinh quan hệ mới</a:t>
            </a:r>
          </a:p>
          <a:p>
            <a:endParaRPr lang="en-US"/>
          </a:p>
        </p:txBody>
      </p:sp>
      <p:sp>
        <p:nvSpPr>
          <p:cNvPr id="4" name="Slide Number Placeholder 3"/>
          <p:cNvSpPr>
            <a:spLocks noGrp="1"/>
          </p:cNvSpPr>
          <p:nvPr>
            <p:ph type="sldNum" sz="quarter" idx="5"/>
          </p:nvPr>
        </p:nvSpPr>
        <p:spPr/>
        <p:txBody>
          <a:bodyPr/>
          <a:lstStyle/>
          <a:p>
            <a:fld id="{B049CF8A-6F0D-4A81-9239-E2648E66C7A2}" type="slidenum">
              <a:rPr lang="vi-VN" smtClean="0"/>
              <a:t>32</a:t>
            </a:fld>
            <a:endParaRPr lang="vi-VN"/>
          </a:p>
        </p:txBody>
      </p:sp>
    </p:spTree>
    <p:extLst>
      <p:ext uri="{BB962C8B-B14F-4D97-AF65-F5344CB8AC3E}">
        <p14:creationId xmlns:p14="http://schemas.microsoft.com/office/powerpoint/2010/main" val="164049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pPr>
              <a:buFont typeface="Arial" pitchFamily="34" charset="0"/>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33</a:t>
            </a:fld>
            <a:endParaRPr lang="en-US"/>
          </a:p>
        </p:txBody>
      </p:sp>
    </p:spTree>
    <p:extLst>
      <p:ext uri="{BB962C8B-B14F-4D97-AF65-F5344CB8AC3E}">
        <p14:creationId xmlns:p14="http://schemas.microsoft.com/office/powerpoint/2010/main" val="1278487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34</a:t>
            </a:fld>
            <a:endParaRPr lang="en-US"/>
          </a:p>
        </p:txBody>
      </p:sp>
    </p:spTree>
    <p:extLst>
      <p:ext uri="{BB962C8B-B14F-4D97-AF65-F5344CB8AC3E}">
        <p14:creationId xmlns:p14="http://schemas.microsoft.com/office/powerpoint/2010/main" val="3548414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35</a:t>
            </a:fld>
            <a:endParaRPr lang="en-US"/>
          </a:p>
        </p:txBody>
      </p:sp>
    </p:spTree>
    <p:extLst>
      <p:ext uri="{BB962C8B-B14F-4D97-AF65-F5344CB8AC3E}">
        <p14:creationId xmlns:p14="http://schemas.microsoft.com/office/powerpoint/2010/main" val="21885242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17252" y="618656"/>
            <a:ext cx="8282866" cy="3706456"/>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17251" y="4455621"/>
            <a:ext cx="8282865"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C022CA-6D7F-4C79-B302-BC1F36FF8E62}" type="datetime1">
              <a:rPr lang="vi-VN" smtClean="0"/>
              <a:t>15/06/2022</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a:extLst>
              <a:ext uri="{FF2B5EF4-FFF2-40B4-BE49-F238E27FC236}">
                <a16:creationId xmlns:a16="http://schemas.microsoft.com/office/drawing/2014/main" id="{A0963C1F-7CE9-4F9E-B7FD-0800F8B125E4}"/>
              </a:ext>
            </a:extLst>
          </p:cNvPr>
          <p:cNvPicPr>
            <a:picLocks noChangeAspect="1"/>
          </p:cNvPicPr>
          <p:nvPr userDrawn="1"/>
        </p:nvPicPr>
        <p:blipFill>
          <a:blip r:embed="rId2" cstate="print">
            <a:lum bright="34000" contrast="-51000"/>
          </a:blip>
          <a:stretch>
            <a:fillRect/>
          </a:stretch>
        </p:blipFill>
        <p:spPr>
          <a:xfrm>
            <a:off x="96463" y="66289"/>
            <a:ext cx="914402" cy="440149"/>
          </a:xfrm>
          <a:prstGeom prst="rect">
            <a:avLst/>
          </a:prstGeom>
        </p:spPr>
      </p:pic>
    </p:spTree>
    <p:extLst>
      <p:ext uri="{BB962C8B-B14F-4D97-AF65-F5344CB8AC3E}">
        <p14:creationId xmlns:p14="http://schemas.microsoft.com/office/powerpoint/2010/main" val="3001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24EE98-758A-4360-A8B0-01A8C7074446}" type="datetime1">
              <a:rPr lang="vi-VN" smtClean="0"/>
              <a:t>15/06/2022</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20256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6" y="414781"/>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5A7C4C-06DE-429E-940C-8256FAFF9B82}" type="datetime1">
              <a:rPr lang="vi-VN" smtClean="0"/>
              <a:t>15/06/2022</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427953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2"/>
            <a:ext cx="7391400" cy="563563"/>
          </a:xfrm>
        </p:spPr>
        <p:txBody>
          <a:bodyPr/>
          <a:lstStyle/>
          <a:p>
            <a:r>
              <a:rPr lang="en-US"/>
              <a:t>Click to edit Master title style</a:t>
            </a:r>
          </a:p>
        </p:txBody>
      </p:sp>
      <p:sp>
        <p:nvSpPr>
          <p:cNvPr id="3" name="Table Placeholder 2"/>
          <p:cNvSpPr>
            <a:spLocks noGrp="1"/>
          </p:cNvSpPr>
          <p:nvPr>
            <p:ph type="tbl" idx="1"/>
          </p:nvPr>
        </p:nvSpPr>
        <p:spPr>
          <a:xfrm>
            <a:off x="457200" y="1228727"/>
            <a:ext cx="8229600" cy="5095875"/>
          </a:xfrm>
        </p:spPr>
        <p:txBody>
          <a:bodyPr/>
          <a:lstStyle/>
          <a:p>
            <a:pPr lvl="0"/>
            <a:endParaRPr lang="en-US" noProof="0"/>
          </a:p>
        </p:txBody>
      </p:sp>
      <p:sp>
        <p:nvSpPr>
          <p:cNvPr id="4" name="Rectangle 4"/>
          <p:cNvSpPr>
            <a:spLocks noGrp="1" noChangeArrowheads="1"/>
          </p:cNvSpPr>
          <p:nvPr>
            <p:ph type="dt" sz="half" idx="10"/>
          </p:nvPr>
        </p:nvSpPr>
        <p:spPr>
          <a:xfrm>
            <a:off x="457200" y="6400802"/>
            <a:ext cx="2133600" cy="320675"/>
          </a:xfrm>
          <a:prstGeom prst="rect">
            <a:avLst/>
          </a:prstGeom>
          <a:ln/>
        </p:spPr>
        <p:txBody>
          <a:bodyPr/>
          <a:lstStyle>
            <a:lvl1pPr>
              <a:defRPr/>
            </a:lvl1pPr>
          </a:lstStyle>
          <a:p>
            <a:pPr>
              <a:defRPr/>
            </a:pPr>
            <a:endParaRPr lang="en-SG"/>
          </a:p>
        </p:txBody>
      </p:sp>
      <p:sp>
        <p:nvSpPr>
          <p:cNvPr id="5" name="Rectangle 5"/>
          <p:cNvSpPr>
            <a:spLocks noGrp="1" noChangeArrowheads="1"/>
          </p:cNvSpPr>
          <p:nvPr>
            <p:ph type="ftr" sz="quarter" idx="11"/>
          </p:nvPr>
        </p:nvSpPr>
        <p:spPr>
          <a:xfrm>
            <a:off x="3124200" y="6400802"/>
            <a:ext cx="2895600" cy="320675"/>
          </a:xfrm>
          <a:prstGeom prst="rect">
            <a:avLst/>
          </a:prstGeom>
          <a:ln/>
        </p:spPr>
        <p:txBody>
          <a:bodyPr/>
          <a:lstStyle>
            <a:lvl1pPr>
              <a:defRPr/>
            </a:lvl1pPr>
          </a:lstStyle>
          <a:p>
            <a:pPr>
              <a:defRPr/>
            </a:pPr>
            <a:endParaRPr lang="en-SG"/>
          </a:p>
        </p:txBody>
      </p:sp>
      <p:sp>
        <p:nvSpPr>
          <p:cNvPr id="6" name="Rectangle 6"/>
          <p:cNvSpPr>
            <a:spLocks noGrp="1" noChangeArrowheads="1"/>
          </p:cNvSpPr>
          <p:nvPr>
            <p:ph type="sldNum" sz="quarter" idx="12"/>
          </p:nvPr>
        </p:nvSpPr>
        <p:spPr>
          <a:xfrm>
            <a:off x="6553200" y="6400802"/>
            <a:ext cx="2133600" cy="320675"/>
          </a:xfrm>
          <a:prstGeom prst="rect">
            <a:avLst/>
          </a:prstGeom>
          <a:ln/>
        </p:spPr>
        <p:txBody>
          <a:bodyPr/>
          <a:lstStyle>
            <a:lvl1pPr>
              <a:defRPr/>
            </a:lvl1pPr>
          </a:lstStyle>
          <a:p>
            <a:pPr>
              <a:defRPr/>
            </a:pPr>
            <a:fld id="{E1977CEC-245A-470B-BDE6-06619DDAAC9E}" type="slidenum">
              <a:rPr lang="en-SG"/>
              <a:pPr>
                <a:defRPr/>
              </a:pPr>
              <a:t>‹#›</a:t>
            </a:fld>
            <a:endParaRPr lang="en-SG"/>
          </a:p>
        </p:txBody>
      </p:sp>
    </p:spTree>
    <p:extLst>
      <p:ext uri="{BB962C8B-B14F-4D97-AF65-F5344CB8AC3E}">
        <p14:creationId xmlns:p14="http://schemas.microsoft.com/office/powerpoint/2010/main" val="459052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260C-6D91-444D-A403-0669E519D3B0}"/>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966C3D63-86C6-46E7-B509-1208D0B3F02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3EF6FF1E-437C-42D1-AB7F-611226B9386A}"/>
              </a:ext>
            </a:extLst>
          </p:cNvPr>
          <p:cNvSpPr>
            <a:spLocks noGrp="1"/>
          </p:cNvSpPr>
          <p:nvPr>
            <p:ph type="dt" sz="half" idx="10"/>
          </p:nvPr>
        </p:nvSpPr>
        <p:spPr/>
        <p:txBody>
          <a:bodyPr/>
          <a:lstStyle/>
          <a:p>
            <a:fld id="{A2656726-2D53-474C-A63A-9B9FE4C3C2A9}" type="datetime1">
              <a:rPr lang="vi-VN" smtClean="0"/>
              <a:t>15/06/2022</a:t>
            </a:fld>
            <a:endParaRPr lang="vi-VN"/>
          </a:p>
        </p:txBody>
      </p:sp>
      <p:sp>
        <p:nvSpPr>
          <p:cNvPr id="5" name="Footer Placeholder 4">
            <a:extLst>
              <a:ext uri="{FF2B5EF4-FFF2-40B4-BE49-F238E27FC236}">
                <a16:creationId xmlns:a16="http://schemas.microsoft.com/office/drawing/2014/main" id="{2837942B-5C43-46CF-8963-BEF960CC6F86}"/>
              </a:ext>
            </a:extLst>
          </p:cNvPr>
          <p:cNvSpPr>
            <a:spLocks noGrp="1"/>
          </p:cNvSpPr>
          <p:nvPr>
            <p:ph type="ftr" sz="quarter" idx="11"/>
          </p:nvPr>
        </p:nvSpPr>
        <p:spPr/>
        <p:txBody>
          <a:bodyPr/>
          <a:lstStyle/>
          <a:p>
            <a:r>
              <a:rPr lang="vi-VN"/>
              <a:t>High-Level Database Model</a:t>
            </a:r>
          </a:p>
        </p:txBody>
      </p:sp>
      <p:sp>
        <p:nvSpPr>
          <p:cNvPr id="6" name="Slide Number Placeholder 5">
            <a:extLst>
              <a:ext uri="{FF2B5EF4-FFF2-40B4-BE49-F238E27FC236}">
                <a16:creationId xmlns:a16="http://schemas.microsoft.com/office/drawing/2014/main" id="{3C7BEAA7-F8BC-422F-8041-0BC9D2CDC73B}"/>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714057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F081D-D324-4D9D-80E1-E264DFB96C91}"/>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B2837334-3AA3-45DA-808F-A8D1009061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26EBF502-D222-4164-9EFA-BCEC3B7D4EFD}"/>
              </a:ext>
            </a:extLst>
          </p:cNvPr>
          <p:cNvSpPr>
            <a:spLocks noGrp="1"/>
          </p:cNvSpPr>
          <p:nvPr>
            <p:ph type="dt" sz="half" idx="10"/>
          </p:nvPr>
        </p:nvSpPr>
        <p:spPr/>
        <p:txBody>
          <a:bodyPr/>
          <a:lstStyle/>
          <a:p>
            <a:fld id="{CB016374-5694-4399-A12D-17E2439BE279}" type="datetime1">
              <a:rPr lang="vi-VN" smtClean="0"/>
              <a:t>15/06/2022</a:t>
            </a:fld>
            <a:endParaRPr lang="vi-VN"/>
          </a:p>
        </p:txBody>
      </p:sp>
      <p:sp>
        <p:nvSpPr>
          <p:cNvPr id="5" name="Footer Placeholder 4">
            <a:extLst>
              <a:ext uri="{FF2B5EF4-FFF2-40B4-BE49-F238E27FC236}">
                <a16:creationId xmlns:a16="http://schemas.microsoft.com/office/drawing/2014/main" id="{12170A66-57DC-4301-A3E5-2DD6EE57EE72}"/>
              </a:ext>
            </a:extLst>
          </p:cNvPr>
          <p:cNvSpPr>
            <a:spLocks noGrp="1"/>
          </p:cNvSpPr>
          <p:nvPr>
            <p:ph type="ftr" sz="quarter" idx="11"/>
          </p:nvPr>
        </p:nvSpPr>
        <p:spPr/>
        <p:txBody>
          <a:bodyPr/>
          <a:lstStyle/>
          <a:p>
            <a:r>
              <a:rPr lang="vi-VN"/>
              <a:t>High-Level Database Model</a:t>
            </a:r>
          </a:p>
        </p:txBody>
      </p:sp>
      <p:sp>
        <p:nvSpPr>
          <p:cNvPr id="6" name="Slide Number Placeholder 5">
            <a:extLst>
              <a:ext uri="{FF2B5EF4-FFF2-40B4-BE49-F238E27FC236}">
                <a16:creationId xmlns:a16="http://schemas.microsoft.com/office/drawing/2014/main" id="{E2AB9BCA-96A4-47B9-9890-D6D1DE2073C5}"/>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812877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03D25-2D02-495E-BEAB-16C4A7C85906}"/>
              </a:ext>
            </a:extLst>
          </p:cNvPr>
          <p:cNvSpPr>
            <a:spLocks noGrp="1"/>
          </p:cNvSpPr>
          <p:nvPr>
            <p:ph type="title"/>
          </p:nvPr>
        </p:nvSpPr>
        <p:spPr>
          <a:xfrm>
            <a:off x="623888" y="1709740"/>
            <a:ext cx="78867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F5741B6F-707E-4AC7-A0EC-4244C179357E}"/>
              </a:ext>
            </a:extLst>
          </p:cNvPr>
          <p:cNvSpPr>
            <a:spLocks noGrp="1"/>
          </p:cNvSpPr>
          <p:nvPr>
            <p:ph type="body" idx="1"/>
          </p:nvPr>
        </p:nvSpPr>
        <p:spPr>
          <a:xfrm>
            <a:off x="623888" y="4589465"/>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CA0BFE-5259-496A-9E4D-5914EC92E6D3}"/>
              </a:ext>
            </a:extLst>
          </p:cNvPr>
          <p:cNvSpPr>
            <a:spLocks noGrp="1"/>
          </p:cNvSpPr>
          <p:nvPr>
            <p:ph type="dt" sz="half" idx="10"/>
          </p:nvPr>
        </p:nvSpPr>
        <p:spPr/>
        <p:txBody>
          <a:bodyPr/>
          <a:lstStyle/>
          <a:p>
            <a:fld id="{CE5E4FFC-6BA1-4A01-A828-6887D1F756C3}" type="datetime1">
              <a:rPr lang="vi-VN" smtClean="0"/>
              <a:t>15/06/2022</a:t>
            </a:fld>
            <a:endParaRPr lang="vi-VN"/>
          </a:p>
        </p:txBody>
      </p:sp>
      <p:sp>
        <p:nvSpPr>
          <p:cNvPr id="5" name="Footer Placeholder 4">
            <a:extLst>
              <a:ext uri="{FF2B5EF4-FFF2-40B4-BE49-F238E27FC236}">
                <a16:creationId xmlns:a16="http://schemas.microsoft.com/office/drawing/2014/main" id="{80374619-E29D-48AD-97A8-8B9A8A2D4497}"/>
              </a:ext>
            </a:extLst>
          </p:cNvPr>
          <p:cNvSpPr>
            <a:spLocks noGrp="1"/>
          </p:cNvSpPr>
          <p:nvPr>
            <p:ph type="ftr" sz="quarter" idx="11"/>
          </p:nvPr>
        </p:nvSpPr>
        <p:spPr/>
        <p:txBody>
          <a:bodyPr/>
          <a:lstStyle/>
          <a:p>
            <a:r>
              <a:rPr lang="vi-VN"/>
              <a:t>High-Level Database Model</a:t>
            </a:r>
          </a:p>
        </p:txBody>
      </p:sp>
      <p:sp>
        <p:nvSpPr>
          <p:cNvPr id="6" name="Slide Number Placeholder 5">
            <a:extLst>
              <a:ext uri="{FF2B5EF4-FFF2-40B4-BE49-F238E27FC236}">
                <a16:creationId xmlns:a16="http://schemas.microsoft.com/office/drawing/2014/main" id="{FBFE99F0-F9B7-4B8A-947A-8D0ACD95B704}"/>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3008865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BEB0-2F21-4186-BE23-208752144D59}"/>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6E648267-6BCA-4F48-85AC-DBC76B305DC2}"/>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8C922280-BED6-4524-A534-2CF91989B87D}"/>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114224E6-0AD5-4591-B1EB-A97E207EC641}"/>
              </a:ext>
            </a:extLst>
          </p:cNvPr>
          <p:cNvSpPr>
            <a:spLocks noGrp="1"/>
          </p:cNvSpPr>
          <p:nvPr>
            <p:ph type="dt" sz="half" idx="10"/>
          </p:nvPr>
        </p:nvSpPr>
        <p:spPr/>
        <p:txBody>
          <a:bodyPr/>
          <a:lstStyle/>
          <a:p>
            <a:fld id="{76048D62-B6E9-45CF-B3C0-C11933203B01}" type="datetime1">
              <a:rPr lang="vi-VN" smtClean="0"/>
              <a:t>15/06/2022</a:t>
            </a:fld>
            <a:endParaRPr lang="vi-VN"/>
          </a:p>
        </p:txBody>
      </p:sp>
      <p:sp>
        <p:nvSpPr>
          <p:cNvPr id="6" name="Footer Placeholder 5">
            <a:extLst>
              <a:ext uri="{FF2B5EF4-FFF2-40B4-BE49-F238E27FC236}">
                <a16:creationId xmlns:a16="http://schemas.microsoft.com/office/drawing/2014/main" id="{3C305E3D-BE7C-461C-91D6-9DF2C17DD887}"/>
              </a:ext>
            </a:extLst>
          </p:cNvPr>
          <p:cNvSpPr>
            <a:spLocks noGrp="1"/>
          </p:cNvSpPr>
          <p:nvPr>
            <p:ph type="ftr" sz="quarter" idx="11"/>
          </p:nvPr>
        </p:nvSpPr>
        <p:spPr/>
        <p:txBody>
          <a:bodyPr/>
          <a:lstStyle/>
          <a:p>
            <a:r>
              <a:rPr lang="vi-VN"/>
              <a:t>High-Level Database Model</a:t>
            </a:r>
          </a:p>
        </p:txBody>
      </p:sp>
      <p:sp>
        <p:nvSpPr>
          <p:cNvPr id="7" name="Slide Number Placeholder 6">
            <a:extLst>
              <a:ext uri="{FF2B5EF4-FFF2-40B4-BE49-F238E27FC236}">
                <a16:creationId xmlns:a16="http://schemas.microsoft.com/office/drawing/2014/main" id="{D842273E-DBBF-476A-A799-832E5B6A3433}"/>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2108355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850B-5078-4801-9B40-07131C1A94E1}"/>
              </a:ext>
            </a:extLst>
          </p:cNvPr>
          <p:cNvSpPr>
            <a:spLocks noGrp="1"/>
          </p:cNvSpPr>
          <p:nvPr>
            <p:ph type="title"/>
          </p:nvPr>
        </p:nvSpPr>
        <p:spPr>
          <a:xfrm>
            <a:off x="630238" y="365127"/>
            <a:ext cx="78867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D7174C1E-C023-4CD9-877C-60C0F14464C0}"/>
              </a:ext>
            </a:extLst>
          </p:cNvPr>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FDA38B-5FFA-427E-91ED-9030C65BA90A}"/>
              </a:ext>
            </a:extLst>
          </p:cNvPr>
          <p:cNvSpPr>
            <a:spLocks noGrp="1"/>
          </p:cNvSpPr>
          <p:nvPr>
            <p:ph sz="half" idx="2"/>
          </p:nvPr>
        </p:nvSpPr>
        <p:spPr>
          <a:xfrm>
            <a:off x="630239"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CDDFCFBB-889E-46A2-BFCD-5CE64A937F8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686DEF-6DDA-494B-9E25-6ABCADEEDA68}"/>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65AE9C47-A193-4BF9-A8BD-52AA5CF7DFD7}"/>
              </a:ext>
            </a:extLst>
          </p:cNvPr>
          <p:cNvSpPr>
            <a:spLocks noGrp="1"/>
          </p:cNvSpPr>
          <p:nvPr>
            <p:ph type="dt" sz="half" idx="10"/>
          </p:nvPr>
        </p:nvSpPr>
        <p:spPr/>
        <p:txBody>
          <a:bodyPr/>
          <a:lstStyle/>
          <a:p>
            <a:fld id="{42657630-4837-45A5-BE0E-4B0E9671AB31}" type="datetime1">
              <a:rPr lang="vi-VN" smtClean="0"/>
              <a:t>15/06/2022</a:t>
            </a:fld>
            <a:endParaRPr lang="vi-VN"/>
          </a:p>
        </p:txBody>
      </p:sp>
      <p:sp>
        <p:nvSpPr>
          <p:cNvPr id="8" name="Footer Placeholder 7">
            <a:extLst>
              <a:ext uri="{FF2B5EF4-FFF2-40B4-BE49-F238E27FC236}">
                <a16:creationId xmlns:a16="http://schemas.microsoft.com/office/drawing/2014/main" id="{625D76D2-0E60-46FF-A2F8-D1375CCA8995}"/>
              </a:ext>
            </a:extLst>
          </p:cNvPr>
          <p:cNvSpPr>
            <a:spLocks noGrp="1"/>
          </p:cNvSpPr>
          <p:nvPr>
            <p:ph type="ftr" sz="quarter" idx="11"/>
          </p:nvPr>
        </p:nvSpPr>
        <p:spPr/>
        <p:txBody>
          <a:bodyPr/>
          <a:lstStyle/>
          <a:p>
            <a:r>
              <a:rPr lang="vi-VN"/>
              <a:t>High-Level Database Model</a:t>
            </a:r>
          </a:p>
        </p:txBody>
      </p:sp>
      <p:sp>
        <p:nvSpPr>
          <p:cNvPr id="9" name="Slide Number Placeholder 8">
            <a:extLst>
              <a:ext uri="{FF2B5EF4-FFF2-40B4-BE49-F238E27FC236}">
                <a16:creationId xmlns:a16="http://schemas.microsoft.com/office/drawing/2014/main" id="{76B6C5D7-7363-4F73-9428-2D937F095111}"/>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1336279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8DB37-0225-41D1-BBBA-DB795928554F}"/>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923B30D0-CE14-4FC9-8DE3-8CFAF13E2721}"/>
              </a:ext>
            </a:extLst>
          </p:cNvPr>
          <p:cNvSpPr>
            <a:spLocks noGrp="1"/>
          </p:cNvSpPr>
          <p:nvPr>
            <p:ph type="dt" sz="half" idx="10"/>
          </p:nvPr>
        </p:nvSpPr>
        <p:spPr/>
        <p:txBody>
          <a:bodyPr/>
          <a:lstStyle/>
          <a:p>
            <a:fld id="{1E41567A-A364-4FD9-A630-0C300E667FA7}" type="datetime1">
              <a:rPr lang="vi-VN" smtClean="0"/>
              <a:t>15/06/2022</a:t>
            </a:fld>
            <a:endParaRPr lang="vi-VN"/>
          </a:p>
        </p:txBody>
      </p:sp>
      <p:sp>
        <p:nvSpPr>
          <p:cNvPr id="4" name="Footer Placeholder 3">
            <a:extLst>
              <a:ext uri="{FF2B5EF4-FFF2-40B4-BE49-F238E27FC236}">
                <a16:creationId xmlns:a16="http://schemas.microsoft.com/office/drawing/2014/main" id="{68E2968E-7B21-4BD6-AD60-E7A6E36077BE}"/>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F0637E1D-71C6-4E4B-9C59-0ADB3F0572D3}"/>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4075646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E0527-D346-4765-99B9-778BAC9C6C58}"/>
              </a:ext>
            </a:extLst>
          </p:cNvPr>
          <p:cNvSpPr>
            <a:spLocks noGrp="1"/>
          </p:cNvSpPr>
          <p:nvPr>
            <p:ph type="dt" sz="half" idx="10"/>
          </p:nvPr>
        </p:nvSpPr>
        <p:spPr/>
        <p:txBody>
          <a:bodyPr/>
          <a:lstStyle/>
          <a:p>
            <a:fld id="{A59C8DF3-FCE9-4FF6-B388-D6057642AFBC}" type="datetime1">
              <a:rPr lang="vi-VN" smtClean="0"/>
              <a:t>15/06/2022</a:t>
            </a:fld>
            <a:endParaRPr lang="vi-VN"/>
          </a:p>
        </p:txBody>
      </p:sp>
      <p:sp>
        <p:nvSpPr>
          <p:cNvPr id="3" name="Footer Placeholder 2">
            <a:extLst>
              <a:ext uri="{FF2B5EF4-FFF2-40B4-BE49-F238E27FC236}">
                <a16:creationId xmlns:a16="http://schemas.microsoft.com/office/drawing/2014/main" id="{1B21FA91-7401-4066-87B1-4FE49BEED622}"/>
              </a:ext>
            </a:extLst>
          </p:cNvPr>
          <p:cNvSpPr>
            <a:spLocks noGrp="1"/>
          </p:cNvSpPr>
          <p:nvPr>
            <p:ph type="ftr" sz="quarter" idx="11"/>
          </p:nvPr>
        </p:nvSpPr>
        <p:spPr/>
        <p:txBody>
          <a:bodyPr/>
          <a:lstStyle/>
          <a:p>
            <a:r>
              <a:rPr lang="vi-VN"/>
              <a:t>High-Level Database Model</a:t>
            </a:r>
          </a:p>
        </p:txBody>
      </p:sp>
      <p:sp>
        <p:nvSpPr>
          <p:cNvPr id="4" name="Slide Number Placeholder 3">
            <a:extLst>
              <a:ext uri="{FF2B5EF4-FFF2-40B4-BE49-F238E27FC236}">
                <a16:creationId xmlns:a16="http://schemas.microsoft.com/office/drawing/2014/main" id="{168C18D9-3F10-4BCA-A882-3B4313FE393F}"/>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138357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5926" y="286607"/>
            <a:ext cx="7936637" cy="840859"/>
          </a:xfrm>
        </p:spPr>
        <p:txBody>
          <a:bodyPr/>
          <a:lstStyle/>
          <a:p>
            <a:r>
              <a:rPr lang="en-US" dirty="0"/>
              <a:t>Click to edit Master title style</a:t>
            </a:r>
          </a:p>
        </p:txBody>
      </p:sp>
      <p:sp>
        <p:nvSpPr>
          <p:cNvPr id="3" name="Content Placeholder 2"/>
          <p:cNvSpPr>
            <a:spLocks noGrp="1"/>
          </p:cNvSpPr>
          <p:nvPr>
            <p:ph idx="1"/>
          </p:nvPr>
        </p:nvSpPr>
        <p:spPr>
          <a:xfrm>
            <a:off x="585925" y="1127465"/>
            <a:ext cx="7936637" cy="50691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60B65B8-2D5C-4E71-92A5-D4481BA218F5}" type="datetime1">
              <a:rPr lang="vi-VN" smtClean="0"/>
              <a:t>15/06/2022</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0169050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0BDE1-5E1F-4A48-ADD3-3C0E5D0EBEBF}"/>
              </a:ext>
            </a:extLst>
          </p:cNvPr>
          <p:cNvSpPr>
            <a:spLocks noGrp="1"/>
          </p:cNvSpPr>
          <p:nvPr>
            <p:ph type="title"/>
          </p:nvPr>
        </p:nvSpPr>
        <p:spPr>
          <a:xfrm>
            <a:off x="630239" y="457200"/>
            <a:ext cx="2949575"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DBC275A8-EE9C-43C8-9DEA-6EE6A8631EAF}"/>
              </a:ext>
            </a:extLst>
          </p:cNvPr>
          <p:cNvSpPr>
            <a:spLocks noGrp="1"/>
          </p:cNvSpPr>
          <p:nvPr>
            <p:ph idx="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F113615B-EF48-4FE0-91E6-CDC26E98DCB7}"/>
              </a:ext>
            </a:extLst>
          </p:cNvPr>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05A9F0-9885-4462-B26E-5B8B341DDDA1}"/>
              </a:ext>
            </a:extLst>
          </p:cNvPr>
          <p:cNvSpPr>
            <a:spLocks noGrp="1"/>
          </p:cNvSpPr>
          <p:nvPr>
            <p:ph type="dt" sz="half" idx="10"/>
          </p:nvPr>
        </p:nvSpPr>
        <p:spPr/>
        <p:txBody>
          <a:bodyPr/>
          <a:lstStyle/>
          <a:p>
            <a:fld id="{CE600D11-95DB-42AC-9FD2-75F01ACA69AE}" type="datetime1">
              <a:rPr lang="vi-VN" smtClean="0"/>
              <a:t>15/06/2022</a:t>
            </a:fld>
            <a:endParaRPr lang="vi-VN"/>
          </a:p>
        </p:txBody>
      </p:sp>
      <p:sp>
        <p:nvSpPr>
          <p:cNvPr id="6" name="Footer Placeholder 5">
            <a:extLst>
              <a:ext uri="{FF2B5EF4-FFF2-40B4-BE49-F238E27FC236}">
                <a16:creationId xmlns:a16="http://schemas.microsoft.com/office/drawing/2014/main" id="{A694F0DA-0843-4801-A927-5F9F1EF6B9FF}"/>
              </a:ext>
            </a:extLst>
          </p:cNvPr>
          <p:cNvSpPr>
            <a:spLocks noGrp="1"/>
          </p:cNvSpPr>
          <p:nvPr>
            <p:ph type="ftr" sz="quarter" idx="11"/>
          </p:nvPr>
        </p:nvSpPr>
        <p:spPr/>
        <p:txBody>
          <a:bodyPr/>
          <a:lstStyle/>
          <a:p>
            <a:r>
              <a:rPr lang="vi-VN"/>
              <a:t>High-Level Database Model</a:t>
            </a:r>
          </a:p>
        </p:txBody>
      </p:sp>
      <p:sp>
        <p:nvSpPr>
          <p:cNvPr id="7" name="Slide Number Placeholder 6">
            <a:extLst>
              <a:ext uri="{FF2B5EF4-FFF2-40B4-BE49-F238E27FC236}">
                <a16:creationId xmlns:a16="http://schemas.microsoft.com/office/drawing/2014/main" id="{DFF2C100-5FC5-421C-8B7C-7C00C30A08B7}"/>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328508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4AED-8398-4584-9EA1-853B49A9291D}"/>
              </a:ext>
            </a:extLst>
          </p:cNvPr>
          <p:cNvSpPr>
            <a:spLocks noGrp="1"/>
          </p:cNvSpPr>
          <p:nvPr>
            <p:ph type="title"/>
          </p:nvPr>
        </p:nvSpPr>
        <p:spPr>
          <a:xfrm>
            <a:off x="630239" y="457200"/>
            <a:ext cx="2949575"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1048F468-01E5-4157-B783-CB38B6AE561B}"/>
              </a:ext>
            </a:extLst>
          </p:cNvPr>
          <p:cNvSpPr>
            <a:spLocks noGrp="1"/>
          </p:cNvSpPr>
          <p:nvPr>
            <p:ph type="pic" idx="1"/>
          </p:nvPr>
        </p:nvSpPr>
        <p:spPr>
          <a:xfrm>
            <a:off x="3887788"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C97B0CD7-0B7D-4FE0-B0F0-5AE5EAACB037}"/>
              </a:ext>
            </a:extLst>
          </p:cNvPr>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DF6C08-5B08-41F5-A597-FD1E536D6F86}"/>
              </a:ext>
            </a:extLst>
          </p:cNvPr>
          <p:cNvSpPr>
            <a:spLocks noGrp="1"/>
          </p:cNvSpPr>
          <p:nvPr>
            <p:ph type="dt" sz="half" idx="10"/>
          </p:nvPr>
        </p:nvSpPr>
        <p:spPr/>
        <p:txBody>
          <a:bodyPr/>
          <a:lstStyle/>
          <a:p>
            <a:fld id="{ABEA82DD-F524-4602-90A2-A7B45DE0B68C}" type="datetime1">
              <a:rPr lang="vi-VN" smtClean="0"/>
              <a:t>15/06/2022</a:t>
            </a:fld>
            <a:endParaRPr lang="vi-VN"/>
          </a:p>
        </p:txBody>
      </p:sp>
      <p:sp>
        <p:nvSpPr>
          <p:cNvPr id="6" name="Footer Placeholder 5">
            <a:extLst>
              <a:ext uri="{FF2B5EF4-FFF2-40B4-BE49-F238E27FC236}">
                <a16:creationId xmlns:a16="http://schemas.microsoft.com/office/drawing/2014/main" id="{29D53899-E647-4F96-B715-6E61E3E22C95}"/>
              </a:ext>
            </a:extLst>
          </p:cNvPr>
          <p:cNvSpPr>
            <a:spLocks noGrp="1"/>
          </p:cNvSpPr>
          <p:nvPr>
            <p:ph type="ftr" sz="quarter" idx="11"/>
          </p:nvPr>
        </p:nvSpPr>
        <p:spPr/>
        <p:txBody>
          <a:bodyPr/>
          <a:lstStyle/>
          <a:p>
            <a:r>
              <a:rPr lang="vi-VN"/>
              <a:t>High-Level Database Model</a:t>
            </a:r>
          </a:p>
        </p:txBody>
      </p:sp>
      <p:sp>
        <p:nvSpPr>
          <p:cNvPr id="7" name="Slide Number Placeholder 6">
            <a:extLst>
              <a:ext uri="{FF2B5EF4-FFF2-40B4-BE49-F238E27FC236}">
                <a16:creationId xmlns:a16="http://schemas.microsoft.com/office/drawing/2014/main" id="{D436FDDC-CF70-440B-96E6-294AE010D128}"/>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0139882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A67B-0E68-49E6-A922-1106C5C8B2AE}"/>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888DE827-56D7-4E34-A3E3-5A0D052152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8C96F05C-D234-43BB-8D2E-55A5A20695EC}"/>
              </a:ext>
            </a:extLst>
          </p:cNvPr>
          <p:cNvSpPr>
            <a:spLocks noGrp="1"/>
          </p:cNvSpPr>
          <p:nvPr>
            <p:ph type="dt" sz="half" idx="10"/>
          </p:nvPr>
        </p:nvSpPr>
        <p:spPr/>
        <p:txBody>
          <a:bodyPr/>
          <a:lstStyle/>
          <a:p>
            <a:fld id="{75366AF3-65D2-4455-84DC-F8B956C5D1E7}" type="datetime1">
              <a:rPr lang="vi-VN" smtClean="0"/>
              <a:t>15/06/2022</a:t>
            </a:fld>
            <a:endParaRPr lang="vi-VN"/>
          </a:p>
        </p:txBody>
      </p:sp>
      <p:sp>
        <p:nvSpPr>
          <p:cNvPr id="5" name="Footer Placeholder 4">
            <a:extLst>
              <a:ext uri="{FF2B5EF4-FFF2-40B4-BE49-F238E27FC236}">
                <a16:creationId xmlns:a16="http://schemas.microsoft.com/office/drawing/2014/main" id="{52B727A1-6C2F-4086-BB74-CBC0A959B40A}"/>
              </a:ext>
            </a:extLst>
          </p:cNvPr>
          <p:cNvSpPr>
            <a:spLocks noGrp="1"/>
          </p:cNvSpPr>
          <p:nvPr>
            <p:ph type="ftr" sz="quarter" idx="11"/>
          </p:nvPr>
        </p:nvSpPr>
        <p:spPr/>
        <p:txBody>
          <a:bodyPr/>
          <a:lstStyle/>
          <a:p>
            <a:r>
              <a:rPr lang="vi-VN"/>
              <a:t>High-Level Database Model</a:t>
            </a:r>
          </a:p>
        </p:txBody>
      </p:sp>
      <p:sp>
        <p:nvSpPr>
          <p:cNvPr id="6" name="Slide Number Placeholder 5">
            <a:extLst>
              <a:ext uri="{FF2B5EF4-FFF2-40B4-BE49-F238E27FC236}">
                <a16:creationId xmlns:a16="http://schemas.microsoft.com/office/drawing/2014/main" id="{2955736D-E31C-4D50-9633-ECEE31565339}"/>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40465757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0735CA-E449-4277-BEEB-9130E4045B7A}"/>
              </a:ext>
            </a:extLst>
          </p:cNvPr>
          <p:cNvSpPr>
            <a:spLocks noGrp="1"/>
          </p:cNvSpPr>
          <p:nvPr>
            <p:ph type="title" orient="vert"/>
          </p:nvPr>
        </p:nvSpPr>
        <p:spPr>
          <a:xfrm>
            <a:off x="6543676" y="365125"/>
            <a:ext cx="1971675"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DB1CE4C0-F014-49F4-B454-E305CF6EDC74}"/>
              </a:ext>
            </a:extLst>
          </p:cNvPr>
          <p:cNvSpPr>
            <a:spLocks noGrp="1"/>
          </p:cNvSpPr>
          <p:nvPr>
            <p:ph type="body" orient="vert" idx="1"/>
          </p:nvPr>
        </p:nvSpPr>
        <p:spPr>
          <a:xfrm>
            <a:off x="628651"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5B2DA4F8-55BC-4400-B78A-47F453275390}"/>
              </a:ext>
            </a:extLst>
          </p:cNvPr>
          <p:cNvSpPr>
            <a:spLocks noGrp="1"/>
          </p:cNvSpPr>
          <p:nvPr>
            <p:ph type="dt" sz="half" idx="10"/>
          </p:nvPr>
        </p:nvSpPr>
        <p:spPr/>
        <p:txBody>
          <a:bodyPr/>
          <a:lstStyle/>
          <a:p>
            <a:fld id="{1143B64C-6ECA-41C7-94C3-50B9902579B6}" type="datetime1">
              <a:rPr lang="vi-VN" smtClean="0"/>
              <a:t>15/06/2022</a:t>
            </a:fld>
            <a:endParaRPr lang="vi-VN"/>
          </a:p>
        </p:txBody>
      </p:sp>
      <p:sp>
        <p:nvSpPr>
          <p:cNvPr id="5" name="Footer Placeholder 4">
            <a:extLst>
              <a:ext uri="{FF2B5EF4-FFF2-40B4-BE49-F238E27FC236}">
                <a16:creationId xmlns:a16="http://schemas.microsoft.com/office/drawing/2014/main" id="{1D14A164-16E1-487E-AF07-E336D38DCF50}"/>
              </a:ext>
            </a:extLst>
          </p:cNvPr>
          <p:cNvSpPr>
            <a:spLocks noGrp="1"/>
          </p:cNvSpPr>
          <p:nvPr>
            <p:ph type="ftr" sz="quarter" idx="11"/>
          </p:nvPr>
        </p:nvSpPr>
        <p:spPr/>
        <p:txBody>
          <a:bodyPr/>
          <a:lstStyle/>
          <a:p>
            <a:r>
              <a:rPr lang="vi-VN"/>
              <a:t>High-Level Database Model</a:t>
            </a:r>
          </a:p>
        </p:txBody>
      </p:sp>
      <p:sp>
        <p:nvSpPr>
          <p:cNvPr id="6" name="Slide Number Placeholder 5">
            <a:extLst>
              <a:ext uri="{FF2B5EF4-FFF2-40B4-BE49-F238E27FC236}">
                <a16:creationId xmlns:a16="http://schemas.microsoft.com/office/drawing/2014/main" id="{59C26855-FA71-4BEE-8F01-B8451B2AE15C}"/>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3942267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A8951-20BB-402A-95C4-09141AB451B6}" type="datetime1">
              <a:rPr lang="vi-VN" smtClean="0"/>
              <a:t>15/06/2022</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a:extLst>
              <a:ext uri="{FF2B5EF4-FFF2-40B4-BE49-F238E27FC236}">
                <a16:creationId xmlns:a16="http://schemas.microsoft.com/office/drawing/2014/main" id="{96DB7A77-F6F6-43E1-AF5E-6D9EF7D9A774}"/>
              </a:ext>
            </a:extLst>
          </p:cNvPr>
          <p:cNvPicPr>
            <a:picLocks noChangeAspect="1"/>
          </p:cNvPicPr>
          <p:nvPr userDrawn="1"/>
        </p:nvPicPr>
        <p:blipFill>
          <a:blip r:embed="rId2" cstate="print">
            <a:lum bright="34000" contrast="-51000"/>
          </a:blip>
          <a:stretch>
            <a:fillRect/>
          </a:stretch>
        </p:blipFill>
        <p:spPr>
          <a:xfrm>
            <a:off x="96463" y="66289"/>
            <a:ext cx="914402" cy="440149"/>
          </a:xfrm>
          <a:prstGeom prst="rect">
            <a:avLst/>
          </a:prstGeom>
        </p:spPr>
      </p:pic>
    </p:spTree>
    <p:extLst>
      <p:ext uri="{BB962C8B-B14F-4D97-AF65-F5344CB8AC3E}">
        <p14:creationId xmlns:p14="http://schemas.microsoft.com/office/powerpoint/2010/main" val="132544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6"/>
            <a:ext cx="7543800" cy="113382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8"/>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7433A5-4C32-4174-AB62-8C9D14271B56}" type="datetime1">
              <a:rPr lang="vi-VN" smtClean="0"/>
              <a:t>15/06/2022</a:t>
            </a:fld>
            <a:endParaRPr lang="vi-VN"/>
          </a:p>
        </p:txBody>
      </p:sp>
      <p:sp>
        <p:nvSpPr>
          <p:cNvPr id="6" name="Footer Placeholder 5"/>
          <p:cNvSpPr>
            <a:spLocks noGrp="1"/>
          </p:cNvSpPr>
          <p:nvPr>
            <p:ph type="ftr" sz="quarter" idx="11"/>
          </p:nvPr>
        </p:nvSpPr>
        <p:spPr/>
        <p:txBody>
          <a:bodyPr/>
          <a:lstStyle/>
          <a:p>
            <a:r>
              <a:rPr lang="vi-VN"/>
              <a:t>High-Level Database Model</a:t>
            </a:r>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553920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6"/>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7A27E5-605E-42A1-9F90-8AC7724C2E2B}" type="datetime1">
              <a:rPr lang="vi-VN" smtClean="0"/>
              <a:t>15/06/2022</a:t>
            </a:fld>
            <a:endParaRPr lang="vi-VN"/>
          </a:p>
        </p:txBody>
      </p:sp>
      <p:sp>
        <p:nvSpPr>
          <p:cNvPr id="8" name="Footer Placeholder 7"/>
          <p:cNvSpPr>
            <a:spLocks noGrp="1"/>
          </p:cNvSpPr>
          <p:nvPr>
            <p:ph type="ftr" sz="quarter" idx="11"/>
          </p:nvPr>
        </p:nvSpPr>
        <p:spPr/>
        <p:txBody>
          <a:bodyPr/>
          <a:lstStyle/>
          <a:p>
            <a:r>
              <a:rPr lang="vi-VN"/>
              <a:t>High-Level Database Model</a:t>
            </a:r>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541054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B3123D-281C-4239-83E2-FD673896089A}" type="datetime1">
              <a:rPr lang="vi-VN" smtClean="0"/>
              <a:t>15/06/2022</a:t>
            </a:fld>
            <a:endParaRPr lang="vi-VN"/>
          </a:p>
        </p:txBody>
      </p:sp>
      <p:sp>
        <p:nvSpPr>
          <p:cNvPr id="4" name="Footer Placeholder 3"/>
          <p:cNvSpPr>
            <a:spLocks noGrp="1"/>
          </p:cNvSpPr>
          <p:nvPr>
            <p:ph type="ftr" sz="quarter" idx="11"/>
          </p:nvPr>
        </p:nvSpPr>
        <p:spPr/>
        <p:txBody>
          <a:bodyPr/>
          <a:lstStyle/>
          <a:p>
            <a:r>
              <a:rPr lang="vi-VN"/>
              <a:t>High-Level Database Model</a:t>
            </a:r>
          </a:p>
        </p:txBody>
      </p:sp>
      <p:sp>
        <p:nvSpPr>
          <p:cNvPr id="5" name="Slide Number Placeholder 4"/>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581663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481822-121B-4E01-9A6C-823F38E3ECB8}" type="datetime1">
              <a:rPr lang="vi-VN" smtClean="0"/>
              <a:t>15/06/2022</a:t>
            </a:fld>
            <a:endParaRPr lang="vi-VN"/>
          </a:p>
        </p:txBody>
      </p:sp>
      <p:sp>
        <p:nvSpPr>
          <p:cNvPr id="8" name="Footer Placeholder 7"/>
          <p:cNvSpPr>
            <a:spLocks noGrp="1"/>
          </p:cNvSpPr>
          <p:nvPr>
            <p:ph type="ftr" sz="quarter" idx="11"/>
          </p:nvPr>
        </p:nvSpPr>
        <p:spPr/>
        <p:txBody>
          <a:bodyPr/>
          <a:lstStyle>
            <a:lvl1pPr>
              <a:defRPr>
                <a:solidFill>
                  <a:srgbClr val="FFFFFF"/>
                </a:solidFill>
              </a:defRPr>
            </a:lvl1pPr>
          </a:lstStyle>
          <a:p>
            <a:r>
              <a:rPr lang="vi-VN"/>
              <a:t>High-Level Database Model</a:t>
            </a:r>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67348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5" y="6459788"/>
            <a:ext cx="1963883" cy="365125"/>
          </a:xfrm>
        </p:spPr>
        <p:txBody>
          <a:bodyPr/>
          <a:lstStyle>
            <a:lvl1pPr algn="l">
              <a:defRPr/>
            </a:lvl1pPr>
          </a:lstStyle>
          <a:p>
            <a:fld id="{BEF66C2C-A93F-4CD7-A05C-1845480FC009}" type="datetime1">
              <a:rPr lang="vi-VN" smtClean="0"/>
              <a:t>15/06/2022</a:t>
            </a:fld>
            <a:endParaRPr lang="vi-VN"/>
          </a:p>
        </p:txBody>
      </p:sp>
      <p:sp>
        <p:nvSpPr>
          <p:cNvPr id="6" name="Footer Placeholder 5"/>
          <p:cNvSpPr>
            <a:spLocks noGrp="1"/>
          </p:cNvSpPr>
          <p:nvPr>
            <p:ph type="ftr" sz="quarter" idx="11"/>
          </p:nvPr>
        </p:nvSpPr>
        <p:spPr>
          <a:xfrm>
            <a:off x="3600450" y="6459788"/>
            <a:ext cx="3486150" cy="365125"/>
          </a:xfrm>
        </p:spPr>
        <p:txBody>
          <a:bodyPr/>
          <a:lstStyle>
            <a:lvl1pPr algn="l">
              <a:defRPr>
                <a:solidFill>
                  <a:schemeClr val="tx2"/>
                </a:solidFill>
              </a:defRPr>
            </a:lvl1pPr>
          </a:lstStyle>
          <a:p>
            <a:r>
              <a:rPr lang="vi-VN"/>
              <a:t>High-Level Database Model</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2FDD2D-D1AD-4AA7-93C2-8410BB90945D}" type="slidenum">
              <a:rPr lang="vi-VN" smtClean="0"/>
              <a:t>‹#›</a:t>
            </a:fld>
            <a:endParaRPr lang="vi-VN"/>
          </a:p>
        </p:txBody>
      </p:sp>
    </p:spTree>
    <p:extLst>
      <p:ext uri="{BB962C8B-B14F-4D97-AF65-F5344CB8AC3E}">
        <p14:creationId xmlns:p14="http://schemas.microsoft.com/office/powerpoint/2010/main" val="295597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3"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3"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DFEB45-924A-43BC-B08B-EA367A9840FD}" type="datetime1">
              <a:rPr lang="vi-VN" smtClean="0"/>
              <a:t>15/06/2022</a:t>
            </a:fld>
            <a:endParaRPr lang="vi-VN"/>
          </a:p>
        </p:txBody>
      </p:sp>
      <p:sp>
        <p:nvSpPr>
          <p:cNvPr id="6" name="Footer Placeholder 5"/>
          <p:cNvSpPr>
            <a:spLocks noGrp="1"/>
          </p:cNvSpPr>
          <p:nvPr>
            <p:ph type="ftr" sz="quarter" idx="11"/>
          </p:nvPr>
        </p:nvSpPr>
        <p:spPr/>
        <p:txBody>
          <a:bodyPr/>
          <a:lstStyle/>
          <a:p>
            <a:r>
              <a:rPr lang="vi-VN"/>
              <a:t>High-Level Database Model</a:t>
            </a:r>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60644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7"/>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03684" y="259972"/>
            <a:ext cx="7963268" cy="89412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3684" y="1153605"/>
            <a:ext cx="7963268" cy="5081615"/>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2" y="6459788"/>
            <a:ext cx="1854203" cy="365125"/>
          </a:xfrm>
          <a:prstGeom prst="rect">
            <a:avLst/>
          </a:prstGeom>
        </p:spPr>
        <p:txBody>
          <a:bodyPr vert="horz" lIns="91440" tIns="45720" rIns="91440" bIns="45720" rtlCol="0" anchor="ctr"/>
          <a:lstStyle>
            <a:lvl1pPr algn="l">
              <a:defRPr sz="900">
                <a:solidFill>
                  <a:srgbClr val="FFFFFF"/>
                </a:solidFill>
              </a:defRPr>
            </a:lvl1pPr>
          </a:lstStyle>
          <a:p>
            <a:fld id="{AB69A5E3-926B-4E06-8EAA-E272D0D2AEC0}" type="datetime1">
              <a:rPr lang="vi-VN" smtClean="0"/>
              <a:t>15/06/2022</a:t>
            </a:fld>
            <a:endParaRPr lang="vi-VN"/>
          </a:p>
        </p:txBody>
      </p:sp>
      <p:sp>
        <p:nvSpPr>
          <p:cNvPr id="5" name="Footer Placeholder 4"/>
          <p:cNvSpPr>
            <a:spLocks noGrp="1"/>
          </p:cNvSpPr>
          <p:nvPr>
            <p:ph type="ftr" sz="quarter" idx="3"/>
          </p:nvPr>
        </p:nvSpPr>
        <p:spPr>
          <a:xfrm>
            <a:off x="2764640" y="6459788"/>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vi-VN"/>
              <a:t>High-Level Database Model</a:t>
            </a:r>
          </a:p>
        </p:txBody>
      </p:sp>
      <p:sp>
        <p:nvSpPr>
          <p:cNvPr id="6" name="Slide Number Placeholder 5"/>
          <p:cNvSpPr>
            <a:spLocks noGrp="1"/>
          </p:cNvSpPr>
          <p:nvPr>
            <p:ph type="sldNum" sz="quarter" idx="4"/>
          </p:nvPr>
        </p:nvSpPr>
        <p:spPr>
          <a:xfrm>
            <a:off x="7425345" y="6459788"/>
            <a:ext cx="984019" cy="365125"/>
          </a:xfrm>
          <a:prstGeom prst="rect">
            <a:avLst/>
          </a:prstGeom>
        </p:spPr>
        <p:txBody>
          <a:bodyPr vert="horz" lIns="91440" tIns="45720" rIns="91440" bIns="45720" rtlCol="0" anchor="ctr"/>
          <a:lstStyle>
            <a:lvl1pPr algn="r">
              <a:defRPr sz="1050">
                <a:solidFill>
                  <a:srgbClr val="FFFFFF"/>
                </a:solidFill>
              </a:defRPr>
            </a:lvl1pPr>
          </a:lstStyle>
          <a:p>
            <a:fld id="{CC2FDD2D-D1AD-4AA7-93C2-8410BB90945D}" type="slidenum">
              <a:rPr lang="vi-VN" smtClean="0"/>
              <a:t>‹#›</a:t>
            </a:fld>
            <a:endParaRPr lang="vi-VN"/>
          </a:p>
        </p:txBody>
      </p:sp>
      <p:cxnSp>
        <p:nvCxnSpPr>
          <p:cNvPr id="10" name="Straight Connector 9"/>
          <p:cNvCxnSpPr/>
          <p:nvPr/>
        </p:nvCxnSpPr>
        <p:spPr>
          <a:xfrm>
            <a:off x="934143" y="1154091"/>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logo.png">
            <a:extLst>
              <a:ext uri="{FF2B5EF4-FFF2-40B4-BE49-F238E27FC236}">
                <a16:creationId xmlns:a16="http://schemas.microsoft.com/office/drawing/2014/main" id="{385FDECA-9367-45BB-913D-DF7A0DC13504}"/>
              </a:ext>
            </a:extLst>
          </p:cNvPr>
          <p:cNvPicPr>
            <a:picLocks noChangeAspect="1"/>
          </p:cNvPicPr>
          <p:nvPr userDrawn="1"/>
        </p:nvPicPr>
        <p:blipFill>
          <a:blip r:embed="rId14" cstate="print">
            <a:lum bright="34000" contrast="-51000"/>
          </a:blip>
          <a:stretch>
            <a:fillRect/>
          </a:stretch>
        </p:blipFill>
        <p:spPr>
          <a:xfrm>
            <a:off x="96463" y="66289"/>
            <a:ext cx="914402" cy="440149"/>
          </a:xfrm>
          <a:prstGeom prst="rect">
            <a:avLst/>
          </a:prstGeom>
        </p:spPr>
      </p:pic>
    </p:spTree>
    <p:extLst>
      <p:ext uri="{BB962C8B-B14F-4D97-AF65-F5344CB8AC3E}">
        <p14:creationId xmlns:p14="http://schemas.microsoft.com/office/powerpoint/2010/main" val="39049583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96" r:id="rId12"/>
  </p:sldLayoutIdLst>
  <p:hf hdr="0" dt="0"/>
  <p:txStyles>
    <p:titleStyle>
      <a:lvl1pPr algn="l"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CE7B9F-26D5-4444-AE5D-B20B8BA832CF}"/>
              </a:ext>
            </a:extLst>
          </p:cNvPr>
          <p:cNvSpPr>
            <a:spLocks noGrp="1"/>
          </p:cNvSpPr>
          <p:nvPr>
            <p:ph type="title"/>
          </p:nvPr>
        </p:nvSpPr>
        <p:spPr>
          <a:xfrm>
            <a:off x="628650" y="365127"/>
            <a:ext cx="78867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062FB625-4EEF-46EF-86B2-C48FE15F0BF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D35115BF-9B45-454F-8345-BC02FB17C302}"/>
              </a:ext>
            </a:extLst>
          </p:cNvPr>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4034C-292E-4908-9229-A686C812A2B9}" type="datetime1">
              <a:rPr lang="vi-VN" smtClean="0"/>
              <a:t>15/06/2022</a:t>
            </a:fld>
            <a:endParaRPr lang="vi-VN"/>
          </a:p>
        </p:txBody>
      </p:sp>
      <p:sp>
        <p:nvSpPr>
          <p:cNvPr id="5" name="Footer Placeholder 4">
            <a:extLst>
              <a:ext uri="{FF2B5EF4-FFF2-40B4-BE49-F238E27FC236}">
                <a16:creationId xmlns:a16="http://schemas.microsoft.com/office/drawing/2014/main" id="{A3B92D67-82DF-4348-9420-8F1B539414B7}"/>
              </a:ext>
            </a:extLst>
          </p:cNvPr>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High-Level Database Model</a:t>
            </a:r>
          </a:p>
        </p:txBody>
      </p:sp>
      <p:sp>
        <p:nvSpPr>
          <p:cNvPr id="6" name="Slide Number Placeholder 5">
            <a:extLst>
              <a:ext uri="{FF2B5EF4-FFF2-40B4-BE49-F238E27FC236}">
                <a16:creationId xmlns:a16="http://schemas.microsoft.com/office/drawing/2014/main" id="{7D39FE53-A050-4B80-B789-6B45435F6E44}"/>
              </a:ext>
            </a:extLst>
          </p:cNvPr>
          <p:cNvSpPr>
            <a:spLocks noGrp="1"/>
          </p:cNvSpPr>
          <p:nvPr>
            <p:ph type="sldNum" sz="quarter" idx="4"/>
          </p:nvPr>
        </p:nvSpPr>
        <p:spPr>
          <a:xfrm>
            <a:off x="6457950" y="6356352"/>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2AEC34-6AEC-4A4E-B012-939E5E79DC73}" type="slidenum">
              <a:rPr lang="vi-VN" smtClean="0"/>
              <a:pPr/>
              <a:t>‹#›</a:t>
            </a:fld>
            <a:endParaRPr lang="vi-VN" dirty="0"/>
          </a:p>
        </p:txBody>
      </p:sp>
    </p:spTree>
    <p:extLst>
      <p:ext uri="{BB962C8B-B14F-4D97-AF65-F5344CB8AC3E}">
        <p14:creationId xmlns:p14="http://schemas.microsoft.com/office/powerpoint/2010/main" val="26273992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988C1-F61A-438E-898F-A77A30BDF22F}"/>
              </a:ext>
            </a:extLst>
          </p:cNvPr>
          <p:cNvSpPr>
            <a:spLocks noGrp="1"/>
          </p:cNvSpPr>
          <p:nvPr>
            <p:ph type="ctrTitle"/>
          </p:nvPr>
        </p:nvSpPr>
        <p:spPr/>
        <p:txBody>
          <a:bodyPr anchor="t">
            <a:normAutofit/>
          </a:bodyPr>
          <a:lstStyle/>
          <a:p>
            <a:pPr algn="ctr">
              <a:lnSpc>
                <a:spcPct val="150000"/>
              </a:lnSpc>
            </a:pPr>
            <a:r>
              <a:rPr lang="en-US" sz="4600" dirty="0"/>
              <a:t>Chapter 4. High-Level Database Model</a:t>
            </a:r>
            <a:br>
              <a:rPr lang="en-US" sz="5100" dirty="0"/>
            </a:br>
            <a:endParaRPr lang="vi-VN" sz="5100" dirty="0"/>
          </a:p>
        </p:txBody>
      </p:sp>
      <p:sp>
        <p:nvSpPr>
          <p:cNvPr id="4" name="Slide Number Placeholder 3">
            <a:extLst>
              <a:ext uri="{FF2B5EF4-FFF2-40B4-BE49-F238E27FC236}">
                <a16:creationId xmlns:a16="http://schemas.microsoft.com/office/drawing/2014/main" id="{F3ADC93A-9453-4C53-A2E6-0DD6D1CD873A}"/>
              </a:ext>
            </a:extLst>
          </p:cNvPr>
          <p:cNvSpPr>
            <a:spLocks noGrp="1"/>
          </p:cNvSpPr>
          <p:nvPr>
            <p:ph type="sldNum" sz="quarter" idx="12"/>
          </p:nvPr>
        </p:nvSpPr>
        <p:spPr/>
        <p:txBody>
          <a:bodyPr/>
          <a:lstStyle/>
          <a:p>
            <a:fld id="{CC2FDD2D-D1AD-4AA7-93C2-8410BB90945D}" type="slidenum">
              <a:rPr lang="vi-VN" smtClean="0"/>
              <a:t>1</a:t>
            </a:fld>
            <a:endParaRPr lang="vi-VN" dirty="0"/>
          </a:p>
        </p:txBody>
      </p:sp>
      <p:sp>
        <p:nvSpPr>
          <p:cNvPr id="5" name="Footer Placeholder 4">
            <a:extLst>
              <a:ext uri="{FF2B5EF4-FFF2-40B4-BE49-F238E27FC236}">
                <a16:creationId xmlns:a16="http://schemas.microsoft.com/office/drawing/2014/main" id="{360F3F99-256A-4472-804B-F51AFE5C99A4}"/>
              </a:ext>
            </a:extLst>
          </p:cNvPr>
          <p:cNvSpPr>
            <a:spLocks noGrp="1"/>
          </p:cNvSpPr>
          <p:nvPr>
            <p:ph type="ftr" sz="quarter" idx="11"/>
          </p:nvPr>
        </p:nvSpPr>
        <p:spPr/>
        <p:txBody>
          <a:bodyPr/>
          <a:lstStyle/>
          <a:p>
            <a:r>
              <a:rPr lang="vi-VN" dirty="0" err="1"/>
              <a:t>High-Level</a:t>
            </a:r>
            <a:r>
              <a:rPr lang="vi-VN"/>
              <a:t> Database Model</a:t>
            </a:r>
          </a:p>
        </p:txBody>
      </p:sp>
      <p:sp>
        <p:nvSpPr>
          <p:cNvPr id="7" name="Subtitle 6">
            <a:extLst>
              <a:ext uri="{FF2B5EF4-FFF2-40B4-BE49-F238E27FC236}">
                <a16:creationId xmlns:a16="http://schemas.microsoft.com/office/drawing/2014/main" id="{DC1B42A8-F85E-457E-A6F4-807BB059C38B}"/>
              </a:ext>
            </a:extLst>
          </p:cNvPr>
          <p:cNvSpPr>
            <a:spLocks noGrp="1"/>
          </p:cNvSpPr>
          <p:nvPr>
            <p:ph type="subTitle" idx="1"/>
          </p:nvPr>
        </p:nvSpPr>
        <p:spPr/>
        <p:txBody>
          <a:bodyPr/>
          <a:lstStyle/>
          <a:p>
            <a:endParaRPr lang="vi-VN"/>
          </a:p>
        </p:txBody>
      </p:sp>
    </p:spTree>
    <p:extLst>
      <p:ext uri="{BB962C8B-B14F-4D97-AF65-F5344CB8AC3E}">
        <p14:creationId xmlns:p14="http://schemas.microsoft.com/office/powerpoint/2010/main" val="1760081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3D234-C830-4D70-B4C4-C7C8C3EE475B}"/>
              </a:ext>
            </a:extLst>
          </p:cNvPr>
          <p:cNvSpPr>
            <a:spLocks noGrp="1"/>
          </p:cNvSpPr>
          <p:nvPr>
            <p:ph type="title"/>
          </p:nvPr>
        </p:nvSpPr>
        <p:spPr>
          <a:xfrm>
            <a:off x="746183" y="443863"/>
            <a:ext cx="7936637" cy="840859"/>
          </a:xfrm>
        </p:spPr>
        <p:txBody>
          <a:bodyPr>
            <a:normAutofit fontScale="90000"/>
          </a:bodyPr>
          <a:lstStyle/>
          <a:p>
            <a:r>
              <a:rPr lang="en-US" dirty="0">
                <a:solidFill>
                  <a:schemeClr val="tx1"/>
                </a:solidFill>
              </a:rPr>
              <a:t>Comparison of E-R Modeling notations</a:t>
            </a:r>
            <a:br>
              <a:rPr lang="en-US" spc="0" dirty="0">
                <a:solidFill>
                  <a:schemeClr val="tx1"/>
                </a:solidFill>
              </a:rPr>
            </a:br>
            <a:endParaRPr lang="vi-VN" dirty="0">
              <a:solidFill>
                <a:schemeClr val="tx1"/>
              </a:solidFill>
            </a:endParaRPr>
          </a:p>
        </p:txBody>
      </p:sp>
      <p:sp>
        <p:nvSpPr>
          <p:cNvPr id="4" name="Footer Placeholder 3">
            <a:extLst>
              <a:ext uri="{FF2B5EF4-FFF2-40B4-BE49-F238E27FC236}">
                <a16:creationId xmlns:a16="http://schemas.microsoft.com/office/drawing/2014/main" id="{78AA5E6C-74D3-4A3C-82C7-16F873A6AE48}"/>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7E860BD7-AFE0-4684-B727-3505287D5F5B}"/>
              </a:ext>
            </a:extLst>
          </p:cNvPr>
          <p:cNvSpPr>
            <a:spLocks noGrp="1"/>
          </p:cNvSpPr>
          <p:nvPr>
            <p:ph type="sldNum" sz="quarter" idx="12"/>
          </p:nvPr>
        </p:nvSpPr>
        <p:spPr/>
        <p:txBody>
          <a:bodyPr/>
          <a:lstStyle/>
          <a:p>
            <a:fld id="{CC2FDD2D-D1AD-4AA7-93C2-8410BB90945D}" type="slidenum">
              <a:rPr lang="vi-VN" smtClean="0"/>
              <a:t>10</a:t>
            </a:fld>
            <a:endParaRPr lang="vi-VN"/>
          </a:p>
        </p:txBody>
      </p:sp>
      <p:pic>
        <p:nvPicPr>
          <p:cNvPr id="6" name="Picture 4">
            <a:extLst>
              <a:ext uri="{FF2B5EF4-FFF2-40B4-BE49-F238E27FC236}">
                <a16:creationId xmlns:a16="http://schemas.microsoft.com/office/drawing/2014/main" id="{610AAC23-5EDF-482C-B9FE-E025FFF4E9D3}"/>
              </a:ext>
            </a:extLst>
          </p:cNvPr>
          <p:cNvPicPr>
            <a:picLocks noChangeAspect="1" noChangeArrowheads="1"/>
          </p:cNvPicPr>
          <p:nvPr/>
        </p:nvPicPr>
        <p:blipFill>
          <a:blip r:embed="rId2" cstate="print"/>
          <a:srcRect/>
          <a:stretch>
            <a:fillRect/>
          </a:stretch>
        </p:blipFill>
        <p:spPr bwMode="auto">
          <a:xfrm>
            <a:off x="1104900" y="1284720"/>
            <a:ext cx="6934200" cy="4641850"/>
          </a:xfrm>
          <a:prstGeom prst="rect">
            <a:avLst/>
          </a:prstGeom>
          <a:noFill/>
          <a:ln w="12700">
            <a:noFill/>
            <a:miter lim="800000"/>
            <a:headEnd/>
            <a:tailEnd/>
          </a:ln>
          <a:effectLst/>
        </p:spPr>
      </p:pic>
    </p:spTree>
    <p:extLst>
      <p:ext uri="{BB962C8B-B14F-4D97-AF65-F5344CB8AC3E}">
        <p14:creationId xmlns:p14="http://schemas.microsoft.com/office/powerpoint/2010/main" val="2204627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DAB1D-AEFE-4D2E-AA42-CD611FC379B7}"/>
              </a:ext>
            </a:extLst>
          </p:cNvPr>
          <p:cNvSpPr>
            <a:spLocks noGrp="1"/>
          </p:cNvSpPr>
          <p:nvPr>
            <p:ph type="title"/>
          </p:nvPr>
        </p:nvSpPr>
        <p:spPr/>
        <p:txBody>
          <a:bodyPr>
            <a:normAutofit/>
          </a:bodyPr>
          <a:lstStyle/>
          <a:p>
            <a:pPr algn="ctr"/>
            <a:r>
              <a:rPr lang="en-US" dirty="0" err="1"/>
              <a:t>ERD</a:t>
            </a:r>
            <a:r>
              <a:rPr lang="en-US" dirty="0"/>
              <a:t> - Entity</a:t>
            </a:r>
            <a:endParaRPr lang="vi-VN" dirty="0"/>
          </a:p>
        </p:txBody>
      </p:sp>
      <p:sp>
        <p:nvSpPr>
          <p:cNvPr id="3" name="Content Placeholder 2">
            <a:extLst>
              <a:ext uri="{FF2B5EF4-FFF2-40B4-BE49-F238E27FC236}">
                <a16:creationId xmlns:a16="http://schemas.microsoft.com/office/drawing/2014/main" id="{BB12156E-D4DF-4DA3-B86A-F6BFE58C3DAF}"/>
              </a:ext>
            </a:extLst>
          </p:cNvPr>
          <p:cNvSpPr>
            <a:spLocks noGrp="1"/>
          </p:cNvSpPr>
          <p:nvPr>
            <p:ph idx="1"/>
          </p:nvPr>
        </p:nvSpPr>
        <p:spPr>
          <a:xfrm>
            <a:off x="585926" y="1127466"/>
            <a:ext cx="7936637" cy="5188495"/>
          </a:xfrm>
        </p:spPr>
        <p:txBody>
          <a:bodyPr>
            <a:normAutofit/>
          </a:bodyPr>
          <a:lstStyle/>
          <a:p>
            <a:pPr>
              <a:buFont typeface="Wingdings" panose="05000000000000000000" pitchFamily="2" charset="2"/>
              <a:buChar char="§"/>
            </a:pPr>
            <a:r>
              <a:rPr lang="en-US" altLang="vi-VN" sz="2000" b="1" i="1" dirty="0"/>
              <a:t>Entity</a:t>
            </a:r>
            <a:r>
              <a:rPr lang="en-US" altLang="vi-VN" sz="2400" b="1" i="1" dirty="0"/>
              <a:t>:</a:t>
            </a:r>
            <a:r>
              <a:rPr lang="en-US" altLang="vi-VN" sz="2400" b="1" i="1" dirty="0">
                <a:solidFill>
                  <a:schemeClr val="accent2"/>
                </a:solidFill>
              </a:rPr>
              <a:t>  </a:t>
            </a:r>
          </a:p>
          <a:p>
            <a:pPr lvl="1">
              <a:buSzPct val="60000"/>
              <a:buFont typeface="Wingdings" panose="05000000000000000000" pitchFamily="2" charset="2"/>
              <a:buChar char="§"/>
            </a:pPr>
            <a:r>
              <a:rPr lang="en-US" altLang="vi-VN" sz="2000" dirty="0"/>
              <a:t>Real-world thing, distinguishable from other objects.</a:t>
            </a:r>
          </a:p>
          <a:p>
            <a:pPr lvl="1">
              <a:buSzPct val="60000"/>
              <a:buFont typeface="Wingdings" panose="05000000000000000000" pitchFamily="2" charset="2"/>
              <a:buChar char="§"/>
            </a:pPr>
            <a:r>
              <a:rPr lang="en-US" altLang="vi-VN" sz="2000" dirty="0"/>
              <a:t>Noun phrase</a:t>
            </a:r>
          </a:p>
          <a:p>
            <a:pPr lvl="1">
              <a:buSzPct val="60000"/>
              <a:buFont typeface="Wingdings" panose="05000000000000000000" pitchFamily="2" charset="2"/>
              <a:buChar char="§"/>
            </a:pPr>
            <a:r>
              <a:rPr lang="en-US" altLang="vi-VN" sz="2000" dirty="0">
                <a:solidFill>
                  <a:srgbClr val="00B050"/>
                </a:solidFill>
              </a:rPr>
              <a:t>Entity described by set of </a:t>
            </a:r>
            <a:r>
              <a:rPr lang="en-US" altLang="vi-VN" sz="2000" i="1" dirty="0">
                <a:solidFill>
                  <a:srgbClr val="00B050"/>
                </a:solidFill>
              </a:rPr>
              <a:t>attributes</a:t>
            </a:r>
            <a:r>
              <a:rPr lang="en-US" altLang="vi-VN" sz="2000">
                <a:solidFill>
                  <a:srgbClr val="00B050"/>
                </a:solidFill>
              </a:rPr>
              <a:t>. Tập thực thể.</a:t>
            </a:r>
            <a:endParaRPr lang="en-US" altLang="vi-VN" sz="2000" dirty="0">
              <a:solidFill>
                <a:srgbClr val="00B050"/>
              </a:solidFill>
            </a:endParaRPr>
          </a:p>
          <a:p>
            <a:pPr>
              <a:buFont typeface="Wingdings" panose="05000000000000000000" pitchFamily="2" charset="2"/>
              <a:buChar char="§"/>
            </a:pPr>
            <a:r>
              <a:rPr lang="en-US" altLang="vi-VN" sz="2000" b="1" i="1" dirty="0"/>
              <a:t>Entity Set</a:t>
            </a:r>
            <a:r>
              <a:rPr lang="en-US" altLang="vi-VN" sz="2400" b="1" dirty="0"/>
              <a:t>:</a:t>
            </a:r>
            <a:r>
              <a:rPr lang="en-US" altLang="vi-VN" sz="2400" b="1" dirty="0">
                <a:solidFill>
                  <a:schemeClr val="accent2"/>
                </a:solidFill>
              </a:rPr>
              <a:t>  </a:t>
            </a:r>
            <a:r>
              <a:rPr lang="en-US" altLang="vi-VN" sz="2400" b="1" dirty="0"/>
              <a:t>A collection of similar entities.  E.g., all employees.  </a:t>
            </a:r>
          </a:p>
          <a:p>
            <a:pPr lvl="1">
              <a:buSzPct val="60000"/>
              <a:buFont typeface="Wingdings" panose="05000000000000000000" pitchFamily="2" charset="2"/>
              <a:buChar char="§"/>
            </a:pPr>
            <a:r>
              <a:rPr lang="en-US" altLang="vi-VN" sz="2000" dirty="0"/>
              <a:t>All entities in an entity set have the same set of attributes.  (Until we consider hierarchies, anyway!)</a:t>
            </a:r>
          </a:p>
          <a:p>
            <a:pPr lvl="1">
              <a:buSzPct val="60000"/>
              <a:buFont typeface="Wingdings" panose="05000000000000000000" pitchFamily="2" charset="2"/>
              <a:buChar char="§"/>
            </a:pPr>
            <a:r>
              <a:rPr lang="en-US" altLang="vi-VN" sz="2000" dirty="0"/>
              <a:t>Each attribute has a domain.</a:t>
            </a:r>
          </a:p>
          <a:p>
            <a:r>
              <a:rPr lang="en-US" sz="2400">
                <a:solidFill>
                  <a:srgbClr val="00B050"/>
                </a:solidFill>
              </a:rPr>
              <a:t>Entity: Employee</a:t>
            </a:r>
          </a:p>
          <a:p>
            <a:r>
              <a:rPr lang="en-US" sz="2400">
                <a:solidFill>
                  <a:srgbClr val="00B050"/>
                </a:solidFill>
              </a:rPr>
              <a:t>Entity Set: </a:t>
            </a:r>
            <a:r>
              <a:rPr lang="en-US" sz="2400" u="sng">
                <a:solidFill>
                  <a:srgbClr val="00B050"/>
                </a:solidFill>
              </a:rPr>
              <a:t>ssn, </a:t>
            </a:r>
            <a:r>
              <a:rPr lang="en-US" sz="2400">
                <a:solidFill>
                  <a:srgbClr val="00B050"/>
                </a:solidFill>
              </a:rPr>
              <a:t>name, Iot</a:t>
            </a:r>
          </a:p>
          <a:p>
            <a:r>
              <a:rPr lang="en-US" sz="2400">
                <a:solidFill>
                  <a:srgbClr val="00B050"/>
                </a:solidFill>
              </a:rPr>
              <a:t>(thuộc tính)</a:t>
            </a:r>
            <a:endParaRPr lang="vi-VN" sz="2400" dirty="0">
              <a:solidFill>
                <a:srgbClr val="00B050"/>
              </a:solidFill>
            </a:endParaRPr>
          </a:p>
        </p:txBody>
      </p:sp>
      <p:sp>
        <p:nvSpPr>
          <p:cNvPr id="4" name="Footer Placeholder 3">
            <a:extLst>
              <a:ext uri="{FF2B5EF4-FFF2-40B4-BE49-F238E27FC236}">
                <a16:creationId xmlns:a16="http://schemas.microsoft.com/office/drawing/2014/main" id="{04099164-7CC6-4BB3-B1CF-3A6F24A4F6CF}"/>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B96518C0-9A09-433C-A5FC-31355E134003}"/>
              </a:ext>
            </a:extLst>
          </p:cNvPr>
          <p:cNvSpPr>
            <a:spLocks noGrp="1"/>
          </p:cNvSpPr>
          <p:nvPr>
            <p:ph type="sldNum" sz="quarter" idx="12"/>
          </p:nvPr>
        </p:nvSpPr>
        <p:spPr/>
        <p:txBody>
          <a:bodyPr/>
          <a:lstStyle/>
          <a:p>
            <a:fld id="{CC2FDD2D-D1AD-4AA7-93C2-8410BB90945D}" type="slidenum">
              <a:rPr lang="vi-VN" smtClean="0"/>
              <a:t>11</a:t>
            </a:fld>
            <a:endParaRPr lang="vi-VN"/>
          </a:p>
        </p:txBody>
      </p:sp>
      <p:grpSp>
        <p:nvGrpSpPr>
          <p:cNvPr id="6" name="Group 6">
            <a:extLst>
              <a:ext uri="{FF2B5EF4-FFF2-40B4-BE49-F238E27FC236}">
                <a16:creationId xmlns:a16="http://schemas.microsoft.com/office/drawing/2014/main" id="{AB738240-E425-4E75-A9D9-8030B2C35EC3}"/>
              </a:ext>
            </a:extLst>
          </p:cNvPr>
          <p:cNvGrpSpPr>
            <a:grpSpLocks/>
          </p:cNvGrpSpPr>
          <p:nvPr/>
        </p:nvGrpSpPr>
        <p:grpSpPr bwMode="auto">
          <a:xfrm>
            <a:off x="4737100" y="4612673"/>
            <a:ext cx="4406900" cy="1663700"/>
            <a:chOff x="2836" y="196"/>
            <a:chExt cx="2776" cy="1048"/>
          </a:xfrm>
        </p:grpSpPr>
        <p:grpSp>
          <p:nvGrpSpPr>
            <p:cNvPr id="7" name="Group 7">
              <a:extLst>
                <a:ext uri="{FF2B5EF4-FFF2-40B4-BE49-F238E27FC236}">
                  <a16:creationId xmlns:a16="http://schemas.microsoft.com/office/drawing/2014/main" id="{DB6823C5-C29C-4BAD-AECC-678326DCF9E5}"/>
                </a:ext>
              </a:extLst>
            </p:cNvPr>
            <p:cNvGrpSpPr>
              <a:grpSpLocks/>
            </p:cNvGrpSpPr>
            <p:nvPr/>
          </p:nvGrpSpPr>
          <p:grpSpPr bwMode="auto">
            <a:xfrm>
              <a:off x="3700" y="916"/>
              <a:ext cx="1144" cy="328"/>
              <a:chOff x="3700" y="916"/>
              <a:chExt cx="1144" cy="328"/>
            </a:xfrm>
          </p:grpSpPr>
          <p:sp>
            <p:nvSpPr>
              <p:cNvPr id="17" name="Rectangle 8">
                <a:extLst>
                  <a:ext uri="{FF2B5EF4-FFF2-40B4-BE49-F238E27FC236}">
                    <a16:creationId xmlns:a16="http://schemas.microsoft.com/office/drawing/2014/main" id="{1471CED9-0196-4025-8B71-556898DE8FE0}"/>
                  </a:ext>
                </a:extLst>
              </p:cNvPr>
              <p:cNvSpPr>
                <a:spLocks noChangeArrowheads="1"/>
              </p:cNvSpPr>
              <p:nvPr/>
            </p:nvSpPr>
            <p:spPr bwMode="auto">
              <a:xfrm>
                <a:off x="3700" y="916"/>
                <a:ext cx="1144" cy="32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8" name="Rectangle 9">
                <a:extLst>
                  <a:ext uri="{FF2B5EF4-FFF2-40B4-BE49-F238E27FC236}">
                    <a16:creationId xmlns:a16="http://schemas.microsoft.com/office/drawing/2014/main" id="{BAF8CF5F-6311-405D-8DA9-D4D25F76293F}"/>
                  </a:ext>
                </a:extLst>
              </p:cNvPr>
              <p:cNvSpPr>
                <a:spLocks noChangeArrowheads="1"/>
              </p:cNvSpPr>
              <p:nvPr/>
            </p:nvSpPr>
            <p:spPr bwMode="auto">
              <a:xfrm>
                <a:off x="3779" y="929"/>
                <a:ext cx="8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vi-VN" sz="2000" b="1" dirty="0">
                    <a:solidFill>
                      <a:schemeClr val="tx2"/>
                    </a:solidFill>
                    <a:latin typeface="Arial" panose="020B0604020202020204" pitchFamily="34" charset="0"/>
                  </a:rPr>
                  <a:t>Employee</a:t>
                </a:r>
              </a:p>
            </p:txBody>
          </p:sp>
        </p:grpSp>
        <p:sp>
          <p:nvSpPr>
            <p:cNvPr id="8" name="Oval 10">
              <a:extLst>
                <a:ext uri="{FF2B5EF4-FFF2-40B4-BE49-F238E27FC236}">
                  <a16:creationId xmlns:a16="http://schemas.microsoft.com/office/drawing/2014/main" id="{6005D229-74F9-4133-8845-F71363C2CB73}"/>
                </a:ext>
              </a:extLst>
            </p:cNvPr>
            <p:cNvSpPr>
              <a:spLocks noChangeArrowheads="1"/>
            </p:cNvSpPr>
            <p:nvPr/>
          </p:nvSpPr>
          <p:spPr bwMode="auto">
            <a:xfrm>
              <a:off x="2836" y="340"/>
              <a:ext cx="712" cy="32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9" name="Rectangle 11">
              <a:extLst>
                <a:ext uri="{FF2B5EF4-FFF2-40B4-BE49-F238E27FC236}">
                  <a16:creationId xmlns:a16="http://schemas.microsoft.com/office/drawing/2014/main" id="{0C79969F-238C-4E2E-B864-4474955CDC0A}"/>
                </a:ext>
              </a:extLst>
            </p:cNvPr>
            <p:cNvSpPr>
              <a:spLocks noChangeArrowheads="1"/>
            </p:cNvSpPr>
            <p:nvPr/>
          </p:nvSpPr>
          <p:spPr bwMode="auto">
            <a:xfrm>
              <a:off x="3010" y="400"/>
              <a:ext cx="3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vi-VN" sz="2000" b="1" u="sng" dirty="0" err="1">
                  <a:latin typeface="Arial" panose="020B0604020202020204" pitchFamily="34" charset="0"/>
                </a:rPr>
                <a:t>ssn</a:t>
              </a:r>
              <a:endParaRPr lang="en-US" altLang="vi-VN" sz="2000" b="1" u="sng" dirty="0">
                <a:latin typeface="Arial" panose="020B0604020202020204" pitchFamily="34" charset="0"/>
              </a:endParaRPr>
            </a:p>
          </p:txBody>
        </p:sp>
        <p:sp>
          <p:nvSpPr>
            <p:cNvPr id="10" name="Oval 12">
              <a:extLst>
                <a:ext uri="{FF2B5EF4-FFF2-40B4-BE49-F238E27FC236}">
                  <a16:creationId xmlns:a16="http://schemas.microsoft.com/office/drawing/2014/main" id="{55A7F8C2-BF4C-4330-B602-494A988B3022}"/>
                </a:ext>
              </a:extLst>
            </p:cNvPr>
            <p:cNvSpPr>
              <a:spLocks noChangeArrowheads="1"/>
            </p:cNvSpPr>
            <p:nvPr/>
          </p:nvSpPr>
          <p:spPr bwMode="auto">
            <a:xfrm>
              <a:off x="3892" y="196"/>
              <a:ext cx="712" cy="32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 name="Oval 13">
              <a:extLst>
                <a:ext uri="{FF2B5EF4-FFF2-40B4-BE49-F238E27FC236}">
                  <a16:creationId xmlns:a16="http://schemas.microsoft.com/office/drawing/2014/main" id="{DE8B4C0C-5746-4FE2-8962-36FBB2556F03}"/>
                </a:ext>
              </a:extLst>
            </p:cNvPr>
            <p:cNvSpPr>
              <a:spLocks noChangeArrowheads="1"/>
            </p:cNvSpPr>
            <p:nvPr/>
          </p:nvSpPr>
          <p:spPr bwMode="auto">
            <a:xfrm>
              <a:off x="4900" y="340"/>
              <a:ext cx="712" cy="32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2" name="Rectangle 14">
              <a:extLst>
                <a:ext uri="{FF2B5EF4-FFF2-40B4-BE49-F238E27FC236}">
                  <a16:creationId xmlns:a16="http://schemas.microsoft.com/office/drawing/2014/main" id="{8570F65E-19EA-42B7-B29F-D81CA11FCE75}"/>
                </a:ext>
              </a:extLst>
            </p:cNvPr>
            <p:cNvSpPr>
              <a:spLocks noChangeArrowheads="1"/>
            </p:cNvSpPr>
            <p:nvPr/>
          </p:nvSpPr>
          <p:spPr bwMode="auto">
            <a:xfrm>
              <a:off x="3923" y="257"/>
              <a:ext cx="53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vi-VN" sz="2000" b="1">
                  <a:latin typeface="Arial" panose="020B0604020202020204" pitchFamily="34" charset="0"/>
                </a:rPr>
                <a:t>name</a:t>
              </a:r>
            </a:p>
          </p:txBody>
        </p:sp>
        <p:sp>
          <p:nvSpPr>
            <p:cNvPr id="13" name="Rectangle 15">
              <a:extLst>
                <a:ext uri="{FF2B5EF4-FFF2-40B4-BE49-F238E27FC236}">
                  <a16:creationId xmlns:a16="http://schemas.microsoft.com/office/drawing/2014/main" id="{2582C116-5A52-4230-AB8E-161417094683}"/>
                </a:ext>
              </a:extLst>
            </p:cNvPr>
            <p:cNvSpPr>
              <a:spLocks noChangeArrowheads="1"/>
            </p:cNvSpPr>
            <p:nvPr/>
          </p:nvSpPr>
          <p:spPr bwMode="auto">
            <a:xfrm>
              <a:off x="5075" y="402"/>
              <a:ext cx="3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vi-VN" sz="2000" b="1">
                  <a:latin typeface="Arial" panose="020B0604020202020204" pitchFamily="34" charset="0"/>
                </a:rPr>
                <a:t>lot</a:t>
              </a:r>
            </a:p>
          </p:txBody>
        </p:sp>
        <p:sp>
          <p:nvSpPr>
            <p:cNvPr id="14" name="Line 16">
              <a:extLst>
                <a:ext uri="{FF2B5EF4-FFF2-40B4-BE49-F238E27FC236}">
                  <a16:creationId xmlns:a16="http://schemas.microsoft.com/office/drawing/2014/main" id="{6D2184E5-1DE2-4EC5-9192-957874C9CAD4}"/>
                </a:ext>
              </a:extLst>
            </p:cNvPr>
            <p:cNvSpPr>
              <a:spLocks noChangeShapeType="1"/>
            </p:cNvSpPr>
            <p:nvPr/>
          </p:nvSpPr>
          <p:spPr bwMode="auto">
            <a:xfrm>
              <a:off x="3220" y="676"/>
              <a:ext cx="472" cy="23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5" name="Line 17">
              <a:extLst>
                <a:ext uri="{FF2B5EF4-FFF2-40B4-BE49-F238E27FC236}">
                  <a16:creationId xmlns:a16="http://schemas.microsoft.com/office/drawing/2014/main" id="{A8831526-4EF8-4B44-9CED-0223E84AF803}"/>
                </a:ext>
              </a:extLst>
            </p:cNvPr>
            <p:cNvSpPr>
              <a:spLocks noChangeShapeType="1"/>
            </p:cNvSpPr>
            <p:nvPr/>
          </p:nvSpPr>
          <p:spPr bwMode="auto">
            <a:xfrm>
              <a:off x="4272" y="532"/>
              <a:ext cx="0" cy="376"/>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6" name="Line 18">
              <a:extLst>
                <a:ext uri="{FF2B5EF4-FFF2-40B4-BE49-F238E27FC236}">
                  <a16:creationId xmlns:a16="http://schemas.microsoft.com/office/drawing/2014/main" id="{A493F333-1711-4AF9-9122-591D6F484A34}"/>
                </a:ext>
              </a:extLst>
            </p:cNvPr>
            <p:cNvSpPr>
              <a:spLocks noChangeShapeType="1"/>
            </p:cNvSpPr>
            <p:nvPr/>
          </p:nvSpPr>
          <p:spPr bwMode="auto">
            <a:xfrm flipV="1">
              <a:off x="4852" y="668"/>
              <a:ext cx="376" cy="24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Tree>
    <p:extLst>
      <p:ext uri="{BB962C8B-B14F-4D97-AF65-F5344CB8AC3E}">
        <p14:creationId xmlns:p14="http://schemas.microsoft.com/office/powerpoint/2010/main" val="1743875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6FFF2-C8D5-4E5C-B787-9C7FB4C323C0}"/>
              </a:ext>
            </a:extLst>
          </p:cNvPr>
          <p:cNvSpPr>
            <a:spLocks noGrp="1"/>
          </p:cNvSpPr>
          <p:nvPr>
            <p:ph type="title"/>
          </p:nvPr>
        </p:nvSpPr>
        <p:spPr/>
        <p:txBody>
          <a:bodyPr/>
          <a:lstStyle/>
          <a:p>
            <a:pPr algn="ctr"/>
            <a:r>
              <a:rPr lang="en-US" dirty="0"/>
              <a:t>Relationship</a:t>
            </a:r>
            <a:endParaRPr lang="vi-VN" dirty="0"/>
          </a:p>
        </p:txBody>
      </p:sp>
      <p:sp>
        <p:nvSpPr>
          <p:cNvPr id="3" name="Content Placeholder 2">
            <a:extLst>
              <a:ext uri="{FF2B5EF4-FFF2-40B4-BE49-F238E27FC236}">
                <a16:creationId xmlns:a16="http://schemas.microsoft.com/office/drawing/2014/main" id="{30F31C23-B7F8-497E-BEBD-401CD1F43AB3}"/>
              </a:ext>
            </a:extLst>
          </p:cNvPr>
          <p:cNvSpPr>
            <a:spLocks noGrp="1"/>
          </p:cNvSpPr>
          <p:nvPr>
            <p:ph idx="1"/>
          </p:nvPr>
        </p:nvSpPr>
        <p:spPr>
          <a:xfrm>
            <a:off x="585924" y="1216060"/>
            <a:ext cx="8039602" cy="5099901"/>
          </a:xfrm>
        </p:spPr>
        <p:txBody>
          <a:bodyPr>
            <a:normAutofit fontScale="92500" lnSpcReduction="20000"/>
          </a:bodyPr>
          <a:lstStyle/>
          <a:p>
            <a:pPr>
              <a:buFont typeface="Wingdings" panose="05000000000000000000" pitchFamily="2" charset="2"/>
              <a:buChar char="§"/>
            </a:pPr>
            <a:r>
              <a:rPr lang="en-US" altLang="vi-VN" sz="2400" b="1" i="1" dirty="0"/>
              <a:t>Relationship:  </a:t>
            </a:r>
            <a:r>
              <a:rPr lang="en-US" altLang="vi-VN" sz="2400" dirty="0"/>
              <a:t>Association among two or more entities</a:t>
            </a:r>
          </a:p>
          <a:p>
            <a:pPr lvl="1">
              <a:buFont typeface="Wingdings" panose="05000000000000000000" pitchFamily="2" charset="2"/>
              <a:buChar char="§"/>
            </a:pPr>
            <a:r>
              <a:rPr lang="en-US" altLang="vi-VN" sz="2400" dirty="0"/>
              <a:t>relationships can have their own attributes (descriptive </a:t>
            </a:r>
            <a:r>
              <a:rPr lang="en-US" altLang="vi-VN" sz="2400"/>
              <a:t>attributes). </a:t>
            </a:r>
            <a:r>
              <a:rPr lang="en-US" altLang="vi-VN" sz="2400">
                <a:solidFill>
                  <a:srgbClr val="00B050"/>
                </a:solidFill>
              </a:rPr>
              <a:t>Thể hiện quan hệ giữa các thực thể.</a:t>
            </a:r>
            <a:endParaRPr lang="en-US" altLang="vi-VN" sz="2400" dirty="0">
              <a:solidFill>
                <a:srgbClr val="00B050"/>
              </a:solidFill>
            </a:endParaRPr>
          </a:p>
          <a:p>
            <a:pPr lvl="1">
              <a:buFont typeface="Wingdings" panose="05000000000000000000" pitchFamily="2" charset="2"/>
              <a:buChar char="§"/>
            </a:pPr>
            <a:r>
              <a:rPr lang="en-US" altLang="vi-VN" sz="2400" dirty="0">
                <a:solidFill>
                  <a:srgbClr val="00B050"/>
                </a:solidFill>
              </a:rPr>
              <a:t>verb phrases</a:t>
            </a:r>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r>
              <a:rPr lang="en-US" sz="2400" dirty="0"/>
              <a:t>1-1</a:t>
            </a:r>
          </a:p>
          <a:p>
            <a:pPr lvl="1">
              <a:buFont typeface="Wingdings" panose="05000000000000000000" pitchFamily="2" charset="2"/>
              <a:buChar char="§"/>
            </a:pPr>
            <a:r>
              <a:rPr lang="en-US" sz="2400" dirty="0"/>
              <a:t>1-M/M-1</a:t>
            </a:r>
          </a:p>
          <a:p>
            <a:pPr lvl="1">
              <a:buFont typeface="Wingdings" panose="05000000000000000000" pitchFamily="2" charset="2"/>
              <a:buChar char="§"/>
            </a:pPr>
            <a:r>
              <a:rPr lang="en-US" sz="2400" dirty="0"/>
              <a:t>M-M</a:t>
            </a:r>
          </a:p>
          <a:p>
            <a:pPr lvl="1">
              <a:buFont typeface="Wingdings" panose="05000000000000000000" pitchFamily="2" charset="2"/>
              <a:buChar char="§"/>
            </a:pPr>
            <a:r>
              <a:rPr lang="en-US" sz="2400" dirty="0"/>
              <a:t>Degree Constraints</a:t>
            </a:r>
          </a:p>
          <a:p>
            <a:pPr lvl="1">
              <a:buFont typeface="Wingdings" panose="05000000000000000000" pitchFamily="2" charset="2"/>
              <a:buChar char="§"/>
            </a:pPr>
            <a:r>
              <a:rPr lang="en-US" sz="2400" dirty="0"/>
              <a:t>Recursive relationship</a:t>
            </a:r>
          </a:p>
          <a:p>
            <a:pPr lvl="1">
              <a:buFont typeface="Wingdings" panose="05000000000000000000" pitchFamily="2" charset="2"/>
              <a:buChar char="§"/>
            </a:pPr>
            <a:r>
              <a:rPr lang="en-US" sz="2400" dirty="0"/>
              <a:t>Unary, Binary, Ternary relationship</a:t>
            </a:r>
          </a:p>
          <a:p>
            <a:pPr>
              <a:buFont typeface="Wingdings" panose="05000000000000000000" pitchFamily="2" charset="2"/>
              <a:buChar char="§"/>
            </a:pPr>
            <a:r>
              <a:rPr lang="en-US" sz="2400" b="1" i="1" dirty="0"/>
              <a:t>A referential integrity constraints</a:t>
            </a:r>
          </a:p>
          <a:p>
            <a:pPr lvl="1">
              <a:lnSpc>
                <a:spcPct val="100000"/>
              </a:lnSpc>
              <a:buFont typeface="Wingdings" panose="05000000000000000000" pitchFamily="2" charset="2"/>
              <a:buChar char="§"/>
            </a:pPr>
            <a:r>
              <a:rPr lang="en-US" sz="2400" dirty="0"/>
              <a:t>A value appearing in one context must also appear in another</a:t>
            </a:r>
          </a:p>
          <a:p>
            <a:pPr>
              <a:buFont typeface="Wingdings" panose="05000000000000000000" pitchFamily="2" charset="2"/>
              <a:buChar char="§"/>
            </a:pPr>
            <a:endParaRPr lang="en-US" sz="2400" dirty="0"/>
          </a:p>
          <a:p>
            <a:pPr lvl="1">
              <a:buFont typeface="Wingdings" panose="05000000000000000000" pitchFamily="2" charset="2"/>
              <a:buChar char="§"/>
            </a:pPr>
            <a:endParaRPr lang="vi-VN" sz="2000" dirty="0"/>
          </a:p>
        </p:txBody>
      </p:sp>
      <p:sp>
        <p:nvSpPr>
          <p:cNvPr id="4" name="Footer Placeholder 3">
            <a:extLst>
              <a:ext uri="{FF2B5EF4-FFF2-40B4-BE49-F238E27FC236}">
                <a16:creationId xmlns:a16="http://schemas.microsoft.com/office/drawing/2014/main" id="{CF6A4257-431E-40B6-BF30-143CDCEC66BE}"/>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C828BADF-81BF-4086-AFD9-36D221DA2974}"/>
              </a:ext>
            </a:extLst>
          </p:cNvPr>
          <p:cNvSpPr>
            <a:spLocks noGrp="1"/>
          </p:cNvSpPr>
          <p:nvPr>
            <p:ph type="sldNum" sz="quarter" idx="12"/>
          </p:nvPr>
        </p:nvSpPr>
        <p:spPr/>
        <p:txBody>
          <a:bodyPr/>
          <a:lstStyle/>
          <a:p>
            <a:fld id="{CC2FDD2D-D1AD-4AA7-93C2-8410BB90945D}" type="slidenum">
              <a:rPr lang="vi-VN" smtClean="0"/>
              <a:t>12</a:t>
            </a:fld>
            <a:endParaRPr lang="vi-VN"/>
          </a:p>
        </p:txBody>
      </p:sp>
      <p:pic>
        <p:nvPicPr>
          <p:cNvPr id="6" name="Picture 5">
            <a:extLst>
              <a:ext uri="{FF2B5EF4-FFF2-40B4-BE49-F238E27FC236}">
                <a16:creationId xmlns:a16="http://schemas.microsoft.com/office/drawing/2014/main" id="{7E7F0C5C-2879-43B1-A5ED-CF5A26DDC6F7}"/>
              </a:ext>
            </a:extLst>
          </p:cNvPr>
          <p:cNvPicPr>
            <a:picLocks noChangeAspect="1"/>
          </p:cNvPicPr>
          <p:nvPr/>
        </p:nvPicPr>
        <p:blipFill>
          <a:blip r:embed="rId2"/>
          <a:stretch>
            <a:fillRect/>
          </a:stretch>
        </p:blipFill>
        <p:spPr>
          <a:xfrm>
            <a:off x="2228490" y="2375018"/>
            <a:ext cx="6180875" cy="1938282"/>
          </a:xfrm>
          <a:prstGeom prst="rect">
            <a:avLst/>
          </a:prstGeom>
        </p:spPr>
      </p:pic>
    </p:spTree>
    <p:extLst>
      <p:ext uri="{BB962C8B-B14F-4D97-AF65-F5344CB8AC3E}">
        <p14:creationId xmlns:p14="http://schemas.microsoft.com/office/powerpoint/2010/main" val="2976388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8F839-81F3-4BA9-97F7-2B2074403139}"/>
              </a:ext>
            </a:extLst>
          </p:cNvPr>
          <p:cNvSpPr>
            <a:spLocks noGrp="1"/>
          </p:cNvSpPr>
          <p:nvPr>
            <p:ph type="title"/>
          </p:nvPr>
        </p:nvSpPr>
        <p:spPr/>
        <p:txBody>
          <a:bodyPr/>
          <a:lstStyle/>
          <a:p>
            <a:pPr algn="ctr"/>
            <a:r>
              <a:rPr lang="en-US" dirty="0"/>
              <a:t>Type of Attributes</a:t>
            </a:r>
            <a:endParaRPr lang="vi-VN" dirty="0"/>
          </a:p>
        </p:txBody>
      </p:sp>
      <p:sp>
        <p:nvSpPr>
          <p:cNvPr id="3" name="Content Placeholder 2">
            <a:extLst>
              <a:ext uri="{FF2B5EF4-FFF2-40B4-BE49-F238E27FC236}">
                <a16:creationId xmlns:a16="http://schemas.microsoft.com/office/drawing/2014/main" id="{62C795BA-AB40-4AB3-BE39-AC92CAF95893}"/>
              </a:ext>
            </a:extLst>
          </p:cNvPr>
          <p:cNvSpPr>
            <a:spLocks noGrp="1"/>
          </p:cNvSpPr>
          <p:nvPr>
            <p:ph idx="1"/>
          </p:nvPr>
        </p:nvSpPr>
        <p:spPr>
          <a:xfrm>
            <a:off x="576595" y="1127466"/>
            <a:ext cx="7936637" cy="5069149"/>
          </a:xfrm>
        </p:spPr>
        <p:txBody>
          <a:bodyPr/>
          <a:lstStyle/>
          <a:p>
            <a:pPr>
              <a:buFont typeface="Wingdings" panose="05000000000000000000" pitchFamily="2" charset="2"/>
              <a:buChar char="§"/>
            </a:pPr>
            <a:r>
              <a:rPr lang="en-US" dirty="0"/>
              <a:t> Key attribute</a:t>
            </a:r>
          </a:p>
          <a:p>
            <a:pPr>
              <a:buFont typeface="Wingdings" panose="05000000000000000000" pitchFamily="2" charset="2"/>
              <a:buChar char="§"/>
            </a:pPr>
            <a:r>
              <a:rPr lang="vi-VN" dirty="0"/>
              <a:t> </a:t>
            </a:r>
            <a:r>
              <a:rPr lang="vi-VN" dirty="0" err="1"/>
              <a:t>Multivalued</a:t>
            </a:r>
            <a:r>
              <a:rPr lang="vi-VN" dirty="0"/>
              <a:t> </a:t>
            </a:r>
            <a:r>
              <a:rPr lang="vi-VN" dirty="0" err="1"/>
              <a:t>attribute</a:t>
            </a:r>
            <a:endParaRPr lang="vi-VN" dirty="0"/>
          </a:p>
          <a:p>
            <a:pPr>
              <a:buFont typeface="Wingdings" panose="05000000000000000000" pitchFamily="2" charset="2"/>
              <a:buChar char="§"/>
            </a:pPr>
            <a:r>
              <a:rPr lang="vi-VN" dirty="0"/>
              <a:t> </a:t>
            </a:r>
            <a:r>
              <a:rPr lang="vi-VN" dirty="0" err="1"/>
              <a:t>Derived</a:t>
            </a:r>
            <a:r>
              <a:rPr lang="vi-VN" dirty="0"/>
              <a:t> </a:t>
            </a:r>
            <a:r>
              <a:rPr lang="vi-VN" dirty="0" err="1"/>
              <a:t>attribute</a:t>
            </a:r>
            <a:endParaRPr lang="vi-VN" dirty="0"/>
          </a:p>
          <a:p>
            <a:pPr>
              <a:buFont typeface="Wingdings" panose="05000000000000000000" pitchFamily="2" charset="2"/>
              <a:buChar char="§"/>
            </a:pPr>
            <a:r>
              <a:rPr lang="vi-VN" dirty="0"/>
              <a:t> </a:t>
            </a:r>
            <a:r>
              <a:rPr lang="vi-VN" dirty="0" err="1"/>
              <a:t>Composite</a:t>
            </a:r>
            <a:r>
              <a:rPr lang="vi-VN" dirty="0"/>
              <a:t> </a:t>
            </a:r>
            <a:r>
              <a:rPr lang="vi-VN" dirty="0" err="1"/>
              <a:t>attribute</a:t>
            </a:r>
            <a:endParaRPr lang="vi-VN" dirty="0"/>
          </a:p>
          <a:p>
            <a:pPr marL="0" indent="0">
              <a:buNone/>
            </a:pPr>
            <a:endParaRPr lang="vi-VN" dirty="0"/>
          </a:p>
        </p:txBody>
      </p:sp>
      <p:sp>
        <p:nvSpPr>
          <p:cNvPr id="4" name="Footer Placeholder 3">
            <a:extLst>
              <a:ext uri="{FF2B5EF4-FFF2-40B4-BE49-F238E27FC236}">
                <a16:creationId xmlns:a16="http://schemas.microsoft.com/office/drawing/2014/main" id="{624897EF-E57D-46F9-978E-5341D44CCF67}"/>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A1AA96D7-876B-4C80-A333-14A40B956F58}"/>
              </a:ext>
            </a:extLst>
          </p:cNvPr>
          <p:cNvSpPr>
            <a:spLocks noGrp="1"/>
          </p:cNvSpPr>
          <p:nvPr>
            <p:ph type="sldNum" sz="quarter" idx="12"/>
          </p:nvPr>
        </p:nvSpPr>
        <p:spPr/>
        <p:txBody>
          <a:bodyPr/>
          <a:lstStyle/>
          <a:p>
            <a:fld id="{CC2FDD2D-D1AD-4AA7-93C2-8410BB90945D}" type="slidenum">
              <a:rPr lang="vi-VN" smtClean="0"/>
              <a:t>13</a:t>
            </a:fld>
            <a:endParaRPr lang="vi-VN"/>
          </a:p>
        </p:txBody>
      </p:sp>
      <p:sp>
        <p:nvSpPr>
          <p:cNvPr id="6" name="Rectangle 34">
            <a:extLst>
              <a:ext uri="{FF2B5EF4-FFF2-40B4-BE49-F238E27FC236}">
                <a16:creationId xmlns:a16="http://schemas.microsoft.com/office/drawing/2014/main" id="{D6492D8C-6684-4951-A0D0-17FE9D1D0EBE}"/>
              </a:ext>
            </a:extLst>
          </p:cNvPr>
          <p:cNvSpPr>
            <a:spLocks noChangeArrowheads="1"/>
          </p:cNvSpPr>
          <p:nvPr/>
        </p:nvSpPr>
        <p:spPr bwMode="auto">
          <a:xfrm>
            <a:off x="4878240" y="1790522"/>
            <a:ext cx="1182688" cy="298450"/>
          </a:xfrm>
          <a:prstGeom prst="rect">
            <a:avLst/>
          </a:prstGeom>
          <a:noFill/>
          <a:ln>
            <a:noFill/>
          </a:ln>
          <a:effectLst/>
          <a:extLst>
            <a:ext uri="{909E8E84-426E-40DD-AFC4-6F175D3DCCD1}">
              <a14:hiddenFill xmlns:a14="http://schemas.microsoft.com/office/drawing/2010/main">
                <a:solidFill>
                  <a:srgbClr val="800000"/>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vi-VN" dirty="0">
                <a:latin typeface="Times New Roman" panose="02020603050405020304" pitchFamily="18" charset="0"/>
              </a:rPr>
              <a:t>children</a:t>
            </a:r>
            <a:endParaRPr lang="en-US" altLang="vi-VN" sz="2400" dirty="0">
              <a:solidFill>
                <a:schemeClr val="bg1"/>
              </a:solidFill>
              <a:latin typeface="Times New Roman" panose="02020603050405020304" pitchFamily="18" charset="0"/>
            </a:endParaRPr>
          </a:p>
        </p:txBody>
      </p:sp>
      <p:sp>
        <p:nvSpPr>
          <p:cNvPr id="7" name="Rectangle 35">
            <a:extLst>
              <a:ext uri="{FF2B5EF4-FFF2-40B4-BE49-F238E27FC236}">
                <a16:creationId xmlns:a16="http://schemas.microsoft.com/office/drawing/2014/main" id="{52EDA51E-34E5-401C-A0FB-34676FEACA01}"/>
              </a:ext>
            </a:extLst>
          </p:cNvPr>
          <p:cNvSpPr>
            <a:spLocks noChangeArrowheads="1"/>
          </p:cNvSpPr>
          <p:nvPr/>
        </p:nvSpPr>
        <p:spPr bwMode="auto">
          <a:xfrm>
            <a:off x="5008415" y="2442987"/>
            <a:ext cx="938212" cy="287337"/>
          </a:xfrm>
          <a:prstGeom prst="rect">
            <a:avLst/>
          </a:prstGeom>
          <a:noFill/>
          <a:ln>
            <a:noFill/>
          </a:ln>
          <a:effectLst/>
          <a:extLst>
            <a:ext uri="{909E8E84-426E-40DD-AFC4-6F175D3DCCD1}">
              <a14:hiddenFill xmlns:a14="http://schemas.microsoft.com/office/drawing/2010/main">
                <a:solidFill>
                  <a:srgbClr val="800000"/>
                </a:solidFill>
              </a14:hiddenFill>
            </a:ext>
            <a:ext uri="{91240B29-F687-4F45-9708-019B960494DF}">
              <a14:hiddenLine xmlns:a14="http://schemas.microsoft.com/office/drawing/2010/main" w="2857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vi-VN">
                <a:latin typeface="Times New Roman" panose="02020603050405020304" pitchFamily="18" charset="0"/>
              </a:rPr>
              <a:t>seniority</a:t>
            </a:r>
            <a:endParaRPr lang="en-US" altLang="vi-VN" sz="2000">
              <a:solidFill>
                <a:schemeClr val="bg1"/>
              </a:solidFill>
              <a:latin typeface="Times New Roman" panose="02020603050405020304" pitchFamily="18" charset="0"/>
            </a:endParaRPr>
          </a:p>
        </p:txBody>
      </p:sp>
      <p:sp>
        <p:nvSpPr>
          <p:cNvPr id="8" name="Oval 75">
            <a:extLst>
              <a:ext uri="{FF2B5EF4-FFF2-40B4-BE49-F238E27FC236}">
                <a16:creationId xmlns:a16="http://schemas.microsoft.com/office/drawing/2014/main" id="{60BC8CC4-3526-4ADA-A81A-E99F8D0D1BDE}"/>
              </a:ext>
            </a:extLst>
          </p:cNvPr>
          <p:cNvSpPr>
            <a:spLocks noChangeArrowheads="1"/>
          </p:cNvSpPr>
          <p:nvPr/>
        </p:nvSpPr>
        <p:spPr bwMode="auto">
          <a:xfrm>
            <a:off x="4951267" y="1788937"/>
            <a:ext cx="1052513" cy="358775"/>
          </a:xfrm>
          <a:prstGeom prst="ellipse">
            <a:avLst/>
          </a:prstGeom>
          <a:noFill/>
          <a:ln w="38100" cmpd="dbl">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9" name="Oval 76">
            <a:extLst>
              <a:ext uri="{FF2B5EF4-FFF2-40B4-BE49-F238E27FC236}">
                <a16:creationId xmlns:a16="http://schemas.microsoft.com/office/drawing/2014/main" id="{392F1C6D-6631-41A5-89C5-EFB1F0397FB1}"/>
              </a:ext>
            </a:extLst>
          </p:cNvPr>
          <p:cNvSpPr>
            <a:spLocks noChangeArrowheads="1"/>
          </p:cNvSpPr>
          <p:nvPr/>
        </p:nvSpPr>
        <p:spPr bwMode="auto">
          <a:xfrm>
            <a:off x="4967140" y="2427112"/>
            <a:ext cx="1028700" cy="382587"/>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 name="Oval 9">
            <a:extLst>
              <a:ext uri="{FF2B5EF4-FFF2-40B4-BE49-F238E27FC236}">
                <a16:creationId xmlns:a16="http://schemas.microsoft.com/office/drawing/2014/main" id="{83269B2B-E4B7-41DD-80B8-F1A5954B8E8F}"/>
              </a:ext>
            </a:extLst>
          </p:cNvPr>
          <p:cNvSpPr/>
          <p:nvPr/>
        </p:nvSpPr>
        <p:spPr>
          <a:xfrm>
            <a:off x="4821090" y="1215371"/>
            <a:ext cx="1182688" cy="4840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600" u="sng" dirty="0" err="1">
                <a:latin typeface="+mj-lt"/>
              </a:rPr>
              <a:t>EmpID</a:t>
            </a:r>
            <a:endParaRPr lang="vi-VN" sz="1600" u="sng" dirty="0">
              <a:latin typeface="+mj-lt"/>
            </a:endParaRPr>
          </a:p>
        </p:txBody>
      </p:sp>
      <p:pic>
        <p:nvPicPr>
          <p:cNvPr id="12" name="Picture 11">
            <a:extLst>
              <a:ext uri="{FF2B5EF4-FFF2-40B4-BE49-F238E27FC236}">
                <a16:creationId xmlns:a16="http://schemas.microsoft.com/office/drawing/2014/main" id="{12817F7E-8258-4311-9018-BEAF7AC00AE7}"/>
              </a:ext>
            </a:extLst>
          </p:cNvPr>
          <p:cNvPicPr>
            <a:picLocks noChangeAspect="1"/>
          </p:cNvPicPr>
          <p:nvPr/>
        </p:nvPicPr>
        <p:blipFill>
          <a:blip r:embed="rId2"/>
          <a:stretch>
            <a:fillRect/>
          </a:stretch>
        </p:blipFill>
        <p:spPr>
          <a:xfrm>
            <a:off x="472766" y="3230697"/>
            <a:ext cx="8198471" cy="2981793"/>
          </a:xfrm>
          <a:prstGeom prst="rect">
            <a:avLst/>
          </a:prstGeom>
        </p:spPr>
      </p:pic>
      <p:sp>
        <p:nvSpPr>
          <p:cNvPr id="13" name="Oval 12">
            <a:extLst>
              <a:ext uri="{FF2B5EF4-FFF2-40B4-BE49-F238E27FC236}">
                <a16:creationId xmlns:a16="http://schemas.microsoft.com/office/drawing/2014/main" id="{B417634E-7C23-4ACF-BAC9-4D333CB5CF68}"/>
              </a:ext>
            </a:extLst>
          </p:cNvPr>
          <p:cNvSpPr/>
          <p:nvPr/>
        </p:nvSpPr>
        <p:spPr>
          <a:xfrm>
            <a:off x="2887189" y="5165203"/>
            <a:ext cx="1213473" cy="38718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600" dirty="0" err="1">
                <a:latin typeface="+mj-lt"/>
              </a:rPr>
              <a:t>Address</a:t>
            </a:r>
            <a:endParaRPr lang="vi-VN" sz="1600" dirty="0">
              <a:latin typeface="+mj-lt"/>
            </a:endParaRPr>
          </a:p>
        </p:txBody>
      </p:sp>
      <p:cxnSp>
        <p:nvCxnSpPr>
          <p:cNvPr id="14" name="Straight Connector 13">
            <a:extLst>
              <a:ext uri="{FF2B5EF4-FFF2-40B4-BE49-F238E27FC236}">
                <a16:creationId xmlns:a16="http://schemas.microsoft.com/office/drawing/2014/main" id="{265AF76E-E851-4C26-A216-7AAC73A8575D}"/>
              </a:ext>
            </a:extLst>
          </p:cNvPr>
          <p:cNvCxnSpPr/>
          <p:nvPr/>
        </p:nvCxnSpPr>
        <p:spPr>
          <a:xfrm>
            <a:off x="2158740" y="4048306"/>
            <a:ext cx="1112363" cy="1116897"/>
          </a:xfrm>
          <a:prstGeom prst="line">
            <a:avLst/>
          </a:prstGeom>
        </p:spPr>
        <p:style>
          <a:lnRef idx="1">
            <a:schemeClr val="dk1"/>
          </a:lnRef>
          <a:fillRef idx="0">
            <a:schemeClr val="dk1"/>
          </a:fillRef>
          <a:effectRef idx="0">
            <a:schemeClr val="dk1"/>
          </a:effectRef>
          <a:fontRef idx="minor">
            <a:schemeClr val="tx1"/>
          </a:fontRef>
        </p:style>
      </p:cxnSp>
      <p:sp>
        <p:nvSpPr>
          <p:cNvPr id="15" name="Oval 14">
            <a:extLst>
              <a:ext uri="{FF2B5EF4-FFF2-40B4-BE49-F238E27FC236}">
                <a16:creationId xmlns:a16="http://schemas.microsoft.com/office/drawing/2014/main" id="{44236A22-6EC6-4DF2-96F2-2C29AFF2B11F}"/>
              </a:ext>
            </a:extLst>
          </p:cNvPr>
          <p:cNvSpPr/>
          <p:nvPr/>
        </p:nvSpPr>
        <p:spPr>
          <a:xfrm>
            <a:off x="4878242" y="2913455"/>
            <a:ext cx="1213473" cy="38718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600" dirty="0" err="1">
                <a:latin typeface="+mj-lt"/>
              </a:rPr>
              <a:t>Address</a:t>
            </a:r>
            <a:endParaRPr lang="vi-VN" sz="1600" dirty="0">
              <a:latin typeface="+mj-lt"/>
            </a:endParaRPr>
          </a:p>
        </p:txBody>
      </p:sp>
      <p:sp>
        <p:nvSpPr>
          <p:cNvPr id="16" name="Arrow: Down 15">
            <a:extLst>
              <a:ext uri="{FF2B5EF4-FFF2-40B4-BE49-F238E27FC236}">
                <a16:creationId xmlns:a16="http://schemas.microsoft.com/office/drawing/2014/main" id="{D280AC1E-6FFD-5FD0-74C2-B8CD7BB5CC0E}"/>
              </a:ext>
            </a:extLst>
          </p:cNvPr>
          <p:cNvSpPr/>
          <p:nvPr/>
        </p:nvSpPr>
        <p:spPr>
          <a:xfrm>
            <a:off x="5492009" y="2267552"/>
            <a:ext cx="1649695" cy="1114376"/>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Chỉ duy nhất</a:t>
            </a:r>
          </a:p>
        </p:txBody>
      </p:sp>
      <p:sp>
        <p:nvSpPr>
          <p:cNvPr id="17" name="Arrow: Right 16">
            <a:extLst>
              <a:ext uri="{FF2B5EF4-FFF2-40B4-BE49-F238E27FC236}">
                <a16:creationId xmlns:a16="http://schemas.microsoft.com/office/drawing/2014/main" id="{88204CD1-BF24-0E09-A9C8-1F3A7189E9B0}"/>
              </a:ext>
            </a:extLst>
          </p:cNvPr>
          <p:cNvSpPr/>
          <p:nvPr/>
        </p:nvSpPr>
        <p:spPr>
          <a:xfrm>
            <a:off x="165471" y="5264380"/>
            <a:ext cx="1138335" cy="119540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Thiếu M,1</a:t>
            </a:r>
          </a:p>
        </p:txBody>
      </p:sp>
    </p:spTree>
    <p:extLst>
      <p:ext uri="{BB962C8B-B14F-4D97-AF65-F5344CB8AC3E}">
        <p14:creationId xmlns:p14="http://schemas.microsoft.com/office/powerpoint/2010/main" val="2608456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Consider the relationship</a:t>
            </a:r>
          </a:p>
          <a:p>
            <a:endParaRPr lang="en-US" dirty="0"/>
          </a:p>
          <a:p>
            <a:endParaRPr lang="en-US" dirty="0"/>
          </a:p>
          <a:p>
            <a:endParaRPr lang="en-US" dirty="0"/>
          </a:p>
          <a:p>
            <a:endParaRPr lang="en-US" dirty="0"/>
          </a:p>
          <a:p>
            <a:pPr lvl="1"/>
            <a:endParaRPr lang="en-US" dirty="0"/>
          </a:p>
          <a:p>
            <a:pPr lvl="1"/>
            <a:endParaRPr lang="en-US" dirty="0"/>
          </a:p>
          <a:p>
            <a:pPr lvl="1">
              <a:buFont typeface="Wingdings" panose="05000000000000000000" pitchFamily="2" charset="2"/>
              <a:buChar char="§"/>
            </a:pPr>
            <a:r>
              <a:rPr lang="en-US" dirty="0"/>
              <a:t>An entity set’s key to be composed of attributes, some or all of which belong to another entity set. Such an entity set is called a </a:t>
            </a:r>
            <a:r>
              <a:rPr lang="en-US" b="1" i="1" dirty="0"/>
              <a:t>weak entity </a:t>
            </a:r>
            <a:r>
              <a:rPr lang="en-US" b="1" i="1"/>
              <a:t>set</a:t>
            </a:r>
            <a:r>
              <a:rPr lang="en-US"/>
              <a:t>. </a:t>
            </a:r>
            <a:r>
              <a:rPr lang="en-US">
                <a:solidFill>
                  <a:srgbClr val="00B050"/>
                </a:solidFill>
              </a:rPr>
              <a:t>Tồn tại dựa vào thực thể mạnh.</a:t>
            </a:r>
          </a:p>
          <a:p>
            <a:pPr lvl="1">
              <a:buFont typeface="Wingdings" panose="05000000000000000000" pitchFamily="2" charset="2"/>
              <a:buChar char="§"/>
            </a:pPr>
            <a:r>
              <a:rPr lang="en-US">
                <a:solidFill>
                  <a:srgbClr val="00B050"/>
                </a:solidFill>
              </a:rPr>
              <a:t>- Giải quyết vấn đề đa trị.</a:t>
            </a:r>
            <a:endParaRPr lang="en-US" dirty="0">
              <a:solidFill>
                <a:srgbClr val="00B050"/>
              </a:solidFill>
            </a:endParaRPr>
          </a:p>
          <a:p>
            <a:pPr lvl="1"/>
            <a:endParaRPr lang="en-US" dirty="0"/>
          </a:p>
        </p:txBody>
      </p:sp>
      <p:sp>
        <p:nvSpPr>
          <p:cNvPr id="2" name="Title 1"/>
          <p:cNvSpPr>
            <a:spLocks noGrp="1"/>
          </p:cNvSpPr>
          <p:nvPr>
            <p:ph type="title"/>
          </p:nvPr>
        </p:nvSpPr>
        <p:spPr/>
        <p:txBody>
          <a:bodyPr>
            <a:normAutofit fontScale="90000"/>
          </a:bodyPr>
          <a:lstStyle/>
          <a:p>
            <a:pPr algn="ctr"/>
            <a:r>
              <a:rPr lang="en-US" dirty="0"/>
              <a:t>Weak </a:t>
            </a:r>
            <a:r>
              <a:rPr lang="en-US"/>
              <a:t>Entity Sets</a:t>
            </a:r>
            <a:br>
              <a:rPr lang="en-US"/>
            </a:br>
            <a:r>
              <a:rPr lang="en-US">
                <a:solidFill>
                  <a:srgbClr val="00B050"/>
                </a:solidFill>
              </a:rPr>
              <a:t>Không có thuộc tính khóa</a:t>
            </a:r>
            <a:endParaRPr lang="en-US" dirty="0">
              <a:solidFill>
                <a:srgbClr val="00B050"/>
              </a:solidFill>
            </a:endParaRPr>
          </a:p>
        </p:txBody>
      </p:sp>
      <p:grpSp>
        <p:nvGrpSpPr>
          <p:cNvPr id="25" name="Group 24"/>
          <p:cNvGrpSpPr/>
          <p:nvPr/>
        </p:nvGrpSpPr>
        <p:grpSpPr>
          <a:xfrm>
            <a:off x="685800" y="2057400"/>
            <a:ext cx="7467600" cy="2274322"/>
            <a:chOff x="685800" y="2057400"/>
            <a:chExt cx="7467600" cy="2274322"/>
          </a:xfrm>
        </p:grpSpPr>
        <p:sp>
          <p:nvSpPr>
            <p:cNvPr id="4" name="Rectangle 3"/>
            <p:cNvSpPr/>
            <p:nvPr/>
          </p:nvSpPr>
          <p:spPr>
            <a:xfrm>
              <a:off x="1447800" y="2895600"/>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6" name="Diamond 5"/>
            <p:cNvSpPr/>
            <p:nvPr/>
          </p:nvSpPr>
          <p:spPr>
            <a:xfrm>
              <a:off x="3276600" y="2819400"/>
              <a:ext cx="22098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10" name="Rectangle 9"/>
            <p:cNvSpPr/>
            <p:nvPr/>
          </p:nvSpPr>
          <p:spPr>
            <a:xfrm>
              <a:off x="6172200" y="2920284"/>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Studios</a:t>
              </a:r>
            </a:p>
          </p:txBody>
        </p:sp>
        <p:cxnSp>
          <p:nvCxnSpPr>
            <p:cNvPr id="12" name="Straight Arrow Connector 11"/>
            <p:cNvCxnSpPr>
              <a:stCxn id="6" idx="3"/>
              <a:endCxn id="10" idx="1"/>
            </p:cNvCxnSpPr>
            <p:nvPr/>
          </p:nvCxnSpPr>
          <p:spPr>
            <a:xfrm flipV="1">
              <a:off x="5486400" y="3186984"/>
              <a:ext cx="685800" cy="13416"/>
            </a:xfrm>
            <a:prstGeom prst="straightConnector1">
              <a:avLst/>
            </a:prstGeom>
            <a:ln w="254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3"/>
              <a:endCxn id="6" idx="1"/>
            </p:cNvCxnSpPr>
            <p:nvPr/>
          </p:nvCxnSpPr>
          <p:spPr>
            <a:xfrm>
              <a:off x="2667000" y="32004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286000" y="2057400"/>
              <a:ext cx="19050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itchFamily="34" charset="0"/>
                  <a:cs typeface="Arial" pitchFamily="34" charset="0"/>
                </a:rPr>
                <a:t>crewChief</a:t>
              </a:r>
              <a:endParaRPr lang="en-US" dirty="0">
                <a:solidFill>
                  <a:schemeClr val="tx1"/>
                </a:solidFill>
                <a:latin typeface="Arial" pitchFamily="34" charset="0"/>
                <a:cs typeface="Arial" pitchFamily="34" charset="0"/>
              </a:endParaRPr>
            </a:p>
          </p:txBody>
        </p:sp>
        <p:cxnSp>
          <p:nvCxnSpPr>
            <p:cNvPr id="24" name="Straight Connector 23"/>
            <p:cNvCxnSpPr>
              <a:stCxn id="64" idx="4"/>
              <a:endCxn id="4" idx="0"/>
            </p:cNvCxnSpPr>
            <p:nvPr/>
          </p:nvCxnSpPr>
          <p:spPr>
            <a:xfrm rot="16200000" flipH="1">
              <a:off x="1543050" y="2381250"/>
              <a:ext cx="381000" cy="6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4" idx="0"/>
            </p:cNvCxnSpPr>
            <p:nvPr/>
          </p:nvCxnSpPr>
          <p:spPr>
            <a:xfrm rot="10800000" flipV="1">
              <a:off x="2057400" y="2515674"/>
              <a:ext cx="1066800" cy="379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68" idx="4"/>
              <a:endCxn id="10" idx="0"/>
            </p:cNvCxnSpPr>
            <p:nvPr/>
          </p:nvCxnSpPr>
          <p:spPr>
            <a:xfrm rot="16200000" flipH="1">
              <a:off x="6045558" y="2145942"/>
              <a:ext cx="405684"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69" idx="4"/>
              <a:endCxn id="10" idx="0"/>
            </p:cNvCxnSpPr>
            <p:nvPr/>
          </p:nvCxnSpPr>
          <p:spPr>
            <a:xfrm rot="5400000">
              <a:off x="6921858" y="2412642"/>
              <a:ext cx="405684" cy="609600"/>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1066800" y="3505198"/>
              <a:ext cx="1757854" cy="826524"/>
              <a:chOff x="1066800" y="4115668"/>
              <a:chExt cx="1757854" cy="1486818"/>
            </a:xfrm>
          </p:grpSpPr>
          <p:sp>
            <p:nvSpPr>
              <p:cNvPr id="27" name="TextBox 26"/>
              <p:cNvSpPr txBox="1"/>
              <p:nvPr/>
            </p:nvSpPr>
            <p:spPr>
              <a:xfrm>
                <a:off x="1066800" y="4938102"/>
                <a:ext cx="1757854" cy="664384"/>
              </a:xfrm>
              <a:prstGeom prst="rect">
                <a:avLst/>
              </a:prstGeom>
              <a:noFill/>
            </p:spPr>
            <p:txBody>
              <a:bodyPr wrap="none" rtlCol="0">
                <a:spAutoFit/>
              </a:bodyPr>
              <a:lstStyle/>
              <a:p>
                <a:r>
                  <a:rPr lang="en-US" dirty="0">
                    <a:latin typeface="Arial" pitchFamily="34" charset="0"/>
                    <a:cs typeface="Arial" pitchFamily="34" charset="0"/>
                  </a:rPr>
                  <a:t>Weak entity set</a:t>
                </a:r>
              </a:p>
            </p:txBody>
          </p:sp>
          <p:cxnSp>
            <p:nvCxnSpPr>
              <p:cNvPr id="31" name="Straight Arrow Connector 30"/>
              <p:cNvCxnSpPr/>
              <p:nvPr/>
            </p:nvCxnSpPr>
            <p:spPr>
              <a:xfrm rot="5400000" flipH="1" flipV="1">
                <a:off x="1753192" y="4419877"/>
                <a:ext cx="684616" cy="76198"/>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5789394" y="3429000"/>
              <a:ext cx="2287806" cy="882135"/>
              <a:chOff x="5789394" y="4010592"/>
              <a:chExt cx="2287806" cy="1883314"/>
            </a:xfrm>
          </p:grpSpPr>
          <p:sp>
            <p:nvSpPr>
              <p:cNvPr id="32" name="TextBox 31"/>
              <p:cNvSpPr txBox="1"/>
              <p:nvPr/>
            </p:nvSpPr>
            <p:spPr>
              <a:xfrm>
                <a:off x="5789394" y="5105401"/>
                <a:ext cx="2287806" cy="788505"/>
              </a:xfrm>
              <a:prstGeom prst="rect">
                <a:avLst/>
              </a:prstGeom>
              <a:noFill/>
            </p:spPr>
            <p:txBody>
              <a:bodyPr wrap="none" rtlCol="0">
                <a:spAutoFit/>
              </a:bodyPr>
              <a:lstStyle/>
              <a:p>
                <a:r>
                  <a:rPr lang="en-US" dirty="0">
                    <a:latin typeface="Arial" pitchFamily="34" charset="0"/>
                    <a:cs typeface="Arial" pitchFamily="34" charset="0"/>
                  </a:rPr>
                  <a:t>Supporting entity set</a:t>
                </a:r>
              </a:p>
            </p:txBody>
          </p:sp>
          <p:cxnSp>
            <p:nvCxnSpPr>
              <p:cNvPr id="34" name="Straight Arrow Connector 33"/>
              <p:cNvCxnSpPr/>
              <p:nvPr/>
            </p:nvCxnSpPr>
            <p:spPr>
              <a:xfrm rot="16200000" flipV="1">
                <a:off x="6236102" y="4556290"/>
                <a:ext cx="1204793" cy="113397"/>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40" name="Rectangle 39"/>
            <p:cNvSpPr/>
            <p:nvPr/>
          </p:nvSpPr>
          <p:spPr>
            <a:xfrm>
              <a:off x="1524000" y="2971800"/>
              <a:ext cx="1066800" cy="458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Crews</a:t>
              </a:r>
            </a:p>
          </p:txBody>
        </p:sp>
        <p:sp>
          <p:nvSpPr>
            <p:cNvPr id="57" name="Diamond 56"/>
            <p:cNvSpPr/>
            <p:nvPr/>
          </p:nvSpPr>
          <p:spPr>
            <a:xfrm>
              <a:off x="3429000" y="2895600"/>
              <a:ext cx="1828800"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Unit-of</a:t>
              </a:r>
            </a:p>
          </p:txBody>
        </p:sp>
        <p:sp>
          <p:nvSpPr>
            <p:cNvPr id="64" name="Oval 63"/>
            <p:cNvSpPr/>
            <p:nvPr/>
          </p:nvSpPr>
          <p:spPr>
            <a:xfrm>
              <a:off x="685800" y="20574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number</a:t>
              </a:r>
            </a:p>
          </p:txBody>
        </p:sp>
        <p:sp>
          <p:nvSpPr>
            <p:cNvPr id="68" name="Oval 67"/>
            <p:cNvSpPr/>
            <p:nvPr/>
          </p:nvSpPr>
          <p:spPr>
            <a:xfrm>
              <a:off x="4953000" y="20574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name</a:t>
              </a:r>
            </a:p>
          </p:txBody>
        </p:sp>
        <p:sp>
          <p:nvSpPr>
            <p:cNvPr id="69" name="Oval 68"/>
            <p:cNvSpPr/>
            <p:nvPr/>
          </p:nvSpPr>
          <p:spPr>
            <a:xfrm>
              <a:off x="6705600" y="20574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address</a:t>
              </a:r>
            </a:p>
          </p:txBody>
        </p:sp>
      </p:grpSp>
      <p:sp>
        <p:nvSpPr>
          <p:cNvPr id="5" name="TextBox 4">
            <a:extLst>
              <a:ext uri="{FF2B5EF4-FFF2-40B4-BE49-F238E27FC236}">
                <a16:creationId xmlns:a16="http://schemas.microsoft.com/office/drawing/2014/main" id="{39A5E6F1-E78B-4184-88CD-814165374836}"/>
              </a:ext>
            </a:extLst>
          </p:cNvPr>
          <p:cNvSpPr txBox="1"/>
          <p:nvPr/>
        </p:nvSpPr>
        <p:spPr>
          <a:xfrm>
            <a:off x="5257800" y="5948313"/>
            <a:ext cx="419100" cy="369332"/>
          </a:xfrm>
          <a:prstGeom prst="rect">
            <a:avLst/>
          </a:prstGeom>
          <a:noFill/>
        </p:spPr>
        <p:txBody>
          <a:bodyPr wrap="square" rtlCol="0">
            <a:spAutoFit/>
          </a:bodyPr>
          <a:lstStyle/>
          <a:p>
            <a:r>
              <a:rPr lang="en-US" dirty="0"/>
              <a:t>1</a:t>
            </a:r>
            <a:endParaRPr lang="vi-VN" dirty="0"/>
          </a:p>
        </p:txBody>
      </p:sp>
      <p:sp>
        <p:nvSpPr>
          <p:cNvPr id="29" name="TextBox 28">
            <a:extLst>
              <a:ext uri="{FF2B5EF4-FFF2-40B4-BE49-F238E27FC236}">
                <a16:creationId xmlns:a16="http://schemas.microsoft.com/office/drawing/2014/main" id="{01DFADF9-E28B-43AA-A80B-AB3A43E9D528}"/>
              </a:ext>
            </a:extLst>
          </p:cNvPr>
          <p:cNvSpPr txBox="1"/>
          <p:nvPr/>
        </p:nvSpPr>
        <p:spPr>
          <a:xfrm>
            <a:off x="5652382" y="3259870"/>
            <a:ext cx="419100" cy="369332"/>
          </a:xfrm>
          <a:prstGeom prst="rect">
            <a:avLst/>
          </a:prstGeom>
          <a:noFill/>
        </p:spPr>
        <p:txBody>
          <a:bodyPr wrap="square" rtlCol="0">
            <a:spAutoFit/>
          </a:bodyPr>
          <a:lstStyle/>
          <a:p>
            <a:r>
              <a:rPr lang="en-US" dirty="0"/>
              <a:t>1</a:t>
            </a:r>
            <a:endParaRPr lang="vi-VN" dirty="0"/>
          </a:p>
        </p:txBody>
      </p:sp>
      <p:sp>
        <p:nvSpPr>
          <p:cNvPr id="33" name="TextBox 32">
            <a:extLst>
              <a:ext uri="{FF2B5EF4-FFF2-40B4-BE49-F238E27FC236}">
                <a16:creationId xmlns:a16="http://schemas.microsoft.com/office/drawing/2014/main" id="{3A8153DC-3890-4A86-8C8D-2B1BDB8FD185}"/>
              </a:ext>
            </a:extLst>
          </p:cNvPr>
          <p:cNvSpPr txBox="1"/>
          <p:nvPr/>
        </p:nvSpPr>
        <p:spPr>
          <a:xfrm>
            <a:off x="2722269" y="3238659"/>
            <a:ext cx="419100" cy="369332"/>
          </a:xfrm>
          <a:prstGeom prst="rect">
            <a:avLst/>
          </a:prstGeom>
          <a:noFill/>
        </p:spPr>
        <p:txBody>
          <a:bodyPr wrap="square" rtlCol="0">
            <a:spAutoFit/>
          </a:bodyPr>
          <a:lstStyle/>
          <a:p>
            <a:r>
              <a:rPr lang="en-US" dirty="0"/>
              <a:t>M</a:t>
            </a:r>
            <a:endParaRPr lang="vi-V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 is a relationship from E to F</a:t>
            </a:r>
          </a:p>
          <a:p>
            <a:r>
              <a:rPr lang="en-US" dirty="0"/>
              <a:t>R is called </a:t>
            </a:r>
            <a:r>
              <a:rPr lang="en-US" i="1" dirty="0"/>
              <a:t>supporting relationship</a:t>
            </a:r>
            <a:r>
              <a:rPr lang="en-US" dirty="0"/>
              <a:t> if</a:t>
            </a:r>
          </a:p>
          <a:p>
            <a:pPr lvl="1">
              <a:buSzPct val="80000"/>
              <a:buFont typeface="Wingdings" panose="05000000000000000000" pitchFamily="2" charset="2"/>
              <a:buChar char="§"/>
            </a:pPr>
            <a:r>
              <a:rPr lang="en-US" dirty="0"/>
              <a:t>R must be a binary, many-one relationship from E to F</a:t>
            </a:r>
          </a:p>
          <a:p>
            <a:pPr lvl="1">
              <a:buSzPct val="80000"/>
              <a:buFont typeface="Wingdings" panose="05000000000000000000" pitchFamily="2" charset="2"/>
              <a:buChar char="§"/>
            </a:pPr>
            <a:r>
              <a:rPr lang="en-US" dirty="0"/>
              <a:t>R must have referential integrity from E to F</a:t>
            </a:r>
          </a:p>
          <a:p>
            <a:pPr lvl="1">
              <a:buSzPct val="80000"/>
              <a:buFont typeface="Wingdings" panose="05000000000000000000" pitchFamily="2" charset="2"/>
              <a:buChar char="§"/>
            </a:pPr>
            <a:r>
              <a:rPr lang="en-US" dirty="0"/>
              <a:t>The attributes that F supplies for the key of E must be key attributes of F</a:t>
            </a:r>
          </a:p>
        </p:txBody>
      </p:sp>
      <p:sp>
        <p:nvSpPr>
          <p:cNvPr id="2" name="Title 1"/>
          <p:cNvSpPr>
            <a:spLocks noGrp="1"/>
          </p:cNvSpPr>
          <p:nvPr>
            <p:ph type="title"/>
          </p:nvPr>
        </p:nvSpPr>
        <p:spPr/>
        <p:txBody>
          <a:bodyPr>
            <a:normAutofit/>
          </a:bodyPr>
          <a:lstStyle/>
          <a:p>
            <a:r>
              <a:rPr lang="en-US" dirty="0"/>
              <a:t>Requirements for Weak Entity Sets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Example weak entity set</a:t>
            </a:r>
          </a:p>
        </p:txBody>
      </p:sp>
      <p:sp>
        <p:nvSpPr>
          <p:cNvPr id="2" name="Title 1"/>
          <p:cNvSpPr>
            <a:spLocks noGrp="1"/>
          </p:cNvSpPr>
          <p:nvPr>
            <p:ph type="title"/>
          </p:nvPr>
        </p:nvSpPr>
        <p:spPr/>
        <p:txBody>
          <a:bodyPr/>
          <a:lstStyle/>
          <a:p>
            <a:pPr algn="ctr"/>
            <a:r>
              <a:rPr lang="en-US" dirty="0"/>
              <a:t>Weak Entity Sets</a:t>
            </a:r>
          </a:p>
        </p:txBody>
      </p:sp>
      <p:grpSp>
        <p:nvGrpSpPr>
          <p:cNvPr id="52" name="Group 51"/>
          <p:cNvGrpSpPr/>
          <p:nvPr/>
        </p:nvGrpSpPr>
        <p:grpSpPr>
          <a:xfrm>
            <a:off x="0" y="1968323"/>
            <a:ext cx="8955464" cy="4300502"/>
            <a:chOff x="0" y="2057400"/>
            <a:chExt cx="9296400" cy="4343400"/>
          </a:xfrm>
        </p:grpSpPr>
        <p:sp>
          <p:nvSpPr>
            <p:cNvPr id="10" name="Rectangle 9"/>
            <p:cNvSpPr/>
            <p:nvPr/>
          </p:nvSpPr>
          <p:spPr>
            <a:xfrm>
              <a:off x="6705600" y="4267200"/>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Movies</a:t>
              </a:r>
            </a:p>
          </p:txBody>
        </p:sp>
        <p:sp>
          <p:nvSpPr>
            <p:cNvPr id="17" name="Oval 16"/>
            <p:cNvSpPr/>
            <p:nvPr/>
          </p:nvSpPr>
          <p:spPr>
            <a:xfrm>
              <a:off x="1447800" y="56388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itchFamily="34" charset="0"/>
                  <a:cs typeface="Arial" pitchFamily="34" charset="0"/>
                </a:rPr>
                <a:t>addr</a:t>
              </a:r>
              <a:endParaRPr lang="en-US" dirty="0">
                <a:solidFill>
                  <a:schemeClr val="tx1"/>
                </a:solidFill>
                <a:latin typeface="Arial" pitchFamily="34" charset="0"/>
                <a:cs typeface="Arial" pitchFamily="34" charset="0"/>
              </a:endParaRPr>
            </a:p>
          </p:txBody>
        </p:sp>
        <p:cxnSp>
          <p:nvCxnSpPr>
            <p:cNvPr id="28" name="Straight Connector 27"/>
            <p:cNvCxnSpPr>
              <a:endCxn id="61" idx="2"/>
            </p:cNvCxnSpPr>
            <p:nvPr/>
          </p:nvCxnSpPr>
          <p:spPr>
            <a:xfrm flipV="1">
              <a:off x="838200" y="4876800"/>
              <a:ext cx="7239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0" y="55626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name</a:t>
              </a:r>
            </a:p>
          </p:txBody>
        </p:sp>
        <p:sp>
          <p:nvSpPr>
            <p:cNvPr id="25" name="Rectangle 24"/>
            <p:cNvSpPr/>
            <p:nvPr/>
          </p:nvSpPr>
          <p:spPr>
            <a:xfrm>
              <a:off x="3581400" y="2057400"/>
              <a:ext cx="1447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29" name="Rectangle 28"/>
            <p:cNvSpPr/>
            <p:nvPr/>
          </p:nvSpPr>
          <p:spPr>
            <a:xfrm>
              <a:off x="3686175" y="2134674"/>
              <a:ext cx="1266825" cy="458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Contracts</a:t>
              </a:r>
            </a:p>
          </p:txBody>
        </p:sp>
        <p:sp>
          <p:nvSpPr>
            <p:cNvPr id="33" name="Oval 32"/>
            <p:cNvSpPr/>
            <p:nvPr/>
          </p:nvSpPr>
          <p:spPr>
            <a:xfrm>
              <a:off x="5410200" y="21336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salary</a:t>
              </a:r>
            </a:p>
          </p:txBody>
        </p:sp>
        <p:cxnSp>
          <p:nvCxnSpPr>
            <p:cNvPr id="35" name="Straight Connector 34"/>
            <p:cNvCxnSpPr>
              <a:stCxn id="25" idx="3"/>
              <a:endCxn id="33" idx="2"/>
            </p:cNvCxnSpPr>
            <p:nvPr/>
          </p:nvCxnSpPr>
          <p:spPr>
            <a:xfrm>
              <a:off x="5029200" y="2362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Diamond 37"/>
            <p:cNvSpPr/>
            <p:nvPr/>
          </p:nvSpPr>
          <p:spPr>
            <a:xfrm>
              <a:off x="457200" y="3048000"/>
              <a:ext cx="22098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39" name="Diamond 38"/>
            <p:cNvSpPr/>
            <p:nvPr/>
          </p:nvSpPr>
          <p:spPr>
            <a:xfrm>
              <a:off x="609600" y="3124200"/>
              <a:ext cx="1828800"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Star-of</a:t>
              </a:r>
            </a:p>
          </p:txBody>
        </p:sp>
        <p:sp>
          <p:nvSpPr>
            <p:cNvPr id="41" name="Diamond 40"/>
            <p:cNvSpPr/>
            <p:nvPr/>
          </p:nvSpPr>
          <p:spPr>
            <a:xfrm>
              <a:off x="2924175" y="2971800"/>
              <a:ext cx="2790825"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42" name="Diamond 41"/>
            <p:cNvSpPr/>
            <p:nvPr/>
          </p:nvSpPr>
          <p:spPr>
            <a:xfrm>
              <a:off x="3124200" y="3048000"/>
              <a:ext cx="2309648"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Studio-of</a:t>
              </a:r>
            </a:p>
          </p:txBody>
        </p:sp>
        <p:sp>
          <p:nvSpPr>
            <p:cNvPr id="43" name="Diamond 42"/>
            <p:cNvSpPr/>
            <p:nvPr/>
          </p:nvSpPr>
          <p:spPr>
            <a:xfrm>
              <a:off x="6019800" y="2895600"/>
              <a:ext cx="25908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44" name="Diamond 43"/>
            <p:cNvSpPr/>
            <p:nvPr/>
          </p:nvSpPr>
          <p:spPr>
            <a:xfrm>
              <a:off x="6172199" y="2971800"/>
              <a:ext cx="2144111"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Movie-of</a:t>
              </a:r>
            </a:p>
          </p:txBody>
        </p:sp>
        <p:sp>
          <p:nvSpPr>
            <p:cNvPr id="60" name="Rectangle 59"/>
            <p:cNvSpPr/>
            <p:nvPr/>
          </p:nvSpPr>
          <p:spPr>
            <a:xfrm>
              <a:off x="3657600" y="4343400"/>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Studios</a:t>
              </a:r>
            </a:p>
          </p:txBody>
        </p:sp>
        <p:sp>
          <p:nvSpPr>
            <p:cNvPr id="61" name="Rectangle 60"/>
            <p:cNvSpPr/>
            <p:nvPr/>
          </p:nvSpPr>
          <p:spPr>
            <a:xfrm>
              <a:off x="914400" y="4343400"/>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Stars</a:t>
              </a:r>
            </a:p>
          </p:txBody>
        </p:sp>
        <p:cxnSp>
          <p:nvCxnSpPr>
            <p:cNvPr id="63" name="Straight Arrow Connector 62"/>
            <p:cNvCxnSpPr>
              <a:stCxn id="38" idx="2"/>
              <a:endCxn id="61" idx="0"/>
            </p:cNvCxnSpPr>
            <p:nvPr/>
          </p:nvCxnSpPr>
          <p:spPr>
            <a:xfrm rot="5400000">
              <a:off x="1295400" y="4076700"/>
              <a:ext cx="533400" cy="1588"/>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17" idx="0"/>
              <a:endCxn id="61" idx="2"/>
            </p:cNvCxnSpPr>
            <p:nvPr/>
          </p:nvCxnSpPr>
          <p:spPr>
            <a:xfrm rot="16200000" flipV="1">
              <a:off x="1504950" y="4933950"/>
              <a:ext cx="762000" cy="647700"/>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4343400" y="59436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itchFamily="34" charset="0"/>
                  <a:cs typeface="Arial" pitchFamily="34" charset="0"/>
                </a:rPr>
                <a:t>addr</a:t>
              </a:r>
              <a:endParaRPr lang="en-US" dirty="0">
                <a:solidFill>
                  <a:schemeClr val="tx1"/>
                </a:solidFill>
                <a:latin typeface="Arial" pitchFamily="34" charset="0"/>
                <a:cs typeface="Arial" pitchFamily="34" charset="0"/>
              </a:endParaRPr>
            </a:p>
          </p:txBody>
        </p:sp>
        <p:sp>
          <p:nvSpPr>
            <p:cNvPr id="77" name="Oval 76"/>
            <p:cNvSpPr/>
            <p:nvPr/>
          </p:nvSpPr>
          <p:spPr>
            <a:xfrm>
              <a:off x="2895600" y="59436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name</a:t>
              </a:r>
            </a:p>
          </p:txBody>
        </p:sp>
        <p:cxnSp>
          <p:nvCxnSpPr>
            <p:cNvPr id="78" name="Straight Connector 77"/>
            <p:cNvCxnSpPr>
              <a:stCxn id="77" idx="0"/>
              <a:endCxn id="60" idx="2"/>
            </p:cNvCxnSpPr>
            <p:nvPr/>
          </p:nvCxnSpPr>
          <p:spPr>
            <a:xfrm rot="5400000" flipH="1" flipV="1">
              <a:off x="3429000" y="5067300"/>
              <a:ext cx="10668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6" idx="0"/>
              <a:endCxn id="60" idx="2"/>
            </p:cNvCxnSpPr>
            <p:nvPr/>
          </p:nvCxnSpPr>
          <p:spPr>
            <a:xfrm rot="16200000" flipV="1">
              <a:off x="4171950" y="5010150"/>
              <a:ext cx="1066800" cy="800100"/>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7315200" y="54102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length</a:t>
              </a:r>
            </a:p>
          </p:txBody>
        </p:sp>
        <p:sp>
          <p:nvSpPr>
            <p:cNvPr id="85" name="Oval 84"/>
            <p:cNvSpPr/>
            <p:nvPr/>
          </p:nvSpPr>
          <p:spPr>
            <a:xfrm>
              <a:off x="5105400" y="50292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year</a:t>
              </a:r>
            </a:p>
          </p:txBody>
        </p:sp>
        <p:sp>
          <p:nvSpPr>
            <p:cNvPr id="86" name="Oval 85"/>
            <p:cNvSpPr/>
            <p:nvPr/>
          </p:nvSpPr>
          <p:spPr>
            <a:xfrm>
              <a:off x="5867400" y="56388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title</a:t>
              </a:r>
              <a:endParaRPr lang="en-US" dirty="0">
                <a:solidFill>
                  <a:schemeClr val="tx1"/>
                </a:solidFill>
                <a:latin typeface="Arial" pitchFamily="34" charset="0"/>
                <a:cs typeface="Arial" pitchFamily="34" charset="0"/>
              </a:endParaRPr>
            </a:p>
          </p:txBody>
        </p:sp>
        <p:sp>
          <p:nvSpPr>
            <p:cNvPr id="87" name="Oval 86"/>
            <p:cNvSpPr/>
            <p:nvPr/>
          </p:nvSpPr>
          <p:spPr>
            <a:xfrm>
              <a:off x="7772400" y="48768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genre</a:t>
              </a:r>
            </a:p>
          </p:txBody>
        </p:sp>
        <p:cxnSp>
          <p:nvCxnSpPr>
            <p:cNvPr id="88" name="Straight Connector 87"/>
            <p:cNvCxnSpPr>
              <a:stCxn id="85" idx="0"/>
              <a:endCxn id="10" idx="2"/>
            </p:cNvCxnSpPr>
            <p:nvPr/>
          </p:nvCxnSpPr>
          <p:spPr>
            <a:xfrm rot="5400000" flipH="1" flipV="1">
              <a:off x="6477000" y="4152900"/>
              <a:ext cx="228600" cy="152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6" idx="0"/>
              <a:endCxn id="10" idx="2"/>
            </p:cNvCxnSpPr>
            <p:nvPr/>
          </p:nvCxnSpPr>
          <p:spPr>
            <a:xfrm rot="5400000" flipH="1" flipV="1">
              <a:off x="6572250" y="4857750"/>
              <a:ext cx="83820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4" idx="0"/>
              <a:endCxn id="10" idx="2"/>
            </p:cNvCxnSpPr>
            <p:nvPr/>
          </p:nvCxnSpPr>
          <p:spPr>
            <a:xfrm rot="16200000" flipV="1">
              <a:off x="7410450" y="4743450"/>
              <a:ext cx="60960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87" idx="0"/>
              <a:endCxn id="10" idx="2"/>
            </p:cNvCxnSpPr>
            <p:nvPr/>
          </p:nvCxnSpPr>
          <p:spPr>
            <a:xfrm rot="16200000" flipV="1">
              <a:off x="7905750" y="4248150"/>
              <a:ext cx="76200" cy="1181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5" idx="2"/>
              <a:endCxn id="41" idx="0"/>
            </p:cNvCxnSpPr>
            <p:nvPr/>
          </p:nvCxnSpPr>
          <p:spPr>
            <a:xfrm rot="16200000" flipH="1">
              <a:off x="4160044" y="2812256"/>
              <a:ext cx="304800" cy="14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25" idx="2"/>
              <a:endCxn id="38" idx="0"/>
            </p:cNvCxnSpPr>
            <p:nvPr/>
          </p:nvCxnSpPr>
          <p:spPr>
            <a:xfrm rot="5400000">
              <a:off x="2743200" y="1485900"/>
              <a:ext cx="381000" cy="2743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25" idx="2"/>
              <a:endCxn id="43" idx="0"/>
            </p:cNvCxnSpPr>
            <p:nvPr/>
          </p:nvCxnSpPr>
          <p:spPr>
            <a:xfrm rot="16200000" flipH="1">
              <a:off x="5695950" y="1276350"/>
              <a:ext cx="228600" cy="3009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B3D1ABE-FBE6-4B61-ABDD-4B47F13B5501}"/>
                </a:ext>
              </a:extLst>
            </p:cNvPr>
            <p:cNvCxnSpPr>
              <a:cxnSpLocks/>
              <a:endCxn id="60" idx="0"/>
            </p:cNvCxnSpPr>
            <p:nvPr/>
          </p:nvCxnSpPr>
          <p:spPr>
            <a:xfrm flipH="1">
              <a:off x="4305300" y="3732739"/>
              <a:ext cx="8732" cy="610661"/>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9CDF108-1364-4C1F-829B-0847D19EF530}"/>
                </a:ext>
              </a:extLst>
            </p:cNvPr>
            <p:cNvCxnSpPr>
              <a:cxnSpLocks/>
            </p:cNvCxnSpPr>
            <p:nvPr/>
          </p:nvCxnSpPr>
          <p:spPr>
            <a:xfrm>
              <a:off x="7295856" y="3657600"/>
              <a:ext cx="0" cy="570690"/>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C7DC171D-2AB4-4778-9FDB-852C128FB12E}"/>
              </a:ext>
            </a:extLst>
          </p:cNvPr>
          <p:cNvSpPr txBox="1"/>
          <p:nvPr/>
        </p:nvSpPr>
        <p:spPr>
          <a:xfrm>
            <a:off x="1540752" y="3828641"/>
            <a:ext cx="383333" cy="369332"/>
          </a:xfrm>
          <a:prstGeom prst="rect">
            <a:avLst/>
          </a:prstGeom>
          <a:noFill/>
        </p:spPr>
        <p:txBody>
          <a:bodyPr wrap="square" rtlCol="0">
            <a:spAutoFit/>
          </a:bodyPr>
          <a:lstStyle/>
          <a:p>
            <a:r>
              <a:rPr lang="en-US" dirty="0"/>
              <a:t>1</a:t>
            </a:r>
            <a:endParaRPr lang="vi-VN" dirty="0"/>
          </a:p>
        </p:txBody>
      </p:sp>
      <p:sp>
        <p:nvSpPr>
          <p:cNvPr id="47" name="TextBox 46">
            <a:extLst>
              <a:ext uri="{FF2B5EF4-FFF2-40B4-BE49-F238E27FC236}">
                <a16:creationId xmlns:a16="http://schemas.microsoft.com/office/drawing/2014/main" id="{CD6F0170-F95D-43E0-9D88-96139AECAE8E}"/>
              </a:ext>
            </a:extLst>
          </p:cNvPr>
          <p:cNvSpPr txBox="1"/>
          <p:nvPr/>
        </p:nvSpPr>
        <p:spPr>
          <a:xfrm>
            <a:off x="4179983" y="3835245"/>
            <a:ext cx="383333" cy="369332"/>
          </a:xfrm>
          <a:prstGeom prst="rect">
            <a:avLst/>
          </a:prstGeom>
          <a:noFill/>
        </p:spPr>
        <p:txBody>
          <a:bodyPr wrap="square" rtlCol="0">
            <a:spAutoFit/>
          </a:bodyPr>
          <a:lstStyle/>
          <a:p>
            <a:r>
              <a:rPr lang="en-US" dirty="0"/>
              <a:t>1</a:t>
            </a:r>
            <a:endParaRPr lang="vi-VN" dirty="0"/>
          </a:p>
        </p:txBody>
      </p:sp>
      <p:sp>
        <p:nvSpPr>
          <p:cNvPr id="48" name="TextBox 47">
            <a:extLst>
              <a:ext uri="{FF2B5EF4-FFF2-40B4-BE49-F238E27FC236}">
                <a16:creationId xmlns:a16="http://schemas.microsoft.com/office/drawing/2014/main" id="{4A15F210-C8CA-4F75-991B-5E4F29712D79}"/>
              </a:ext>
            </a:extLst>
          </p:cNvPr>
          <p:cNvSpPr txBox="1"/>
          <p:nvPr/>
        </p:nvSpPr>
        <p:spPr>
          <a:xfrm>
            <a:off x="7007867" y="3820737"/>
            <a:ext cx="383333" cy="369332"/>
          </a:xfrm>
          <a:prstGeom prst="rect">
            <a:avLst/>
          </a:prstGeom>
          <a:noFill/>
        </p:spPr>
        <p:txBody>
          <a:bodyPr wrap="square" rtlCol="0">
            <a:spAutoFit/>
          </a:bodyPr>
          <a:lstStyle/>
          <a:p>
            <a:r>
              <a:rPr lang="en-US" dirty="0"/>
              <a:t>1</a:t>
            </a:r>
            <a:endParaRPr lang="vi-VN" dirty="0"/>
          </a:p>
        </p:txBody>
      </p:sp>
      <p:sp>
        <p:nvSpPr>
          <p:cNvPr id="50" name="TextBox 49">
            <a:extLst>
              <a:ext uri="{FF2B5EF4-FFF2-40B4-BE49-F238E27FC236}">
                <a16:creationId xmlns:a16="http://schemas.microsoft.com/office/drawing/2014/main" id="{DF824969-C66D-4A68-8DC9-F6253F1365D8}"/>
              </a:ext>
            </a:extLst>
          </p:cNvPr>
          <p:cNvSpPr txBox="1"/>
          <p:nvPr/>
        </p:nvSpPr>
        <p:spPr>
          <a:xfrm>
            <a:off x="3817085" y="2526229"/>
            <a:ext cx="383333" cy="369332"/>
          </a:xfrm>
          <a:prstGeom prst="rect">
            <a:avLst/>
          </a:prstGeom>
          <a:noFill/>
        </p:spPr>
        <p:txBody>
          <a:bodyPr wrap="square" rtlCol="0">
            <a:spAutoFit/>
          </a:bodyPr>
          <a:lstStyle/>
          <a:p>
            <a:r>
              <a:rPr lang="en-US" dirty="0"/>
              <a:t>M</a:t>
            </a:r>
            <a:endParaRPr lang="vi-V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dirty="0"/>
              <a:t>Consider Cartoons and Murder Mysteries are the special kinds of movies, with some special properties</a:t>
            </a:r>
          </a:p>
        </p:txBody>
      </p:sp>
      <p:sp>
        <p:nvSpPr>
          <p:cNvPr id="2" name="Title 1"/>
          <p:cNvSpPr>
            <a:spLocks noGrp="1"/>
          </p:cNvSpPr>
          <p:nvPr>
            <p:ph type="title"/>
          </p:nvPr>
        </p:nvSpPr>
        <p:spPr/>
        <p:txBody>
          <a:bodyPr/>
          <a:lstStyle/>
          <a:p>
            <a:pPr algn="ctr"/>
            <a:r>
              <a:rPr lang="en-US" dirty="0"/>
              <a:t>Subclasses in E/R Model</a:t>
            </a:r>
          </a:p>
        </p:txBody>
      </p:sp>
      <p:grpSp>
        <p:nvGrpSpPr>
          <p:cNvPr id="46" name="Group 45"/>
          <p:cNvGrpSpPr/>
          <p:nvPr/>
        </p:nvGrpSpPr>
        <p:grpSpPr>
          <a:xfrm>
            <a:off x="1314256" y="2827681"/>
            <a:ext cx="7013189" cy="2902857"/>
            <a:chOff x="1295400" y="3574143"/>
            <a:chExt cx="7013189" cy="2902857"/>
          </a:xfrm>
        </p:grpSpPr>
        <p:grpSp>
          <p:nvGrpSpPr>
            <p:cNvPr id="54" name="Group 53"/>
            <p:cNvGrpSpPr/>
            <p:nvPr/>
          </p:nvGrpSpPr>
          <p:grpSpPr>
            <a:xfrm>
              <a:off x="2895600" y="4677230"/>
              <a:ext cx="1234602" cy="1248228"/>
              <a:chOff x="2895600" y="4677230"/>
              <a:chExt cx="1234602" cy="1248228"/>
            </a:xfrm>
          </p:grpSpPr>
          <p:sp>
            <p:nvSpPr>
              <p:cNvPr id="7" name="Isosceles Triangle 6"/>
              <p:cNvSpPr/>
              <p:nvPr/>
            </p:nvSpPr>
            <p:spPr>
              <a:xfrm>
                <a:off x="3053674" y="5029200"/>
                <a:ext cx="470981" cy="4136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8" name="TextBox 7"/>
              <p:cNvSpPr txBox="1"/>
              <p:nvPr/>
            </p:nvSpPr>
            <p:spPr>
              <a:xfrm>
                <a:off x="3088326" y="5098143"/>
                <a:ext cx="479618" cy="369332"/>
              </a:xfrm>
              <a:prstGeom prst="rect">
                <a:avLst/>
              </a:prstGeom>
              <a:noFill/>
            </p:spPr>
            <p:txBody>
              <a:bodyPr wrap="none" rtlCol="0">
                <a:spAutoFit/>
              </a:bodyPr>
              <a:lstStyle/>
              <a:p>
                <a:r>
                  <a:rPr lang="en-US" dirty="0" err="1">
                    <a:latin typeface="Arial" pitchFamily="34" charset="0"/>
                    <a:cs typeface="Arial" pitchFamily="34" charset="0"/>
                  </a:rPr>
                  <a:t>isa</a:t>
                </a:r>
                <a:endParaRPr lang="en-US" dirty="0">
                  <a:latin typeface="Arial" pitchFamily="34" charset="0"/>
                  <a:cs typeface="Arial" pitchFamily="34" charset="0"/>
                </a:endParaRPr>
              </a:p>
            </p:txBody>
          </p:sp>
          <p:cxnSp>
            <p:nvCxnSpPr>
              <p:cNvPr id="12" name="Straight Connector 11"/>
              <p:cNvCxnSpPr>
                <a:stCxn id="7" idx="0"/>
                <a:endCxn id="4" idx="1"/>
              </p:cNvCxnSpPr>
              <p:nvPr/>
            </p:nvCxnSpPr>
            <p:spPr>
              <a:xfrm rot="5400000" flipH="1" flipV="1">
                <a:off x="3533698" y="4432697"/>
                <a:ext cx="351971" cy="841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2"/>
                <a:endCxn id="5" idx="0"/>
              </p:cNvCxnSpPr>
              <p:nvPr/>
            </p:nvCxnSpPr>
            <p:spPr>
              <a:xfrm rot="5400000">
                <a:off x="2882877" y="5480199"/>
                <a:ext cx="457982" cy="43253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5311707" y="4677229"/>
              <a:ext cx="1622493" cy="1248228"/>
              <a:chOff x="5274013" y="4677229"/>
              <a:chExt cx="1622493" cy="1248228"/>
            </a:xfrm>
          </p:grpSpPr>
          <p:sp>
            <p:nvSpPr>
              <p:cNvPr id="9" name="Isosceles Triangle 8"/>
              <p:cNvSpPr/>
              <p:nvPr/>
            </p:nvSpPr>
            <p:spPr>
              <a:xfrm>
                <a:off x="5879560" y="5029200"/>
                <a:ext cx="470981" cy="4136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0" name="TextBox 9"/>
              <p:cNvSpPr txBox="1"/>
              <p:nvPr/>
            </p:nvSpPr>
            <p:spPr>
              <a:xfrm>
                <a:off x="5914211" y="5098143"/>
                <a:ext cx="479618" cy="369332"/>
              </a:xfrm>
              <a:prstGeom prst="rect">
                <a:avLst/>
              </a:prstGeom>
              <a:noFill/>
            </p:spPr>
            <p:txBody>
              <a:bodyPr wrap="none" rtlCol="0">
                <a:spAutoFit/>
              </a:bodyPr>
              <a:lstStyle/>
              <a:p>
                <a:r>
                  <a:rPr lang="en-US" dirty="0" err="1">
                    <a:latin typeface="Arial" pitchFamily="34" charset="0"/>
                    <a:cs typeface="Arial" pitchFamily="34" charset="0"/>
                  </a:rPr>
                  <a:t>isa</a:t>
                </a:r>
                <a:endParaRPr lang="en-US" dirty="0">
                  <a:latin typeface="Arial" pitchFamily="34" charset="0"/>
                  <a:cs typeface="Arial" pitchFamily="34" charset="0"/>
                </a:endParaRPr>
              </a:p>
            </p:txBody>
          </p:sp>
          <p:cxnSp>
            <p:nvCxnSpPr>
              <p:cNvPr id="19" name="Straight Connector 18"/>
              <p:cNvCxnSpPr>
                <a:stCxn id="4" idx="3"/>
                <a:endCxn id="9" idx="0"/>
              </p:cNvCxnSpPr>
              <p:nvPr/>
            </p:nvCxnSpPr>
            <p:spPr>
              <a:xfrm>
                <a:off x="5274013" y="4677229"/>
                <a:ext cx="841038" cy="351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2"/>
                <a:endCxn id="6" idx="0"/>
              </p:cNvCxnSpPr>
              <p:nvPr/>
            </p:nvCxnSpPr>
            <p:spPr>
              <a:xfrm rot="16200000" flipH="1">
                <a:off x="6296272" y="5325223"/>
                <a:ext cx="457982" cy="74248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2919110" y="3574143"/>
              <a:ext cx="3667738" cy="1378857"/>
              <a:chOff x="2919110" y="3581400"/>
              <a:chExt cx="3667738" cy="1378857"/>
            </a:xfrm>
          </p:grpSpPr>
          <p:sp>
            <p:nvSpPr>
              <p:cNvPr id="4" name="Rounded Rectangle 3"/>
              <p:cNvSpPr/>
              <p:nvPr/>
            </p:nvSpPr>
            <p:spPr>
              <a:xfrm>
                <a:off x="4130202" y="4408714"/>
                <a:ext cx="1143811" cy="5515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grpSp>
            <p:nvGrpSpPr>
              <p:cNvPr id="38" name="Group 37"/>
              <p:cNvGrpSpPr/>
              <p:nvPr/>
            </p:nvGrpSpPr>
            <p:grpSpPr>
              <a:xfrm>
                <a:off x="2919110" y="3581400"/>
                <a:ext cx="3667738" cy="827315"/>
                <a:chOff x="2919110" y="3581400"/>
                <a:chExt cx="3667738" cy="827315"/>
              </a:xfrm>
            </p:grpSpPr>
            <p:grpSp>
              <p:nvGrpSpPr>
                <p:cNvPr id="24" name="Group 23"/>
                <p:cNvGrpSpPr/>
                <p:nvPr/>
              </p:nvGrpSpPr>
              <p:grpSpPr>
                <a:xfrm>
                  <a:off x="2919110" y="3581402"/>
                  <a:ext cx="813043" cy="369332"/>
                  <a:chOff x="3886200" y="2743200"/>
                  <a:chExt cx="920795" cy="408209"/>
                </a:xfrm>
              </p:grpSpPr>
              <p:sp>
                <p:nvSpPr>
                  <p:cNvPr id="22" name="Oval 21"/>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3" name="TextBox 22"/>
                  <p:cNvSpPr txBox="1"/>
                  <p:nvPr/>
                </p:nvSpPr>
                <p:spPr>
                  <a:xfrm>
                    <a:off x="3886200" y="2743200"/>
                    <a:ext cx="920795" cy="408209"/>
                  </a:xfrm>
                  <a:prstGeom prst="rect">
                    <a:avLst/>
                  </a:prstGeom>
                  <a:noFill/>
                </p:spPr>
                <p:txBody>
                  <a:bodyPr wrap="none" rtlCol="0">
                    <a:spAutoFit/>
                  </a:bodyPr>
                  <a:lstStyle/>
                  <a:p>
                    <a:r>
                      <a:rPr lang="en-US" dirty="0">
                        <a:latin typeface="Arial" pitchFamily="34" charset="0"/>
                        <a:cs typeface="Arial" pitchFamily="34" charset="0"/>
                      </a:rPr>
                      <a:t>length</a:t>
                    </a:r>
                  </a:p>
                </p:txBody>
              </p:sp>
            </p:grpSp>
            <p:sp>
              <p:nvSpPr>
                <p:cNvPr id="26" name="Oval 25"/>
                <p:cNvSpPr/>
                <p:nvPr/>
              </p:nvSpPr>
              <p:spPr>
                <a:xfrm>
                  <a:off x="3861070" y="3581400"/>
                  <a:ext cx="740113" cy="34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7" name="TextBox 26"/>
                <p:cNvSpPr txBox="1"/>
                <p:nvPr/>
              </p:nvSpPr>
              <p:spPr>
                <a:xfrm>
                  <a:off x="3995636" y="3581400"/>
                  <a:ext cx="543739" cy="369332"/>
                </a:xfrm>
                <a:prstGeom prst="rect">
                  <a:avLst/>
                </a:prstGeom>
                <a:noFill/>
              </p:spPr>
              <p:txBody>
                <a:bodyPr wrap="none" rtlCol="0">
                  <a:spAutoFit/>
                </a:bodyPr>
                <a:lstStyle/>
                <a:p>
                  <a:r>
                    <a:rPr lang="en-US" dirty="0">
                      <a:latin typeface="Arial" pitchFamily="34" charset="0"/>
                      <a:cs typeface="Arial" pitchFamily="34" charset="0"/>
                    </a:rPr>
                    <a:t>title</a:t>
                  </a:r>
                </a:p>
              </p:txBody>
            </p:sp>
            <p:sp>
              <p:nvSpPr>
                <p:cNvPr id="28" name="Oval 27"/>
                <p:cNvSpPr/>
                <p:nvPr/>
              </p:nvSpPr>
              <p:spPr>
                <a:xfrm>
                  <a:off x="4803032" y="3581400"/>
                  <a:ext cx="740113" cy="34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9" name="TextBox 28"/>
                <p:cNvSpPr txBox="1"/>
                <p:nvPr/>
              </p:nvSpPr>
              <p:spPr>
                <a:xfrm>
                  <a:off x="4937598" y="3581400"/>
                  <a:ext cx="633507" cy="369332"/>
                </a:xfrm>
                <a:prstGeom prst="rect">
                  <a:avLst/>
                </a:prstGeom>
                <a:noFill/>
              </p:spPr>
              <p:txBody>
                <a:bodyPr wrap="none" rtlCol="0">
                  <a:spAutoFit/>
                </a:bodyPr>
                <a:lstStyle/>
                <a:p>
                  <a:r>
                    <a:rPr lang="en-US" dirty="0">
                      <a:latin typeface="Arial" pitchFamily="34" charset="0"/>
                      <a:cs typeface="Arial" pitchFamily="34" charset="0"/>
                    </a:rPr>
                    <a:t>year</a:t>
                  </a:r>
                </a:p>
              </p:txBody>
            </p:sp>
            <p:sp>
              <p:nvSpPr>
                <p:cNvPr id="30" name="Oval 29"/>
                <p:cNvSpPr/>
                <p:nvPr/>
              </p:nvSpPr>
              <p:spPr>
                <a:xfrm>
                  <a:off x="5744994" y="3581400"/>
                  <a:ext cx="740113" cy="34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1" name="TextBox 30"/>
                <p:cNvSpPr txBox="1"/>
                <p:nvPr/>
              </p:nvSpPr>
              <p:spPr>
                <a:xfrm>
                  <a:off x="5812277" y="3581400"/>
                  <a:ext cx="774571" cy="369332"/>
                </a:xfrm>
                <a:prstGeom prst="rect">
                  <a:avLst/>
                </a:prstGeom>
                <a:noFill/>
              </p:spPr>
              <p:txBody>
                <a:bodyPr wrap="none" rtlCol="0">
                  <a:spAutoFit/>
                </a:bodyPr>
                <a:lstStyle/>
                <a:p>
                  <a:r>
                    <a:rPr lang="en-US" dirty="0">
                      <a:latin typeface="Arial" pitchFamily="34" charset="0"/>
                      <a:cs typeface="Arial" pitchFamily="34" charset="0"/>
                    </a:rPr>
                    <a:t>genre</a:t>
                  </a:r>
                </a:p>
              </p:txBody>
            </p:sp>
            <p:cxnSp>
              <p:nvCxnSpPr>
                <p:cNvPr id="33" name="Straight Connector 32"/>
                <p:cNvCxnSpPr>
                  <a:stCxn id="23" idx="2"/>
                  <a:endCxn id="4" idx="0"/>
                </p:cNvCxnSpPr>
                <p:nvPr/>
              </p:nvCxnSpPr>
              <p:spPr>
                <a:xfrm rot="16200000" flipH="1">
                  <a:off x="3784878" y="3491484"/>
                  <a:ext cx="457982" cy="1376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7" idx="2"/>
                  <a:endCxn id="4" idx="0"/>
                </p:cNvCxnSpPr>
                <p:nvPr/>
              </p:nvCxnSpPr>
              <p:spPr>
                <a:xfrm rot="16200000" flipH="1">
                  <a:off x="4255816" y="3962422"/>
                  <a:ext cx="457982" cy="4346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9" idx="2"/>
                  <a:endCxn id="4" idx="0"/>
                </p:cNvCxnSpPr>
                <p:nvPr/>
              </p:nvCxnSpPr>
              <p:spPr>
                <a:xfrm rot="5400000">
                  <a:off x="4749239" y="3903601"/>
                  <a:ext cx="457982" cy="5522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1" idx="2"/>
                  <a:endCxn id="4" idx="0"/>
                </p:cNvCxnSpPr>
                <p:nvPr/>
              </p:nvCxnSpPr>
              <p:spPr>
                <a:xfrm rot="5400000">
                  <a:off x="5221845" y="3430996"/>
                  <a:ext cx="457982" cy="149745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51" name="Group 50"/>
            <p:cNvGrpSpPr/>
            <p:nvPr/>
          </p:nvGrpSpPr>
          <p:grpSpPr>
            <a:xfrm>
              <a:off x="6172200" y="5021943"/>
              <a:ext cx="2136389" cy="1455057"/>
              <a:chOff x="6172200" y="5021943"/>
              <a:chExt cx="2136389" cy="1455057"/>
            </a:xfrm>
          </p:grpSpPr>
          <p:sp>
            <p:nvSpPr>
              <p:cNvPr id="40" name="Oval 39"/>
              <p:cNvSpPr/>
              <p:nvPr/>
            </p:nvSpPr>
            <p:spPr>
              <a:xfrm>
                <a:off x="7260887" y="5098143"/>
                <a:ext cx="1044913"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nvGrpSpPr>
              <p:cNvPr id="49" name="Group 48"/>
              <p:cNvGrpSpPr/>
              <p:nvPr/>
            </p:nvGrpSpPr>
            <p:grpSpPr>
              <a:xfrm>
                <a:off x="6172200" y="5021943"/>
                <a:ext cx="2136389" cy="1455057"/>
                <a:chOff x="5879560" y="5021943"/>
                <a:chExt cx="2136389" cy="1455057"/>
              </a:xfrm>
            </p:grpSpPr>
            <p:sp>
              <p:nvSpPr>
                <p:cNvPr id="6" name="Rounded Rectangle 5"/>
                <p:cNvSpPr/>
                <p:nvPr/>
              </p:nvSpPr>
              <p:spPr>
                <a:xfrm>
                  <a:off x="5879560" y="5925457"/>
                  <a:ext cx="1524000" cy="5515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Murder Mysteries</a:t>
                  </a:r>
                </a:p>
              </p:txBody>
            </p:sp>
            <p:sp>
              <p:nvSpPr>
                <p:cNvPr id="41" name="TextBox 40"/>
                <p:cNvSpPr txBox="1"/>
                <p:nvPr/>
              </p:nvSpPr>
              <p:spPr>
                <a:xfrm>
                  <a:off x="7023370" y="5021943"/>
                  <a:ext cx="992579" cy="369332"/>
                </a:xfrm>
                <a:prstGeom prst="rect">
                  <a:avLst/>
                </a:prstGeom>
                <a:noFill/>
              </p:spPr>
              <p:txBody>
                <a:bodyPr wrap="none" rtlCol="0">
                  <a:spAutoFit/>
                </a:bodyPr>
                <a:lstStyle/>
                <a:p>
                  <a:r>
                    <a:rPr lang="en-US" dirty="0">
                      <a:latin typeface="Arial" pitchFamily="34" charset="0"/>
                      <a:cs typeface="Arial" pitchFamily="34" charset="0"/>
                    </a:rPr>
                    <a:t>weapon</a:t>
                  </a:r>
                </a:p>
              </p:txBody>
            </p:sp>
            <p:cxnSp>
              <p:nvCxnSpPr>
                <p:cNvPr id="43" name="Straight Connector 42"/>
                <p:cNvCxnSpPr>
                  <a:stCxn id="41" idx="2"/>
                  <a:endCxn id="6" idx="0"/>
                </p:cNvCxnSpPr>
                <p:nvPr/>
              </p:nvCxnSpPr>
              <p:spPr>
                <a:xfrm rot="5400000">
                  <a:off x="6813519" y="5219316"/>
                  <a:ext cx="534182" cy="87810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52" name="Group 51"/>
            <p:cNvGrpSpPr/>
            <p:nvPr/>
          </p:nvGrpSpPr>
          <p:grpSpPr>
            <a:xfrm>
              <a:off x="1295400" y="3581400"/>
              <a:ext cx="2362199" cy="2895600"/>
              <a:chOff x="1371600" y="3581400"/>
              <a:chExt cx="2362199" cy="2895600"/>
            </a:xfrm>
          </p:grpSpPr>
          <p:sp>
            <p:nvSpPr>
              <p:cNvPr id="5" name="Rounded Rectangle 4"/>
              <p:cNvSpPr/>
              <p:nvPr/>
            </p:nvSpPr>
            <p:spPr>
              <a:xfrm>
                <a:off x="2209800" y="5925457"/>
                <a:ext cx="1523999" cy="5515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Cartoons</a:t>
                </a:r>
              </a:p>
            </p:txBody>
          </p:sp>
          <p:sp>
            <p:nvSpPr>
              <p:cNvPr id="44" name="Diamond 43"/>
              <p:cNvSpPr/>
              <p:nvPr/>
            </p:nvSpPr>
            <p:spPr>
              <a:xfrm>
                <a:off x="1708015" y="4477657"/>
                <a:ext cx="941962" cy="41365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45" name="TextBox 44"/>
              <p:cNvSpPr txBox="1"/>
              <p:nvPr/>
            </p:nvSpPr>
            <p:spPr>
              <a:xfrm>
                <a:off x="1775298" y="4546600"/>
                <a:ext cx="864404" cy="369332"/>
              </a:xfrm>
              <a:prstGeom prst="rect">
                <a:avLst/>
              </a:prstGeom>
              <a:noFill/>
            </p:spPr>
            <p:txBody>
              <a:bodyPr wrap="none" rtlCol="0">
                <a:spAutoFit/>
              </a:bodyPr>
              <a:lstStyle/>
              <a:p>
                <a:r>
                  <a:rPr lang="en-US" dirty="0">
                    <a:latin typeface="Arial" pitchFamily="34" charset="0"/>
                    <a:cs typeface="Arial" pitchFamily="34" charset="0"/>
                  </a:rPr>
                  <a:t>Voices</a:t>
                </a:r>
              </a:p>
            </p:txBody>
          </p:sp>
          <p:cxnSp>
            <p:nvCxnSpPr>
              <p:cNvPr id="47" name="Straight Connector 46"/>
              <p:cNvCxnSpPr>
                <a:stCxn id="45" idx="2"/>
                <a:endCxn id="5" idx="1"/>
              </p:cNvCxnSpPr>
              <p:nvPr/>
            </p:nvCxnSpPr>
            <p:spPr>
              <a:xfrm rot="16200000" flipH="1">
                <a:off x="1566002" y="5557430"/>
                <a:ext cx="1285297" cy="230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371600" y="3581400"/>
                <a:ext cx="979755" cy="369332"/>
              </a:xfrm>
              <a:prstGeom prst="rect">
                <a:avLst/>
              </a:prstGeom>
              <a:noFill/>
            </p:spPr>
            <p:txBody>
              <a:bodyPr wrap="none" rtlCol="0">
                <a:spAutoFit/>
              </a:bodyPr>
              <a:lstStyle/>
              <a:p>
                <a:r>
                  <a:rPr lang="en-US" dirty="0">
                    <a:latin typeface="Arial" pitchFamily="34" charset="0"/>
                    <a:cs typeface="Arial" pitchFamily="34" charset="0"/>
                  </a:rPr>
                  <a:t>to Stars</a:t>
                </a:r>
              </a:p>
            </p:txBody>
          </p:sp>
          <p:cxnSp>
            <p:nvCxnSpPr>
              <p:cNvPr id="50" name="Straight Connector 49"/>
              <p:cNvCxnSpPr>
                <a:stCxn id="44" idx="0"/>
                <a:endCxn id="48" idx="2"/>
              </p:cNvCxnSpPr>
              <p:nvPr/>
            </p:nvCxnSpPr>
            <p:spPr>
              <a:xfrm rot="16200000" flipV="1">
                <a:off x="1756775" y="4055436"/>
                <a:ext cx="526925" cy="317518"/>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089577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85800" y="258763"/>
            <a:ext cx="7772400" cy="766762"/>
          </a:xfrm>
        </p:spPr>
        <p:txBody>
          <a:bodyPr>
            <a:normAutofit fontScale="90000"/>
          </a:bodyPr>
          <a:lstStyle/>
          <a:p>
            <a:pPr algn="ctr"/>
            <a:r>
              <a:rPr lang="en-US" b="1" dirty="0"/>
              <a:t>Example COMPANY Database – Construct </a:t>
            </a:r>
            <a:r>
              <a:rPr lang="en-US" b="1" dirty="0" err="1"/>
              <a:t>ERD</a:t>
            </a:r>
            <a:endParaRPr lang="en-US" dirty="0"/>
          </a:p>
        </p:txBody>
      </p:sp>
      <p:sp>
        <p:nvSpPr>
          <p:cNvPr id="123907" name="Rectangle 3"/>
          <p:cNvSpPr>
            <a:spLocks noGrp="1" noChangeArrowheads="1"/>
          </p:cNvSpPr>
          <p:nvPr>
            <p:ph type="body" idx="1"/>
          </p:nvPr>
        </p:nvSpPr>
        <p:spPr>
          <a:xfrm>
            <a:off x="585926" y="1127464"/>
            <a:ext cx="8030175" cy="5160214"/>
          </a:xfrm>
        </p:spPr>
        <p:txBody>
          <a:bodyPr>
            <a:normAutofit/>
          </a:bodyPr>
          <a:lstStyle/>
          <a:p>
            <a:pPr>
              <a:lnSpc>
                <a:spcPct val="100000"/>
              </a:lnSpc>
            </a:pPr>
            <a:r>
              <a:rPr lang="en-US" dirty="0"/>
              <a:t>Requirements of the Company (oversimplified for illustrative purposes)</a:t>
            </a:r>
          </a:p>
          <a:p>
            <a:pPr lvl="1">
              <a:lnSpc>
                <a:spcPct val="100000"/>
              </a:lnSpc>
              <a:buFont typeface="Wingdings" panose="05000000000000000000" pitchFamily="2" charset="2"/>
              <a:buChar char="§"/>
            </a:pPr>
            <a:r>
              <a:rPr lang="en-US" sz="2500" dirty="0"/>
              <a:t>The company is organized into </a:t>
            </a:r>
            <a:r>
              <a:rPr lang="en-US" sz="2500" dirty="0" err="1">
                <a:solidFill>
                  <a:srgbClr val="C00000"/>
                </a:solidFill>
              </a:rPr>
              <a:t>DEPARTMENTs</a:t>
            </a:r>
            <a:r>
              <a:rPr lang="en-US" sz="2500" dirty="0"/>
              <a:t>. Each department has a </a:t>
            </a:r>
            <a:r>
              <a:rPr lang="en-US" sz="2500" dirty="0">
                <a:solidFill>
                  <a:srgbClr val="00B050"/>
                </a:solidFill>
              </a:rPr>
              <a:t>name</a:t>
            </a:r>
            <a:r>
              <a:rPr lang="en-US" sz="2500" dirty="0"/>
              <a:t>, </a:t>
            </a:r>
            <a:r>
              <a:rPr lang="en-US" sz="2500" dirty="0">
                <a:solidFill>
                  <a:srgbClr val="00B050"/>
                </a:solidFill>
              </a:rPr>
              <a:t>number</a:t>
            </a:r>
            <a:r>
              <a:rPr lang="en-US" sz="2500" dirty="0"/>
              <a:t> and </a:t>
            </a:r>
            <a:r>
              <a:rPr lang="en-US" sz="2500" dirty="0">
                <a:solidFill>
                  <a:srgbClr val="00B050"/>
                </a:solidFill>
              </a:rPr>
              <a:t>an employee </a:t>
            </a:r>
            <a:r>
              <a:rPr lang="en-US" sz="2500" dirty="0"/>
              <a:t>who </a:t>
            </a:r>
            <a:r>
              <a:rPr lang="en-US" sz="2500" i="1" dirty="0">
                <a:solidFill>
                  <a:srgbClr val="00B050"/>
                </a:solidFill>
              </a:rPr>
              <a:t>manages</a:t>
            </a:r>
            <a:r>
              <a:rPr lang="en-US" sz="2500" i="1" dirty="0"/>
              <a:t> </a:t>
            </a:r>
            <a:r>
              <a:rPr lang="en-US" sz="2500" dirty="0"/>
              <a:t>the department. We keep track of the start </a:t>
            </a:r>
            <a:r>
              <a:rPr lang="en-US" sz="2500" dirty="0">
                <a:solidFill>
                  <a:srgbClr val="00B050"/>
                </a:solidFill>
              </a:rPr>
              <a:t>date</a:t>
            </a:r>
            <a:r>
              <a:rPr lang="en-US" sz="2500" dirty="0"/>
              <a:t> of the department</a:t>
            </a:r>
            <a:r>
              <a:rPr lang="en-US" sz="2500" i="1" dirty="0"/>
              <a:t> </a:t>
            </a:r>
            <a:r>
              <a:rPr lang="en-US" sz="2500" dirty="0"/>
              <a:t>manager.</a:t>
            </a:r>
            <a:r>
              <a:rPr lang="en-US" sz="2500" i="1" dirty="0"/>
              <a:t> </a:t>
            </a:r>
          </a:p>
          <a:p>
            <a:pPr lvl="1">
              <a:lnSpc>
                <a:spcPct val="100000"/>
              </a:lnSpc>
              <a:buFont typeface="Wingdings" panose="05000000000000000000" pitchFamily="2" charset="2"/>
              <a:buChar char="§"/>
            </a:pPr>
            <a:r>
              <a:rPr lang="en-US" sz="2500" dirty="0"/>
              <a:t>Each department</a:t>
            </a:r>
            <a:r>
              <a:rPr lang="en-US" sz="2500" i="1" dirty="0"/>
              <a:t> controls </a:t>
            </a:r>
            <a:r>
              <a:rPr lang="en-US" sz="2500" dirty="0"/>
              <a:t>a number of </a:t>
            </a:r>
            <a:r>
              <a:rPr lang="en-US" sz="2500" dirty="0" err="1">
                <a:solidFill>
                  <a:srgbClr val="C00000"/>
                </a:solidFill>
              </a:rPr>
              <a:t>PROJECTs</a:t>
            </a:r>
            <a:r>
              <a:rPr lang="en-US" sz="2500" i="1" dirty="0"/>
              <a:t>. </a:t>
            </a:r>
            <a:r>
              <a:rPr lang="en-US" sz="2500" dirty="0"/>
              <a:t>Each project has a </a:t>
            </a:r>
            <a:r>
              <a:rPr lang="en-US" sz="2500" dirty="0">
                <a:solidFill>
                  <a:srgbClr val="C00000"/>
                </a:solidFill>
              </a:rPr>
              <a:t>name, number </a:t>
            </a:r>
            <a:r>
              <a:rPr lang="en-US" sz="2500" dirty="0"/>
              <a:t>and is</a:t>
            </a:r>
            <a:r>
              <a:rPr lang="en-US" sz="2500" i="1" dirty="0"/>
              <a:t> </a:t>
            </a:r>
            <a:r>
              <a:rPr lang="en-US" sz="2500" dirty="0"/>
              <a:t>located at a single location.</a:t>
            </a:r>
          </a:p>
        </p:txBody>
      </p:sp>
    </p:spTree>
    <p:extLst>
      <p:ext uri="{BB962C8B-B14F-4D97-AF65-F5344CB8AC3E}">
        <p14:creationId xmlns:p14="http://schemas.microsoft.com/office/powerpoint/2010/main" val="595703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165227" y="214313"/>
            <a:ext cx="7292975" cy="754062"/>
          </a:xfrm>
        </p:spPr>
        <p:txBody>
          <a:bodyPr>
            <a:normAutofit fontScale="90000"/>
          </a:bodyPr>
          <a:lstStyle/>
          <a:p>
            <a:r>
              <a:rPr lang="en-US"/>
              <a:t>Example COMPANY Database (Cont.)</a:t>
            </a:r>
          </a:p>
        </p:txBody>
      </p:sp>
      <p:sp>
        <p:nvSpPr>
          <p:cNvPr id="128003" name="Rectangle 3"/>
          <p:cNvSpPr>
            <a:spLocks noGrp="1" noChangeArrowheads="1"/>
          </p:cNvSpPr>
          <p:nvPr>
            <p:ph type="body" idx="1"/>
          </p:nvPr>
        </p:nvSpPr>
        <p:spPr>
          <a:xfrm>
            <a:off x="585926" y="1127466"/>
            <a:ext cx="8049029" cy="5069149"/>
          </a:xfrm>
        </p:spPr>
        <p:txBody>
          <a:bodyPr>
            <a:normAutofit/>
          </a:bodyPr>
          <a:lstStyle/>
          <a:p>
            <a:pPr lvl="1">
              <a:lnSpc>
                <a:spcPct val="100000"/>
              </a:lnSpc>
              <a:buSzPct val="150000"/>
              <a:buFont typeface="Wingdings" panose="05000000000000000000" pitchFamily="2" charset="2"/>
              <a:buChar char="§"/>
            </a:pPr>
            <a:r>
              <a:rPr lang="en-US" sz="2500" dirty="0"/>
              <a:t>We store each </a:t>
            </a:r>
            <a:r>
              <a:rPr lang="en-US" sz="2500" dirty="0" err="1">
                <a:solidFill>
                  <a:srgbClr val="00B050"/>
                </a:solidFill>
              </a:rPr>
              <a:t>EMPLOYEE’s</a:t>
            </a:r>
            <a:r>
              <a:rPr lang="en-US" sz="2500" dirty="0"/>
              <a:t> </a:t>
            </a:r>
            <a:r>
              <a:rPr lang="en-US" sz="2500" dirty="0">
                <a:solidFill>
                  <a:srgbClr val="C00000"/>
                </a:solidFill>
              </a:rPr>
              <a:t>social security number</a:t>
            </a:r>
            <a:r>
              <a:rPr lang="en-US" sz="2500" dirty="0"/>
              <a:t>, </a:t>
            </a:r>
            <a:r>
              <a:rPr lang="en-US" sz="2500" dirty="0">
                <a:solidFill>
                  <a:srgbClr val="C00000"/>
                </a:solidFill>
              </a:rPr>
              <a:t>address, salary, sex, and birthdate</a:t>
            </a:r>
            <a:r>
              <a:rPr lang="en-US" sz="2500" dirty="0"/>
              <a:t>. Each employee </a:t>
            </a:r>
            <a:r>
              <a:rPr lang="en-US" sz="2500" i="1" dirty="0"/>
              <a:t>works for</a:t>
            </a:r>
            <a:r>
              <a:rPr lang="en-US" sz="2500" dirty="0"/>
              <a:t> </a:t>
            </a:r>
            <a:r>
              <a:rPr lang="en-US" sz="2500" dirty="0">
                <a:solidFill>
                  <a:srgbClr val="C00000"/>
                </a:solidFill>
              </a:rPr>
              <a:t>one</a:t>
            </a:r>
            <a:r>
              <a:rPr lang="en-US" sz="2500" dirty="0"/>
              <a:t> department but may </a:t>
            </a:r>
            <a:r>
              <a:rPr lang="en-US" sz="2500" i="1" dirty="0"/>
              <a:t>work on</a:t>
            </a:r>
            <a:r>
              <a:rPr lang="en-US" sz="2500" dirty="0"/>
              <a:t> </a:t>
            </a:r>
            <a:r>
              <a:rPr lang="en-US" sz="2500" dirty="0">
                <a:solidFill>
                  <a:srgbClr val="C00000"/>
                </a:solidFill>
              </a:rPr>
              <a:t>several </a:t>
            </a:r>
            <a:r>
              <a:rPr lang="en-US" sz="2500" dirty="0"/>
              <a:t>projects. We keep track of the number of hours per week that an employee currently works on each project. We also keep track of the </a:t>
            </a:r>
            <a:r>
              <a:rPr lang="en-US" sz="2500" i="1" dirty="0"/>
              <a:t>direct supervisor</a:t>
            </a:r>
            <a:r>
              <a:rPr lang="en-US" sz="2500" dirty="0"/>
              <a:t> of each employee.</a:t>
            </a:r>
          </a:p>
          <a:p>
            <a:pPr lvl="1">
              <a:lnSpc>
                <a:spcPct val="100000"/>
              </a:lnSpc>
              <a:buSzPct val="150000"/>
              <a:buFont typeface="Wingdings" panose="05000000000000000000" pitchFamily="2" charset="2"/>
              <a:buChar char="§"/>
            </a:pPr>
            <a:r>
              <a:rPr lang="en-US" sz="2500" dirty="0"/>
              <a:t>Each employee may </a:t>
            </a:r>
            <a:r>
              <a:rPr lang="en-US" sz="2500" i="1" dirty="0"/>
              <a:t>have</a:t>
            </a:r>
            <a:r>
              <a:rPr lang="en-US" sz="2500" dirty="0"/>
              <a:t> a number of </a:t>
            </a:r>
            <a:r>
              <a:rPr lang="en-US" sz="2500" dirty="0" err="1">
                <a:solidFill>
                  <a:srgbClr val="C00000"/>
                </a:solidFill>
              </a:rPr>
              <a:t>DEPENDENTs</a:t>
            </a:r>
            <a:r>
              <a:rPr lang="en-US" sz="2500" dirty="0"/>
              <a:t>. For each dependent, we keep track of </a:t>
            </a:r>
            <a:r>
              <a:rPr lang="en-US" sz="2500" dirty="0">
                <a:solidFill>
                  <a:srgbClr val="C00000"/>
                </a:solidFill>
              </a:rPr>
              <a:t>their name, sex, birthdate, and relationship to employee.</a:t>
            </a:r>
          </a:p>
        </p:txBody>
      </p:sp>
    </p:spTree>
    <p:extLst>
      <p:ext uri="{BB962C8B-B14F-4D97-AF65-F5344CB8AC3E}">
        <p14:creationId xmlns:p14="http://schemas.microsoft.com/office/powerpoint/2010/main" val="647098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FE08-D06C-4F7E-84F7-69631DD44255}"/>
              </a:ext>
            </a:extLst>
          </p:cNvPr>
          <p:cNvSpPr>
            <a:spLocks noGrp="1"/>
          </p:cNvSpPr>
          <p:nvPr>
            <p:ph type="title"/>
          </p:nvPr>
        </p:nvSpPr>
        <p:spPr/>
        <p:txBody>
          <a:bodyPr/>
          <a:lstStyle/>
          <a:p>
            <a:pPr algn="ctr"/>
            <a:r>
              <a:rPr lang="en-US" dirty="0"/>
              <a:t>Objectives</a:t>
            </a:r>
            <a:endParaRPr lang="vi-VN" dirty="0"/>
          </a:p>
        </p:txBody>
      </p:sp>
      <p:sp>
        <p:nvSpPr>
          <p:cNvPr id="3" name="Content Placeholder 2">
            <a:extLst>
              <a:ext uri="{FF2B5EF4-FFF2-40B4-BE49-F238E27FC236}">
                <a16:creationId xmlns:a16="http://schemas.microsoft.com/office/drawing/2014/main" id="{3F385A05-6F6A-4E2F-AEC7-9406A974D47D}"/>
              </a:ext>
            </a:extLst>
          </p:cNvPr>
          <p:cNvSpPr>
            <a:spLocks noGrp="1"/>
          </p:cNvSpPr>
          <p:nvPr>
            <p:ph idx="1"/>
          </p:nvPr>
        </p:nvSpPr>
        <p:spPr>
          <a:xfrm>
            <a:off x="461914" y="1127466"/>
            <a:ext cx="8220172" cy="4678531"/>
          </a:xfrm>
        </p:spPr>
        <p:txBody>
          <a:bodyPr>
            <a:noAutofit/>
          </a:bodyPr>
          <a:lstStyle/>
          <a:p>
            <a:pPr>
              <a:lnSpc>
                <a:spcPct val="120000"/>
              </a:lnSpc>
              <a:spcBef>
                <a:spcPts val="0"/>
              </a:spcBef>
              <a:spcAft>
                <a:spcPts val="0"/>
              </a:spcAft>
              <a:buFont typeface="Wingdings" panose="05000000000000000000" pitchFamily="2" charset="2"/>
              <a:buChar char="§"/>
            </a:pPr>
            <a:r>
              <a:rPr lang="en-US" b="0" dirty="0"/>
              <a:t>Understand the Database Design Process</a:t>
            </a:r>
            <a:endParaRPr lang="en-SG" b="0" dirty="0"/>
          </a:p>
          <a:p>
            <a:pPr>
              <a:lnSpc>
                <a:spcPct val="120000"/>
              </a:lnSpc>
              <a:spcBef>
                <a:spcPts val="0"/>
              </a:spcBef>
              <a:spcAft>
                <a:spcPts val="0"/>
              </a:spcAft>
              <a:buFont typeface="Wingdings" panose="05000000000000000000" pitchFamily="2" charset="2"/>
              <a:buChar char="§"/>
            </a:pPr>
            <a:r>
              <a:rPr lang="en-US" b="0" dirty="0"/>
              <a:t>Understand data modeling basing on entity relationship</a:t>
            </a:r>
            <a:endParaRPr lang="en-SG" b="0" dirty="0"/>
          </a:p>
          <a:p>
            <a:pPr>
              <a:lnSpc>
                <a:spcPct val="120000"/>
              </a:lnSpc>
              <a:spcBef>
                <a:spcPts val="0"/>
              </a:spcBef>
              <a:spcAft>
                <a:spcPts val="0"/>
              </a:spcAft>
              <a:buFont typeface="Wingdings" panose="05000000000000000000" pitchFamily="2" charset="2"/>
              <a:buChar char="§"/>
            </a:pPr>
            <a:r>
              <a:rPr lang="en-US" b="0" dirty="0"/>
              <a:t>Design a suitable database adapted business requirements in reality</a:t>
            </a:r>
            <a:endParaRPr lang="en-SG" b="0" dirty="0"/>
          </a:p>
          <a:p>
            <a:pPr>
              <a:lnSpc>
                <a:spcPct val="120000"/>
              </a:lnSpc>
              <a:spcBef>
                <a:spcPts val="0"/>
              </a:spcBef>
              <a:spcAft>
                <a:spcPts val="0"/>
              </a:spcAft>
              <a:buFont typeface="Wingdings" panose="05000000000000000000" pitchFamily="2" charset="2"/>
              <a:buChar char="§"/>
            </a:pPr>
            <a:endParaRPr lang="en-US" dirty="0"/>
          </a:p>
        </p:txBody>
      </p:sp>
      <p:sp>
        <p:nvSpPr>
          <p:cNvPr id="4" name="Slide Number Placeholder 3">
            <a:extLst>
              <a:ext uri="{FF2B5EF4-FFF2-40B4-BE49-F238E27FC236}">
                <a16:creationId xmlns:a16="http://schemas.microsoft.com/office/drawing/2014/main" id="{A4E6714A-2966-4608-807A-BC3899DA2D76}"/>
              </a:ext>
            </a:extLst>
          </p:cNvPr>
          <p:cNvSpPr>
            <a:spLocks noGrp="1"/>
          </p:cNvSpPr>
          <p:nvPr>
            <p:ph type="sldNum" sz="quarter" idx="12"/>
          </p:nvPr>
        </p:nvSpPr>
        <p:spPr/>
        <p:txBody>
          <a:bodyPr/>
          <a:lstStyle/>
          <a:p>
            <a:fld id="{CC2FDD2D-D1AD-4AA7-93C2-8410BB90945D}" type="slidenum">
              <a:rPr lang="vi-VN" smtClean="0"/>
              <a:t>2</a:t>
            </a:fld>
            <a:endParaRPr lang="vi-VN"/>
          </a:p>
        </p:txBody>
      </p:sp>
      <p:sp>
        <p:nvSpPr>
          <p:cNvPr id="5" name="Footer Placeholder 4">
            <a:extLst>
              <a:ext uri="{FF2B5EF4-FFF2-40B4-BE49-F238E27FC236}">
                <a16:creationId xmlns:a16="http://schemas.microsoft.com/office/drawing/2014/main" id="{D86A2D50-150B-41A0-B210-5B0F418A92EF}"/>
              </a:ext>
            </a:extLst>
          </p:cNvPr>
          <p:cNvSpPr>
            <a:spLocks noGrp="1"/>
          </p:cNvSpPr>
          <p:nvPr>
            <p:ph type="ftr" sz="quarter" idx="11"/>
          </p:nvPr>
        </p:nvSpPr>
        <p:spPr/>
        <p:txBody>
          <a:bodyPr/>
          <a:lstStyle/>
          <a:p>
            <a:r>
              <a:rPr lang="vi-VN"/>
              <a:t>High-Level Database Model</a:t>
            </a:r>
          </a:p>
        </p:txBody>
      </p:sp>
    </p:spTree>
    <p:extLst>
      <p:ext uri="{BB962C8B-B14F-4D97-AF65-F5344CB8AC3E}">
        <p14:creationId xmlns:p14="http://schemas.microsoft.com/office/powerpoint/2010/main" val="2194815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0A3B5D1-A283-AECD-8F07-F5B8136ED9D8}"/>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A2A24E87-A818-91D4-4151-8405294B87BA}"/>
              </a:ext>
            </a:extLst>
          </p:cNvPr>
          <p:cNvSpPr>
            <a:spLocks noGrp="1"/>
          </p:cNvSpPr>
          <p:nvPr>
            <p:ph type="sldNum" sz="quarter" idx="12"/>
          </p:nvPr>
        </p:nvSpPr>
        <p:spPr/>
        <p:txBody>
          <a:bodyPr/>
          <a:lstStyle/>
          <a:p>
            <a:fld id="{CC2FDD2D-D1AD-4AA7-93C2-8410BB90945D}" type="slidenum">
              <a:rPr lang="vi-VN" smtClean="0"/>
              <a:t>20</a:t>
            </a:fld>
            <a:endParaRPr lang="vi-VN"/>
          </a:p>
        </p:txBody>
      </p:sp>
      <p:sp>
        <p:nvSpPr>
          <p:cNvPr id="6" name="Rectangle 5">
            <a:extLst>
              <a:ext uri="{FF2B5EF4-FFF2-40B4-BE49-F238E27FC236}">
                <a16:creationId xmlns:a16="http://schemas.microsoft.com/office/drawing/2014/main" id="{32A905A9-530B-A66F-D068-947E2414DDA9}"/>
              </a:ext>
            </a:extLst>
          </p:cNvPr>
          <p:cNvSpPr/>
          <p:nvPr/>
        </p:nvSpPr>
        <p:spPr>
          <a:xfrm>
            <a:off x="1374578" y="1657491"/>
            <a:ext cx="1614196" cy="83042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Department</a:t>
            </a:r>
          </a:p>
        </p:txBody>
      </p:sp>
      <p:sp>
        <p:nvSpPr>
          <p:cNvPr id="7" name="Rectangle 6">
            <a:extLst>
              <a:ext uri="{FF2B5EF4-FFF2-40B4-BE49-F238E27FC236}">
                <a16:creationId xmlns:a16="http://schemas.microsoft.com/office/drawing/2014/main" id="{0607C847-EDF2-28B7-8CF1-2E733195BBE2}"/>
              </a:ext>
            </a:extLst>
          </p:cNvPr>
          <p:cNvSpPr/>
          <p:nvPr/>
        </p:nvSpPr>
        <p:spPr>
          <a:xfrm>
            <a:off x="7021615" y="466530"/>
            <a:ext cx="1791477" cy="914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Project</a:t>
            </a:r>
          </a:p>
        </p:txBody>
      </p:sp>
      <p:sp>
        <p:nvSpPr>
          <p:cNvPr id="8" name="Oval 7">
            <a:extLst>
              <a:ext uri="{FF2B5EF4-FFF2-40B4-BE49-F238E27FC236}">
                <a16:creationId xmlns:a16="http://schemas.microsoft.com/office/drawing/2014/main" id="{B076EC8D-C084-4E83-C0C9-FE7B4C32C1D4}"/>
              </a:ext>
            </a:extLst>
          </p:cNvPr>
          <p:cNvSpPr/>
          <p:nvPr/>
        </p:nvSpPr>
        <p:spPr>
          <a:xfrm>
            <a:off x="330908" y="18660"/>
            <a:ext cx="1045029" cy="78377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Name</a:t>
            </a:r>
          </a:p>
        </p:txBody>
      </p:sp>
      <p:sp>
        <p:nvSpPr>
          <p:cNvPr id="9" name="Rectangle 8">
            <a:extLst>
              <a:ext uri="{FF2B5EF4-FFF2-40B4-BE49-F238E27FC236}">
                <a16:creationId xmlns:a16="http://schemas.microsoft.com/office/drawing/2014/main" id="{1449A80B-F987-C21C-230D-19FD9BA68CF5}"/>
              </a:ext>
            </a:extLst>
          </p:cNvPr>
          <p:cNvSpPr/>
          <p:nvPr/>
        </p:nvSpPr>
        <p:spPr>
          <a:xfrm>
            <a:off x="1309063" y="5225144"/>
            <a:ext cx="1511560" cy="83042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Employee</a:t>
            </a:r>
          </a:p>
        </p:txBody>
      </p:sp>
      <p:sp>
        <p:nvSpPr>
          <p:cNvPr id="10" name="Frame 9">
            <a:extLst>
              <a:ext uri="{FF2B5EF4-FFF2-40B4-BE49-F238E27FC236}">
                <a16:creationId xmlns:a16="http://schemas.microsoft.com/office/drawing/2014/main" id="{50231B7A-79AB-ACEC-0E07-47B5657D74D9}"/>
              </a:ext>
            </a:extLst>
          </p:cNvPr>
          <p:cNvSpPr/>
          <p:nvPr/>
        </p:nvSpPr>
        <p:spPr>
          <a:xfrm>
            <a:off x="5178489" y="5741008"/>
            <a:ext cx="1698172" cy="870748"/>
          </a:xfrm>
          <a:prstGeom prst="frame">
            <a:avLst>
              <a:gd name="adj1" fmla="val 5458"/>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DEPENDENTS</a:t>
            </a:r>
          </a:p>
        </p:txBody>
      </p:sp>
      <p:sp>
        <p:nvSpPr>
          <p:cNvPr id="11" name="Oval 10">
            <a:extLst>
              <a:ext uri="{FF2B5EF4-FFF2-40B4-BE49-F238E27FC236}">
                <a16:creationId xmlns:a16="http://schemas.microsoft.com/office/drawing/2014/main" id="{7A48682A-90B7-9BA7-1CA5-00A696494C7B}"/>
              </a:ext>
            </a:extLst>
          </p:cNvPr>
          <p:cNvSpPr/>
          <p:nvPr/>
        </p:nvSpPr>
        <p:spPr>
          <a:xfrm>
            <a:off x="2064843" y="-32991"/>
            <a:ext cx="1348602" cy="83042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Number</a:t>
            </a:r>
          </a:p>
        </p:txBody>
      </p:sp>
      <p:sp>
        <p:nvSpPr>
          <p:cNvPr id="12" name="Diamond 11">
            <a:extLst>
              <a:ext uri="{FF2B5EF4-FFF2-40B4-BE49-F238E27FC236}">
                <a16:creationId xmlns:a16="http://schemas.microsoft.com/office/drawing/2014/main" id="{9D6DACD8-5EB8-8C7B-13BC-9FDC60909B96}"/>
              </a:ext>
            </a:extLst>
          </p:cNvPr>
          <p:cNvSpPr/>
          <p:nvPr/>
        </p:nvSpPr>
        <p:spPr>
          <a:xfrm>
            <a:off x="1101012" y="3289375"/>
            <a:ext cx="2080728" cy="1275962"/>
          </a:xfrm>
          <a:prstGeom prst="diamond">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Manage</a:t>
            </a:r>
          </a:p>
        </p:txBody>
      </p:sp>
      <p:sp>
        <p:nvSpPr>
          <p:cNvPr id="15" name="Oval 14">
            <a:extLst>
              <a:ext uri="{FF2B5EF4-FFF2-40B4-BE49-F238E27FC236}">
                <a16:creationId xmlns:a16="http://schemas.microsoft.com/office/drawing/2014/main" id="{A825CB20-EE9D-F68B-2A74-BD31109EC590}"/>
              </a:ext>
            </a:extLst>
          </p:cNvPr>
          <p:cNvSpPr/>
          <p:nvPr/>
        </p:nvSpPr>
        <p:spPr>
          <a:xfrm>
            <a:off x="3657600" y="2907110"/>
            <a:ext cx="1045029" cy="107102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Address</a:t>
            </a:r>
          </a:p>
        </p:txBody>
      </p:sp>
      <p:sp>
        <p:nvSpPr>
          <p:cNvPr id="16" name="Oval 15">
            <a:extLst>
              <a:ext uri="{FF2B5EF4-FFF2-40B4-BE49-F238E27FC236}">
                <a16:creationId xmlns:a16="http://schemas.microsoft.com/office/drawing/2014/main" id="{2C8F5A5C-57DA-D350-F749-7B00889FE7C7}"/>
              </a:ext>
            </a:extLst>
          </p:cNvPr>
          <p:cNvSpPr/>
          <p:nvPr/>
        </p:nvSpPr>
        <p:spPr>
          <a:xfrm>
            <a:off x="3862873" y="4818227"/>
            <a:ext cx="1082351" cy="105435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Salary</a:t>
            </a:r>
          </a:p>
        </p:txBody>
      </p:sp>
      <p:sp>
        <p:nvSpPr>
          <p:cNvPr id="17" name="Oval 16">
            <a:extLst>
              <a:ext uri="{FF2B5EF4-FFF2-40B4-BE49-F238E27FC236}">
                <a16:creationId xmlns:a16="http://schemas.microsoft.com/office/drawing/2014/main" id="{3337BA96-F588-D366-C057-DDA5F4E323CA}"/>
              </a:ext>
            </a:extLst>
          </p:cNvPr>
          <p:cNvSpPr/>
          <p:nvPr/>
        </p:nvSpPr>
        <p:spPr>
          <a:xfrm>
            <a:off x="4683574" y="2201940"/>
            <a:ext cx="951723" cy="968051"/>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Sex</a:t>
            </a:r>
          </a:p>
        </p:txBody>
      </p:sp>
      <p:sp>
        <p:nvSpPr>
          <p:cNvPr id="18" name="Oval 17">
            <a:extLst>
              <a:ext uri="{FF2B5EF4-FFF2-40B4-BE49-F238E27FC236}">
                <a16:creationId xmlns:a16="http://schemas.microsoft.com/office/drawing/2014/main" id="{A9E7BA3B-2E2E-7E94-3591-E11BF0CC6C32}"/>
              </a:ext>
            </a:extLst>
          </p:cNvPr>
          <p:cNvSpPr/>
          <p:nvPr/>
        </p:nvSpPr>
        <p:spPr>
          <a:xfrm>
            <a:off x="5421086" y="4268452"/>
            <a:ext cx="1082351" cy="100494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Birthday</a:t>
            </a:r>
          </a:p>
        </p:txBody>
      </p:sp>
      <p:sp>
        <p:nvSpPr>
          <p:cNvPr id="19" name="Oval 18">
            <a:extLst>
              <a:ext uri="{FF2B5EF4-FFF2-40B4-BE49-F238E27FC236}">
                <a16:creationId xmlns:a16="http://schemas.microsoft.com/office/drawing/2014/main" id="{81251E66-4EC3-7ED3-0F61-D9F73441A3DA}"/>
              </a:ext>
            </a:extLst>
          </p:cNvPr>
          <p:cNvSpPr/>
          <p:nvPr/>
        </p:nvSpPr>
        <p:spPr>
          <a:xfrm>
            <a:off x="6503437" y="3321867"/>
            <a:ext cx="1082350" cy="968051"/>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Name</a:t>
            </a:r>
          </a:p>
        </p:txBody>
      </p:sp>
      <p:sp>
        <p:nvSpPr>
          <p:cNvPr id="20" name="Diamond 19">
            <a:extLst>
              <a:ext uri="{FF2B5EF4-FFF2-40B4-BE49-F238E27FC236}">
                <a16:creationId xmlns:a16="http://schemas.microsoft.com/office/drawing/2014/main" id="{41C8810C-DE40-32AA-42A7-76526B6D250C}"/>
              </a:ext>
            </a:extLst>
          </p:cNvPr>
          <p:cNvSpPr/>
          <p:nvPr/>
        </p:nvSpPr>
        <p:spPr>
          <a:xfrm>
            <a:off x="7119257" y="2024742"/>
            <a:ext cx="1348602" cy="1063691"/>
          </a:xfrm>
          <a:prstGeom prst="diamond">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work</a:t>
            </a:r>
          </a:p>
        </p:txBody>
      </p:sp>
      <p:sp>
        <p:nvSpPr>
          <p:cNvPr id="21" name="Oval 20">
            <a:extLst>
              <a:ext uri="{FF2B5EF4-FFF2-40B4-BE49-F238E27FC236}">
                <a16:creationId xmlns:a16="http://schemas.microsoft.com/office/drawing/2014/main" id="{469295F5-C287-D877-4678-36A740D6846F}"/>
              </a:ext>
            </a:extLst>
          </p:cNvPr>
          <p:cNvSpPr/>
          <p:nvPr/>
        </p:nvSpPr>
        <p:spPr>
          <a:xfrm>
            <a:off x="5222366" y="65675"/>
            <a:ext cx="1081955"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location</a:t>
            </a:r>
          </a:p>
        </p:txBody>
      </p:sp>
      <p:sp>
        <p:nvSpPr>
          <p:cNvPr id="22" name="Oval 21">
            <a:extLst>
              <a:ext uri="{FF2B5EF4-FFF2-40B4-BE49-F238E27FC236}">
                <a16:creationId xmlns:a16="http://schemas.microsoft.com/office/drawing/2014/main" id="{B9C006BE-35E8-D5C3-5B05-4163CEB3D418}"/>
              </a:ext>
            </a:extLst>
          </p:cNvPr>
          <p:cNvSpPr/>
          <p:nvPr/>
        </p:nvSpPr>
        <p:spPr>
          <a:xfrm>
            <a:off x="6036906" y="1584606"/>
            <a:ext cx="699796" cy="6173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name</a:t>
            </a:r>
          </a:p>
        </p:txBody>
      </p:sp>
      <p:sp>
        <p:nvSpPr>
          <p:cNvPr id="23" name="Oval 22">
            <a:extLst>
              <a:ext uri="{FF2B5EF4-FFF2-40B4-BE49-F238E27FC236}">
                <a16:creationId xmlns:a16="http://schemas.microsoft.com/office/drawing/2014/main" id="{4B3A3E88-1897-6479-61EF-530599096EDB}"/>
              </a:ext>
            </a:extLst>
          </p:cNvPr>
          <p:cNvSpPr/>
          <p:nvPr/>
        </p:nvSpPr>
        <p:spPr>
          <a:xfrm>
            <a:off x="8220662" y="1703587"/>
            <a:ext cx="699796" cy="713041"/>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number</a:t>
            </a:r>
          </a:p>
        </p:txBody>
      </p:sp>
      <p:cxnSp>
        <p:nvCxnSpPr>
          <p:cNvPr id="25" name="Straight Connector 24">
            <a:extLst>
              <a:ext uri="{FF2B5EF4-FFF2-40B4-BE49-F238E27FC236}">
                <a16:creationId xmlns:a16="http://schemas.microsoft.com/office/drawing/2014/main" id="{1BED3DED-7264-1DD4-8BB6-2A476FC2A671}"/>
              </a:ext>
            </a:extLst>
          </p:cNvPr>
          <p:cNvCxnSpPr/>
          <p:nvPr/>
        </p:nvCxnSpPr>
        <p:spPr>
          <a:xfrm>
            <a:off x="1021572" y="802432"/>
            <a:ext cx="592624" cy="901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89784C9-B133-83E0-549F-184D5D87EE74}"/>
              </a:ext>
            </a:extLst>
          </p:cNvPr>
          <p:cNvCxnSpPr>
            <a:endCxn id="6" idx="0"/>
          </p:cNvCxnSpPr>
          <p:nvPr/>
        </p:nvCxnSpPr>
        <p:spPr>
          <a:xfrm flipH="1">
            <a:off x="2181676" y="797433"/>
            <a:ext cx="295666" cy="860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E48BB89-26AE-6FB1-3CDC-A742261C8799}"/>
              </a:ext>
            </a:extLst>
          </p:cNvPr>
          <p:cNvCxnSpPr>
            <a:stCxn id="6" idx="2"/>
            <a:endCxn id="12" idx="0"/>
          </p:cNvCxnSpPr>
          <p:nvPr/>
        </p:nvCxnSpPr>
        <p:spPr>
          <a:xfrm flipH="1">
            <a:off x="2141376" y="2487915"/>
            <a:ext cx="40300" cy="801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C719B6-25AF-532D-3362-7715564490A4}"/>
              </a:ext>
            </a:extLst>
          </p:cNvPr>
          <p:cNvCxnSpPr>
            <a:stCxn id="12" idx="2"/>
            <a:endCxn id="9" idx="0"/>
          </p:cNvCxnSpPr>
          <p:nvPr/>
        </p:nvCxnSpPr>
        <p:spPr>
          <a:xfrm flipH="1">
            <a:off x="2064843" y="4565337"/>
            <a:ext cx="76533" cy="659807"/>
          </a:xfrm>
          <a:prstGeom prst="line">
            <a:avLst/>
          </a:prstGeom>
        </p:spPr>
        <p:style>
          <a:lnRef idx="1">
            <a:schemeClr val="accent1"/>
          </a:lnRef>
          <a:fillRef idx="0">
            <a:schemeClr val="accent1"/>
          </a:fillRef>
          <a:effectRef idx="0">
            <a:schemeClr val="accent1"/>
          </a:effectRef>
          <a:fontRef idx="minor">
            <a:schemeClr val="tx1"/>
          </a:fontRef>
        </p:style>
      </p:cxnSp>
      <p:sp>
        <p:nvSpPr>
          <p:cNvPr id="32" name="Diamond 31">
            <a:extLst>
              <a:ext uri="{FF2B5EF4-FFF2-40B4-BE49-F238E27FC236}">
                <a16:creationId xmlns:a16="http://schemas.microsoft.com/office/drawing/2014/main" id="{B9ECC6F6-B238-39C2-2944-46A8DE6B1015}"/>
              </a:ext>
            </a:extLst>
          </p:cNvPr>
          <p:cNvSpPr/>
          <p:nvPr/>
        </p:nvSpPr>
        <p:spPr>
          <a:xfrm>
            <a:off x="4102351" y="1195510"/>
            <a:ext cx="1071409" cy="829232"/>
          </a:xfrm>
          <a:prstGeom prst="diamond">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control</a:t>
            </a:r>
          </a:p>
        </p:txBody>
      </p:sp>
      <p:cxnSp>
        <p:nvCxnSpPr>
          <p:cNvPr id="34" name="Straight Connector 33">
            <a:extLst>
              <a:ext uri="{FF2B5EF4-FFF2-40B4-BE49-F238E27FC236}">
                <a16:creationId xmlns:a16="http://schemas.microsoft.com/office/drawing/2014/main" id="{307780C9-B5ED-E49B-A468-2DD29BF49CC4}"/>
              </a:ext>
            </a:extLst>
          </p:cNvPr>
          <p:cNvCxnSpPr>
            <a:stCxn id="6" idx="3"/>
            <a:endCxn id="32" idx="1"/>
          </p:cNvCxnSpPr>
          <p:nvPr/>
        </p:nvCxnSpPr>
        <p:spPr>
          <a:xfrm flipV="1">
            <a:off x="2988774" y="1610126"/>
            <a:ext cx="1113577" cy="4625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1A4A806-8168-E77A-6937-ADE380D84C79}"/>
              </a:ext>
            </a:extLst>
          </p:cNvPr>
          <p:cNvCxnSpPr>
            <a:stCxn id="32" idx="3"/>
            <a:endCxn id="7" idx="1"/>
          </p:cNvCxnSpPr>
          <p:nvPr/>
        </p:nvCxnSpPr>
        <p:spPr>
          <a:xfrm flipV="1">
            <a:off x="5173760" y="923730"/>
            <a:ext cx="1847855" cy="686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6ED01B3-4BF3-0487-BEC4-1A97E37A9153}"/>
              </a:ext>
            </a:extLst>
          </p:cNvPr>
          <p:cNvCxnSpPr>
            <a:stCxn id="21" idx="6"/>
          </p:cNvCxnSpPr>
          <p:nvPr/>
        </p:nvCxnSpPr>
        <p:spPr>
          <a:xfrm>
            <a:off x="6304321" y="522875"/>
            <a:ext cx="803994" cy="2745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B80FE3A-C94B-35D3-2940-DF2F6DA9C101}"/>
              </a:ext>
            </a:extLst>
          </p:cNvPr>
          <p:cNvCxnSpPr>
            <a:stCxn id="22" idx="7"/>
          </p:cNvCxnSpPr>
          <p:nvPr/>
        </p:nvCxnSpPr>
        <p:spPr>
          <a:xfrm flipV="1">
            <a:off x="6634219" y="1371449"/>
            <a:ext cx="444938" cy="3035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753A56C-46E4-8F45-9726-D9EAD770A39A}"/>
              </a:ext>
            </a:extLst>
          </p:cNvPr>
          <p:cNvCxnSpPr>
            <a:endCxn id="23" idx="0"/>
          </p:cNvCxnSpPr>
          <p:nvPr/>
        </p:nvCxnSpPr>
        <p:spPr>
          <a:xfrm>
            <a:off x="8409364" y="1371449"/>
            <a:ext cx="161196" cy="332138"/>
          </a:xfrm>
          <a:prstGeom prst="line">
            <a:avLst/>
          </a:prstGeom>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08585B07-882E-0742-1A10-2D3B0B6887F4}"/>
              </a:ext>
            </a:extLst>
          </p:cNvPr>
          <p:cNvSpPr/>
          <p:nvPr/>
        </p:nvSpPr>
        <p:spPr>
          <a:xfrm>
            <a:off x="8014996" y="5131837"/>
            <a:ext cx="727787" cy="74074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name</a:t>
            </a:r>
          </a:p>
        </p:txBody>
      </p:sp>
      <p:sp>
        <p:nvSpPr>
          <p:cNvPr id="44" name="Diamond 43">
            <a:extLst>
              <a:ext uri="{FF2B5EF4-FFF2-40B4-BE49-F238E27FC236}">
                <a16:creationId xmlns:a16="http://schemas.microsoft.com/office/drawing/2014/main" id="{3723DD41-5810-7F50-5248-802A506A0175}"/>
              </a:ext>
            </a:extLst>
          </p:cNvPr>
          <p:cNvSpPr/>
          <p:nvPr/>
        </p:nvSpPr>
        <p:spPr>
          <a:xfrm>
            <a:off x="2988774" y="6002585"/>
            <a:ext cx="1225884" cy="724786"/>
          </a:xfrm>
          <a:prstGeom prst="diamond">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have</a:t>
            </a:r>
          </a:p>
        </p:txBody>
      </p:sp>
      <p:cxnSp>
        <p:nvCxnSpPr>
          <p:cNvPr id="46" name="Straight Connector 45">
            <a:extLst>
              <a:ext uri="{FF2B5EF4-FFF2-40B4-BE49-F238E27FC236}">
                <a16:creationId xmlns:a16="http://schemas.microsoft.com/office/drawing/2014/main" id="{A0715499-D366-2331-F051-DE5538B0B191}"/>
              </a:ext>
            </a:extLst>
          </p:cNvPr>
          <p:cNvCxnSpPr>
            <a:stCxn id="9" idx="3"/>
          </p:cNvCxnSpPr>
          <p:nvPr/>
        </p:nvCxnSpPr>
        <p:spPr>
          <a:xfrm>
            <a:off x="2820623" y="5640356"/>
            <a:ext cx="592822" cy="480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D9A6F0F-1056-CC17-C3D3-8D75418C8D2D}"/>
              </a:ext>
            </a:extLst>
          </p:cNvPr>
          <p:cNvCxnSpPr>
            <a:stCxn id="44" idx="3"/>
            <a:endCxn id="10" idx="1"/>
          </p:cNvCxnSpPr>
          <p:nvPr/>
        </p:nvCxnSpPr>
        <p:spPr>
          <a:xfrm flipV="1">
            <a:off x="4214658" y="6176382"/>
            <a:ext cx="963831" cy="188596"/>
          </a:xfrm>
          <a:prstGeom prst="line">
            <a:avLst/>
          </a:prstGeom>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837962CF-8963-1740-A943-03880DE2F23B}"/>
              </a:ext>
            </a:extLst>
          </p:cNvPr>
          <p:cNvSpPr/>
          <p:nvPr/>
        </p:nvSpPr>
        <p:spPr>
          <a:xfrm>
            <a:off x="330908" y="4289918"/>
            <a:ext cx="1227305" cy="8304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578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05770-BFDC-4DE2-9D91-6AE972481A5C}"/>
              </a:ext>
            </a:extLst>
          </p:cNvPr>
          <p:cNvSpPr>
            <a:spLocks noGrp="1"/>
          </p:cNvSpPr>
          <p:nvPr>
            <p:ph type="title"/>
          </p:nvPr>
        </p:nvSpPr>
        <p:spPr>
          <a:xfrm>
            <a:off x="621439" y="480769"/>
            <a:ext cx="8030174" cy="917075"/>
          </a:xfrm>
        </p:spPr>
        <p:txBody>
          <a:bodyPr>
            <a:normAutofit fontScale="90000"/>
          </a:bodyPr>
          <a:lstStyle/>
          <a:p>
            <a:pPr algn="ctr"/>
            <a:r>
              <a:rPr lang="en-US" altLang="zh-TW" dirty="0"/>
              <a:t>From ER Diagram to Relational Model</a:t>
            </a:r>
            <a:endParaRPr lang="vi-VN" dirty="0"/>
          </a:p>
        </p:txBody>
      </p:sp>
      <p:sp>
        <p:nvSpPr>
          <p:cNvPr id="3" name="Content Placeholder 2">
            <a:extLst>
              <a:ext uri="{FF2B5EF4-FFF2-40B4-BE49-F238E27FC236}">
                <a16:creationId xmlns:a16="http://schemas.microsoft.com/office/drawing/2014/main" id="{51D24853-E1F4-4C9A-9F18-F647743C0501}"/>
              </a:ext>
            </a:extLst>
          </p:cNvPr>
          <p:cNvSpPr>
            <a:spLocks noGrp="1"/>
          </p:cNvSpPr>
          <p:nvPr>
            <p:ph idx="1"/>
          </p:nvPr>
        </p:nvSpPr>
        <p:spPr>
          <a:xfrm>
            <a:off x="585926" y="1127464"/>
            <a:ext cx="7936637" cy="5179068"/>
          </a:xfrm>
        </p:spPr>
        <p:txBody>
          <a:bodyPr>
            <a:normAutofit lnSpcReduction="10000"/>
          </a:bodyPr>
          <a:lstStyle/>
          <a:p>
            <a:pPr>
              <a:buFont typeface="Wingdings" panose="05000000000000000000" pitchFamily="2" charset="2"/>
              <a:buChar char="§"/>
            </a:pPr>
            <a:r>
              <a:rPr lang="en-US" dirty="0"/>
              <a:t>Overview: </a:t>
            </a:r>
          </a:p>
          <a:p>
            <a:pPr lvl="1">
              <a:buSzPct val="80000"/>
              <a:buFont typeface="Wingdings" panose="05000000000000000000" pitchFamily="2" charset="2"/>
              <a:buChar char="§"/>
            </a:pPr>
            <a:r>
              <a:rPr lang="en-US" dirty="0"/>
              <a:t>1 entity = 1 relation</a:t>
            </a:r>
          </a:p>
          <a:p>
            <a:pPr lvl="1">
              <a:buSzPct val="80000"/>
              <a:buFont typeface="Wingdings" panose="05000000000000000000" pitchFamily="2" charset="2"/>
              <a:buChar char="§"/>
            </a:pPr>
            <a:r>
              <a:rPr lang="en-US" dirty="0"/>
              <a:t> attributes of entity ~ attributes of relation</a:t>
            </a:r>
          </a:p>
          <a:p>
            <a:pPr lvl="1">
              <a:buSzPct val="80000"/>
              <a:buFont typeface="Wingdings" panose="05000000000000000000" pitchFamily="2" charset="2"/>
              <a:buChar char="§"/>
            </a:pPr>
            <a:r>
              <a:rPr lang="en-US" dirty="0"/>
              <a:t> key of entity ~ key of relation</a:t>
            </a:r>
          </a:p>
          <a:p>
            <a:pPr>
              <a:buFont typeface="Wingdings" panose="05000000000000000000" pitchFamily="2" charset="2"/>
              <a:buChar char="§"/>
            </a:pPr>
            <a:r>
              <a:rPr lang="en-US" dirty="0"/>
              <a:t>Convert 1-1 relationship</a:t>
            </a:r>
          </a:p>
          <a:p>
            <a:pPr>
              <a:buFont typeface="Wingdings" panose="05000000000000000000" pitchFamily="2" charset="2"/>
              <a:buChar char="§"/>
            </a:pPr>
            <a:r>
              <a:rPr lang="en-US" dirty="0"/>
              <a:t>Convert 1-M relationship</a:t>
            </a:r>
          </a:p>
          <a:p>
            <a:pPr lvl="1">
              <a:buSzPct val="80000"/>
              <a:buFont typeface="Wingdings" panose="05000000000000000000" pitchFamily="2" charset="2"/>
              <a:buChar char="§"/>
            </a:pPr>
            <a:r>
              <a:rPr lang="en-US" dirty="0"/>
              <a:t> Put key attribute of one-side to M-side </a:t>
            </a:r>
          </a:p>
          <a:p>
            <a:pPr>
              <a:buFont typeface="Wingdings" panose="05000000000000000000" pitchFamily="2" charset="2"/>
              <a:buChar char="§"/>
            </a:pPr>
            <a:r>
              <a:rPr lang="en-US" dirty="0"/>
              <a:t>Convert M-M relationship</a:t>
            </a:r>
          </a:p>
          <a:p>
            <a:pPr lvl="1">
              <a:lnSpc>
                <a:spcPct val="110000"/>
              </a:lnSpc>
              <a:buSzPct val="80000"/>
              <a:buFont typeface="Wingdings" panose="05000000000000000000" pitchFamily="2" charset="2"/>
              <a:buChar char="§"/>
            </a:pPr>
            <a:r>
              <a:rPr lang="en-US" dirty="0"/>
              <a:t>Generate 1 relation, Primary key of this relation combined from two relations. Attributes of new relation ~ attributes of relationship (if have)</a:t>
            </a:r>
          </a:p>
        </p:txBody>
      </p:sp>
      <p:sp>
        <p:nvSpPr>
          <p:cNvPr id="4" name="Footer Placeholder 3">
            <a:extLst>
              <a:ext uri="{FF2B5EF4-FFF2-40B4-BE49-F238E27FC236}">
                <a16:creationId xmlns:a16="http://schemas.microsoft.com/office/drawing/2014/main" id="{C99155C5-125C-412F-AEE2-E6EB95D4453E}"/>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8D258D80-904B-43E7-A24D-17FCB4D68A8F}"/>
              </a:ext>
            </a:extLst>
          </p:cNvPr>
          <p:cNvSpPr>
            <a:spLocks noGrp="1"/>
          </p:cNvSpPr>
          <p:nvPr>
            <p:ph type="sldNum" sz="quarter" idx="12"/>
          </p:nvPr>
        </p:nvSpPr>
        <p:spPr/>
        <p:txBody>
          <a:bodyPr/>
          <a:lstStyle/>
          <a:p>
            <a:fld id="{CC2FDD2D-D1AD-4AA7-93C2-8410BB90945D}" type="slidenum">
              <a:rPr lang="vi-VN" smtClean="0"/>
              <a:t>21</a:t>
            </a:fld>
            <a:endParaRPr lang="vi-VN"/>
          </a:p>
        </p:txBody>
      </p:sp>
    </p:spTree>
    <p:extLst>
      <p:ext uri="{BB962C8B-B14F-4D97-AF65-F5344CB8AC3E}">
        <p14:creationId xmlns:p14="http://schemas.microsoft.com/office/powerpoint/2010/main" val="3273099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pPr algn="ctr"/>
            <a:r>
              <a:rPr lang="en-US" altLang="zh-TW" sz="3200" dirty="0"/>
              <a:t>From ER Diagram to Relational Model</a:t>
            </a:r>
            <a:br>
              <a:rPr lang="en-US" sz="3200" dirty="0"/>
            </a:br>
            <a:r>
              <a:rPr lang="en-US" sz="2700" dirty="0"/>
              <a:t>Convert 1-1 relationship</a:t>
            </a:r>
            <a:endParaRPr lang="en-US" sz="3200" dirty="0"/>
          </a:p>
        </p:txBody>
      </p:sp>
      <p:sp>
        <p:nvSpPr>
          <p:cNvPr id="18435" name="Rectangle 3"/>
          <p:cNvSpPr>
            <a:spLocks noGrp="1" noChangeArrowheads="1"/>
          </p:cNvSpPr>
          <p:nvPr>
            <p:ph type="body" idx="1"/>
          </p:nvPr>
        </p:nvSpPr>
        <p:spPr/>
        <p:txBody>
          <a:bodyPr>
            <a:normAutofit/>
          </a:bodyPr>
          <a:lstStyle/>
          <a:p>
            <a:r>
              <a:rPr lang="en-US" altLang="zh-TW" sz="2400" u="sng" dirty="0"/>
              <a:t>For one-to-one relationship w/out total participation</a:t>
            </a:r>
            <a:r>
              <a:rPr lang="en-US" altLang="zh-TW" sz="2400" dirty="0"/>
              <a:t> </a:t>
            </a:r>
          </a:p>
          <a:p>
            <a:pPr lvl="1">
              <a:lnSpc>
                <a:spcPct val="100000"/>
              </a:lnSpc>
              <a:buFont typeface="Wingdings" panose="05000000000000000000" pitchFamily="2" charset="2"/>
              <a:buChar char="§"/>
            </a:pPr>
            <a:r>
              <a:rPr lang="en-US" altLang="zh-TW" sz="2400" dirty="0"/>
              <a:t>Build a table with two columns, one column for each participating entity set’s primary key.  Add successive columns, one for each descriptive attributes of the relationship set (if any).</a:t>
            </a:r>
          </a:p>
          <a:p>
            <a:r>
              <a:rPr lang="en-US" altLang="zh-TW" sz="2400" u="sng" dirty="0"/>
              <a:t>For one-to-one relationship with one entity set having total participation</a:t>
            </a:r>
          </a:p>
          <a:p>
            <a:pPr lvl="1">
              <a:lnSpc>
                <a:spcPct val="100000"/>
              </a:lnSpc>
              <a:buFont typeface="Wingdings" panose="05000000000000000000" pitchFamily="2" charset="2"/>
              <a:buChar char="§"/>
            </a:pPr>
            <a:r>
              <a:rPr lang="en-US" altLang="zh-TW" sz="2400" dirty="0"/>
              <a:t>Augment one extra column on the right side of the table of the entity set with total participation, put in there the primary key of the entity set without complete participation as per to the relationship.  </a:t>
            </a:r>
            <a:endParaRPr lang="en-US" altLang="zh-TW" sz="2000" dirty="0"/>
          </a:p>
        </p:txBody>
      </p:sp>
    </p:spTree>
    <p:extLst>
      <p:ext uri="{BB962C8B-B14F-4D97-AF65-F5344CB8AC3E}">
        <p14:creationId xmlns:p14="http://schemas.microsoft.com/office/powerpoint/2010/main" val="3903408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17689" y="379602"/>
            <a:ext cx="8229600" cy="1143000"/>
          </a:xfrm>
        </p:spPr>
        <p:txBody>
          <a:bodyPr/>
          <a:lstStyle/>
          <a:p>
            <a:pPr algn="ctr"/>
            <a:r>
              <a:rPr lang="en-US" altLang="zh-TW" sz="3200" dirty="0">
                <a:solidFill>
                  <a:srgbClr val="0000FF"/>
                </a:solidFill>
              </a:rPr>
              <a:t>Convert N-</a:t>
            </a:r>
            <a:r>
              <a:rPr lang="en-US" altLang="zh-TW" sz="3200" dirty="0" err="1">
                <a:solidFill>
                  <a:srgbClr val="0000FF"/>
                </a:solidFill>
              </a:rPr>
              <a:t>ary</a:t>
            </a:r>
            <a:r>
              <a:rPr lang="en-US" altLang="zh-TW" sz="3200" dirty="0">
                <a:solidFill>
                  <a:srgbClr val="0000FF"/>
                </a:solidFill>
              </a:rPr>
              <a:t> Relationship Set</a:t>
            </a:r>
          </a:p>
        </p:txBody>
      </p:sp>
      <p:graphicFrame>
        <p:nvGraphicFramePr>
          <p:cNvPr id="25690" name="Group 90"/>
          <p:cNvGraphicFramePr>
            <a:graphicFrameLocks noGrp="1"/>
          </p:cNvGraphicFramePr>
          <p:nvPr>
            <p:ph sz="half" idx="1"/>
          </p:nvPr>
        </p:nvGraphicFramePr>
        <p:xfrm>
          <a:off x="1524000" y="4495800"/>
          <a:ext cx="7112000" cy="1188720"/>
        </p:xfrm>
        <a:graphic>
          <a:graphicData uri="http://schemas.openxmlformats.org/drawingml/2006/table">
            <a:tbl>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gridCol w="1422400">
                  <a:extLst>
                    <a:ext uri="{9D8B030D-6E8A-4147-A177-3AD203B41FA5}">
                      <a16:colId xmlns:a16="http://schemas.microsoft.com/office/drawing/2014/main" val="20003"/>
                    </a:ext>
                  </a:extLst>
                </a:gridCol>
                <a:gridCol w="1422400">
                  <a:extLst>
                    <a:ext uri="{9D8B030D-6E8A-4147-A177-3AD203B41FA5}">
                      <a16:colId xmlns:a16="http://schemas.microsoft.com/office/drawing/2014/main" val="20004"/>
                    </a:ext>
                  </a:extLst>
                </a:gridCol>
              </a:tblGrid>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P-Key1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P-Key2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P-Key3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A-Key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D-Attribute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8888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7777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6666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9012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3456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5633" name="Rectangle 33"/>
          <p:cNvSpPr>
            <a:spLocks noChangeArrowheads="1"/>
          </p:cNvSpPr>
          <p:nvPr/>
        </p:nvSpPr>
        <p:spPr bwMode="auto">
          <a:xfrm>
            <a:off x="1447800" y="1219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4" name="Text Box 34"/>
          <p:cNvSpPr txBox="1">
            <a:spLocks noChangeArrowheads="1"/>
          </p:cNvSpPr>
          <p:nvPr/>
        </p:nvSpPr>
        <p:spPr bwMode="auto">
          <a:xfrm>
            <a:off x="1524000" y="1295402"/>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E-Set 1</a:t>
            </a:r>
          </a:p>
        </p:txBody>
      </p:sp>
      <p:sp>
        <p:nvSpPr>
          <p:cNvPr id="25636" name="Oval 36"/>
          <p:cNvSpPr>
            <a:spLocks noChangeArrowheads="1"/>
          </p:cNvSpPr>
          <p:nvPr/>
        </p:nvSpPr>
        <p:spPr bwMode="auto">
          <a:xfrm>
            <a:off x="228600" y="762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43" name="Text Box 43"/>
          <p:cNvSpPr txBox="1">
            <a:spLocks noChangeArrowheads="1"/>
          </p:cNvSpPr>
          <p:nvPr/>
        </p:nvSpPr>
        <p:spPr bwMode="auto">
          <a:xfrm>
            <a:off x="381000" y="838202"/>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P-Key1</a:t>
            </a:r>
          </a:p>
        </p:txBody>
      </p:sp>
      <p:sp>
        <p:nvSpPr>
          <p:cNvPr id="25647" name="AutoShape 47"/>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48" name="Rectangle 48"/>
          <p:cNvSpPr>
            <a:spLocks noChangeArrowheads="1"/>
          </p:cNvSpPr>
          <p:nvPr/>
        </p:nvSpPr>
        <p:spPr bwMode="auto">
          <a:xfrm>
            <a:off x="6553200" y="20574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52" name="AutoShape 52"/>
          <p:cNvSpPr>
            <a:spLocks noChangeArrowheads="1"/>
          </p:cNvSpPr>
          <p:nvPr/>
        </p:nvSpPr>
        <p:spPr bwMode="auto">
          <a:xfrm>
            <a:off x="3581400" y="30480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653" name="Text Box 53"/>
          <p:cNvSpPr txBox="1">
            <a:spLocks noChangeArrowheads="1"/>
          </p:cNvSpPr>
          <p:nvPr/>
        </p:nvSpPr>
        <p:spPr bwMode="auto">
          <a:xfrm>
            <a:off x="6477000" y="2133602"/>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Another Set</a:t>
            </a:r>
          </a:p>
        </p:txBody>
      </p:sp>
      <p:sp>
        <p:nvSpPr>
          <p:cNvPr id="25654" name="Text Box 54"/>
          <p:cNvSpPr txBox="1">
            <a:spLocks noChangeArrowheads="1"/>
          </p:cNvSpPr>
          <p:nvPr/>
        </p:nvSpPr>
        <p:spPr bwMode="auto">
          <a:xfrm>
            <a:off x="517689" y="5912644"/>
            <a:ext cx="830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dirty="0"/>
              <a:t>* Primary key of this table is </a:t>
            </a:r>
            <a:r>
              <a:rPr lang="en-US" altLang="zh-TW" i="1" dirty="0"/>
              <a:t>P-</a:t>
            </a:r>
            <a:r>
              <a:rPr lang="en-US" altLang="zh-TW" i="1" dirty="0" err="1"/>
              <a:t>Key1</a:t>
            </a:r>
            <a:r>
              <a:rPr lang="en-US" altLang="zh-TW" i="1" dirty="0"/>
              <a:t> + P-</a:t>
            </a:r>
            <a:r>
              <a:rPr lang="en-US" altLang="zh-TW" i="1" dirty="0" err="1"/>
              <a:t>Key2</a:t>
            </a:r>
            <a:r>
              <a:rPr lang="en-US" altLang="zh-TW" i="1" dirty="0"/>
              <a:t> + P-</a:t>
            </a:r>
            <a:r>
              <a:rPr lang="en-US" altLang="zh-TW" i="1" dirty="0" err="1"/>
              <a:t>Key3</a:t>
            </a:r>
            <a:r>
              <a:rPr lang="en-US" altLang="zh-TW" dirty="0"/>
              <a:t> </a:t>
            </a:r>
          </a:p>
        </p:txBody>
      </p:sp>
      <p:sp>
        <p:nvSpPr>
          <p:cNvPr id="25655" name="Line 55"/>
          <p:cNvSpPr>
            <a:spLocks noChangeShapeType="1"/>
          </p:cNvSpPr>
          <p:nvPr/>
        </p:nvSpPr>
        <p:spPr bwMode="auto">
          <a:xfrm>
            <a:off x="5410200" y="22860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56" name="Oval 56"/>
          <p:cNvSpPr>
            <a:spLocks noChangeArrowheads="1"/>
          </p:cNvSpPr>
          <p:nvPr/>
        </p:nvSpPr>
        <p:spPr bwMode="auto">
          <a:xfrm>
            <a:off x="4572000" y="990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57" name="Text Box 57"/>
          <p:cNvSpPr txBox="1">
            <a:spLocks noChangeArrowheads="1"/>
          </p:cNvSpPr>
          <p:nvPr/>
        </p:nvSpPr>
        <p:spPr bwMode="auto">
          <a:xfrm>
            <a:off x="4495800" y="1066802"/>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D-Attribute</a:t>
            </a:r>
          </a:p>
        </p:txBody>
      </p:sp>
      <p:sp>
        <p:nvSpPr>
          <p:cNvPr id="25658" name="Line 58"/>
          <p:cNvSpPr>
            <a:spLocks noChangeShapeType="1"/>
          </p:cNvSpPr>
          <p:nvPr/>
        </p:nvSpPr>
        <p:spPr bwMode="auto">
          <a:xfrm flipV="1">
            <a:off x="4724400" y="15240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68" name="Text Box 68"/>
          <p:cNvSpPr txBox="1">
            <a:spLocks noChangeArrowheads="1"/>
          </p:cNvSpPr>
          <p:nvPr/>
        </p:nvSpPr>
        <p:spPr bwMode="auto">
          <a:xfrm>
            <a:off x="3886200" y="2057402"/>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A relationship</a:t>
            </a:r>
          </a:p>
        </p:txBody>
      </p:sp>
      <p:sp>
        <p:nvSpPr>
          <p:cNvPr id="25669" name="Oval 69"/>
          <p:cNvSpPr>
            <a:spLocks noChangeArrowheads="1"/>
          </p:cNvSpPr>
          <p:nvPr/>
        </p:nvSpPr>
        <p:spPr bwMode="auto">
          <a:xfrm>
            <a:off x="7162800" y="990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0" name="Text Box 70"/>
          <p:cNvSpPr txBox="1">
            <a:spLocks noChangeArrowheads="1"/>
          </p:cNvSpPr>
          <p:nvPr/>
        </p:nvSpPr>
        <p:spPr bwMode="auto">
          <a:xfrm>
            <a:off x="7239000" y="1066802"/>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A-Key</a:t>
            </a:r>
          </a:p>
        </p:txBody>
      </p:sp>
      <p:sp>
        <p:nvSpPr>
          <p:cNvPr id="25671" name="Line 71"/>
          <p:cNvSpPr>
            <a:spLocks noChangeShapeType="1"/>
          </p:cNvSpPr>
          <p:nvPr/>
        </p:nvSpPr>
        <p:spPr bwMode="auto">
          <a:xfrm flipH="1">
            <a:off x="7162800" y="15240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72" name="Rectangle 72"/>
          <p:cNvSpPr>
            <a:spLocks noChangeArrowheads="1"/>
          </p:cNvSpPr>
          <p:nvPr/>
        </p:nvSpPr>
        <p:spPr bwMode="auto">
          <a:xfrm>
            <a:off x="1371600" y="2362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3" name="Text Box 73"/>
          <p:cNvSpPr txBox="1">
            <a:spLocks noChangeArrowheads="1"/>
          </p:cNvSpPr>
          <p:nvPr/>
        </p:nvSpPr>
        <p:spPr bwMode="auto">
          <a:xfrm>
            <a:off x="1447800" y="2438402"/>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E-Set 2</a:t>
            </a:r>
          </a:p>
        </p:txBody>
      </p:sp>
      <p:sp>
        <p:nvSpPr>
          <p:cNvPr id="25674" name="Oval 74"/>
          <p:cNvSpPr>
            <a:spLocks noChangeArrowheads="1"/>
          </p:cNvSpPr>
          <p:nvPr/>
        </p:nvSpPr>
        <p:spPr bwMode="auto">
          <a:xfrm>
            <a:off x="152400" y="1905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5" name="Text Box 75"/>
          <p:cNvSpPr txBox="1">
            <a:spLocks noChangeArrowheads="1"/>
          </p:cNvSpPr>
          <p:nvPr/>
        </p:nvSpPr>
        <p:spPr bwMode="auto">
          <a:xfrm>
            <a:off x="304800" y="1981202"/>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P-Key2</a:t>
            </a:r>
          </a:p>
        </p:txBody>
      </p:sp>
      <p:sp>
        <p:nvSpPr>
          <p:cNvPr id="25676" name="Rectangle 76"/>
          <p:cNvSpPr>
            <a:spLocks noChangeArrowheads="1"/>
          </p:cNvSpPr>
          <p:nvPr/>
        </p:nvSpPr>
        <p:spPr bwMode="auto">
          <a:xfrm>
            <a:off x="1447800" y="34290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7" name="Text Box 77"/>
          <p:cNvSpPr txBox="1">
            <a:spLocks noChangeArrowheads="1"/>
          </p:cNvSpPr>
          <p:nvPr/>
        </p:nvSpPr>
        <p:spPr bwMode="auto">
          <a:xfrm>
            <a:off x="1524000" y="3505202"/>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E-Set 3</a:t>
            </a:r>
          </a:p>
        </p:txBody>
      </p:sp>
      <p:sp>
        <p:nvSpPr>
          <p:cNvPr id="25678" name="Oval 78"/>
          <p:cNvSpPr>
            <a:spLocks noChangeArrowheads="1"/>
          </p:cNvSpPr>
          <p:nvPr/>
        </p:nvSpPr>
        <p:spPr bwMode="auto">
          <a:xfrm>
            <a:off x="228600" y="2971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9" name="Text Box 79"/>
          <p:cNvSpPr txBox="1">
            <a:spLocks noChangeArrowheads="1"/>
          </p:cNvSpPr>
          <p:nvPr/>
        </p:nvSpPr>
        <p:spPr bwMode="auto">
          <a:xfrm>
            <a:off x="381000" y="3048002"/>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P-Key3</a:t>
            </a:r>
          </a:p>
        </p:txBody>
      </p:sp>
      <p:sp>
        <p:nvSpPr>
          <p:cNvPr id="25681" name="Line 81"/>
          <p:cNvSpPr>
            <a:spLocks noChangeShapeType="1"/>
          </p:cNvSpPr>
          <p:nvPr/>
        </p:nvSpPr>
        <p:spPr bwMode="auto">
          <a:xfrm>
            <a:off x="1143000" y="1219200"/>
            <a:ext cx="304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3" name="Line 83"/>
          <p:cNvSpPr>
            <a:spLocks noChangeShapeType="1"/>
          </p:cNvSpPr>
          <p:nvPr/>
        </p:nvSpPr>
        <p:spPr bwMode="auto">
          <a:xfrm>
            <a:off x="1066800" y="2362200"/>
            <a:ext cx="304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4" name="Line 84"/>
          <p:cNvSpPr>
            <a:spLocks noChangeShapeType="1"/>
          </p:cNvSpPr>
          <p:nvPr/>
        </p:nvSpPr>
        <p:spPr bwMode="auto">
          <a:xfrm>
            <a:off x="1219200" y="3352800"/>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5" name="Line 85"/>
          <p:cNvSpPr>
            <a:spLocks noChangeShapeType="1"/>
          </p:cNvSpPr>
          <p:nvPr/>
        </p:nvSpPr>
        <p:spPr bwMode="auto">
          <a:xfrm>
            <a:off x="2590800" y="1371600"/>
            <a:ext cx="1752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6" name="Line 86"/>
          <p:cNvSpPr>
            <a:spLocks noChangeShapeType="1"/>
          </p:cNvSpPr>
          <p:nvPr/>
        </p:nvSpPr>
        <p:spPr bwMode="auto">
          <a:xfrm flipV="1">
            <a:off x="2514600" y="2286000"/>
            <a:ext cx="1219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7" name="Line 87"/>
          <p:cNvSpPr>
            <a:spLocks noChangeShapeType="1"/>
          </p:cNvSpPr>
          <p:nvPr/>
        </p:nvSpPr>
        <p:spPr bwMode="auto">
          <a:xfrm flipV="1">
            <a:off x="2590800" y="2438400"/>
            <a:ext cx="1447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813048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3A37B-84D7-B0B0-3F7E-A4A4354F07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5340642-D575-BF6D-4016-55C22D180E2B}"/>
              </a:ext>
            </a:extLst>
          </p:cNvPr>
          <p:cNvSpPr>
            <a:spLocks noGrp="1"/>
          </p:cNvSpPr>
          <p:nvPr>
            <p:ph sz="half" idx="1"/>
          </p:nvPr>
        </p:nvSpPr>
        <p:spPr>
          <a:xfrm>
            <a:off x="822959" y="1845734"/>
            <a:ext cx="7543799" cy="4023360"/>
          </a:xfrm>
        </p:spPr>
        <p:txBody>
          <a:bodyPr/>
          <a:lstStyle/>
          <a:p>
            <a:r>
              <a:rPr lang="en-US"/>
              <a:t>Có 1 mũi tên: chỉ tất cả các thực thể trừ cái khóa được chỉ mũi tên</a:t>
            </a:r>
          </a:p>
          <a:p>
            <a:endParaRPr lang="en-US"/>
          </a:p>
        </p:txBody>
      </p:sp>
      <p:sp>
        <p:nvSpPr>
          <p:cNvPr id="5" name="Footer Placeholder 4">
            <a:extLst>
              <a:ext uri="{FF2B5EF4-FFF2-40B4-BE49-F238E27FC236}">
                <a16:creationId xmlns:a16="http://schemas.microsoft.com/office/drawing/2014/main" id="{2CF89344-0AC6-4613-162D-D096972693C0}"/>
              </a:ext>
            </a:extLst>
          </p:cNvPr>
          <p:cNvSpPr>
            <a:spLocks noGrp="1"/>
          </p:cNvSpPr>
          <p:nvPr>
            <p:ph type="ftr" sz="quarter" idx="11"/>
          </p:nvPr>
        </p:nvSpPr>
        <p:spPr/>
        <p:txBody>
          <a:bodyPr/>
          <a:lstStyle/>
          <a:p>
            <a:r>
              <a:rPr lang="vi-VN"/>
              <a:t>High-Level Database Model</a:t>
            </a:r>
          </a:p>
        </p:txBody>
      </p:sp>
      <p:sp>
        <p:nvSpPr>
          <p:cNvPr id="6" name="Slide Number Placeholder 5">
            <a:extLst>
              <a:ext uri="{FF2B5EF4-FFF2-40B4-BE49-F238E27FC236}">
                <a16:creationId xmlns:a16="http://schemas.microsoft.com/office/drawing/2014/main" id="{BB4FCB5B-6A3C-D5CC-AB1D-4BAF7D20FCDF}"/>
              </a:ext>
            </a:extLst>
          </p:cNvPr>
          <p:cNvSpPr>
            <a:spLocks noGrp="1"/>
          </p:cNvSpPr>
          <p:nvPr>
            <p:ph type="sldNum" sz="quarter" idx="12"/>
          </p:nvPr>
        </p:nvSpPr>
        <p:spPr/>
        <p:txBody>
          <a:bodyPr/>
          <a:lstStyle/>
          <a:p>
            <a:fld id="{CC2FDD2D-D1AD-4AA7-93C2-8410BB90945D}" type="slidenum">
              <a:rPr lang="vi-VN" smtClean="0"/>
              <a:t>24</a:t>
            </a:fld>
            <a:endParaRPr lang="vi-VN"/>
          </a:p>
        </p:txBody>
      </p:sp>
    </p:spTree>
    <p:extLst>
      <p:ext uri="{BB962C8B-B14F-4D97-AF65-F5344CB8AC3E}">
        <p14:creationId xmlns:p14="http://schemas.microsoft.com/office/powerpoint/2010/main" val="1804123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pPr algn="r"/>
            <a:r>
              <a:rPr lang="en-US" altLang="zh-TW" sz="4000" dirty="0">
                <a:solidFill>
                  <a:srgbClr val="0000FF"/>
                </a:solidFill>
              </a:rPr>
              <a:t>Representing Composite Attribute</a:t>
            </a:r>
          </a:p>
        </p:txBody>
      </p:sp>
      <p:sp>
        <p:nvSpPr>
          <p:cNvPr id="27651" name="Rectangle 3"/>
          <p:cNvSpPr>
            <a:spLocks noGrp="1" noChangeArrowheads="1"/>
          </p:cNvSpPr>
          <p:nvPr>
            <p:ph type="body" idx="1"/>
          </p:nvPr>
        </p:nvSpPr>
        <p:spPr>
          <a:xfrm>
            <a:off x="585925" y="1385887"/>
            <a:ext cx="8229600" cy="1752600"/>
          </a:xfrm>
        </p:spPr>
        <p:txBody>
          <a:bodyPr>
            <a:normAutofit/>
          </a:bodyPr>
          <a:lstStyle/>
          <a:p>
            <a:r>
              <a:rPr lang="en-US" altLang="zh-TW" dirty="0"/>
              <a:t>Relational Model Indivisibility Rule Applies</a:t>
            </a:r>
          </a:p>
          <a:p>
            <a:r>
              <a:rPr lang="en-US" altLang="zh-TW" dirty="0"/>
              <a:t>One column for each component attribute</a:t>
            </a:r>
          </a:p>
          <a:p>
            <a:r>
              <a:rPr lang="en-US" altLang="zh-TW" dirty="0"/>
              <a:t>NO column for the composite attribute itself</a:t>
            </a:r>
          </a:p>
          <a:p>
            <a:endParaRPr lang="en-US" altLang="zh-TW" dirty="0"/>
          </a:p>
        </p:txBody>
      </p:sp>
      <p:sp>
        <p:nvSpPr>
          <p:cNvPr id="27652" name="Rectangle 4"/>
          <p:cNvSpPr>
            <a:spLocks noChangeArrowheads="1"/>
          </p:cNvSpPr>
          <p:nvPr/>
        </p:nvSpPr>
        <p:spPr bwMode="auto">
          <a:xfrm>
            <a:off x="990600" y="4267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3" name="Text Box 5"/>
          <p:cNvSpPr txBox="1">
            <a:spLocks noChangeArrowheads="1"/>
          </p:cNvSpPr>
          <p:nvPr/>
        </p:nvSpPr>
        <p:spPr bwMode="auto">
          <a:xfrm>
            <a:off x="990600" y="4343402"/>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Professor</a:t>
            </a:r>
          </a:p>
        </p:txBody>
      </p:sp>
      <p:sp>
        <p:nvSpPr>
          <p:cNvPr id="27655" name="Oval 7"/>
          <p:cNvSpPr>
            <a:spLocks noChangeArrowheads="1"/>
          </p:cNvSpPr>
          <p:nvPr/>
        </p:nvSpPr>
        <p:spPr bwMode="auto">
          <a:xfrm>
            <a:off x="609600" y="3429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6" name="Text Box 8"/>
          <p:cNvSpPr txBox="1">
            <a:spLocks noChangeArrowheads="1"/>
          </p:cNvSpPr>
          <p:nvPr/>
        </p:nvSpPr>
        <p:spPr bwMode="auto">
          <a:xfrm>
            <a:off x="762000" y="3505202"/>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p>
        </p:txBody>
      </p:sp>
      <p:sp>
        <p:nvSpPr>
          <p:cNvPr id="27657" name="Oval 9"/>
          <p:cNvSpPr>
            <a:spLocks noChangeArrowheads="1"/>
          </p:cNvSpPr>
          <p:nvPr/>
        </p:nvSpPr>
        <p:spPr bwMode="auto">
          <a:xfrm>
            <a:off x="1905000" y="3429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8" name="Text Box 10"/>
          <p:cNvSpPr txBox="1">
            <a:spLocks noChangeArrowheads="1"/>
          </p:cNvSpPr>
          <p:nvPr/>
        </p:nvSpPr>
        <p:spPr bwMode="auto">
          <a:xfrm>
            <a:off x="2057400" y="3505202"/>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27659" name="Oval 11"/>
          <p:cNvSpPr>
            <a:spLocks noChangeArrowheads="1"/>
          </p:cNvSpPr>
          <p:nvPr/>
        </p:nvSpPr>
        <p:spPr bwMode="auto">
          <a:xfrm>
            <a:off x="2057400" y="502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0" name="Text Box 12"/>
          <p:cNvSpPr txBox="1">
            <a:spLocks noChangeArrowheads="1"/>
          </p:cNvSpPr>
          <p:nvPr/>
        </p:nvSpPr>
        <p:spPr bwMode="auto">
          <a:xfrm>
            <a:off x="2057400" y="5105402"/>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Address</a:t>
            </a:r>
          </a:p>
        </p:txBody>
      </p:sp>
      <p:sp>
        <p:nvSpPr>
          <p:cNvPr id="27663" name="Line 15"/>
          <p:cNvSpPr>
            <a:spLocks noChangeShapeType="1"/>
          </p:cNvSpPr>
          <p:nvPr/>
        </p:nvSpPr>
        <p:spPr bwMode="auto">
          <a:xfrm flipH="1" flipV="1">
            <a:off x="1905000" y="47244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27697" name="Group 49"/>
          <p:cNvGraphicFramePr>
            <a:graphicFrameLocks noGrp="1"/>
          </p:cNvGraphicFramePr>
          <p:nvPr/>
        </p:nvGraphicFramePr>
        <p:xfrm>
          <a:off x="3810000" y="3962400"/>
          <a:ext cx="5181600" cy="118872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Street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Dr. 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50 1</a:t>
                      </a:r>
                      <a:r>
                        <a:rPr kumimoji="1" lang="en-US" altLang="zh-TW" sz="2000" b="0" i="0" u="none" strike="noStrike" cap="none" normalizeH="0" baseline="30000">
                          <a:ln>
                            <a:noFill/>
                          </a:ln>
                          <a:solidFill>
                            <a:schemeClr val="tx1"/>
                          </a:solidFill>
                          <a:effectLst/>
                          <a:latin typeface="Arial" panose="020B0604020202020204" pitchFamily="34" charset="0"/>
                          <a:ea typeface="新細明體" panose="02020500000000000000" pitchFamily="18" charset="-120"/>
                        </a:rPr>
                        <a:t>st</a:t>
                      </a: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 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Fake City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8888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Dr. Lee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 B 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San Jose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7683" name="Line 35"/>
          <p:cNvSpPr>
            <a:spLocks noChangeShapeType="1"/>
          </p:cNvSpPr>
          <p:nvPr/>
        </p:nvSpPr>
        <p:spPr bwMode="auto">
          <a:xfrm>
            <a:off x="1219200" y="3962400"/>
            <a:ext cx="152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4" name="Line 36"/>
          <p:cNvSpPr>
            <a:spLocks noChangeShapeType="1"/>
          </p:cNvSpPr>
          <p:nvPr/>
        </p:nvSpPr>
        <p:spPr bwMode="auto">
          <a:xfrm flipH="1">
            <a:off x="1828800" y="3962400"/>
            <a:ext cx="533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5" name="Oval 37"/>
          <p:cNvSpPr>
            <a:spLocks noChangeArrowheads="1"/>
          </p:cNvSpPr>
          <p:nvPr/>
        </p:nvSpPr>
        <p:spPr bwMode="auto">
          <a:xfrm>
            <a:off x="609600" y="5943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6" name="Text Box 38"/>
          <p:cNvSpPr txBox="1">
            <a:spLocks noChangeArrowheads="1"/>
          </p:cNvSpPr>
          <p:nvPr/>
        </p:nvSpPr>
        <p:spPr bwMode="auto">
          <a:xfrm>
            <a:off x="762000" y="6019802"/>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Street</a:t>
            </a:r>
          </a:p>
        </p:txBody>
      </p:sp>
      <p:sp>
        <p:nvSpPr>
          <p:cNvPr id="27687" name="Oval 39"/>
          <p:cNvSpPr>
            <a:spLocks noChangeArrowheads="1"/>
          </p:cNvSpPr>
          <p:nvPr/>
        </p:nvSpPr>
        <p:spPr bwMode="auto">
          <a:xfrm>
            <a:off x="2514600" y="5943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8" name="Text Box 40"/>
          <p:cNvSpPr txBox="1">
            <a:spLocks noChangeArrowheads="1"/>
          </p:cNvSpPr>
          <p:nvPr/>
        </p:nvSpPr>
        <p:spPr bwMode="auto">
          <a:xfrm>
            <a:off x="2667000" y="6019802"/>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City</a:t>
            </a:r>
          </a:p>
        </p:txBody>
      </p:sp>
      <p:sp>
        <p:nvSpPr>
          <p:cNvPr id="27689" name="Line 41"/>
          <p:cNvSpPr>
            <a:spLocks noChangeShapeType="1"/>
          </p:cNvSpPr>
          <p:nvPr/>
        </p:nvSpPr>
        <p:spPr bwMode="auto">
          <a:xfrm flipH="1">
            <a:off x="1295400" y="5562600"/>
            <a:ext cx="990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0" name="Line 42"/>
          <p:cNvSpPr>
            <a:spLocks noChangeShapeType="1"/>
          </p:cNvSpPr>
          <p:nvPr/>
        </p:nvSpPr>
        <p:spPr bwMode="auto">
          <a:xfrm>
            <a:off x="2819400" y="5562600"/>
            <a:ext cx="76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8" name="AutoShape 50"/>
          <p:cNvSpPr>
            <a:spLocks noChangeArrowheads="1"/>
          </p:cNvSpPr>
          <p:nvPr/>
        </p:nvSpPr>
        <p:spPr bwMode="auto">
          <a:xfrm>
            <a:off x="2819400" y="4267200"/>
            <a:ext cx="685800" cy="457200"/>
          </a:xfrm>
          <a:prstGeom prst="rightArrow">
            <a:avLst>
              <a:gd name="adj1" fmla="val 50000"/>
              <a:gd name="adj2"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821385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85925" y="437436"/>
            <a:ext cx="7936637" cy="840859"/>
          </a:xfrm>
        </p:spPr>
        <p:txBody>
          <a:bodyPr>
            <a:normAutofit fontScale="90000"/>
          </a:bodyPr>
          <a:lstStyle/>
          <a:p>
            <a:pPr algn="ctr"/>
            <a:r>
              <a:rPr lang="en-US" altLang="zh-TW" sz="4000" dirty="0">
                <a:solidFill>
                  <a:srgbClr val="0000FF"/>
                </a:solidFill>
              </a:rPr>
              <a:t>Representing </a:t>
            </a:r>
            <a:r>
              <a:rPr lang="en-US" altLang="zh-TW" sz="4000" dirty="0" err="1">
                <a:solidFill>
                  <a:srgbClr val="0000FF"/>
                </a:solidFill>
              </a:rPr>
              <a:t>Multivalue</a:t>
            </a:r>
            <a:r>
              <a:rPr lang="en-US" altLang="zh-TW" sz="4000" dirty="0">
                <a:solidFill>
                  <a:srgbClr val="0000FF"/>
                </a:solidFill>
              </a:rPr>
              <a:t> Attribute</a:t>
            </a:r>
          </a:p>
        </p:txBody>
      </p:sp>
      <p:sp>
        <p:nvSpPr>
          <p:cNvPr id="28675" name="Rectangle 3"/>
          <p:cNvSpPr>
            <a:spLocks noGrp="1" noChangeArrowheads="1"/>
          </p:cNvSpPr>
          <p:nvPr>
            <p:ph type="body" idx="1"/>
          </p:nvPr>
        </p:nvSpPr>
        <p:spPr/>
        <p:txBody>
          <a:bodyPr>
            <a:normAutofit/>
          </a:bodyPr>
          <a:lstStyle/>
          <a:p>
            <a:r>
              <a:rPr lang="en-US" altLang="zh-TW" dirty="0"/>
              <a:t>For each </a:t>
            </a:r>
            <a:r>
              <a:rPr lang="en-US" altLang="zh-TW" dirty="0" err="1"/>
              <a:t>multivalue</a:t>
            </a:r>
            <a:r>
              <a:rPr lang="en-US" altLang="zh-TW" dirty="0"/>
              <a:t> attribute in an entity set/relationship set</a:t>
            </a:r>
          </a:p>
          <a:p>
            <a:pPr lvl="1">
              <a:buFont typeface="Wingdings" panose="05000000000000000000" pitchFamily="2" charset="2"/>
              <a:buChar char="§"/>
            </a:pPr>
            <a:r>
              <a:rPr lang="en-US" altLang="zh-TW" sz="2400" dirty="0"/>
              <a:t>Build a new relation schema with two columns</a:t>
            </a:r>
          </a:p>
          <a:p>
            <a:pPr lvl="1">
              <a:buFont typeface="Wingdings" panose="05000000000000000000" pitchFamily="2" charset="2"/>
              <a:buChar char="§"/>
            </a:pPr>
            <a:r>
              <a:rPr lang="en-US" altLang="zh-TW" sz="2400" dirty="0">
                <a:solidFill>
                  <a:srgbClr val="00B050"/>
                </a:solidFill>
              </a:rPr>
              <a:t>One column for the primary keys of the entity set/relationship set that has the </a:t>
            </a:r>
            <a:r>
              <a:rPr lang="en-US" altLang="zh-TW" sz="2400" dirty="0" err="1">
                <a:solidFill>
                  <a:srgbClr val="00B050"/>
                </a:solidFill>
              </a:rPr>
              <a:t>multivalue</a:t>
            </a:r>
            <a:r>
              <a:rPr lang="en-US" altLang="zh-TW" sz="2400" dirty="0">
                <a:solidFill>
                  <a:srgbClr val="00B050"/>
                </a:solidFill>
              </a:rPr>
              <a:t> attribute</a:t>
            </a:r>
          </a:p>
          <a:p>
            <a:pPr lvl="1">
              <a:buFont typeface="Wingdings" panose="05000000000000000000" pitchFamily="2" charset="2"/>
              <a:buChar char="§"/>
            </a:pPr>
            <a:r>
              <a:rPr lang="en-US" altLang="zh-TW" sz="2400" dirty="0">
                <a:solidFill>
                  <a:srgbClr val="00B050"/>
                </a:solidFill>
              </a:rPr>
              <a:t>Another column for the </a:t>
            </a:r>
            <a:r>
              <a:rPr lang="en-US" altLang="zh-TW" sz="2400" dirty="0" err="1">
                <a:solidFill>
                  <a:srgbClr val="00B050"/>
                </a:solidFill>
              </a:rPr>
              <a:t>multivalue</a:t>
            </a:r>
            <a:r>
              <a:rPr lang="en-US" altLang="zh-TW" sz="2400" dirty="0">
                <a:solidFill>
                  <a:srgbClr val="00B050"/>
                </a:solidFill>
              </a:rPr>
              <a:t> attributes.</a:t>
            </a:r>
            <a:r>
              <a:rPr lang="en-US" altLang="zh-TW" sz="2400" dirty="0"/>
              <a:t>  Each cell of this column holds only one value.  So each value is represented as an unique tuple </a:t>
            </a:r>
          </a:p>
          <a:p>
            <a:pPr lvl="1">
              <a:buFont typeface="Wingdings" panose="05000000000000000000" pitchFamily="2" charset="2"/>
              <a:buChar char="§"/>
            </a:pPr>
            <a:r>
              <a:rPr lang="en-US" altLang="zh-TW" sz="2400" dirty="0">
                <a:solidFill>
                  <a:srgbClr val="00B050"/>
                </a:solidFill>
              </a:rPr>
              <a:t>Primary key for this schema is the union of </a:t>
            </a:r>
            <a:r>
              <a:rPr lang="en-US" altLang="zh-TW" sz="2400" b="1" dirty="0">
                <a:solidFill>
                  <a:srgbClr val="FF0000"/>
                </a:solidFill>
              </a:rPr>
              <a:t>all</a:t>
            </a:r>
            <a:r>
              <a:rPr lang="en-US" altLang="zh-TW" sz="2400" dirty="0">
                <a:solidFill>
                  <a:srgbClr val="00B050"/>
                </a:solidFill>
              </a:rPr>
              <a:t> attributes</a:t>
            </a:r>
          </a:p>
        </p:txBody>
      </p:sp>
    </p:spTree>
    <p:extLst>
      <p:ext uri="{BB962C8B-B14F-4D97-AF65-F5344CB8AC3E}">
        <p14:creationId xmlns:p14="http://schemas.microsoft.com/office/powerpoint/2010/main" val="2332975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52400"/>
            <a:ext cx="8229600" cy="1143000"/>
          </a:xfrm>
        </p:spPr>
        <p:txBody>
          <a:bodyPr/>
          <a:lstStyle/>
          <a:p>
            <a:pPr algn="ctr"/>
            <a:r>
              <a:rPr lang="en-US" altLang="zh-TW" dirty="0">
                <a:solidFill>
                  <a:srgbClr val="0000FF"/>
                </a:solidFill>
              </a:rPr>
              <a:t>Example – </a:t>
            </a:r>
            <a:r>
              <a:rPr lang="en-US" altLang="zh-TW" dirty="0" err="1">
                <a:solidFill>
                  <a:srgbClr val="0000FF"/>
                </a:solidFill>
              </a:rPr>
              <a:t>Multivalue</a:t>
            </a:r>
            <a:r>
              <a:rPr lang="en-US" altLang="zh-TW" dirty="0">
                <a:solidFill>
                  <a:srgbClr val="0000FF"/>
                </a:solidFill>
              </a:rPr>
              <a:t> attribute</a:t>
            </a:r>
          </a:p>
        </p:txBody>
      </p:sp>
      <p:graphicFrame>
        <p:nvGraphicFramePr>
          <p:cNvPr id="29791" name="Group 95"/>
          <p:cNvGraphicFramePr>
            <a:graphicFrameLocks noGrp="1"/>
          </p:cNvGraphicFramePr>
          <p:nvPr>
            <p:ph sz="half" idx="1"/>
          </p:nvPr>
        </p:nvGraphicFramePr>
        <p:xfrm>
          <a:off x="152400" y="5029200"/>
          <a:ext cx="3886200" cy="1188720"/>
        </p:xfrm>
        <a:graphic>
          <a:graphicData uri="http://schemas.openxmlformats.org/drawingml/2006/table">
            <a:tbl>
              <a:tblPr/>
              <a:tblGrid>
                <a:gridCol w="971550">
                  <a:extLst>
                    <a:ext uri="{9D8B030D-6E8A-4147-A177-3AD203B41FA5}">
                      <a16:colId xmlns:a16="http://schemas.microsoft.com/office/drawing/2014/main" val="20000"/>
                    </a:ext>
                  </a:extLst>
                </a:gridCol>
                <a:gridCol w="971550">
                  <a:extLst>
                    <a:ext uri="{9D8B030D-6E8A-4147-A177-3AD203B41FA5}">
                      <a16:colId xmlns:a16="http://schemas.microsoft.com/office/drawing/2014/main" val="20001"/>
                    </a:ext>
                  </a:extLst>
                </a:gridCol>
                <a:gridCol w="971550">
                  <a:extLst>
                    <a:ext uri="{9D8B030D-6E8A-4147-A177-3AD203B41FA5}">
                      <a16:colId xmlns:a16="http://schemas.microsoft.com/office/drawing/2014/main" val="20002"/>
                    </a:ext>
                  </a:extLst>
                </a:gridCol>
                <a:gridCol w="971550">
                  <a:extLst>
                    <a:ext uri="{9D8B030D-6E8A-4147-A177-3AD203B41FA5}">
                      <a16:colId xmlns:a16="http://schemas.microsoft.com/office/drawing/2014/main" val="20003"/>
                    </a:ext>
                  </a:extLst>
                </a:gridCol>
              </a:tblGrid>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Homer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9721" name="Rectangle 25"/>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2" name="Text Box 26"/>
          <p:cNvSpPr txBox="1">
            <a:spLocks noChangeArrowheads="1"/>
          </p:cNvSpPr>
          <p:nvPr/>
        </p:nvSpPr>
        <p:spPr bwMode="auto">
          <a:xfrm>
            <a:off x="1524000" y="2133602"/>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p>
        </p:txBody>
      </p:sp>
      <p:sp>
        <p:nvSpPr>
          <p:cNvPr id="29723" name="Oval 27"/>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4" name="Oval 28"/>
          <p:cNvSpPr>
            <a:spLocks noChangeArrowheads="1"/>
          </p:cNvSpPr>
          <p:nvPr/>
        </p:nvSpPr>
        <p:spPr bwMode="auto">
          <a:xfrm>
            <a:off x="3048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5" name="Oval 29"/>
          <p:cNvSpPr>
            <a:spLocks noChangeArrowheads="1"/>
          </p:cNvSpPr>
          <p:nvPr/>
        </p:nvSpPr>
        <p:spPr bwMode="auto">
          <a:xfrm>
            <a:off x="304800" y="2895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6" name="Oval 30"/>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7" name="Line 31"/>
          <p:cNvSpPr>
            <a:spLocks noChangeShapeType="1"/>
          </p:cNvSpPr>
          <p:nvPr/>
        </p:nvSpPr>
        <p:spPr bwMode="auto">
          <a:xfrm>
            <a:off x="914400" y="1752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8" name="Line 32"/>
          <p:cNvSpPr>
            <a:spLocks noChangeShapeType="1"/>
          </p:cNvSpPr>
          <p:nvPr/>
        </p:nvSpPr>
        <p:spPr bwMode="auto">
          <a:xfrm flipH="1">
            <a:off x="20574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9" name="Line 33"/>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30" name="Line 34"/>
          <p:cNvSpPr>
            <a:spLocks noChangeShapeType="1"/>
          </p:cNvSpPr>
          <p:nvPr/>
        </p:nvSpPr>
        <p:spPr bwMode="auto">
          <a:xfrm flipV="1">
            <a:off x="1143000" y="25146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31" name="Text Box 35"/>
          <p:cNvSpPr txBox="1">
            <a:spLocks noChangeArrowheads="1"/>
          </p:cNvSpPr>
          <p:nvPr/>
        </p:nvSpPr>
        <p:spPr bwMode="auto">
          <a:xfrm>
            <a:off x="533400" y="1295402"/>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SID</a:t>
            </a:r>
          </a:p>
        </p:txBody>
      </p:sp>
      <p:sp>
        <p:nvSpPr>
          <p:cNvPr id="29732" name="Text Box 36"/>
          <p:cNvSpPr txBox="1">
            <a:spLocks noChangeArrowheads="1"/>
          </p:cNvSpPr>
          <p:nvPr/>
        </p:nvSpPr>
        <p:spPr bwMode="auto">
          <a:xfrm>
            <a:off x="2057400" y="1295402"/>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29733" name="Text Box 37"/>
          <p:cNvSpPr txBox="1">
            <a:spLocks noChangeArrowheads="1"/>
          </p:cNvSpPr>
          <p:nvPr/>
        </p:nvSpPr>
        <p:spPr bwMode="auto">
          <a:xfrm>
            <a:off x="457200" y="2971802"/>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Major</a:t>
            </a:r>
          </a:p>
        </p:txBody>
      </p:sp>
      <p:sp>
        <p:nvSpPr>
          <p:cNvPr id="29734" name="Text Box 38"/>
          <p:cNvSpPr txBox="1">
            <a:spLocks noChangeArrowheads="1"/>
          </p:cNvSpPr>
          <p:nvPr/>
        </p:nvSpPr>
        <p:spPr bwMode="auto">
          <a:xfrm>
            <a:off x="2514600" y="3048002"/>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GPA</a:t>
            </a:r>
          </a:p>
        </p:txBody>
      </p:sp>
      <p:sp>
        <p:nvSpPr>
          <p:cNvPr id="29735" name="AutoShape 39"/>
          <p:cNvSpPr>
            <a:spLocks noChangeArrowheads="1"/>
          </p:cNvSpPr>
          <p:nvPr/>
        </p:nvSpPr>
        <p:spPr bwMode="auto">
          <a:xfrm>
            <a:off x="990600" y="35814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9751" name="AutoShape 55"/>
          <p:cNvSpPr>
            <a:spLocks noChangeArrowheads="1"/>
          </p:cNvSpPr>
          <p:nvPr/>
        </p:nvSpPr>
        <p:spPr bwMode="auto">
          <a:xfrm>
            <a:off x="4419600" y="27432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aphicFrame>
        <p:nvGraphicFramePr>
          <p:cNvPr id="29789" name="Group 93"/>
          <p:cNvGraphicFramePr>
            <a:graphicFrameLocks noGrp="1"/>
          </p:cNvGraphicFramePr>
          <p:nvPr>
            <p:ph sz="half" idx="2"/>
          </p:nvPr>
        </p:nvGraphicFramePr>
        <p:xfrm>
          <a:off x="4267200" y="4038600"/>
          <a:ext cx="2590800" cy="237744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Stud_SID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Children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Johnson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Bart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Lisa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Maggie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9772" name="Oval 76"/>
          <p:cNvSpPr>
            <a:spLocks noChangeArrowheads="1"/>
          </p:cNvSpPr>
          <p:nvPr/>
        </p:nvSpPr>
        <p:spPr bwMode="auto">
          <a:xfrm>
            <a:off x="4419600" y="1828800"/>
            <a:ext cx="13716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70" name="Oval 74"/>
          <p:cNvSpPr>
            <a:spLocks noChangeArrowheads="1"/>
          </p:cNvSpPr>
          <p:nvPr/>
        </p:nvSpPr>
        <p:spPr bwMode="auto">
          <a:xfrm>
            <a:off x="4572000" y="1905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71" name="Text Box 75"/>
          <p:cNvSpPr txBox="1">
            <a:spLocks noChangeArrowheads="1"/>
          </p:cNvSpPr>
          <p:nvPr/>
        </p:nvSpPr>
        <p:spPr bwMode="auto">
          <a:xfrm>
            <a:off x="4572000" y="1981202"/>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Children</a:t>
            </a:r>
          </a:p>
        </p:txBody>
      </p:sp>
      <p:sp>
        <p:nvSpPr>
          <p:cNvPr id="29773" name="Line 77"/>
          <p:cNvSpPr>
            <a:spLocks noChangeShapeType="1"/>
          </p:cNvSpPr>
          <p:nvPr/>
        </p:nvSpPr>
        <p:spPr bwMode="auto">
          <a:xfrm flipH="1">
            <a:off x="2590800" y="2209800"/>
            <a:ext cx="1828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92" name="Text Box 96"/>
          <p:cNvSpPr txBox="1">
            <a:spLocks noChangeArrowheads="1"/>
          </p:cNvSpPr>
          <p:nvPr/>
        </p:nvSpPr>
        <p:spPr bwMode="auto">
          <a:xfrm>
            <a:off x="6172200" y="1219202"/>
            <a:ext cx="27432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The primary key for this table is Student_SID + Children, the union of all attributes</a:t>
            </a:r>
          </a:p>
        </p:txBody>
      </p:sp>
      <p:sp>
        <p:nvSpPr>
          <p:cNvPr id="29793" name="Line 97"/>
          <p:cNvSpPr>
            <a:spLocks noChangeShapeType="1"/>
          </p:cNvSpPr>
          <p:nvPr/>
        </p:nvSpPr>
        <p:spPr bwMode="auto">
          <a:xfrm flipH="1">
            <a:off x="6705600" y="2133600"/>
            <a:ext cx="9144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7268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ctr"/>
            <a:r>
              <a:rPr lang="en-US" altLang="zh-TW" dirty="0">
                <a:solidFill>
                  <a:srgbClr val="0000FF"/>
                </a:solidFill>
              </a:rPr>
              <a:t>Representing Class Hierarchy</a:t>
            </a:r>
          </a:p>
        </p:txBody>
      </p:sp>
      <p:sp>
        <p:nvSpPr>
          <p:cNvPr id="30723" name="Rectangle 3"/>
          <p:cNvSpPr>
            <a:spLocks noGrp="1" noChangeArrowheads="1"/>
          </p:cNvSpPr>
          <p:nvPr>
            <p:ph type="body" idx="1"/>
          </p:nvPr>
        </p:nvSpPr>
        <p:spPr/>
        <p:txBody>
          <a:bodyPr>
            <a:normAutofit/>
          </a:bodyPr>
          <a:lstStyle/>
          <a:p>
            <a:r>
              <a:rPr lang="en-US" altLang="zh-TW" dirty="0"/>
              <a:t>Two general approaches depending on </a:t>
            </a:r>
            <a:r>
              <a:rPr lang="en-US" altLang="zh-TW" dirty="0" err="1"/>
              <a:t>disjointness</a:t>
            </a:r>
            <a:r>
              <a:rPr lang="en-US" altLang="zh-TW" dirty="0"/>
              <a:t> and completeness</a:t>
            </a:r>
          </a:p>
          <a:p>
            <a:pPr lvl="1">
              <a:buFont typeface="Wingdings" panose="05000000000000000000" pitchFamily="2" charset="2"/>
              <a:buChar char="§"/>
            </a:pPr>
            <a:r>
              <a:rPr lang="en-US" altLang="zh-TW" dirty="0"/>
              <a:t>For non-disjoint and/or non-complete class hierarchy: </a:t>
            </a:r>
          </a:p>
          <a:p>
            <a:pPr lvl="2">
              <a:buFont typeface="Wingdings" panose="05000000000000000000" pitchFamily="2" charset="2"/>
              <a:buChar char="§"/>
            </a:pPr>
            <a:r>
              <a:rPr lang="en-US" altLang="zh-TW" dirty="0"/>
              <a:t>create a table for each super class entity set according to normal entity set translation method. </a:t>
            </a:r>
          </a:p>
          <a:p>
            <a:pPr lvl="2">
              <a:buFont typeface="Wingdings" panose="05000000000000000000" pitchFamily="2" charset="2"/>
              <a:buChar char="§"/>
            </a:pPr>
            <a:r>
              <a:rPr lang="en-US" altLang="zh-TW" dirty="0"/>
              <a:t>Create a table for each subclass entity set with a column for each of the attributes of that entity set plus one for each attributes of the primary key of the super class entity set </a:t>
            </a:r>
          </a:p>
          <a:p>
            <a:pPr lvl="2">
              <a:buFont typeface="Wingdings" panose="05000000000000000000" pitchFamily="2" charset="2"/>
              <a:buChar char="§"/>
            </a:pPr>
            <a:r>
              <a:rPr lang="en-US" altLang="zh-TW" dirty="0"/>
              <a:t>This primary key from super class entity set is also used as the primary key for this new table</a:t>
            </a:r>
          </a:p>
          <a:p>
            <a:pPr lvl="1"/>
            <a:endParaRPr lang="en-US" altLang="zh-TW" sz="2400" dirty="0"/>
          </a:p>
        </p:txBody>
      </p:sp>
    </p:spTree>
    <p:extLst>
      <p:ext uri="{BB962C8B-B14F-4D97-AF65-F5344CB8AC3E}">
        <p14:creationId xmlns:p14="http://schemas.microsoft.com/office/powerpoint/2010/main" val="1326816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024379" y="454765"/>
            <a:ext cx="8229600" cy="1143000"/>
          </a:xfrm>
        </p:spPr>
        <p:txBody>
          <a:bodyPr/>
          <a:lstStyle/>
          <a:p>
            <a:r>
              <a:rPr lang="en-US" altLang="zh-TW" dirty="0">
                <a:solidFill>
                  <a:srgbClr val="0000FF"/>
                </a:solidFill>
              </a:rPr>
              <a:t>Example</a:t>
            </a:r>
          </a:p>
        </p:txBody>
      </p:sp>
      <p:graphicFrame>
        <p:nvGraphicFramePr>
          <p:cNvPr id="31854" name="Group 110"/>
          <p:cNvGraphicFramePr>
            <a:graphicFrameLocks noGrp="1"/>
          </p:cNvGraphicFramePr>
          <p:nvPr>
            <p:ph sz="half" idx="1"/>
          </p:nvPr>
        </p:nvGraphicFramePr>
        <p:xfrm>
          <a:off x="228600" y="5486400"/>
          <a:ext cx="4724400" cy="1188720"/>
        </p:xfrm>
        <a:graphic>
          <a:graphicData uri="http://schemas.openxmlformats.org/drawingml/2006/table">
            <a:tbl>
              <a:tblPr/>
              <a:tblGrid>
                <a:gridCol w="944563">
                  <a:extLst>
                    <a:ext uri="{9D8B030D-6E8A-4147-A177-3AD203B41FA5}">
                      <a16:colId xmlns:a16="http://schemas.microsoft.com/office/drawing/2014/main" val="20000"/>
                    </a:ext>
                  </a:extLst>
                </a:gridCol>
                <a:gridCol w="944562">
                  <a:extLst>
                    <a:ext uri="{9D8B030D-6E8A-4147-A177-3AD203B41FA5}">
                      <a16:colId xmlns:a16="http://schemas.microsoft.com/office/drawing/2014/main" val="20001"/>
                    </a:ext>
                  </a:extLst>
                </a:gridCol>
                <a:gridCol w="946150">
                  <a:extLst>
                    <a:ext uri="{9D8B030D-6E8A-4147-A177-3AD203B41FA5}">
                      <a16:colId xmlns:a16="http://schemas.microsoft.com/office/drawing/2014/main" val="20002"/>
                    </a:ext>
                  </a:extLst>
                </a:gridCol>
                <a:gridCol w="944563">
                  <a:extLst>
                    <a:ext uri="{9D8B030D-6E8A-4147-A177-3AD203B41FA5}">
                      <a16:colId xmlns:a16="http://schemas.microsoft.com/office/drawing/2014/main" val="20003"/>
                    </a:ext>
                  </a:extLst>
                </a:gridCol>
                <a:gridCol w="944562">
                  <a:extLst>
                    <a:ext uri="{9D8B030D-6E8A-4147-A177-3AD203B41FA5}">
                      <a16:colId xmlns:a16="http://schemas.microsoft.com/office/drawing/2014/main" val="20004"/>
                    </a:ext>
                  </a:extLst>
                </a:gridCol>
              </a:tblGrid>
              <a:tr h="3810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SID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Status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9999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Full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8888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Part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1769" name="Rectangle 25"/>
          <p:cNvSpPr>
            <a:spLocks noChangeArrowheads="1"/>
          </p:cNvSpPr>
          <p:nvPr/>
        </p:nvSpPr>
        <p:spPr bwMode="auto">
          <a:xfrm>
            <a:off x="1828800" y="2743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0" name="Text Box 26"/>
          <p:cNvSpPr txBox="1">
            <a:spLocks noChangeArrowheads="1"/>
          </p:cNvSpPr>
          <p:nvPr/>
        </p:nvSpPr>
        <p:spPr bwMode="auto">
          <a:xfrm>
            <a:off x="1905000" y="2819402"/>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p>
        </p:txBody>
      </p:sp>
      <p:sp>
        <p:nvSpPr>
          <p:cNvPr id="31771" name="Oval 27"/>
          <p:cNvSpPr>
            <a:spLocks noChangeArrowheads="1"/>
          </p:cNvSpPr>
          <p:nvPr/>
        </p:nvSpPr>
        <p:spPr bwMode="auto">
          <a:xfrm>
            <a:off x="2286000" y="1905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2" name="Oval 28"/>
          <p:cNvSpPr>
            <a:spLocks noChangeArrowheads="1"/>
          </p:cNvSpPr>
          <p:nvPr/>
        </p:nvSpPr>
        <p:spPr bwMode="auto">
          <a:xfrm>
            <a:off x="685800" y="1905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3" name="Oval 29"/>
          <p:cNvSpPr>
            <a:spLocks noChangeArrowheads="1"/>
          </p:cNvSpPr>
          <p:nvPr/>
        </p:nvSpPr>
        <p:spPr bwMode="auto">
          <a:xfrm>
            <a:off x="685800" y="3581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4" name="Oval 30"/>
          <p:cNvSpPr>
            <a:spLocks noChangeArrowheads="1"/>
          </p:cNvSpPr>
          <p:nvPr/>
        </p:nvSpPr>
        <p:spPr bwMode="auto">
          <a:xfrm>
            <a:off x="2667000" y="3657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5" name="Line 31"/>
          <p:cNvSpPr>
            <a:spLocks noChangeShapeType="1"/>
          </p:cNvSpPr>
          <p:nvPr/>
        </p:nvSpPr>
        <p:spPr bwMode="auto">
          <a:xfrm>
            <a:off x="1295400" y="24384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6" name="Line 32"/>
          <p:cNvSpPr>
            <a:spLocks noChangeShapeType="1"/>
          </p:cNvSpPr>
          <p:nvPr/>
        </p:nvSpPr>
        <p:spPr bwMode="auto">
          <a:xfrm flipH="1">
            <a:off x="2438400" y="24384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7" name="Line 33"/>
          <p:cNvSpPr>
            <a:spLocks noChangeShapeType="1"/>
          </p:cNvSpPr>
          <p:nvPr/>
        </p:nvSpPr>
        <p:spPr bwMode="auto">
          <a:xfrm flipH="1" flipV="1">
            <a:off x="2590800" y="32004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8" name="Line 34"/>
          <p:cNvSpPr>
            <a:spLocks noChangeShapeType="1"/>
          </p:cNvSpPr>
          <p:nvPr/>
        </p:nvSpPr>
        <p:spPr bwMode="auto">
          <a:xfrm flipV="1">
            <a:off x="1524000" y="32004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9" name="Text Box 35"/>
          <p:cNvSpPr txBox="1">
            <a:spLocks noChangeArrowheads="1"/>
          </p:cNvSpPr>
          <p:nvPr/>
        </p:nvSpPr>
        <p:spPr bwMode="auto">
          <a:xfrm>
            <a:off x="914400" y="1981202"/>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SID</a:t>
            </a:r>
          </a:p>
        </p:txBody>
      </p:sp>
      <p:sp>
        <p:nvSpPr>
          <p:cNvPr id="31780" name="Text Box 36"/>
          <p:cNvSpPr txBox="1">
            <a:spLocks noChangeArrowheads="1"/>
          </p:cNvSpPr>
          <p:nvPr/>
        </p:nvSpPr>
        <p:spPr bwMode="auto">
          <a:xfrm>
            <a:off x="2438400" y="1981202"/>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Status</a:t>
            </a:r>
          </a:p>
        </p:txBody>
      </p:sp>
      <p:sp>
        <p:nvSpPr>
          <p:cNvPr id="31781" name="Text Box 37"/>
          <p:cNvSpPr txBox="1">
            <a:spLocks noChangeArrowheads="1"/>
          </p:cNvSpPr>
          <p:nvPr/>
        </p:nvSpPr>
        <p:spPr bwMode="auto">
          <a:xfrm>
            <a:off x="838200" y="3657602"/>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Major</a:t>
            </a:r>
          </a:p>
        </p:txBody>
      </p:sp>
      <p:sp>
        <p:nvSpPr>
          <p:cNvPr id="31782" name="Text Box 38"/>
          <p:cNvSpPr txBox="1">
            <a:spLocks noChangeArrowheads="1"/>
          </p:cNvSpPr>
          <p:nvPr/>
        </p:nvSpPr>
        <p:spPr bwMode="auto">
          <a:xfrm>
            <a:off x="2895600" y="3733802"/>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GPA</a:t>
            </a:r>
          </a:p>
        </p:txBody>
      </p:sp>
      <p:sp>
        <p:nvSpPr>
          <p:cNvPr id="31783" name="AutoShape 39"/>
          <p:cNvSpPr>
            <a:spLocks noChangeArrowheads="1"/>
          </p:cNvSpPr>
          <p:nvPr/>
        </p:nvSpPr>
        <p:spPr bwMode="auto">
          <a:xfrm>
            <a:off x="1219200" y="41148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1784" name="AutoShape 40"/>
          <p:cNvSpPr>
            <a:spLocks noChangeArrowheads="1"/>
          </p:cNvSpPr>
          <p:nvPr/>
        </p:nvSpPr>
        <p:spPr bwMode="auto">
          <a:xfrm>
            <a:off x="6324600" y="28956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aphicFrame>
        <p:nvGraphicFramePr>
          <p:cNvPr id="31839" name="Group 95"/>
          <p:cNvGraphicFramePr>
            <a:graphicFrameLocks noGrp="1"/>
          </p:cNvGraphicFramePr>
          <p:nvPr>
            <p:ph sz="half" idx="2"/>
          </p:nvPr>
        </p:nvGraphicFramePr>
        <p:xfrm>
          <a:off x="4953000" y="4114800"/>
          <a:ext cx="3886200" cy="118872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Gender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Homer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Marge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Female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1814" name="Rectangle 70"/>
          <p:cNvSpPr>
            <a:spLocks noChangeArrowheads="1"/>
          </p:cNvSpPr>
          <p:nvPr/>
        </p:nvSpPr>
        <p:spPr bwMode="auto">
          <a:xfrm>
            <a:off x="6781800" y="13716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15" name="Text Box 71"/>
          <p:cNvSpPr txBox="1">
            <a:spLocks noChangeArrowheads="1"/>
          </p:cNvSpPr>
          <p:nvPr/>
        </p:nvSpPr>
        <p:spPr bwMode="auto">
          <a:xfrm>
            <a:off x="6858000" y="1447802"/>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Person</a:t>
            </a:r>
          </a:p>
        </p:txBody>
      </p:sp>
      <p:sp>
        <p:nvSpPr>
          <p:cNvPr id="31816" name="Oval 72"/>
          <p:cNvSpPr>
            <a:spLocks noChangeArrowheads="1"/>
          </p:cNvSpPr>
          <p:nvPr/>
        </p:nvSpPr>
        <p:spPr bwMode="auto">
          <a:xfrm>
            <a:off x="5638800" y="2209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18" name="Line 74"/>
          <p:cNvSpPr>
            <a:spLocks noChangeShapeType="1"/>
          </p:cNvSpPr>
          <p:nvPr/>
        </p:nvSpPr>
        <p:spPr bwMode="auto">
          <a:xfrm>
            <a:off x="6248400" y="10668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19" name="Line 75"/>
          <p:cNvSpPr>
            <a:spLocks noChangeShapeType="1"/>
          </p:cNvSpPr>
          <p:nvPr/>
        </p:nvSpPr>
        <p:spPr bwMode="auto">
          <a:xfrm flipH="1">
            <a:off x="7391400" y="10668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21" name="Line 77"/>
          <p:cNvSpPr>
            <a:spLocks noChangeShapeType="1"/>
          </p:cNvSpPr>
          <p:nvPr/>
        </p:nvSpPr>
        <p:spPr bwMode="auto">
          <a:xfrm flipV="1">
            <a:off x="6477000" y="18288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24" name="Text Box 80"/>
          <p:cNvSpPr txBox="1">
            <a:spLocks noChangeArrowheads="1"/>
          </p:cNvSpPr>
          <p:nvPr/>
        </p:nvSpPr>
        <p:spPr bwMode="auto">
          <a:xfrm>
            <a:off x="5791200" y="2286002"/>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Gender</a:t>
            </a:r>
          </a:p>
        </p:txBody>
      </p:sp>
      <p:sp>
        <p:nvSpPr>
          <p:cNvPr id="31826" name="Oval 82"/>
          <p:cNvSpPr>
            <a:spLocks noChangeArrowheads="1"/>
          </p:cNvSpPr>
          <p:nvPr/>
        </p:nvSpPr>
        <p:spPr bwMode="auto">
          <a:xfrm>
            <a:off x="5715000" y="533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22" name="Text Box 78"/>
          <p:cNvSpPr txBox="1">
            <a:spLocks noChangeArrowheads="1"/>
          </p:cNvSpPr>
          <p:nvPr/>
        </p:nvSpPr>
        <p:spPr bwMode="auto">
          <a:xfrm>
            <a:off x="5867400" y="609602"/>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p>
        </p:txBody>
      </p:sp>
      <p:sp>
        <p:nvSpPr>
          <p:cNvPr id="31827" name="Oval 83"/>
          <p:cNvSpPr>
            <a:spLocks noChangeArrowheads="1"/>
          </p:cNvSpPr>
          <p:nvPr/>
        </p:nvSpPr>
        <p:spPr bwMode="auto">
          <a:xfrm>
            <a:off x="7162800" y="533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23" name="Text Box 79"/>
          <p:cNvSpPr txBox="1">
            <a:spLocks noChangeArrowheads="1"/>
          </p:cNvSpPr>
          <p:nvPr/>
        </p:nvSpPr>
        <p:spPr bwMode="auto">
          <a:xfrm>
            <a:off x="7239000" y="609602"/>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1828" name="AutoShape 84"/>
          <p:cNvSpPr>
            <a:spLocks noChangeArrowheads="1"/>
          </p:cNvSpPr>
          <p:nvPr/>
        </p:nvSpPr>
        <p:spPr bwMode="auto">
          <a:xfrm>
            <a:off x="4114800" y="2209800"/>
            <a:ext cx="914400" cy="7620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29" name="Text Box 85"/>
          <p:cNvSpPr txBox="1">
            <a:spLocks noChangeArrowheads="1"/>
          </p:cNvSpPr>
          <p:nvPr/>
        </p:nvSpPr>
        <p:spPr bwMode="auto">
          <a:xfrm>
            <a:off x="4267200" y="2514602"/>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ISA</a:t>
            </a:r>
          </a:p>
        </p:txBody>
      </p:sp>
      <p:sp>
        <p:nvSpPr>
          <p:cNvPr id="31830" name="Line 86"/>
          <p:cNvSpPr>
            <a:spLocks noChangeShapeType="1"/>
          </p:cNvSpPr>
          <p:nvPr/>
        </p:nvSpPr>
        <p:spPr bwMode="auto">
          <a:xfrm flipV="1">
            <a:off x="4572000" y="1600200"/>
            <a:ext cx="2209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31" name="Line 87"/>
          <p:cNvSpPr>
            <a:spLocks noChangeShapeType="1"/>
          </p:cNvSpPr>
          <p:nvPr/>
        </p:nvSpPr>
        <p:spPr bwMode="auto">
          <a:xfrm flipH="1">
            <a:off x="2971800" y="2971800"/>
            <a:ext cx="11430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938396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7153-CD52-4B07-BDA8-9EA974795BBA}"/>
              </a:ext>
            </a:extLst>
          </p:cNvPr>
          <p:cNvSpPr>
            <a:spLocks noGrp="1"/>
          </p:cNvSpPr>
          <p:nvPr>
            <p:ph type="title"/>
          </p:nvPr>
        </p:nvSpPr>
        <p:spPr/>
        <p:txBody>
          <a:bodyPr/>
          <a:lstStyle/>
          <a:p>
            <a:pPr algn="ctr"/>
            <a:r>
              <a:rPr lang="en-US" dirty="0"/>
              <a:t>Contents</a:t>
            </a:r>
            <a:endParaRPr lang="vi-VN" dirty="0"/>
          </a:p>
        </p:txBody>
      </p:sp>
      <p:sp>
        <p:nvSpPr>
          <p:cNvPr id="4" name="Slide Number Placeholder 3">
            <a:extLst>
              <a:ext uri="{FF2B5EF4-FFF2-40B4-BE49-F238E27FC236}">
                <a16:creationId xmlns:a16="http://schemas.microsoft.com/office/drawing/2014/main" id="{4512CC0B-1641-4F47-BA9A-7530B61ADE5D}"/>
              </a:ext>
            </a:extLst>
          </p:cNvPr>
          <p:cNvSpPr>
            <a:spLocks noGrp="1"/>
          </p:cNvSpPr>
          <p:nvPr>
            <p:ph type="sldNum" sz="quarter" idx="12"/>
          </p:nvPr>
        </p:nvSpPr>
        <p:spPr/>
        <p:txBody>
          <a:bodyPr/>
          <a:lstStyle/>
          <a:p>
            <a:fld id="{CC2FDD2D-D1AD-4AA7-93C2-8410BB90945D}" type="slidenum">
              <a:rPr lang="vi-VN" smtClean="0"/>
              <a:t>3</a:t>
            </a:fld>
            <a:endParaRPr lang="vi-VN"/>
          </a:p>
        </p:txBody>
      </p:sp>
      <p:sp>
        <p:nvSpPr>
          <p:cNvPr id="5" name="Footer Placeholder 4">
            <a:extLst>
              <a:ext uri="{FF2B5EF4-FFF2-40B4-BE49-F238E27FC236}">
                <a16:creationId xmlns:a16="http://schemas.microsoft.com/office/drawing/2014/main" id="{010626B7-E8DE-4548-8BD4-F58C0E1256EC}"/>
              </a:ext>
            </a:extLst>
          </p:cNvPr>
          <p:cNvSpPr>
            <a:spLocks noGrp="1"/>
          </p:cNvSpPr>
          <p:nvPr>
            <p:ph type="ftr" sz="quarter" idx="11"/>
          </p:nvPr>
        </p:nvSpPr>
        <p:spPr/>
        <p:txBody>
          <a:bodyPr/>
          <a:lstStyle/>
          <a:p>
            <a:r>
              <a:rPr lang="vi-VN"/>
              <a:t>High-Level Database Model</a:t>
            </a:r>
          </a:p>
        </p:txBody>
      </p:sp>
      <p:sp>
        <p:nvSpPr>
          <p:cNvPr id="6" name="Content Placeholder 2">
            <a:extLst>
              <a:ext uri="{FF2B5EF4-FFF2-40B4-BE49-F238E27FC236}">
                <a16:creationId xmlns:a16="http://schemas.microsoft.com/office/drawing/2014/main" id="{5531E014-2767-48AA-AB65-9F6BC3817A2A}"/>
              </a:ext>
            </a:extLst>
          </p:cNvPr>
          <p:cNvSpPr>
            <a:spLocks noGrp="1"/>
          </p:cNvSpPr>
          <p:nvPr>
            <p:ph idx="1"/>
          </p:nvPr>
        </p:nvSpPr>
        <p:spPr>
          <a:xfrm>
            <a:off x="461914" y="1127466"/>
            <a:ext cx="8220172" cy="4678531"/>
          </a:xfrm>
        </p:spPr>
        <p:txBody>
          <a:bodyPr>
            <a:noAutofit/>
          </a:bodyPr>
          <a:lstStyle/>
          <a:p>
            <a:pPr>
              <a:lnSpc>
                <a:spcPct val="150000"/>
              </a:lnSpc>
              <a:spcBef>
                <a:spcPct val="0"/>
              </a:spcBef>
              <a:buClr>
                <a:schemeClr val="accent2"/>
              </a:buClr>
              <a:buFont typeface="Wingdings" panose="05000000000000000000" pitchFamily="2" charset="2"/>
              <a:buChar char="§"/>
            </a:pPr>
            <a:r>
              <a:rPr lang="en-US" dirty="0"/>
              <a:t>Database design process</a:t>
            </a:r>
            <a:endParaRPr lang="en-SG" dirty="0"/>
          </a:p>
          <a:p>
            <a:pPr>
              <a:lnSpc>
                <a:spcPct val="150000"/>
              </a:lnSpc>
              <a:spcBef>
                <a:spcPct val="0"/>
              </a:spcBef>
              <a:buClr>
                <a:schemeClr val="accent2"/>
              </a:buClr>
              <a:buFont typeface="Wingdings" panose="05000000000000000000" pitchFamily="2" charset="2"/>
              <a:buChar char="§"/>
            </a:pPr>
            <a:r>
              <a:rPr lang="en-US" dirty="0"/>
              <a:t>Entity relationship model</a:t>
            </a:r>
            <a:endParaRPr lang="en-SG" dirty="0"/>
          </a:p>
          <a:p>
            <a:pPr>
              <a:lnSpc>
                <a:spcPct val="150000"/>
              </a:lnSpc>
              <a:spcBef>
                <a:spcPct val="0"/>
              </a:spcBef>
              <a:buClr>
                <a:schemeClr val="accent2"/>
              </a:buClr>
              <a:buFont typeface="Wingdings" panose="05000000000000000000" pitchFamily="2" charset="2"/>
              <a:buChar char="§"/>
            </a:pPr>
            <a:r>
              <a:rPr lang="en-US" dirty="0"/>
              <a:t>What are entity, entity set, attribute, relationship?</a:t>
            </a:r>
            <a:endParaRPr lang="en-SG" dirty="0"/>
          </a:p>
          <a:p>
            <a:pPr>
              <a:lnSpc>
                <a:spcPct val="150000"/>
              </a:lnSpc>
              <a:spcBef>
                <a:spcPct val="0"/>
              </a:spcBef>
              <a:buClr>
                <a:schemeClr val="accent2"/>
              </a:buClr>
              <a:buFont typeface="Wingdings" panose="05000000000000000000" pitchFamily="2" charset="2"/>
              <a:buChar char="§"/>
            </a:pPr>
            <a:r>
              <a:rPr lang="en-US" dirty="0"/>
              <a:t>Entity Relationship Diagram (</a:t>
            </a:r>
            <a:r>
              <a:rPr lang="en-US" dirty="0" err="1"/>
              <a:t>ERD</a:t>
            </a:r>
            <a:r>
              <a:rPr lang="en-US" dirty="0"/>
              <a:t>)</a:t>
            </a:r>
            <a:endParaRPr lang="en-SG" dirty="0"/>
          </a:p>
          <a:p>
            <a:pPr>
              <a:lnSpc>
                <a:spcPct val="150000"/>
              </a:lnSpc>
              <a:spcBef>
                <a:spcPct val="0"/>
              </a:spcBef>
              <a:buClr>
                <a:schemeClr val="accent2"/>
              </a:buClr>
              <a:buFont typeface="Wingdings" panose="05000000000000000000" pitchFamily="2" charset="2"/>
              <a:buChar char="§"/>
            </a:pPr>
            <a:r>
              <a:rPr lang="en-US" dirty="0"/>
              <a:t>Attributes on Relationships</a:t>
            </a:r>
            <a:endParaRPr lang="en-SG" dirty="0"/>
          </a:p>
          <a:p>
            <a:pPr>
              <a:lnSpc>
                <a:spcPct val="150000"/>
              </a:lnSpc>
              <a:spcBef>
                <a:spcPts val="0"/>
              </a:spcBef>
              <a:spcAft>
                <a:spcPts val="0"/>
              </a:spcAft>
              <a:buClr>
                <a:schemeClr val="accent2"/>
              </a:buClr>
              <a:buFont typeface="Wingdings" panose="05000000000000000000" pitchFamily="2" charset="2"/>
              <a:buChar char="§"/>
            </a:pPr>
            <a:r>
              <a:rPr lang="en-US" dirty="0"/>
              <a:t>Weak Entities</a:t>
            </a:r>
            <a:endParaRPr lang="en-SG" b="0" dirty="0"/>
          </a:p>
          <a:p>
            <a:pPr>
              <a:lnSpc>
                <a:spcPct val="150000"/>
              </a:lnSpc>
              <a:spcBef>
                <a:spcPct val="0"/>
              </a:spcBef>
              <a:buClr>
                <a:schemeClr val="accent2"/>
              </a:buClr>
              <a:buFont typeface="Wingdings" panose="05000000000000000000" pitchFamily="2" charset="2"/>
              <a:buChar char="§"/>
            </a:pPr>
            <a:r>
              <a:rPr lang="en-US" dirty="0"/>
              <a:t>Sub-class</a:t>
            </a:r>
            <a:endParaRPr lang="en-SG" dirty="0"/>
          </a:p>
          <a:p>
            <a:pPr>
              <a:lnSpc>
                <a:spcPct val="120000"/>
              </a:lnSpc>
              <a:spcBef>
                <a:spcPts val="0"/>
              </a:spcBef>
              <a:spcAft>
                <a:spcPts val="0"/>
              </a:spcAft>
              <a:buFont typeface="Wingdings" panose="05000000000000000000" pitchFamily="2" charset="2"/>
              <a:buChar char="§"/>
            </a:pPr>
            <a:endParaRPr lang="en-US" dirty="0"/>
          </a:p>
        </p:txBody>
      </p:sp>
    </p:spTree>
    <p:extLst>
      <p:ext uri="{BB962C8B-B14F-4D97-AF65-F5344CB8AC3E}">
        <p14:creationId xmlns:p14="http://schemas.microsoft.com/office/powerpoint/2010/main" val="1320239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en-US" altLang="zh-TW" dirty="0">
                <a:solidFill>
                  <a:srgbClr val="0000FF"/>
                </a:solidFill>
              </a:rPr>
              <a:t>Representing Class Hierarchy</a:t>
            </a:r>
          </a:p>
        </p:txBody>
      </p:sp>
      <p:sp>
        <p:nvSpPr>
          <p:cNvPr id="32771" name="Rectangle 3"/>
          <p:cNvSpPr>
            <a:spLocks noGrp="1" noChangeArrowheads="1"/>
          </p:cNvSpPr>
          <p:nvPr>
            <p:ph type="body" idx="1"/>
          </p:nvPr>
        </p:nvSpPr>
        <p:spPr/>
        <p:txBody>
          <a:bodyPr>
            <a:normAutofit/>
          </a:bodyPr>
          <a:lstStyle/>
          <a:p>
            <a:r>
              <a:rPr lang="en-US" altLang="zh-TW" dirty="0"/>
              <a:t>Two general approaches depending on </a:t>
            </a:r>
            <a:r>
              <a:rPr lang="en-US" altLang="zh-TW" dirty="0" err="1"/>
              <a:t>disjointness</a:t>
            </a:r>
            <a:r>
              <a:rPr lang="en-US" altLang="zh-TW" dirty="0"/>
              <a:t> and completeness</a:t>
            </a:r>
          </a:p>
          <a:p>
            <a:pPr lvl="1">
              <a:buFont typeface="Wingdings" panose="05000000000000000000" pitchFamily="2" charset="2"/>
              <a:buChar char="§"/>
            </a:pPr>
            <a:r>
              <a:rPr lang="en-US" altLang="zh-TW" sz="2400" dirty="0"/>
              <a:t>For disjoint </a:t>
            </a:r>
            <a:r>
              <a:rPr lang="en-US" altLang="zh-TW" sz="2400" b="1" dirty="0"/>
              <a:t>AND</a:t>
            </a:r>
            <a:r>
              <a:rPr lang="en-US" altLang="zh-TW" sz="2400" dirty="0"/>
              <a:t> complete mapping class hierarchy: </a:t>
            </a:r>
          </a:p>
          <a:p>
            <a:pPr lvl="1">
              <a:buFont typeface="Wingdings" panose="05000000000000000000" pitchFamily="2" charset="2"/>
              <a:buChar char="§"/>
            </a:pPr>
            <a:r>
              <a:rPr lang="en-US" altLang="zh-TW" sz="2400" dirty="0"/>
              <a:t>DO NOT create a table for the super class entity set</a:t>
            </a:r>
          </a:p>
          <a:p>
            <a:pPr lvl="1">
              <a:buFont typeface="Wingdings" panose="05000000000000000000" pitchFamily="2" charset="2"/>
              <a:buChar char="§"/>
            </a:pPr>
            <a:r>
              <a:rPr lang="en-US" altLang="zh-TW" sz="2400" dirty="0"/>
              <a:t>Create a table for each subclass entity set include all attributes of that subclass entity set and attributes of the superclass entity set</a:t>
            </a:r>
          </a:p>
          <a:p>
            <a:pPr lvl="1"/>
            <a:endParaRPr lang="en-US" altLang="zh-TW" sz="2400" dirty="0"/>
          </a:p>
          <a:p>
            <a:pPr lvl="1"/>
            <a:r>
              <a:rPr lang="en-US" altLang="zh-TW" sz="2400" dirty="0"/>
              <a:t>Simple and Intuitive enough, need example?</a:t>
            </a:r>
          </a:p>
        </p:txBody>
      </p:sp>
    </p:spTree>
    <p:extLst>
      <p:ext uri="{BB962C8B-B14F-4D97-AF65-F5344CB8AC3E}">
        <p14:creationId xmlns:p14="http://schemas.microsoft.com/office/powerpoint/2010/main" val="2826400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71500" y="563644"/>
            <a:ext cx="2514600" cy="762000"/>
          </a:xfrm>
        </p:spPr>
        <p:txBody>
          <a:bodyPr/>
          <a:lstStyle/>
          <a:p>
            <a:r>
              <a:rPr lang="en-US" altLang="zh-TW" dirty="0">
                <a:solidFill>
                  <a:srgbClr val="0000FF"/>
                </a:solidFill>
              </a:rPr>
              <a:t>Example</a:t>
            </a:r>
          </a:p>
        </p:txBody>
      </p:sp>
      <p:graphicFrame>
        <p:nvGraphicFramePr>
          <p:cNvPr id="33894" name="Group 102"/>
          <p:cNvGraphicFramePr>
            <a:graphicFrameLocks noGrp="1"/>
          </p:cNvGraphicFramePr>
          <p:nvPr>
            <p:ph sz="half" idx="1"/>
          </p:nvPr>
        </p:nvGraphicFramePr>
        <p:xfrm>
          <a:off x="228602" y="5486400"/>
          <a:ext cx="4722813" cy="1188720"/>
        </p:xfrm>
        <a:graphic>
          <a:graphicData uri="http://schemas.openxmlformats.org/drawingml/2006/table">
            <a:tbl>
              <a:tblPr/>
              <a:tblGrid>
                <a:gridCol w="944563">
                  <a:extLst>
                    <a:ext uri="{9D8B030D-6E8A-4147-A177-3AD203B41FA5}">
                      <a16:colId xmlns:a16="http://schemas.microsoft.com/office/drawing/2014/main" val="20000"/>
                    </a:ext>
                  </a:extLst>
                </a:gridCol>
                <a:gridCol w="944562">
                  <a:extLst>
                    <a:ext uri="{9D8B030D-6E8A-4147-A177-3AD203B41FA5}">
                      <a16:colId xmlns:a16="http://schemas.microsoft.com/office/drawing/2014/main" val="20001"/>
                    </a:ext>
                  </a:extLst>
                </a:gridCol>
                <a:gridCol w="944563">
                  <a:extLst>
                    <a:ext uri="{9D8B030D-6E8A-4147-A177-3AD203B41FA5}">
                      <a16:colId xmlns:a16="http://schemas.microsoft.com/office/drawing/2014/main" val="20002"/>
                    </a:ext>
                  </a:extLst>
                </a:gridCol>
                <a:gridCol w="944562">
                  <a:extLst>
                    <a:ext uri="{9D8B030D-6E8A-4147-A177-3AD203B41FA5}">
                      <a16:colId xmlns:a16="http://schemas.microsoft.com/office/drawing/2014/main" val="20003"/>
                    </a:ext>
                  </a:extLst>
                </a:gridCol>
                <a:gridCol w="944563">
                  <a:extLst>
                    <a:ext uri="{9D8B030D-6E8A-4147-A177-3AD203B41FA5}">
                      <a16:colId xmlns:a16="http://schemas.microsoft.com/office/drawing/2014/main" val="20004"/>
                    </a:ext>
                  </a:extLst>
                </a:gridCol>
              </a:tblGrid>
              <a:tr h="3810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SID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9999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8888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3821" name="Rectangle 29"/>
          <p:cNvSpPr>
            <a:spLocks noChangeArrowheads="1"/>
          </p:cNvSpPr>
          <p:nvPr/>
        </p:nvSpPr>
        <p:spPr bwMode="auto">
          <a:xfrm>
            <a:off x="1828800" y="2743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2" name="Text Box 30"/>
          <p:cNvSpPr txBox="1">
            <a:spLocks noChangeArrowheads="1"/>
          </p:cNvSpPr>
          <p:nvPr/>
        </p:nvSpPr>
        <p:spPr bwMode="auto">
          <a:xfrm>
            <a:off x="1905000" y="2819402"/>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p>
        </p:txBody>
      </p:sp>
      <p:sp>
        <p:nvSpPr>
          <p:cNvPr id="33824" name="Oval 32"/>
          <p:cNvSpPr>
            <a:spLocks noChangeArrowheads="1"/>
          </p:cNvSpPr>
          <p:nvPr/>
        </p:nvSpPr>
        <p:spPr bwMode="auto">
          <a:xfrm>
            <a:off x="304800" y="2590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5" name="Oval 33"/>
          <p:cNvSpPr>
            <a:spLocks noChangeArrowheads="1"/>
          </p:cNvSpPr>
          <p:nvPr/>
        </p:nvSpPr>
        <p:spPr bwMode="auto">
          <a:xfrm>
            <a:off x="685800" y="3581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6" name="Oval 34"/>
          <p:cNvSpPr>
            <a:spLocks noChangeArrowheads="1"/>
          </p:cNvSpPr>
          <p:nvPr/>
        </p:nvSpPr>
        <p:spPr bwMode="auto">
          <a:xfrm>
            <a:off x="2667000" y="3657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9" name="Line 37"/>
          <p:cNvSpPr>
            <a:spLocks noChangeShapeType="1"/>
          </p:cNvSpPr>
          <p:nvPr/>
        </p:nvSpPr>
        <p:spPr bwMode="auto">
          <a:xfrm flipH="1" flipV="1">
            <a:off x="2590800" y="32004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0" name="Line 38"/>
          <p:cNvSpPr>
            <a:spLocks noChangeShapeType="1"/>
          </p:cNvSpPr>
          <p:nvPr/>
        </p:nvSpPr>
        <p:spPr bwMode="auto">
          <a:xfrm flipV="1">
            <a:off x="1524000" y="32004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1" name="Text Box 39"/>
          <p:cNvSpPr txBox="1">
            <a:spLocks noChangeArrowheads="1"/>
          </p:cNvSpPr>
          <p:nvPr/>
        </p:nvSpPr>
        <p:spPr bwMode="auto">
          <a:xfrm>
            <a:off x="533400" y="2667002"/>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SID</a:t>
            </a:r>
          </a:p>
        </p:txBody>
      </p:sp>
      <p:sp>
        <p:nvSpPr>
          <p:cNvPr id="33833" name="Text Box 41"/>
          <p:cNvSpPr txBox="1">
            <a:spLocks noChangeArrowheads="1"/>
          </p:cNvSpPr>
          <p:nvPr/>
        </p:nvSpPr>
        <p:spPr bwMode="auto">
          <a:xfrm>
            <a:off x="838200" y="3657602"/>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Major</a:t>
            </a:r>
          </a:p>
        </p:txBody>
      </p:sp>
      <p:sp>
        <p:nvSpPr>
          <p:cNvPr id="33834" name="Text Box 42"/>
          <p:cNvSpPr txBox="1">
            <a:spLocks noChangeArrowheads="1"/>
          </p:cNvSpPr>
          <p:nvPr/>
        </p:nvSpPr>
        <p:spPr bwMode="auto">
          <a:xfrm>
            <a:off x="2895600" y="3733802"/>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GPA</a:t>
            </a:r>
          </a:p>
        </p:txBody>
      </p:sp>
      <p:sp>
        <p:nvSpPr>
          <p:cNvPr id="33835" name="AutoShape 43"/>
          <p:cNvSpPr>
            <a:spLocks noChangeArrowheads="1"/>
          </p:cNvSpPr>
          <p:nvPr/>
        </p:nvSpPr>
        <p:spPr bwMode="auto">
          <a:xfrm>
            <a:off x="1219200" y="41148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3836" name="AutoShape 44"/>
          <p:cNvSpPr>
            <a:spLocks noChangeArrowheads="1"/>
          </p:cNvSpPr>
          <p:nvPr/>
        </p:nvSpPr>
        <p:spPr bwMode="auto">
          <a:xfrm>
            <a:off x="6248400" y="41148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aphicFrame>
        <p:nvGraphicFramePr>
          <p:cNvPr id="33837" name="Group 45"/>
          <p:cNvGraphicFramePr>
            <a:graphicFrameLocks noGrp="1"/>
          </p:cNvGraphicFramePr>
          <p:nvPr>
            <p:ph sz="half" idx="2"/>
          </p:nvPr>
        </p:nvGraphicFramePr>
        <p:xfrm>
          <a:off x="5105400" y="5486400"/>
          <a:ext cx="3886200" cy="118872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Dept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Homer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Marge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3855" name="Rectangle 63"/>
          <p:cNvSpPr>
            <a:spLocks noChangeArrowheads="1"/>
          </p:cNvSpPr>
          <p:nvPr/>
        </p:nvSpPr>
        <p:spPr bwMode="auto">
          <a:xfrm>
            <a:off x="4038600" y="9906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56" name="Text Box 64"/>
          <p:cNvSpPr txBox="1">
            <a:spLocks noChangeArrowheads="1"/>
          </p:cNvSpPr>
          <p:nvPr/>
        </p:nvSpPr>
        <p:spPr bwMode="auto">
          <a:xfrm>
            <a:off x="4114800" y="1066802"/>
            <a:ext cx="167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SJSU people</a:t>
            </a:r>
          </a:p>
        </p:txBody>
      </p:sp>
      <p:sp>
        <p:nvSpPr>
          <p:cNvPr id="33858" name="Line 66"/>
          <p:cNvSpPr>
            <a:spLocks noChangeShapeType="1"/>
          </p:cNvSpPr>
          <p:nvPr/>
        </p:nvSpPr>
        <p:spPr bwMode="auto">
          <a:xfrm>
            <a:off x="3505200" y="6858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59" name="Line 67"/>
          <p:cNvSpPr>
            <a:spLocks noChangeShapeType="1"/>
          </p:cNvSpPr>
          <p:nvPr/>
        </p:nvSpPr>
        <p:spPr bwMode="auto">
          <a:xfrm flipH="1">
            <a:off x="4648200" y="6858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62" name="Oval 70"/>
          <p:cNvSpPr>
            <a:spLocks noChangeArrowheads="1"/>
          </p:cNvSpPr>
          <p:nvPr/>
        </p:nvSpPr>
        <p:spPr bwMode="auto">
          <a:xfrm>
            <a:off x="2971800" y="152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3" name="Text Box 71"/>
          <p:cNvSpPr txBox="1">
            <a:spLocks noChangeArrowheads="1"/>
          </p:cNvSpPr>
          <p:nvPr/>
        </p:nvSpPr>
        <p:spPr bwMode="auto">
          <a:xfrm>
            <a:off x="3124200" y="228602"/>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p>
        </p:txBody>
      </p:sp>
      <p:sp>
        <p:nvSpPr>
          <p:cNvPr id="33864" name="Oval 72"/>
          <p:cNvSpPr>
            <a:spLocks noChangeArrowheads="1"/>
          </p:cNvSpPr>
          <p:nvPr/>
        </p:nvSpPr>
        <p:spPr bwMode="auto">
          <a:xfrm>
            <a:off x="4419600" y="152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5" name="Text Box 73"/>
          <p:cNvSpPr txBox="1">
            <a:spLocks noChangeArrowheads="1"/>
          </p:cNvSpPr>
          <p:nvPr/>
        </p:nvSpPr>
        <p:spPr bwMode="auto">
          <a:xfrm>
            <a:off x="4495800" y="228602"/>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3866" name="AutoShape 74"/>
          <p:cNvSpPr>
            <a:spLocks noChangeArrowheads="1"/>
          </p:cNvSpPr>
          <p:nvPr/>
        </p:nvSpPr>
        <p:spPr bwMode="auto">
          <a:xfrm>
            <a:off x="4114800" y="2209800"/>
            <a:ext cx="914400" cy="7620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7" name="Text Box 75"/>
          <p:cNvSpPr txBox="1">
            <a:spLocks noChangeArrowheads="1"/>
          </p:cNvSpPr>
          <p:nvPr/>
        </p:nvSpPr>
        <p:spPr bwMode="auto">
          <a:xfrm>
            <a:off x="4267200" y="2514602"/>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ISA</a:t>
            </a:r>
          </a:p>
        </p:txBody>
      </p:sp>
      <p:sp>
        <p:nvSpPr>
          <p:cNvPr id="33869" name="Line 77"/>
          <p:cNvSpPr>
            <a:spLocks noChangeShapeType="1"/>
          </p:cNvSpPr>
          <p:nvPr/>
        </p:nvSpPr>
        <p:spPr bwMode="auto">
          <a:xfrm flipH="1">
            <a:off x="2971800" y="2971800"/>
            <a:ext cx="11430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0" name="Line 78"/>
          <p:cNvSpPr>
            <a:spLocks noChangeShapeType="1"/>
          </p:cNvSpPr>
          <p:nvPr/>
        </p:nvSpPr>
        <p:spPr bwMode="auto">
          <a:xfrm>
            <a:off x="1371600" y="28956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1" name="Line 79"/>
          <p:cNvSpPr>
            <a:spLocks noChangeShapeType="1"/>
          </p:cNvSpPr>
          <p:nvPr/>
        </p:nvSpPr>
        <p:spPr bwMode="auto">
          <a:xfrm flipH="1">
            <a:off x="4572000" y="1447800"/>
            <a:ext cx="76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2" name="Rectangle 80"/>
          <p:cNvSpPr>
            <a:spLocks noChangeArrowheads="1"/>
          </p:cNvSpPr>
          <p:nvPr/>
        </p:nvSpPr>
        <p:spPr bwMode="auto">
          <a:xfrm>
            <a:off x="6858000" y="2743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73" name="Text Box 81"/>
          <p:cNvSpPr txBox="1">
            <a:spLocks noChangeArrowheads="1"/>
          </p:cNvSpPr>
          <p:nvPr/>
        </p:nvSpPr>
        <p:spPr bwMode="auto">
          <a:xfrm>
            <a:off x="6934200" y="2819402"/>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Faculty</a:t>
            </a:r>
          </a:p>
        </p:txBody>
      </p:sp>
      <p:sp>
        <p:nvSpPr>
          <p:cNvPr id="33875" name="Oval 83"/>
          <p:cNvSpPr>
            <a:spLocks noChangeArrowheads="1"/>
          </p:cNvSpPr>
          <p:nvPr/>
        </p:nvSpPr>
        <p:spPr bwMode="auto">
          <a:xfrm>
            <a:off x="5715000" y="3581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78" name="Line 86"/>
          <p:cNvSpPr>
            <a:spLocks noChangeShapeType="1"/>
          </p:cNvSpPr>
          <p:nvPr/>
        </p:nvSpPr>
        <p:spPr bwMode="auto">
          <a:xfrm flipV="1">
            <a:off x="6553200" y="32004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80" name="Text Box 88"/>
          <p:cNvSpPr txBox="1">
            <a:spLocks noChangeArrowheads="1"/>
          </p:cNvSpPr>
          <p:nvPr/>
        </p:nvSpPr>
        <p:spPr bwMode="auto">
          <a:xfrm>
            <a:off x="5867400" y="3657602"/>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Dept</a:t>
            </a:r>
          </a:p>
        </p:txBody>
      </p:sp>
      <p:sp>
        <p:nvSpPr>
          <p:cNvPr id="33883" name="Line 91"/>
          <p:cNvSpPr>
            <a:spLocks noChangeShapeType="1"/>
          </p:cNvSpPr>
          <p:nvPr/>
        </p:nvSpPr>
        <p:spPr bwMode="auto">
          <a:xfrm>
            <a:off x="5029200" y="29718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84" name="Text Box 92"/>
          <p:cNvSpPr txBox="1">
            <a:spLocks noChangeArrowheads="1"/>
          </p:cNvSpPr>
          <p:nvPr/>
        </p:nvSpPr>
        <p:spPr bwMode="auto">
          <a:xfrm>
            <a:off x="3581400" y="3048000"/>
            <a:ext cx="2209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Disjoint and Complete mapping</a:t>
            </a:r>
          </a:p>
        </p:txBody>
      </p:sp>
      <p:sp>
        <p:nvSpPr>
          <p:cNvPr id="33895" name="Text Box 103"/>
          <p:cNvSpPr txBox="1">
            <a:spLocks noChangeArrowheads="1"/>
          </p:cNvSpPr>
          <p:nvPr/>
        </p:nvSpPr>
        <p:spPr bwMode="auto">
          <a:xfrm>
            <a:off x="5867400" y="381000"/>
            <a:ext cx="3048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No table created for superclass entity set</a:t>
            </a:r>
          </a:p>
        </p:txBody>
      </p:sp>
    </p:spTree>
    <p:extLst>
      <p:ext uri="{BB962C8B-B14F-4D97-AF65-F5344CB8AC3E}">
        <p14:creationId xmlns:p14="http://schemas.microsoft.com/office/powerpoint/2010/main" val="1739975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60" name="Rectangle 44"/>
          <p:cNvSpPr>
            <a:spLocks noChangeArrowheads="1"/>
          </p:cNvSpPr>
          <p:nvPr/>
        </p:nvSpPr>
        <p:spPr bwMode="auto">
          <a:xfrm>
            <a:off x="762000" y="1066800"/>
            <a:ext cx="8077200" cy="2514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8" name="Rectangle 2"/>
          <p:cNvSpPr>
            <a:spLocks noGrp="1" noChangeArrowheads="1"/>
          </p:cNvSpPr>
          <p:nvPr>
            <p:ph type="title"/>
          </p:nvPr>
        </p:nvSpPr>
        <p:spPr/>
        <p:txBody>
          <a:bodyPr>
            <a:normAutofit/>
          </a:bodyPr>
          <a:lstStyle/>
          <a:p>
            <a:pPr algn="ctr"/>
            <a:r>
              <a:rPr lang="en-US" altLang="zh-TW" dirty="0">
                <a:solidFill>
                  <a:srgbClr val="0000FF"/>
                </a:solidFill>
              </a:rPr>
              <a:t>Representing</a:t>
            </a:r>
            <a:r>
              <a:rPr lang="en-US" altLang="zh-TW" dirty="0"/>
              <a:t> </a:t>
            </a:r>
            <a:r>
              <a:rPr lang="en-US" altLang="zh-TW" dirty="0">
                <a:solidFill>
                  <a:srgbClr val="0000FF"/>
                </a:solidFill>
              </a:rPr>
              <a:t>Aggregation</a:t>
            </a:r>
          </a:p>
        </p:txBody>
      </p:sp>
      <p:sp>
        <p:nvSpPr>
          <p:cNvPr id="34821" name="Rectangle 5"/>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2" name="Text Box 6"/>
          <p:cNvSpPr txBox="1">
            <a:spLocks noChangeArrowheads="1"/>
          </p:cNvSpPr>
          <p:nvPr/>
        </p:nvSpPr>
        <p:spPr bwMode="auto">
          <a:xfrm>
            <a:off x="1524000" y="2133602"/>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p>
        </p:txBody>
      </p:sp>
      <p:sp>
        <p:nvSpPr>
          <p:cNvPr id="34823" name="Oval 7"/>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4" name="Oval 8"/>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6" name="Line 10"/>
          <p:cNvSpPr>
            <a:spLocks noChangeShapeType="1"/>
          </p:cNvSpPr>
          <p:nvPr/>
        </p:nvSpPr>
        <p:spPr bwMode="auto">
          <a:xfrm flipH="1">
            <a:off x="20574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7" name="Line 11"/>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0" name="Text Box 14"/>
          <p:cNvSpPr txBox="1">
            <a:spLocks noChangeArrowheads="1"/>
          </p:cNvSpPr>
          <p:nvPr/>
        </p:nvSpPr>
        <p:spPr bwMode="auto">
          <a:xfrm>
            <a:off x="2057400" y="1295402"/>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4832" name="Text Box 16"/>
          <p:cNvSpPr txBox="1">
            <a:spLocks noChangeArrowheads="1"/>
          </p:cNvSpPr>
          <p:nvPr/>
        </p:nvSpPr>
        <p:spPr bwMode="auto">
          <a:xfrm>
            <a:off x="2514600" y="3048002"/>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SID</a:t>
            </a:r>
          </a:p>
        </p:txBody>
      </p:sp>
      <p:sp>
        <p:nvSpPr>
          <p:cNvPr id="34833" name="AutoShape 17"/>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4" name="Text Box 18"/>
          <p:cNvSpPr txBox="1">
            <a:spLocks noChangeArrowheads="1"/>
          </p:cNvSpPr>
          <p:nvPr/>
        </p:nvSpPr>
        <p:spPr bwMode="auto">
          <a:xfrm>
            <a:off x="4114800" y="2057402"/>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Advisor</a:t>
            </a:r>
          </a:p>
        </p:txBody>
      </p:sp>
      <p:sp>
        <p:nvSpPr>
          <p:cNvPr id="34835" name="Line 19"/>
          <p:cNvSpPr>
            <a:spLocks noChangeShapeType="1"/>
          </p:cNvSpPr>
          <p:nvPr/>
        </p:nvSpPr>
        <p:spPr bwMode="auto">
          <a:xfrm>
            <a:off x="2590800" y="22860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6" name="Rectangle 20"/>
          <p:cNvSpPr>
            <a:spLocks noChangeArrowheads="1"/>
          </p:cNvSpPr>
          <p:nvPr/>
        </p:nvSpPr>
        <p:spPr bwMode="auto">
          <a:xfrm>
            <a:off x="6553200" y="20574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7" name="Text Box 21"/>
          <p:cNvSpPr txBox="1">
            <a:spLocks noChangeArrowheads="1"/>
          </p:cNvSpPr>
          <p:nvPr/>
        </p:nvSpPr>
        <p:spPr bwMode="auto">
          <a:xfrm>
            <a:off x="6553200" y="2133602"/>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Professor</a:t>
            </a:r>
          </a:p>
        </p:txBody>
      </p:sp>
      <p:sp>
        <p:nvSpPr>
          <p:cNvPr id="34838" name="Line 22"/>
          <p:cNvSpPr>
            <a:spLocks noChangeShapeType="1"/>
          </p:cNvSpPr>
          <p:nvPr/>
        </p:nvSpPr>
        <p:spPr bwMode="auto">
          <a:xfrm>
            <a:off x="5410200" y="2286000"/>
            <a:ext cx="1143000" cy="0"/>
          </a:xfrm>
          <a:prstGeom prst="line">
            <a:avLst/>
          </a:prstGeom>
          <a:noFill/>
          <a:ln w="9525">
            <a:solidFill>
              <a:schemeClr val="tx1"/>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9" name="Oval 23"/>
          <p:cNvSpPr>
            <a:spLocks noChangeArrowheads="1"/>
          </p:cNvSpPr>
          <p:nvPr/>
        </p:nvSpPr>
        <p:spPr bwMode="auto">
          <a:xfrm>
            <a:off x="54102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0" name="Text Box 24"/>
          <p:cNvSpPr txBox="1">
            <a:spLocks noChangeArrowheads="1"/>
          </p:cNvSpPr>
          <p:nvPr/>
        </p:nvSpPr>
        <p:spPr bwMode="auto">
          <a:xfrm>
            <a:off x="5638800" y="1295402"/>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p>
        </p:txBody>
      </p:sp>
      <p:sp>
        <p:nvSpPr>
          <p:cNvPr id="34841" name="Oval 25"/>
          <p:cNvSpPr>
            <a:spLocks noChangeArrowheads="1"/>
          </p:cNvSpPr>
          <p:nvPr/>
        </p:nvSpPr>
        <p:spPr bwMode="auto">
          <a:xfrm>
            <a:off x="73152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2" name="Text Box 26"/>
          <p:cNvSpPr txBox="1">
            <a:spLocks noChangeArrowheads="1"/>
          </p:cNvSpPr>
          <p:nvPr/>
        </p:nvSpPr>
        <p:spPr bwMode="auto">
          <a:xfrm>
            <a:off x="7467600" y="1295402"/>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4843" name="Oval 27"/>
          <p:cNvSpPr>
            <a:spLocks noChangeArrowheads="1"/>
          </p:cNvSpPr>
          <p:nvPr/>
        </p:nvSpPr>
        <p:spPr bwMode="auto">
          <a:xfrm>
            <a:off x="7620000" y="2819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4" name="Text Box 28"/>
          <p:cNvSpPr txBox="1">
            <a:spLocks noChangeArrowheads="1"/>
          </p:cNvSpPr>
          <p:nvPr/>
        </p:nvSpPr>
        <p:spPr bwMode="auto">
          <a:xfrm>
            <a:off x="7772400" y="2895602"/>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Dept</a:t>
            </a:r>
          </a:p>
        </p:txBody>
      </p:sp>
      <p:sp>
        <p:nvSpPr>
          <p:cNvPr id="34845" name="Line 29"/>
          <p:cNvSpPr>
            <a:spLocks noChangeShapeType="1"/>
          </p:cNvSpPr>
          <p:nvPr/>
        </p:nvSpPr>
        <p:spPr bwMode="auto">
          <a:xfrm>
            <a:off x="6172200" y="1752600"/>
            <a:ext cx="609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6" name="Line 30"/>
          <p:cNvSpPr>
            <a:spLocks noChangeShapeType="1"/>
          </p:cNvSpPr>
          <p:nvPr/>
        </p:nvSpPr>
        <p:spPr bwMode="auto">
          <a:xfrm flipH="1">
            <a:off x="7239000" y="1752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7" name="Line 31"/>
          <p:cNvSpPr>
            <a:spLocks noChangeShapeType="1"/>
          </p:cNvSpPr>
          <p:nvPr/>
        </p:nvSpPr>
        <p:spPr bwMode="auto">
          <a:xfrm flipH="1" flipV="1">
            <a:off x="7467600" y="2514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8" name="Rectangle 32"/>
          <p:cNvSpPr>
            <a:spLocks noChangeArrowheads="1"/>
          </p:cNvSpPr>
          <p:nvPr/>
        </p:nvSpPr>
        <p:spPr bwMode="auto">
          <a:xfrm>
            <a:off x="6705600" y="4648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9" name="Text Box 33"/>
          <p:cNvSpPr txBox="1">
            <a:spLocks noChangeArrowheads="1"/>
          </p:cNvSpPr>
          <p:nvPr/>
        </p:nvSpPr>
        <p:spPr bwMode="auto">
          <a:xfrm>
            <a:off x="6781800" y="4724402"/>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Dept</a:t>
            </a:r>
          </a:p>
        </p:txBody>
      </p:sp>
      <p:sp>
        <p:nvSpPr>
          <p:cNvPr id="34850" name="Oval 34"/>
          <p:cNvSpPr>
            <a:spLocks noChangeArrowheads="1"/>
          </p:cNvSpPr>
          <p:nvPr/>
        </p:nvSpPr>
        <p:spPr bwMode="auto">
          <a:xfrm>
            <a:off x="7162800" y="3810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1" name="Oval 35"/>
          <p:cNvSpPr>
            <a:spLocks noChangeArrowheads="1"/>
          </p:cNvSpPr>
          <p:nvPr/>
        </p:nvSpPr>
        <p:spPr bwMode="auto">
          <a:xfrm>
            <a:off x="7543800" y="5562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2" name="Line 36"/>
          <p:cNvSpPr>
            <a:spLocks noChangeShapeType="1"/>
          </p:cNvSpPr>
          <p:nvPr/>
        </p:nvSpPr>
        <p:spPr bwMode="auto">
          <a:xfrm flipH="1">
            <a:off x="7315200" y="43434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3" name="Line 37"/>
          <p:cNvSpPr>
            <a:spLocks noChangeShapeType="1"/>
          </p:cNvSpPr>
          <p:nvPr/>
        </p:nvSpPr>
        <p:spPr bwMode="auto">
          <a:xfrm flipH="1" flipV="1">
            <a:off x="7467600" y="51054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4" name="Text Box 38"/>
          <p:cNvSpPr txBox="1">
            <a:spLocks noChangeArrowheads="1"/>
          </p:cNvSpPr>
          <p:nvPr/>
        </p:nvSpPr>
        <p:spPr bwMode="auto">
          <a:xfrm>
            <a:off x="7315200" y="3886202"/>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4855" name="Text Box 39"/>
          <p:cNvSpPr txBox="1">
            <a:spLocks noChangeArrowheads="1"/>
          </p:cNvSpPr>
          <p:nvPr/>
        </p:nvSpPr>
        <p:spPr bwMode="auto">
          <a:xfrm>
            <a:off x="7772400" y="5638802"/>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Code</a:t>
            </a:r>
          </a:p>
        </p:txBody>
      </p:sp>
      <p:sp>
        <p:nvSpPr>
          <p:cNvPr id="34857" name="AutoShape 41"/>
          <p:cNvSpPr>
            <a:spLocks noChangeArrowheads="1"/>
          </p:cNvSpPr>
          <p:nvPr/>
        </p:nvSpPr>
        <p:spPr bwMode="auto">
          <a:xfrm>
            <a:off x="3733800" y="3962400"/>
            <a:ext cx="16764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8" name="Text Box 42"/>
          <p:cNvSpPr txBox="1">
            <a:spLocks noChangeArrowheads="1"/>
          </p:cNvSpPr>
          <p:nvPr/>
        </p:nvSpPr>
        <p:spPr bwMode="auto">
          <a:xfrm>
            <a:off x="4114800" y="4114802"/>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member</a:t>
            </a:r>
          </a:p>
        </p:txBody>
      </p:sp>
      <p:sp>
        <p:nvSpPr>
          <p:cNvPr id="34859" name="Line 43"/>
          <p:cNvSpPr>
            <a:spLocks noChangeShapeType="1"/>
          </p:cNvSpPr>
          <p:nvPr/>
        </p:nvSpPr>
        <p:spPr bwMode="auto">
          <a:xfrm flipH="1" flipV="1">
            <a:off x="5105400" y="4495800"/>
            <a:ext cx="1600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1" name="Line 45"/>
          <p:cNvSpPr>
            <a:spLocks noChangeShapeType="1"/>
          </p:cNvSpPr>
          <p:nvPr/>
        </p:nvSpPr>
        <p:spPr bwMode="auto">
          <a:xfrm flipV="1">
            <a:off x="4572000" y="26670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4887" name="Group 71"/>
          <p:cNvGraphicFramePr>
            <a:graphicFrameLocks noGrp="1"/>
          </p:cNvGraphicFramePr>
          <p:nvPr>
            <p:ph idx="1"/>
          </p:nvPr>
        </p:nvGraphicFramePr>
        <p:xfrm>
          <a:off x="3200400" y="5486400"/>
          <a:ext cx="2019300" cy="1188720"/>
        </p:xfrm>
        <a:graphic>
          <a:graphicData uri="http://schemas.openxmlformats.org/drawingml/2006/table">
            <a:tbl>
              <a:tblPr/>
              <a:tblGrid>
                <a:gridCol w="1009650">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Code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4885" name="AutoShape 69"/>
          <p:cNvSpPr>
            <a:spLocks noChangeArrowheads="1"/>
          </p:cNvSpPr>
          <p:nvPr/>
        </p:nvSpPr>
        <p:spPr bwMode="auto">
          <a:xfrm>
            <a:off x="4038600" y="4724400"/>
            <a:ext cx="609600" cy="685800"/>
          </a:xfrm>
          <a:prstGeom prst="downArrow">
            <a:avLst>
              <a:gd name="adj1" fmla="val 50000"/>
              <a:gd name="adj2" fmla="val 2812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4889" name="Line 73"/>
          <p:cNvSpPr>
            <a:spLocks noChangeShapeType="1"/>
          </p:cNvSpPr>
          <p:nvPr/>
        </p:nvSpPr>
        <p:spPr bwMode="auto">
          <a:xfrm>
            <a:off x="2057400" y="4876800"/>
            <a:ext cx="1447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0" name="Text Box 74"/>
          <p:cNvSpPr txBox="1">
            <a:spLocks noChangeArrowheads="1"/>
          </p:cNvSpPr>
          <p:nvPr/>
        </p:nvSpPr>
        <p:spPr bwMode="auto">
          <a:xfrm>
            <a:off x="838200" y="4495802"/>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Primary Key of </a:t>
            </a:r>
            <a:r>
              <a:rPr lang="en-US" altLang="zh-TW" i="1"/>
              <a:t>Advisor</a:t>
            </a:r>
            <a:endParaRPr lang="en-US" altLang="zh-TW"/>
          </a:p>
        </p:txBody>
      </p:sp>
      <p:sp>
        <p:nvSpPr>
          <p:cNvPr id="34891" name="Line 75"/>
          <p:cNvSpPr>
            <a:spLocks noChangeShapeType="1"/>
          </p:cNvSpPr>
          <p:nvPr/>
        </p:nvSpPr>
        <p:spPr bwMode="auto">
          <a:xfrm flipH="1" flipV="1">
            <a:off x="5257800" y="5715000"/>
            <a:ext cx="1066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2" name="Text Box 76"/>
          <p:cNvSpPr txBox="1">
            <a:spLocks noChangeArrowheads="1"/>
          </p:cNvSpPr>
          <p:nvPr/>
        </p:nvSpPr>
        <p:spPr bwMode="auto">
          <a:xfrm>
            <a:off x="5562600" y="6096002"/>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Primary key of </a:t>
            </a:r>
            <a:r>
              <a:rPr lang="en-US" altLang="zh-TW" i="1"/>
              <a:t>Dept</a:t>
            </a:r>
          </a:p>
        </p:txBody>
      </p:sp>
      <p:sp>
        <p:nvSpPr>
          <p:cNvPr id="2" name="TextBox 1">
            <a:extLst>
              <a:ext uri="{FF2B5EF4-FFF2-40B4-BE49-F238E27FC236}">
                <a16:creationId xmlns:a16="http://schemas.microsoft.com/office/drawing/2014/main" id="{C67911E9-6878-423D-BCEA-5EB241FE7997}"/>
              </a:ext>
            </a:extLst>
          </p:cNvPr>
          <p:cNvSpPr txBox="1"/>
          <p:nvPr/>
        </p:nvSpPr>
        <p:spPr>
          <a:xfrm>
            <a:off x="6142350" y="1943131"/>
            <a:ext cx="604101" cy="369332"/>
          </a:xfrm>
          <a:prstGeom prst="rect">
            <a:avLst/>
          </a:prstGeom>
          <a:noFill/>
        </p:spPr>
        <p:txBody>
          <a:bodyPr wrap="square" rtlCol="0">
            <a:spAutoFit/>
          </a:bodyPr>
          <a:lstStyle/>
          <a:p>
            <a:r>
              <a:rPr lang="en-US" dirty="0"/>
              <a:t>1</a:t>
            </a:r>
            <a:endParaRPr lang="vi-VN" dirty="0"/>
          </a:p>
        </p:txBody>
      </p:sp>
      <p:sp>
        <p:nvSpPr>
          <p:cNvPr id="46" name="TextBox 45">
            <a:extLst>
              <a:ext uri="{FF2B5EF4-FFF2-40B4-BE49-F238E27FC236}">
                <a16:creationId xmlns:a16="http://schemas.microsoft.com/office/drawing/2014/main" id="{428E7CFC-F2AA-466F-9304-CAD403316940}"/>
              </a:ext>
            </a:extLst>
          </p:cNvPr>
          <p:cNvSpPr txBox="1"/>
          <p:nvPr/>
        </p:nvSpPr>
        <p:spPr>
          <a:xfrm>
            <a:off x="2634400" y="1953328"/>
            <a:ext cx="604101" cy="369332"/>
          </a:xfrm>
          <a:prstGeom prst="rect">
            <a:avLst/>
          </a:prstGeom>
          <a:noFill/>
        </p:spPr>
        <p:txBody>
          <a:bodyPr wrap="square" rtlCol="0">
            <a:spAutoFit/>
          </a:bodyPr>
          <a:lstStyle/>
          <a:p>
            <a:r>
              <a:rPr lang="en-US" dirty="0"/>
              <a:t>M</a:t>
            </a:r>
            <a:endParaRPr lang="vi-VN" dirty="0"/>
          </a:p>
        </p:txBody>
      </p:sp>
      <p:sp>
        <p:nvSpPr>
          <p:cNvPr id="3" name="Arrow: Right 2">
            <a:extLst>
              <a:ext uri="{FF2B5EF4-FFF2-40B4-BE49-F238E27FC236}">
                <a16:creationId xmlns:a16="http://schemas.microsoft.com/office/drawing/2014/main" id="{0A03CDE1-13A0-0716-DE04-22E38C179DED}"/>
              </a:ext>
            </a:extLst>
          </p:cNvPr>
          <p:cNvSpPr/>
          <p:nvPr/>
        </p:nvSpPr>
        <p:spPr>
          <a:xfrm>
            <a:off x="-1296955" y="2057400"/>
            <a:ext cx="1862955" cy="990602"/>
          </a:xfrm>
          <a:prstGeom prst="rightArrow">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Gộp thực thể</a:t>
            </a:r>
          </a:p>
        </p:txBody>
      </p:sp>
    </p:spTree>
    <p:extLst>
      <p:ext uri="{BB962C8B-B14F-4D97-AF65-F5344CB8AC3E}">
        <p14:creationId xmlns:p14="http://schemas.microsoft.com/office/powerpoint/2010/main" val="26769102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486" y="376477"/>
            <a:ext cx="7936637" cy="840859"/>
          </a:xfrm>
        </p:spPr>
        <p:txBody>
          <a:bodyPr>
            <a:normAutofit/>
          </a:bodyPr>
          <a:lstStyle/>
          <a:p>
            <a:r>
              <a:rPr lang="en-US" dirty="0"/>
              <a:t>From E/R Relationship to Relations</a:t>
            </a:r>
          </a:p>
        </p:txBody>
      </p:sp>
      <p:grpSp>
        <p:nvGrpSpPr>
          <p:cNvPr id="4" name="Group 48"/>
          <p:cNvGrpSpPr/>
          <p:nvPr/>
        </p:nvGrpSpPr>
        <p:grpSpPr>
          <a:xfrm>
            <a:off x="1828800" y="2362200"/>
            <a:ext cx="5486400" cy="1828800"/>
            <a:chOff x="1828800" y="3048000"/>
            <a:chExt cx="5486400" cy="1828800"/>
          </a:xfrm>
        </p:grpSpPr>
        <p:sp>
          <p:nvSpPr>
            <p:cNvPr id="5" name="Rectangle 4"/>
            <p:cNvSpPr/>
            <p:nvPr/>
          </p:nvSpPr>
          <p:spPr>
            <a:xfrm>
              <a:off x="1828800" y="3085563"/>
              <a:ext cx="9906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Stars</a:t>
              </a:r>
            </a:p>
          </p:txBody>
        </p:sp>
        <p:sp>
          <p:nvSpPr>
            <p:cNvPr id="6" name="Rectangle 5"/>
            <p:cNvSpPr/>
            <p:nvPr/>
          </p:nvSpPr>
          <p:spPr>
            <a:xfrm>
              <a:off x="6096000" y="3085563"/>
              <a:ext cx="1219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Movies</a:t>
              </a:r>
            </a:p>
          </p:txBody>
        </p:sp>
        <p:grpSp>
          <p:nvGrpSpPr>
            <p:cNvPr id="7" name="Group 5"/>
            <p:cNvGrpSpPr/>
            <p:nvPr/>
          </p:nvGrpSpPr>
          <p:grpSpPr>
            <a:xfrm>
              <a:off x="3657598" y="3048000"/>
              <a:ext cx="1542454" cy="533400"/>
              <a:chOff x="4495800" y="4038600"/>
              <a:chExt cx="990600" cy="533400"/>
            </a:xfrm>
          </p:grpSpPr>
          <p:sp>
            <p:nvSpPr>
              <p:cNvPr id="15" name="Diamond 6"/>
              <p:cNvSpPr/>
              <p:nvPr/>
            </p:nvSpPr>
            <p:spPr>
              <a:xfrm>
                <a:off x="4495800" y="4038600"/>
                <a:ext cx="9906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4648200" y="4126468"/>
                <a:ext cx="691733" cy="369332"/>
              </a:xfrm>
              <a:prstGeom prst="rect">
                <a:avLst/>
              </a:prstGeom>
              <a:noFill/>
            </p:spPr>
            <p:txBody>
              <a:bodyPr wrap="none" rtlCol="0">
                <a:spAutoFit/>
              </a:bodyPr>
              <a:lstStyle/>
              <a:p>
                <a:r>
                  <a:rPr lang="en-US" dirty="0"/>
                  <a:t>Contracts</a:t>
                </a:r>
              </a:p>
            </p:txBody>
          </p:sp>
        </p:grpSp>
        <p:sp>
          <p:nvSpPr>
            <p:cNvPr id="8" name="Rectangle 7"/>
            <p:cNvSpPr/>
            <p:nvPr/>
          </p:nvSpPr>
          <p:spPr>
            <a:xfrm>
              <a:off x="3822879" y="4419600"/>
              <a:ext cx="1219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Studios</a:t>
              </a:r>
            </a:p>
          </p:txBody>
        </p:sp>
        <p:cxnSp>
          <p:nvCxnSpPr>
            <p:cNvPr id="9" name="Straight Connector 8"/>
            <p:cNvCxnSpPr>
              <a:endCxn id="6" idx="1"/>
            </p:cNvCxnSpPr>
            <p:nvPr/>
          </p:nvCxnSpPr>
          <p:spPr>
            <a:xfrm flipV="1">
              <a:off x="5200054" y="3314163"/>
              <a:ext cx="895946" cy="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3"/>
            </p:cNvCxnSpPr>
            <p:nvPr/>
          </p:nvCxnSpPr>
          <p:spPr>
            <a:xfrm>
              <a:off x="2819400" y="3314163"/>
              <a:ext cx="838200" cy="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urved Connector 10"/>
            <p:cNvCxnSpPr>
              <a:stCxn id="16" idx="1"/>
              <a:endCxn id="8" idx="1"/>
            </p:cNvCxnSpPr>
            <p:nvPr/>
          </p:nvCxnSpPr>
          <p:spPr>
            <a:xfrm rot="10800000" flipV="1">
              <a:off x="3822879" y="3320534"/>
              <a:ext cx="72020" cy="1327666"/>
            </a:xfrm>
            <a:prstGeom prst="curvedConnector3">
              <a:avLst>
                <a:gd name="adj1" fmla="val 417412"/>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2" name="Curved Connector 11"/>
            <p:cNvCxnSpPr/>
            <p:nvPr/>
          </p:nvCxnSpPr>
          <p:spPr>
            <a:xfrm rot="10800000" flipV="1">
              <a:off x="5033378" y="3352800"/>
              <a:ext cx="72022" cy="1327666"/>
            </a:xfrm>
            <a:prstGeom prst="curvedConnector3">
              <a:avLst>
                <a:gd name="adj1" fmla="val -262107"/>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24577" y="3733800"/>
              <a:ext cx="838691" cy="646331"/>
            </a:xfrm>
            <a:prstGeom prst="rect">
              <a:avLst/>
            </a:prstGeom>
            <a:noFill/>
          </p:spPr>
          <p:txBody>
            <a:bodyPr wrap="none" rtlCol="0">
              <a:spAutoFit/>
            </a:bodyPr>
            <a:lstStyle/>
            <a:p>
              <a:r>
                <a:rPr lang="en-US" dirty="0"/>
                <a:t>Studio </a:t>
              </a:r>
            </a:p>
            <a:p>
              <a:r>
                <a:rPr lang="en-US" dirty="0"/>
                <a:t>of star</a:t>
              </a:r>
            </a:p>
          </p:txBody>
        </p:sp>
        <p:sp>
          <p:nvSpPr>
            <p:cNvPr id="14" name="TextBox 13"/>
            <p:cNvSpPr txBox="1"/>
            <p:nvPr/>
          </p:nvSpPr>
          <p:spPr>
            <a:xfrm>
              <a:off x="5240764" y="3733800"/>
              <a:ext cx="1126719" cy="646331"/>
            </a:xfrm>
            <a:prstGeom prst="rect">
              <a:avLst/>
            </a:prstGeom>
            <a:noFill/>
          </p:spPr>
          <p:txBody>
            <a:bodyPr wrap="none" rtlCol="0">
              <a:spAutoFit/>
            </a:bodyPr>
            <a:lstStyle/>
            <a:p>
              <a:r>
                <a:rPr lang="en-US" dirty="0"/>
                <a:t>Producing</a:t>
              </a:r>
            </a:p>
            <a:p>
              <a:r>
                <a:rPr lang="en-US" dirty="0"/>
                <a:t>studio</a:t>
              </a:r>
            </a:p>
          </p:txBody>
        </p:sp>
      </p:grpSp>
      <p:sp>
        <p:nvSpPr>
          <p:cNvPr id="17" name="TextBox 16"/>
          <p:cNvSpPr txBox="1"/>
          <p:nvPr/>
        </p:nvSpPr>
        <p:spPr>
          <a:xfrm>
            <a:off x="1066802" y="4419600"/>
            <a:ext cx="7866321" cy="369332"/>
          </a:xfrm>
          <a:prstGeom prst="rect">
            <a:avLst/>
          </a:prstGeom>
          <a:noFill/>
        </p:spPr>
        <p:txBody>
          <a:bodyPr wrap="none" rtlCol="0">
            <a:spAutoFit/>
          </a:bodyPr>
          <a:lstStyle/>
          <a:p>
            <a:r>
              <a:rPr lang="en-US" dirty="0">
                <a:latin typeface="Arial" pitchFamily="34" charset="0"/>
                <a:cs typeface="Arial" pitchFamily="34" charset="0"/>
              </a:rPr>
              <a:t>Contracts(</a:t>
            </a:r>
            <a:r>
              <a:rPr lang="en-US" dirty="0" err="1">
                <a:latin typeface="Arial" pitchFamily="34" charset="0"/>
                <a:cs typeface="Arial" pitchFamily="34" charset="0"/>
              </a:rPr>
              <a:t>starName</a:t>
            </a:r>
            <a:r>
              <a:rPr lang="en-US" dirty="0">
                <a:latin typeface="Arial" pitchFamily="34" charset="0"/>
                <a:cs typeface="Arial" pitchFamily="34" charset="0"/>
              </a:rPr>
              <a:t>, </a:t>
            </a:r>
            <a:r>
              <a:rPr lang="en-US" dirty="0" err="1">
                <a:latin typeface="Arial" pitchFamily="34" charset="0"/>
                <a:cs typeface="Arial" pitchFamily="34" charset="0"/>
              </a:rPr>
              <a:t>title,year</a:t>
            </a:r>
            <a:r>
              <a:rPr lang="en-US" dirty="0">
                <a:latin typeface="Arial" pitchFamily="34" charset="0"/>
                <a:cs typeface="Arial" pitchFamily="34" charset="0"/>
              </a:rPr>
              <a:t>, </a:t>
            </a:r>
            <a:r>
              <a:rPr lang="en-US" dirty="0" err="1">
                <a:latin typeface="Arial" pitchFamily="34" charset="0"/>
                <a:cs typeface="Arial" pitchFamily="34" charset="0"/>
              </a:rPr>
              <a:t>studioOfStar_name</a:t>
            </a:r>
            <a:r>
              <a:rPr lang="en-US" dirty="0">
                <a:latin typeface="Arial" pitchFamily="34" charset="0"/>
                <a:cs typeface="Arial" pitchFamily="34" charset="0"/>
              </a:rPr>
              <a:t>, </a:t>
            </a:r>
            <a:r>
              <a:rPr lang="en-US" dirty="0" err="1">
                <a:latin typeface="Arial" pitchFamily="34" charset="0"/>
                <a:cs typeface="Arial" pitchFamily="34" charset="0"/>
              </a:rPr>
              <a:t>producingStudio_name</a:t>
            </a:r>
            <a:r>
              <a:rPr lang="en-US" dirty="0">
                <a:latin typeface="Arial" pitchFamily="34" charset="0"/>
                <a:cs typeface="Arial" pitchFamily="34" charset="0"/>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Combining Relations</a:t>
            </a:r>
          </a:p>
        </p:txBody>
      </p:sp>
      <p:sp>
        <p:nvSpPr>
          <p:cNvPr id="42" name="TextBox 41"/>
          <p:cNvSpPr txBox="1"/>
          <p:nvPr/>
        </p:nvSpPr>
        <p:spPr>
          <a:xfrm>
            <a:off x="3886202" y="4167664"/>
            <a:ext cx="4295407" cy="369332"/>
          </a:xfrm>
          <a:prstGeom prst="rect">
            <a:avLst/>
          </a:prstGeom>
          <a:noFill/>
        </p:spPr>
        <p:txBody>
          <a:bodyPr wrap="none" rtlCol="0">
            <a:spAutoFit/>
          </a:bodyPr>
          <a:lstStyle/>
          <a:p>
            <a:r>
              <a:rPr lang="en-US" dirty="0"/>
              <a:t>Movies(</a:t>
            </a:r>
            <a:r>
              <a:rPr lang="en-US" dirty="0" err="1"/>
              <a:t>title,year,length,genre,</a:t>
            </a:r>
            <a:r>
              <a:rPr lang="en-US" b="1" dirty="0" err="1">
                <a:solidFill>
                  <a:srgbClr val="7030A0"/>
                </a:solidFill>
              </a:rPr>
              <a:t>studioName</a:t>
            </a:r>
            <a:r>
              <a:rPr lang="en-US" dirty="0"/>
              <a:t>)</a:t>
            </a:r>
          </a:p>
        </p:txBody>
      </p:sp>
      <p:grpSp>
        <p:nvGrpSpPr>
          <p:cNvPr id="48" name="Group 47"/>
          <p:cNvGrpSpPr/>
          <p:nvPr/>
        </p:nvGrpSpPr>
        <p:grpSpPr>
          <a:xfrm>
            <a:off x="1295400" y="1295402"/>
            <a:ext cx="6781800" cy="3374129"/>
            <a:chOff x="1295400" y="1295400"/>
            <a:chExt cx="6781800" cy="3374129"/>
          </a:xfrm>
        </p:grpSpPr>
        <p:grpSp>
          <p:nvGrpSpPr>
            <p:cNvPr id="43" name="Group 42"/>
            <p:cNvGrpSpPr/>
            <p:nvPr/>
          </p:nvGrpSpPr>
          <p:grpSpPr>
            <a:xfrm>
              <a:off x="1295400" y="1313260"/>
              <a:ext cx="6781800" cy="3356269"/>
              <a:chOff x="1295400" y="2133600"/>
              <a:chExt cx="6781800" cy="3938615"/>
            </a:xfrm>
          </p:grpSpPr>
          <p:sp>
            <p:nvSpPr>
              <p:cNvPr id="4" name="Rectangle 3"/>
              <p:cNvSpPr/>
              <p:nvPr/>
            </p:nvSpPr>
            <p:spPr>
              <a:xfrm>
                <a:off x="1676400" y="29718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Stars</a:t>
                </a:r>
              </a:p>
            </p:txBody>
          </p:sp>
          <p:sp>
            <p:nvSpPr>
              <p:cNvPr id="5" name="Rectangle 4"/>
              <p:cNvSpPr/>
              <p:nvPr/>
            </p:nvSpPr>
            <p:spPr>
              <a:xfrm>
                <a:off x="5943600" y="38100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Movies</a:t>
                </a:r>
              </a:p>
            </p:txBody>
          </p:sp>
          <p:sp>
            <p:nvSpPr>
              <p:cNvPr id="6" name="Rectangle 5"/>
              <p:cNvSpPr/>
              <p:nvPr/>
            </p:nvSpPr>
            <p:spPr>
              <a:xfrm>
                <a:off x="1676400" y="46482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Studios</a:t>
                </a:r>
              </a:p>
            </p:txBody>
          </p:sp>
          <p:grpSp>
            <p:nvGrpSpPr>
              <p:cNvPr id="7" name="Group 9"/>
              <p:cNvGrpSpPr/>
              <p:nvPr/>
            </p:nvGrpSpPr>
            <p:grpSpPr>
              <a:xfrm>
                <a:off x="3886200" y="3048000"/>
                <a:ext cx="1219200" cy="533400"/>
                <a:chOff x="4191000" y="3352800"/>
                <a:chExt cx="1219200" cy="533400"/>
              </a:xfrm>
            </p:grpSpPr>
            <p:sp>
              <p:nvSpPr>
                <p:cNvPr id="8" name="Diamond 6"/>
                <p:cNvSpPr/>
                <p:nvPr/>
              </p:nvSpPr>
              <p:spPr>
                <a:xfrm>
                  <a:off x="4191000" y="33528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4338215" y="3440668"/>
                  <a:ext cx="886397" cy="433415"/>
                </a:xfrm>
                <a:prstGeom prst="rect">
                  <a:avLst/>
                </a:prstGeom>
                <a:noFill/>
              </p:spPr>
              <p:txBody>
                <a:bodyPr wrap="none" rtlCol="0">
                  <a:spAutoFit/>
                </a:bodyPr>
                <a:lstStyle/>
                <a:p>
                  <a:r>
                    <a:rPr lang="en-US" dirty="0"/>
                    <a:t>Stars-in</a:t>
                  </a:r>
                </a:p>
              </p:txBody>
            </p:sp>
          </p:grpSp>
          <p:grpSp>
            <p:nvGrpSpPr>
              <p:cNvPr id="10" name="Group 13"/>
              <p:cNvGrpSpPr/>
              <p:nvPr/>
            </p:nvGrpSpPr>
            <p:grpSpPr>
              <a:xfrm>
                <a:off x="3886200" y="4724400"/>
                <a:ext cx="1219200" cy="533400"/>
                <a:chOff x="4191000" y="5029200"/>
                <a:chExt cx="1219200" cy="533400"/>
              </a:xfrm>
            </p:grpSpPr>
            <p:sp>
              <p:nvSpPr>
                <p:cNvPr id="11" name="Diamond 10"/>
                <p:cNvSpPr/>
                <p:nvPr/>
              </p:nvSpPr>
              <p:spPr>
                <a:xfrm>
                  <a:off x="4191000" y="50292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4419600" y="5117068"/>
                  <a:ext cx="713657" cy="433415"/>
                </a:xfrm>
                <a:prstGeom prst="rect">
                  <a:avLst/>
                </a:prstGeom>
                <a:noFill/>
              </p:spPr>
              <p:txBody>
                <a:bodyPr wrap="none" rtlCol="0">
                  <a:spAutoFit/>
                </a:bodyPr>
                <a:lstStyle/>
                <a:p>
                  <a:r>
                    <a:rPr lang="en-US" dirty="0"/>
                    <a:t>Owns</a:t>
                  </a:r>
                </a:p>
              </p:txBody>
            </p:sp>
          </p:grpSp>
          <p:sp>
            <p:nvSpPr>
              <p:cNvPr id="13" name="Oval 12"/>
              <p:cNvSpPr/>
              <p:nvPr/>
            </p:nvSpPr>
            <p:spPr>
              <a:xfrm>
                <a:off x="1295400" y="21336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295400" y="2133600"/>
                <a:ext cx="716863" cy="433415"/>
              </a:xfrm>
              <a:prstGeom prst="rect">
                <a:avLst/>
              </a:prstGeom>
              <a:noFill/>
            </p:spPr>
            <p:txBody>
              <a:bodyPr wrap="none" rtlCol="0">
                <a:spAutoFit/>
              </a:bodyPr>
              <a:lstStyle/>
              <a:p>
                <a:r>
                  <a:rPr lang="en-US" u="sng" dirty="0"/>
                  <a:t>name</a:t>
                </a:r>
              </a:p>
            </p:txBody>
          </p:sp>
          <p:sp>
            <p:nvSpPr>
              <p:cNvPr id="15" name="Oval 14"/>
              <p:cNvSpPr/>
              <p:nvPr/>
            </p:nvSpPr>
            <p:spPr>
              <a:xfrm>
                <a:off x="2514600" y="21336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2514600" y="2133600"/>
                <a:ext cx="911019" cy="433415"/>
              </a:xfrm>
              <a:prstGeom prst="rect">
                <a:avLst/>
              </a:prstGeom>
              <a:noFill/>
            </p:spPr>
            <p:txBody>
              <a:bodyPr wrap="none" rtlCol="0">
                <a:spAutoFit/>
              </a:bodyPr>
              <a:lstStyle/>
              <a:p>
                <a:r>
                  <a:rPr lang="en-US" dirty="0"/>
                  <a:t>address</a:t>
                </a:r>
              </a:p>
            </p:txBody>
          </p:sp>
          <p:sp>
            <p:nvSpPr>
              <p:cNvPr id="17" name="Oval 16"/>
              <p:cNvSpPr/>
              <p:nvPr/>
            </p:nvSpPr>
            <p:spPr>
              <a:xfrm>
                <a:off x="1828800" y="3962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1828800" y="3962400"/>
                <a:ext cx="716863" cy="433415"/>
              </a:xfrm>
              <a:prstGeom prst="rect">
                <a:avLst/>
              </a:prstGeom>
              <a:noFill/>
            </p:spPr>
            <p:txBody>
              <a:bodyPr wrap="none" rtlCol="0">
                <a:spAutoFit/>
              </a:bodyPr>
              <a:lstStyle/>
              <a:p>
                <a:r>
                  <a:rPr lang="en-US" u="sng" dirty="0"/>
                  <a:t>name</a:t>
                </a:r>
              </a:p>
            </p:txBody>
          </p:sp>
          <p:sp>
            <p:nvSpPr>
              <p:cNvPr id="19" name="Oval 18"/>
              <p:cNvSpPr/>
              <p:nvPr/>
            </p:nvSpPr>
            <p:spPr>
              <a:xfrm>
                <a:off x="1752600" y="56388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1752600" y="5638800"/>
                <a:ext cx="911019" cy="433415"/>
              </a:xfrm>
              <a:prstGeom prst="rect">
                <a:avLst/>
              </a:prstGeom>
              <a:noFill/>
            </p:spPr>
            <p:txBody>
              <a:bodyPr wrap="none" rtlCol="0">
                <a:spAutoFit/>
              </a:bodyPr>
              <a:lstStyle/>
              <a:p>
                <a:r>
                  <a:rPr lang="en-US" dirty="0"/>
                  <a:t>address</a:t>
                </a:r>
              </a:p>
            </p:txBody>
          </p:sp>
          <p:sp>
            <p:nvSpPr>
              <p:cNvPr id="21" name="Oval 20"/>
              <p:cNvSpPr/>
              <p:nvPr/>
            </p:nvSpPr>
            <p:spPr>
              <a:xfrm>
                <a:off x="6113257" y="2971800"/>
                <a:ext cx="5923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6113257" y="2971799"/>
                <a:ext cx="559769" cy="433415"/>
              </a:xfrm>
              <a:prstGeom prst="rect">
                <a:avLst/>
              </a:prstGeom>
              <a:noFill/>
            </p:spPr>
            <p:txBody>
              <a:bodyPr wrap="none" rtlCol="0">
                <a:spAutoFit/>
              </a:bodyPr>
              <a:lstStyle/>
              <a:p>
                <a:r>
                  <a:rPr lang="en-US" u="sng" dirty="0"/>
                  <a:t>title</a:t>
                </a:r>
              </a:p>
            </p:txBody>
          </p:sp>
          <p:sp>
            <p:nvSpPr>
              <p:cNvPr id="23" name="Oval 22"/>
              <p:cNvSpPr/>
              <p:nvPr/>
            </p:nvSpPr>
            <p:spPr>
              <a:xfrm>
                <a:off x="7332457" y="2971800"/>
                <a:ext cx="6685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7332457" y="2971799"/>
                <a:ext cx="592213" cy="433415"/>
              </a:xfrm>
              <a:prstGeom prst="rect">
                <a:avLst/>
              </a:prstGeom>
              <a:noFill/>
            </p:spPr>
            <p:txBody>
              <a:bodyPr wrap="none" rtlCol="0">
                <a:spAutoFit/>
              </a:bodyPr>
              <a:lstStyle/>
              <a:p>
                <a:r>
                  <a:rPr lang="en-US" u="sng" dirty="0"/>
                  <a:t>year</a:t>
                </a:r>
              </a:p>
            </p:txBody>
          </p:sp>
          <p:sp>
            <p:nvSpPr>
              <p:cNvPr id="25" name="Oval 24"/>
              <p:cNvSpPr/>
              <p:nvPr/>
            </p:nvSpPr>
            <p:spPr>
              <a:xfrm>
                <a:off x="6096000" y="4876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6096000" y="4876800"/>
                <a:ext cx="779124" cy="433415"/>
              </a:xfrm>
              <a:prstGeom prst="rect">
                <a:avLst/>
              </a:prstGeom>
              <a:noFill/>
            </p:spPr>
            <p:txBody>
              <a:bodyPr wrap="none" rtlCol="0">
                <a:spAutoFit/>
              </a:bodyPr>
              <a:lstStyle/>
              <a:p>
                <a:r>
                  <a:rPr lang="en-US" dirty="0"/>
                  <a:t>length</a:t>
                </a:r>
              </a:p>
            </p:txBody>
          </p:sp>
          <p:sp>
            <p:nvSpPr>
              <p:cNvPr id="27" name="Oval 26"/>
              <p:cNvSpPr/>
              <p:nvPr/>
            </p:nvSpPr>
            <p:spPr>
              <a:xfrm>
                <a:off x="7315200" y="4876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7315200" y="4876800"/>
                <a:ext cx="721544" cy="433415"/>
              </a:xfrm>
              <a:prstGeom prst="rect">
                <a:avLst/>
              </a:prstGeom>
              <a:noFill/>
            </p:spPr>
            <p:txBody>
              <a:bodyPr wrap="none" rtlCol="0">
                <a:spAutoFit/>
              </a:bodyPr>
              <a:lstStyle/>
              <a:p>
                <a:r>
                  <a:rPr lang="en-US" dirty="0"/>
                  <a:t>genre</a:t>
                </a:r>
              </a:p>
            </p:txBody>
          </p:sp>
          <p:cxnSp>
            <p:nvCxnSpPr>
              <p:cNvPr id="29" name="Straight Connector 28"/>
              <p:cNvCxnSpPr>
                <a:stCxn id="14" idx="2"/>
                <a:endCxn id="4" idx="0"/>
              </p:cNvCxnSpPr>
              <p:nvPr/>
            </p:nvCxnSpPr>
            <p:spPr>
              <a:xfrm>
                <a:off x="1653832" y="2567015"/>
                <a:ext cx="555968" cy="404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6" idx="2"/>
                <a:endCxn id="4" idx="0"/>
              </p:cNvCxnSpPr>
              <p:nvPr/>
            </p:nvCxnSpPr>
            <p:spPr>
              <a:xfrm flipH="1">
                <a:off x="2209800" y="2567015"/>
                <a:ext cx="760310" cy="404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8" idx="2"/>
                <a:endCxn id="6" idx="0"/>
              </p:cNvCxnSpPr>
              <p:nvPr/>
            </p:nvCxnSpPr>
            <p:spPr>
              <a:xfrm>
                <a:off x="2187232" y="4395815"/>
                <a:ext cx="22568" cy="252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0" idx="0"/>
                <a:endCxn id="6" idx="2"/>
              </p:cNvCxnSpPr>
              <p:nvPr/>
            </p:nvCxnSpPr>
            <p:spPr>
              <a:xfrm flipV="1">
                <a:off x="2208110" y="5334000"/>
                <a:ext cx="169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2" idx="2"/>
                <a:endCxn id="5" idx="0"/>
              </p:cNvCxnSpPr>
              <p:nvPr/>
            </p:nvCxnSpPr>
            <p:spPr>
              <a:xfrm>
                <a:off x="6393142" y="3405214"/>
                <a:ext cx="83858" cy="404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5" idx="0"/>
                <a:endCxn id="24" idx="1"/>
              </p:cNvCxnSpPr>
              <p:nvPr/>
            </p:nvCxnSpPr>
            <p:spPr>
              <a:xfrm flipV="1">
                <a:off x="6477000" y="3188507"/>
                <a:ext cx="855457" cy="621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5" idx="2"/>
                <a:endCxn id="26" idx="0"/>
              </p:cNvCxnSpPr>
              <p:nvPr/>
            </p:nvCxnSpPr>
            <p:spPr>
              <a:xfrm>
                <a:off x="6477000" y="4495800"/>
                <a:ext cx="8562"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 idx="3"/>
                <a:endCxn id="28" idx="0"/>
              </p:cNvCxnSpPr>
              <p:nvPr/>
            </p:nvCxnSpPr>
            <p:spPr>
              <a:xfrm>
                <a:off x="7010400" y="4152901"/>
                <a:ext cx="665572"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4" idx="3"/>
              </p:cNvCxnSpPr>
              <p:nvPr/>
            </p:nvCxnSpPr>
            <p:spPr>
              <a:xfrm>
                <a:off x="2743200" y="33147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5" idx="1"/>
              </p:cNvCxnSpPr>
              <p:nvPr/>
            </p:nvCxnSpPr>
            <p:spPr>
              <a:xfrm>
                <a:off x="5105400" y="3314700"/>
                <a:ext cx="838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1" idx="3"/>
                <a:endCxn id="5" idx="1"/>
              </p:cNvCxnSpPr>
              <p:nvPr/>
            </p:nvCxnSpPr>
            <p:spPr>
              <a:xfrm flipV="1">
                <a:off x="5105400" y="4152900"/>
                <a:ext cx="838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1" idx="1"/>
                <a:endCxn id="6" idx="3"/>
              </p:cNvCxnSpPr>
              <p:nvPr/>
            </p:nvCxnSpPr>
            <p:spPr>
              <a:xfrm rot="10800000">
                <a:off x="2743200" y="4991100"/>
                <a:ext cx="11430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4343400" y="1664732"/>
              <a:ext cx="2940613" cy="369332"/>
            </a:xfrm>
            <a:prstGeom prst="rect">
              <a:avLst/>
            </a:prstGeom>
            <a:noFill/>
          </p:spPr>
          <p:txBody>
            <a:bodyPr wrap="none" rtlCol="0">
              <a:spAutoFit/>
            </a:bodyPr>
            <a:lstStyle/>
            <a:p>
              <a:r>
                <a:rPr lang="en-US" dirty="0"/>
                <a:t>Owns(</a:t>
              </a:r>
              <a:r>
                <a:rPr lang="en-US" u="sng" dirty="0" err="1"/>
                <a:t>title,year</a:t>
              </a:r>
              <a:r>
                <a:rPr lang="en-US" dirty="0" err="1"/>
                <a:t>,studioName</a:t>
              </a:r>
              <a:r>
                <a:rPr lang="en-US" dirty="0"/>
                <a:t>)</a:t>
              </a:r>
            </a:p>
          </p:txBody>
        </p:sp>
        <p:sp>
          <p:nvSpPr>
            <p:cNvPr id="46" name="TextBox 45"/>
            <p:cNvSpPr txBox="1"/>
            <p:nvPr/>
          </p:nvSpPr>
          <p:spPr>
            <a:xfrm>
              <a:off x="4343400" y="1295400"/>
              <a:ext cx="3128164" cy="369332"/>
            </a:xfrm>
            <a:prstGeom prst="rect">
              <a:avLst/>
            </a:prstGeom>
            <a:noFill/>
          </p:spPr>
          <p:txBody>
            <a:bodyPr wrap="none" rtlCol="0">
              <a:spAutoFit/>
            </a:bodyPr>
            <a:lstStyle/>
            <a:p>
              <a:r>
                <a:rPr lang="en-US" dirty="0"/>
                <a:t>Movies(</a:t>
              </a:r>
              <a:r>
                <a:rPr lang="en-US" u="sng" dirty="0" err="1"/>
                <a:t>title,year</a:t>
              </a:r>
              <a:r>
                <a:rPr lang="en-US" dirty="0" err="1"/>
                <a:t>,length,genre</a:t>
              </a:r>
              <a:r>
                <a:rPr lang="en-US" dirty="0"/>
                <a:t>)</a:t>
              </a:r>
            </a:p>
          </p:txBody>
        </p:sp>
      </p:grpSp>
      <p:sp>
        <p:nvSpPr>
          <p:cNvPr id="47" name="Content Placeholder 2"/>
          <p:cNvSpPr>
            <a:spLocks noGrp="1"/>
          </p:cNvSpPr>
          <p:nvPr>
            <p:ph idx="1"/>
          </p:nvPr>
        </p:nvSpPr>
        <p:spPr>
          <a:xfrm>
            <a:off x="533400" y="4648200"/>
            <a:ext cx="8458200" cy="1981200"/>
          </a:xfrm>
        </p:spPr>
        <p:txBody>
          <a:bodyPr>
            <a:noAutofit/>
          </a:bodyPr>
          <a:lstStyle/>
          <a:p>
            <a:pPr marL="438912" lvl="1" indent="-320040">
              <a:spcBef>
                <a:spcPts val="0"/>
              </a:spcBef>
              <a:buSzPct val="80000"/>
              <a:buFont typeface="Wingdings 2"/>
              <a:buChar char=""/>
            </a:pPr>
            <a:r>
              <a:rPr lang="en-US" sz="2000" dirty="0"/>
              <a:t>Suppose an entity set E and a many-one relationship R from E to F. We can </a:t>
            </a:r>
            <a:r>
              <a:rPr lang="en-US" sz="2000" dirty="0">
                <a:solidFill>
                  <a:srgbClr val="00B050"/>
                </a:solidFill>
              </a:rPr>
              <a:t>combine two relations E and R into one relation with a schema consisting of: </a:t>
            </a:r>
          </a:p>
          <a:p>
            <a:pPr marL="704088" lvl="2" indent="-320040">
              <a:spcBef>
                <a:spcPts val="0"/>
              </a:spcBef>
              <a:buSzPct val="80000"/>
              <a:buFont typeface="Wingdings 2"/>
              <a:buChar char=""/>
            </a:pPr>
            <a:r>
              <a:rPr lang="en-US" sz="2000" dirty="0"/>
              <a:t>All attributes </a:t>
            </a:r>
            <a:r>
              <a:rPr lang="en-US" sz="2000"/>
              <a:t>of E (Movies)</a:t>
            </a:r>
            <a:endParaRPr lang="en-US" sz="2000" dirty="0"/>
          </a:p>
          <a:p>
            <a:pPr marL="704088" lvl="2" indent="-320040">
              <a:spcBef>
                <a:spcPts val="0"/>
              </a:spcBef>
              <a:buSzPct val="80000"/>
              <a:buFont typeface="Wingdings 2"/>
              <a:buChar char=""/>
            </a:pPr>
            <a:r>
              <a:rPr lang="en-US" sz="2000" dirty="0"/>
              <a:t>The key attributes of F,  and  all own attributes belonging to relationship R</a:t>
            </a:r>
          </a:p>
          <a:p>
            <a:endParaRPr lang="en-US" sz="2000" dirty="0"/>
          </a:p>
          <a:p>
            <a:pPr lvl="1"/>
            <a:endParaRPr lang="en-US" sz="2000" dirty="0"/>
          </a:p>
        </p:txBody>
      </p:sp>
      <p:sp>
        <p:nvSpPr>
          <p:cNvPr id="3" name="Arrow: Right 2">
            <a:extLst>
              <a:ext uri="{FF2B5EF4-FFF2-40B4-BE49-F238E27FC236}">
                <a16:creationId xmlns:a16="http://schemas.microsoft.com/office/drawing/2014/main" id="{83445448-A582-E118-0EBE-0C8EB7304DB9}"/>
              </a:ext>
            </a:extLst>
          </p:cNvPr>
          <p:cNvSpPr/>
          <p:nvPr/>
        </p:nvSpPr>
        <p:spPr>
          <a:xfrm>
            <a:off x="533400" y="3595874"/>
            <a:ext cx="834820" cy="584401"/>
          </a:xfrm>
          <a:prstGeom prst="rightArrow">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p>
        </p:txBody>
      </p:sp>
      <p:sp>
        <p:nvSpPr>
          <p:cNvPr id="39" name="Arrow: Right 38">
            <a:extLst>
              <a:ext uri="{FF2B5EF4-FFF2-40B4-BE49-F238E27FC236}">
                <a16:creationId xmlns:a16="http://schemas.microsoft.com/office/drawing/2014/main" id="{6F8A1383-F429-AE51-F5D1-5A7809E047F0}"/>
              </a:ext>
            </a:extLst>
          </p:cNvPr>
          <p:cNvSpPr/>
          <p:nvPr/>
        </p:nvSpPr>
        <p:spPr>
          <a:xfrm>
            <a:off x="472507" y="2027529"/>
            <a:ext cx="943799" cy="519468"/>
          </a:xfrm>
          <a:prstGeom prst="rightArrow">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horizontal)">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endParaRPr lang="en-US" dirty="0"/>
          </a:p>
          <a:p>
            <a:endParaRPr lang="en-US" dirty="0"/>
          </a:p>
          <a:p>
            <a:endParaRPr lang="en-US" dirty="0"/>
          </a:p>
          <a:p>
            <a:endParaRPr lang="en-US" dirty="0"/>
          </a:p>
          <a:p>
            <a:endParaRPr lang="en-US" dirty="0"/>
          </a:p>
          <a:p>
            <a:endParaRPr lang="en-US" dirty="0"/>
          </a:p>
          <a:p>
            <a:r>
              <a:rPr lang="en-US" dirty="0"/>
              <a:t>If W is a weak entity set, construct for W a relation whose schema consists of:</a:t>
            </a:r>
          </a:p>
          <a:p>
            <a:pPr marL="612648" lvl="4">
              <a:buFont typeface="Arial" pitchFamily="34" charset="0"/>
              <a:buChar char="•"/>
            </a:pPr>
            <a:r>
              <a:rPr lang="en-US" sz="2600" dirty="0"/>
              <a:t>All attributes of W</a:t>
            </a:r>
          </a:p>
          <a:p>
            <a:pPr marL="612648" lvl="4">
              <a:buFont typeface="Arial" pitchFamily="34" charset="0"/>
              <a:buChar char="•"/>
            </a:pPr>
            <a:r>
              <a:rPr lang="en-US" sz="2600" dirty="0"/>
              <a:t>All own attributes of supporting relationships for W</a:t>
            </a:r>
          </a:p>
          <a:p>
            <a:pPr marL="612648" lvl="4">
              <a:buFont typeface="Arial" pitchFamily="34" charset="0"/>
              <a:buChar char="•"/>
            </a:pPr>
            <a:r>
              <a:rPr lang="en-US" sz="2600" dirty="0"/>
              <a:t>For each supporting relationship for W, say a many-one relationship from W to entity set E, all the key attributes of E</a:t>
            </a:r>
          </a:p>
          <a:p>
            <a:r>
              <a:rPr lang="en-US" dirty="0"/>
              <a:t>Rename attributes, if necessary, to avoid name conflicts</a:t>
            </a:r>
          </a:p>
          <a:p>
            <a:r>
              <a:rPr lang="en-US" dirty="0"/>
              <a:t>Do not construct a relation for any supporting relationship for W</a:t>
            </a:r>
          </a:p>
          <a:p>
            <a:pPr marL="182880" lvl="2">
              <a:buFont typeface="Arial" pitchFamily="34" charset="0"/>
              <a:buChar char="•"/>
            </a:pPr>
            <a:endParaRPr lang="en-US" dirty="0"/>
          </a:p>
          <a:p>
            <a:pPr lvl="1"/>
            <a:endParaRPr lang="en-US" dirty="0"/>
          </a:p>
        </p:txBody>
      </p:sp>
      <p:sp>
        <p:nvSpPr>
          <p:cNvPr id="2" name="Title 1"/>
          <p:cNvSpPr>
            <a:spLocks noGrp="1"/>
          </p:cNvSpPr>
          <p:nvPr>
            <p:ph type="title"/>
          </p:nvPr>
        </p:nvSpPr>
        <p:spPr/>
        <p:txBody>
          <a:bodyPr>
            <a:normAutofit/>
          </a:bodyPr>
          <a:lstStyle/>
          <a:p>
            <a:pPr algn="ctr"/>
            <a:r>
              <a:rPr lang="en-US" dirty="0"/>
              <a:t>Handling Weak Entity Sets</a:t>
            </a:r>
          </a:p>
        </p:txBody>
      </p:sp>
      <p:grpSp>
        <p:nvGrpSpPr>
          <p:cNvPr id="26" name="Group 25"/>
          <p:cNvGrpSpPr/>
          <p:nvPr/>
        </p:nvGrpSpPr>
        <p:grpSpPr>
          <a:xfrm>
            <a:off x="990600" y="1295400"/>
            <a:ext cx="7010400" cy="2057400"/>
            <a:chOff x="990600" y="1295400"/>
            <a:chExt cx="7010400" cy="2057400"/>
          </a:xfrm>
        </p:grpSpPr>
        <p:sp>
          <p:nvSpPr>
            <p:cNvPr id="5" name="Rectangle 4"/>
            <p:cNvSpPr/>
            <p:nvPr/>
          </p:nvSpPr>
          <p:spPr>
            <a:xfrm>
              <a:off x="1447800" y="2057400"/>
              <a:ext cx="1219200" cy="609600"/>
            </a:xfrm>
            <a:prstGeom prst="rect">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0" y="2132526"/>
              <a:ext cx="1059873" cy="4747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Crews</a:t>
              </a:r>
            </a:p>
          </p:txBody>
        </p:sp>
        <p:sp>
          <p:nvSpPr>
            <p:cNvPr id="7" name="Diamond 6"/>
            <p:cNvSpPr/>
            <p:nvPr/>
          </p:nvSpPr>
          <p:spPr>
            <a:xfrm>
              <a:off x="3276600" y="1905000"/>
              <a:ext cx="2362200" cy="838200"/>
            </a:xfrm>
            <a:prstGeom prst="diamond">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iamond 7"/>
            <p:cNvSpPr/>
            <p:nvPr/>
          </p:nvSpPr>
          <p:spPr>
            <a:xfrm>
              <a:off x="3505200" y="2057400"/>
              <a:ext cx="1905000" cy="533401"/>
            </a:xfrm>
            <a:prstGeom prst="diamond">
              <a:avLst/>
            </a:prstGeom>
            <a:noFill/>
            <a:ln cmpd="sng">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Unit-of</a:t>
              </a:r>
            </a:p>
          </p:txBody>
        </p:sp>
        <p:sp>
          <p:nvSpPr>
            <p:cNvPr id="10" name="Rectangle 9"/>
            <p:cNvSpPr/>
            <p:nvPr/>
          </p:nvSpPr>
          <p:spPr>
            <a:xfrm>
              <a:off x="6172200" y="2082084"/>
              <a:ext cx="1295400" cy="533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Studios</a:t>
              </a:r>
            </a:p>
          </p:txBody>
        </p:sp>
        <p:cxnSp>
          <p:nvCxnSpPr>
            <p:cNvPr id="11" name="Straight Arrow Connector 10"/>
            <p:cNvCxnSpPr>
              <a:stCxn id="7" idx="3"/>
              <a:endCxn id="10" idx="1"/>
            </p:cNvCxnSpPr>
            <p:nvPr/>
          </p:nvCxnSpPr>
          <p:spPr>
            <a:xfrm>
              <a:off x="5638800" y="2324100"/>
              <a:ext cx="533400" cy="24684"/>
            </a:xfrm>
            <a:prstGeom prst="straightConnector1">
              <a:avLst/>
            </a:prstGeom>
            <a:ln w="38100">
              <a:tailEnd type="arrow"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3"/>
              <a:endCxn id="7" idx="1"/>
            </p:cNvCxnSpPr>
            <p:nvPr/>
          </p:nvCxnSpPr>
          <p:spPr>
            <a:xfrm flipV="1">
              <a:off x="2667000" y="2324100"/>
              <a:ext cx="6096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066800" y="1295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990600" y="1295400"/>
              <a:ext cx="990600" cy="369332"/>
            </a:xfrm>
            <a:prstGeom prst="rect">
              <a:avLst/>
            </a:prstGeom>
            <a:noFill/>
          </p:spPr>
          <p:txBody>
            <a:bodyPr wrap="square" rtlCol="0">
              <a:spAutoFit/>
            </a:bodyPr>
            <a:lstStyle/>
            <a:p>
              <a:r>
                <a:rPr lang="en-US" u="sng" dirty="0"/>
                <a:t>number</a:t>
              </a:r>
            </a:p>
          </p:txBody>
        </p:sp>
        <p:sp>
          <p:nvSpPr>
            <p:cNvPr id="15" name="Oval 14"/>
            <p:cNvSpPr/>
            <p:nvPr/>
          </p:nvSpPr>
          <p:spPr>
            <a:xfrm>
              <a:off x="2286000" y="12954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2286000" y="1295400"/>
              <a:ext cx="1121013" cy="369332"/>
            </a:xfrm>
            <a:prstGeom prst="rect">
              <a:avLst/>
            </a:prstGeom>
            <a:noFill/>
          </p:spPr>
          <p:txBody>
            <a:bodyPr wrap="none" rtlCol="0">
              <a:spAutoFit/>
            </a:bodyPr>
            <a:lstStyle/>
            <a:p>
              <a:r>
                <a:rPr lang="en-US" dirty="0" err="1"/>
                <a:t>crewChief</a:t>
              </a:r>
              <a:endParaRPr lang="en-US" dirty="0"/>
            </a:p>
          </p:txBody>
        </p:sp>
        <p:sp>
          <p:nvSpPr>
            <p:cNvPr id="17" name="Oval 16"/>
            <p:cNvSpPr/>
            <p:nvPr/>
          </p:nvSpPr>
          <p:spPr>
            <a:xfrm>
              <a:off x="5867400" y="1295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867400" y="1295400"/>
              <a:ext cx="716863" cy="369332"/>
            </a:xfrm>
            <a:prstGeom prst="rect">
              <a:avLst/>
            </a:prstGeom>
            <a:noFill/>
          </p:spPr>
          <p:txBody>
            <a:bodyPr wrap="none" rtlCol="0">
              <a:spAutoFit/>
            </a:bodyPr>
            <a:lstStyle/>
            <a:p>
              <a:r>
                <a:rPr lang="en-US" u="sng" dirty="0"/>
                <a:t>name</a:t>
              </a:r>
            </a:p>
          </p:txBody>
        </p:sp>
        <p:sp>
          <p:nvSpPr>
            <p:cNvPr id="19" name="Oval 18"/>
            <p:cNvSpPr/>
            <p:nvPr/>
          </p:nvSpPr>
          <p:spPr>
            <a:xfrm>
              <a:off x="7086600" y="12954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7086600" y="1295400"/>
              <a:ext cx="911019" cy="369332"/>
            </a:xfrm>
            <a:prstGeom prst="rect">
              <a:avLst/>
            </a:prstGeom>
            <a:noFill/>
          </p:spPr>
          <p:txBody>
            <a:bodyPr wrap="none" rtlCol="0">
              <a:spAutoFit/>
            </a:bodyPr>
            <a:lstStyle/>
            <a:p>
              <a:r>
                <a:rPr lang="en-US" dirty="0"/>
                <a:t>address</a:t>
              </a:r>
            </a:p>
          </p:txBody>
        </p:sp>
        <p:cxnSp>
          <p:nvCxnSpPr>
            <p:cNvPr id="21" name="Straight Connector 20"/>
            <p:cNvCxnSpPr>
              <a:stCxn id="14" idx="2"/>
              <a:endCxn id="5" idx="0"/>
            </p:cNvCxnSpPr>
            <p:nvPr/>
          </p:nvCxnSpPr>
          <p:spPr>
            <a:xfrm rot="16200000" flipH="1">
              <a:off x="1575316" y="1575316"/>
              <a:ext cx="392668"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6" idx="2"/>
              <a:endCxn id="5" idx="0"/>
            </p:cNvCxnSpPr>
            <p:nvPr/>
          </p:nvCxnSpPr>
          <p:spPr>
            <a:xfrm flipH="1">
              <a:off x="2057400" y="1664732"/>
              <a:ext cx="789107" cy="392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8" idx="2"/>
              <a:endCxn id="10" idx="0"/>
            </p:cNvCxnSpPr>
            <p:nvPr/>
          </p:nvCxnSpPr>
          <p:spPr>
            <a:xfrm>
              <a:off x="6225832" y="1664732"/>
              <a:ext cx="594068" cy="417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2"/>
              <a:endCxn id="10" idx="0"/>
            </p:cNvCxnSpPr>
            <p:nvPr/>
          </p:nvCxnSpPr>
          <p:spPr>
            <a:xfrm flipH="1">
              <a:off x="6819900" y="1664732"/>
              <a:ext cx="722210" cy="417352"/>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209800" y="2706469"/>
              <a:ext cx="4609019" cy="646331"/>
            </a:xfrm>
            <a:prstGeom prst="rect">
              <a:avLst/>
            </a:prstGeom>
            <a:noFill/>
          </p:spPr>
          <p:txBody>
            <a:bodyPr wrap="none" rtlCol="0">
              <a:spAutoFit/>
            </a:bodyPr>
            <a:lstStyle/>
            <a:p>
              <a:pPr lvl="1"/>
              <a:r>
                <a:rPr lang="en-US" dirty="0">
                  <a:solidFill>
                    <a:srgbClr val="00B050"/>
                  </a:solidFill>
                  <a:latin typeface="Arial" pitchFamily="34" charset="0"/>
                  <a:cs typeface="Arial" pitchFamily="34" charset="0"/>
                </a:rPr>
                <a:t>Studios(</a:t>
              </a:r>
              <a:r>
                <a:rPr lang="en-US" u="sng" dirty="0">
                  <a:solidFill>
                    <a:srgbClr val="00B050"/>
                  </a:solidFill>
                  <a:latin typeface="Arial" pitchFamily="34" charset="0"/>
                  <a:cs typeface="Arial" pitchFamily="34" charset="0"/>
                </a:rPr>
                <a:t>name</a:t>
              </a:r>
              <a:r>
                <a:rPr lang="en-US" dirty="0">
                  <a:solidFill>
                    <a:srgbClr val="00B050"/>
                  </a:solidFill>
                  <a:latin typeface="Arial" pitchFamily="34" charset="0"/>
                  <a:cs typeface="Arial" pitchFamily="34" charset="0"/>
                </a:rPr>
                <a:t>,address)</a:t>
              </a:r>
            </a:p>
            <a:p>
              <a:pPr lvl="1"/>
              <a:r>
                <a:rPr lang="en-US" dirty="0">
                  <a:solidFill>
                    <a:srgbClr val="00B050"/>
                  </a:solidFill>
                  <a:latin typeface="Arial" pitchFamily="34" charset="0"/>
                  <a:cs typeface="Arial" pitchFamily="34" charset="0"/>
                </a:rPr>
                <a:t>Crews(</a:t>
              </a:r>
              <a:r>
                <a:rPr lang="en-US" u="sng" dirty="0">
                  <a:solidFill>
                    <a:srgbClr val="00B050"/>
                  </a:solidFill>
                  <a:latin typeface="Arial" pitchFamily="34" charset="0"/>
                  <a:cs typeface="Arial" pitchFamily="34" charset="0"/>
                </a:rPr>
                <a:t>number,</a:t>
              </a:r>
              <a:r>
                <a:rPr lang="en-US" dirty="0">
                  <a:solidFill>
                    <a:srgbClr val="00B050"/>
                  </a:solidFill>
                  <a:latin typeface="Arial" pitchFamily="34" charset="0"/>
                  <a:cs typeface="Arial" pitchFamily="34" charset="0"/>
                </a:rPr>
                <a:t>crewChief,</a:t>
              </a:r>
              <a:r>
                <a:rPr lang="en-US" u="sng" dirty="0">
                  <a:solidFill>
                    <a:srgbClr val="00B050"/>
                  </a:solidFill>
                  <a:latin typeface="Arial" pitchFamily="34" charset="0"/>
                  <a:cs typeface="Arial" pitchFamily="34" charset="0"/>
                </a:rPr>
                <a:t>studioName</a:t>
              </a:r>
              <a:r>
                <a:rPr lang="en-US" dirty="0">
                  <a:solidFill>
                    <a:srgbClr val="00B050"/>
                  </a:solidFill>
                  <a:latin typeface="Arial" pitchFamily="34" charset="0"/>
                  <a:cs typeface="Arial" pitchFamily="34" charset="0"/>
                </a:rPr>
                <a:t>)</a:t>
              </a: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F3F2A-F02F-101D-9B35-D611F45879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2840562-36B1-4324-2A46-1FB262705DC7}"/>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23C5B373-F6DC-CE9B-275A-12C95F3D14B6}"/>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7C3A2D93-4651-4C0C-C4E7-B2025B2A5897}"/>
              </a:ext>
            </a:extLst>
          </p:cNvPr>
          <p:cNvSpPr>
            <a:spLocks noGrp="1"/>
          </p:cNvSpPr>
          <p:nvPr>
            <p:ph type="sldNum" sz="quarter" idx="12"/>
          </p:nvPr>
        </p:nvSpPr>
        <p:spPr/>
        <p:txBody>
          <a:bodyPr/>
          <a:lstStyle/>
          <a:p>
            <a:fld id="{CC2FDD2D-D1AD-4AA7-93C2-8410BB90945D}" type="slidenum">
              <a:rPr lang="vi-VN" smtClean="0"/>
              <a:t>36</a:t>
            </a:fld>
            <a:endParaRPr lang="vi-VN"/>
          </a:p>
        </p:txBody>
      </p:sp>
    </p:spTree>
    <p:extLst>
      <p:ext uri="{BB962C8B-B14F-4D97-AF65-F5344CB8AC3E}">
        <p14:creationId xmlns:p14="http://schemas.microsoft.com/office/powerpoint/2010/main" val="3008917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How we convert this structure to relations?</a:t>
            </a:r>
          </a:p>
        </p:txBody>
      </p:sp>
      <p:sp>
        <p:nvSpPr>
          <p:cNvPr id="2" name="Title 1"/>
          <p:cNvSpPr>
            <a:spLocks noGrp="1"/>
          </p:cNvSpPr>
          <p:nvPr>
            <p:ph type="title"/>
          </p:nvPr>
        </p:nvSpPr>
        <p:spPr/>
        <p:txBody>
          <a:bodyPr>
            <a:normAutofit fontScale="90000"/>
          </a:bodyPr>
          <a:lstStyle/>
          <a:p>
            <a:pPr algn="ctr"/>
            <a:r>
              <a:rPr lang="en-US" dirty="0"/>
              <a:t>Converting Subclass Structures to Relations</a:t>
            </a:r>
          </a:p>
        </p:txBody>
      </p:sp>
      <p:grpSp>
        <p:nvGrpSpPr>
          <p:cNvPr id="4" name="Group 3"/>
          <p:cNvGrpSpPr/>
          <p:nvPr/>
        </p:nvGrpSpPr>
        <p:grpSpPr>
          <a:xfrm>
            <a:off x="990602" y="2438400"/>
            <a:ext cx="7346893" cy="3200400"/>
            <a:chOff x="533400" y="2667000"/>
            <a:chExt cx="7346893"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477644" y="4343400"/>
              <a:ext cx="437940" cy="369332"/>
            </a:xfrm>
            <a:prstGeom prst="rect">
              <a:avLst/>
            </a:prstGeom>
            <a:noFill/>
          </p:spPr>
          <p:txBody>
            <a:bodyPr wrap="none" rtlCol="0">
              <a:spAutoFit/>
            </a:bodyPr>
            <a:lstStyle/>
            <a:p>
              <a:r>
                <a:rPr lang="en-US" dirty="0" err="1"/>
                <a:t>isa</a:t>
              </a:r>
              <a:endParaRPr lang="en-US" dirty="0"/>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678044" y="4343400"/>
              <a:ext cx="437940" cy="369332"/>
            </a:xfrm>
            <a:prstGeom prst="rect">
              <a:avLst/>
            </a:prstGeom>
            <a:noFill/>
          </p:spPr>
          <p:txBody>
            <a:bodyPr wrap="none" rtlCol="0">
              <a:spAutoFit/>
            </a:bodyPr>
            <a:lstStyle/>
            <a:p>
              <a:r>
                <a:rPr lang="en-US" dirty="0" err="1"/>
                <a:t>isa</a:t>
              </a:r>
              <a:endParaRPr lang="en-US" dirty="0"/>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flipH="1">
              <a:off x="2324100" y="4712732"/>
              <a:ext cx="372514" cy="545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a:off x="5897014" y="4712732"/>
              <a:ext cx="389486" cy="545068"/>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23"/>
            <p:cNvGrpSpPr/>
            <p:nvPr/>
          </p:nvGrpSpPr>
          <p:grpSpPr>
            <a:xfrm>
              <a:off x="2286000" y="2667000"/>
              <a:ext cx="838200" cy="381000"/>
              <a:chOff x="3886200" y="2743200"/>
              <a:chExt cx="838200" cy="381000"/>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886200" y="2743200"/>
                <a:ext cx="779124" cy="369332"/>
              </a:xfrm>
              <a:prstGeom prst="rect">
                <a:avLst/>
              </a:prstGeom>
              <a:noFill/>
            </p:spPr>
            <p:txBody>
              <a:bodyPr wrap="none" rtlCol="0">
                <a:spAutoFit/>
              </a:bodyPr>
              <a:lstStyle/>
              <a:p>
                <a:r>
                  <a:rPr lang="en-US" dirty="0"/>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05200" y="2667000"/>
              <a:ext cx="559769" cy="369332"/>
            </a:xfrm>
            <a:prstGeom prst="rect">
              <a:avLst/>
            </a:prstGeom>
            <a:noFill/>
          </p:spPr>
          <p:txBody>
            <a:bodyPr wrap="none" rtlCol="0">
              <a:spAutoFit/>
            </a:bodyPr>
            <a:lstStyle/>
            <a:p>
              <a:r>
                <a:rPr lang="en-US" dirty="0"/>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72000" y="2667000"/>
              <a:ext cx="592213" cy="369332"/>
            </a:xfrm>
            <a:prstGeom prst="rect">
              <a:avLst/>
            </a:prstGeom>
            <a:noFill/>
          </p:spPr>
          <p:txBody>
            <a:bodyPr wrap="none" rtlCol="0">
              <a:spAutoFit/>
            </a:bodyPr>
            <a:lstStyle/>
            <a:p>
              <a:r>
                <a:rPr lang="en-US" dirty="0"/>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562600" y="2667000"/>
              <a:ext cx="721544" cy="369332"/>
            </a:xfrm>
            <a:prstGeom prst="rect">
              <a:avLst/>
            </a:prstGeom>
            <a:noFill/>
          </p:spPr>
          <p:txBody>
            <a:bodyPr wrap="none" rtlCol="0">
              <a:spAutoFit/>
            </a:bodyPr>
            <a:lstStyle/>
            <a:p>
              <a:r>
                <a:rPr lang="en-US" dirty="0"/>
                <a:t>genre</a:t>
              </a:r>
            </a:p>
          </p:txBody>
        </p:sp>
        <p:cxnSp>
          <p:nvCxnSpPr>
            <p:cNvPr id="23" name="Straight Connector 22"/>
            <p:cNvCxnSpPr>
              <a:stCxn id="36" idx="2"/>
              <a:endCxn id="5" idx="0"/>
            </p:cNvCxnSpPr>
            <p:nvPr/>
          </p:nvCxnSpPr>
          <p:spPr>
            <a:xfrm>
              <a:off x="2675562" y="3036332"/>
              <a:ext cx="1629738" cy="545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a:off x="3785085" y="3036332"/>
              <a:ext cx="520215" cy="545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flipH="1">
              <a:off x="4305300" y="3036332"/>
              <a:ext cx="562807" cy="545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flipH="1">
              <a:off x="4305300" y="3036332"/>
              <a:ext cx="1618072" cy="545068"/>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934200" y="4343400"/>
              <a:ext cx="946093" cy="369332"/>
            </a:xfrm>
            <a:prstGeom prst="rect">
              <a:avLst/>
            </a:prstGeom>
            <a:noFill/>
          </p:spPr>
          <p:txBody>
            <a:bodyPr wrap="none" rtlCol="0">
              <a:spAutoFit/>
            </a:bodyPr>
            <a:lstStyle/>
            <a:p>
              <a:r>
                <a:rPr lang="en-US" dirty="0"/>
                <a:t>weapon</a:t>
              </a:r>
            </a:p>
          </p:txBody>
        </p:sp>
        <p:cxnSp>
          <p:nvCxnSpPr>
            <p:cNvPr id="29" name="Straight Connector 28"/>
            <p:cNvCxnSpPr>
              <a:stCxn id="28" idx="2"/>
              <a:endCxn id="7" idx="3"/>
            </p:cNvCxnSpPr>
            <p:nvPr/>
          </p:nvCxnSpPr>
          <p:spPr>
            <a:xfrm rot="5400000">
              <a:off x="6745790" y="4901143"/>
              <a:ext cx="849868" cy="473047"/>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990600" y="3733800"/>
              <a:ext cx="784125" cy="369332"/>
            </a:xfrm>
            <a:prstGeom prst="rect">
              <a:avLst/>
            </a:prstGeom>
            <a:noFill/>
          </p:spPr>
          <p:txBody>
            <a:bodyPr wrap="none" rtlCol="0">
              <a:spAutoFit/>
            </a:bodyPr>
            <a:lstStyle/>
            <a:p>
              <a:r>
                <a:rPr lang="en-US" dirty="0"/>
                <a:t>Voices</a:t>
              </a:r>
            </a:p>
          </p:txBody>
        </p:sp>
        <p:cxnSp>
          <p:nvCxnSpPr>
            <p:cNvPr id="32" name="Straight Connector 31"/>
            <p:cNvCxnSpPr>
              <a:stCxn id="31" idx="2"/>
              <a:endCxn id="6" idx="1"/>
            </p:cNvCxnSpPr>
            <p:nvPr/>
          </p:nvCxnSpPr>
          <p:spPr>
            <a:xfrm>
              <a:off x="1382663" y="4103132"/>
              <a:ext cx="293737" cy="1459468"/>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890565" cy="369332"/>
            </a:xfrm>
            <a:prstGeom prst="rect">
              <a:avLst/>
            </a:prstGeom>
            <a:noFill/>
          </p:spPr>
          <p:txBody>
            <a:bodyPr wrap="none" rtlCol="0">
              <a:spAutoFit/>
            </a:bodyPr>
            <a:lstStyle/>
            <a:p>
              <a:r>
                <a:rPr lang="en-US" dirty="0"/>
                <a:t>to Stars</a:t>
              </a:r>
            </a:p>
          </p:txBody>
        </p:sp>
        <p:cxnSp>
          <p:nvCxnSpPr>
            <p:cNvPr id="34" name="Straight Connector 33"/>
            <p:cNvCxnSpPr>
              <a:stCxn id="30" idx="0"/>
              <a:endCxn id="33" idx="2"/>
            </p:cNvCxnSpPr>
            <p:nvPr/>
          </p:nvCxnSpPr>
          <p:spPr>
            <a:xfrm flipH="1" flipV="1">
              <a:off x="978683" y="3036332"/>
              <a:ext cx="469117" cy="621268"/>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The principal conversion strategies</a:t>
            </a:r>
          </a:p>
          <a:p>
            <a:pPr lvl="1"/>
            <a:r>
              <a:rPr lang="en-US" dirty="0"/>
              <a:t>Follow E/R viewpoint</a:t>
            </a:r>
          </a:p>
          <a:p>
            <a:pPr lvl="2"/>
            <a:r>
              <a:rPr lang="en-US" dirty="0"/>
              <a:t>For each entity set E in the hierarchy, create a relation that includes the key attributes from the </a:t>
            </a:r>
            <a:r>
              <a:rPr lang="en-US" dirty="0">
                <a:solidFill>
                  <a:srgbClr val="00B050"/>
                </a:solidFill>
              </a:rPr>
              <a:t>root</a:t>
            </a:r>
            <a:r>
              <a:rPr lang="en-US" dirty="0"/>
              <a:t> and any attributes belong </a:t>
            </a:r>
            <a:r>
              <a:rPr lang="en-US"/>
              <a:t>to E </a:t>
            </a:r>
            <a:r>
              <a:rPr lang="en-US">
                <a:solidFill>
                  <a:srgbClr val="00B050"/>
                </a:solidFill>
              </a:rPr>
              <a:t>( từ cha đến con)</a:t>
            </a:r>
            <a:endParaRPr lang="en-US" dirty="0">
              <a:solidFill>
                <a:srgbClr val="00B050"/>
              </a:solidFill>
            </a:endParaRPr>
          </a:p>
          <a:p>
            <a:pPr lvl="1"/>
            <a:r>
              <a:rPr lang="en-US" dirty="0"/>
              <a:t>Treat entities </a:t>
            </a:r>
            <a:r>
              <a:rPr lang="en-US"/>
              <a:t>as object-oriented – </a:t>
            </a:r>
            <a:r>
              <a:rPr lang="en-US">
                <a:solidFill>
                  <a:srgbClr val="00B050"/>
                </a:solidFill>
              </a:rPr>
              <a:t>kế thừa</a:t>
            </a:r>
            <a:endParaRPr lang="en-US" dirty="0">
              <a:solidFill>
                <a:srgbClr val="00B050"/>
              </a:solidFill>
            </a:endParaRPr>
          </a:p>
          <a:p>
            <a:pPr lvl="2"/>
            <a:r>
              <a:rPr lang="en-US" dirty="0"/>
              <a:t>For each possible </a:t>
            </a:r>
            <a:r>
              <a:rPr lang="en-US" dirty="0" err="1"/>
              <a:t>subtree</a:t>
            </a:r>
            <a:r>
              <a:rPr lang="en-US" dirty="0"/>
              <a:t> that includes the root, create one relation, whose schema includes all the attributes of all the entity sets in the </a:t>
            </a:r>
            <a:r>
              <a:rPr lang="en-US" dirty="0" err="1"/>
              <a:t>subtree</a:t>
            </a:r>
            <a:endParaRPr lang="en-US" dirty="0"/>
          </a:p>
          <a:p>
            <a:pPr lvl="1"/>
            <a:r>
              <a:rPr lang="en-US" dirty="0"/>
              <a:t>Use null values</a:t>
            </a:r>
          </a:p>
          <a:p>
            <a:pPr lvl="2"/>
            <a:r>
              <a:rPr lang="en-US" b="1" dirty="0">
                <a:solidFill>
                  <a:srgbClr val="00B050"/>
                </a:solidFill>
              </a:rPr>
              <a:t>Create only one relation </a:t>
            </a:r>
            <a:r>
              <a:rPr lang="en-US" dirty="0"/>
              <a:t>with all attributes of all entity sets in the hierarchy. Each entity is represented by one </a:t>
            </a:r>
            <a:r>
              <a:rPr lang="en-US" dirty="0" err="1"/>
              <a:t>tuple</a:t>
            </a:r>
            <a:r>
              <a:rPr lang="en-US" dirty="0"/>
              <a:t>, and that </a:t>
            </a:r>
            <a:r>
              <a:rPr lang="en-US" dirty="0" err="1"/>
              <a:t>tuple</a:t>
            </a:r>
            <a:r>
              <a:rPr lang="en-US" dirty="0"/>
              <a:t> has a NULL value for whatever attributes  the entity does not have</a:t>
            </a:r>
          </a:p>
        </p:txBody>
      </p:sp>
      <p:sp>
        <p:nvSpPr>
          <p:cNvPr id="2" name="Title 1"/>
          <p:cNvSpPr>
            <a:spLocks noGrp="1"/>
          </p:cNvSpPr>
          <p:nvPr>
            <p:ph type="title"/>
          </p:nvPr>
        </p:nvSpPr>
        <p:spPr/>
        <p:txBody>
          <a:bodyPr>
            <a:normAutofit fontScale="90000"/>
          </a:bodyPr>
          <a:lstStyle/>
          <a:p>
            <a:pPr algn="ctr"/>
            <a:r>
              <a:rPr lang="en-US" dirty="0"/>
              <a:t>Converting Subclass Structures to Relations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E/R Style Conversion</a:t>
            </a:r>
          </a:p>
        </p:txBody>
      </p:sp>
      <p:grpSp>
        <p:nvGrpSpPr>
          <p:cNvPr id="4" name="Group 3"/>
          <p:cNvGrpSpPr/>
          <p:nvPr/>
        </p:nvGrpSpPr>
        <p:grpSpPr>
          <a:xfrm>
            <a:off x="990600" y="1905000"/>
            <a:ext cx="7670024" cy="2971800"/>
            <a:chOff x="533400" y="2667000"/>
            <a:chExt cx="7352257"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9" name="TextBox 8"/>
            <p:cNvSpPr txBox="1"/>
            <p:nvPr/>
          </p:nvSpPr>
          <p:spPr>
            <a:xfrm>
              <a:off x="2477644" y="4343400"/>
              <a:ext cx="459748" cy="397742"/>
            </a:xfrm>
            <a:prstGeom prst="rect">
              <a:avLst/>
            </a:prstGeom>
            <a:noFill/>
          </p:spPr>
          <p:txBody>
            <a:bodyPr wrap="none" rtlCol="0">
              <a:spAutoFit/>
            </a:bodyPr>
            <a:lstStyle/>
            <a:p>
              <a:r>
                <a:rPr lang="en-US" dirty="0" err="1">
                  <a:latin typeface="Arial" pitchFamily="34" charset="0"/>
                  <a:cs typeface="Arial" pitchFamily="34" charset="0"/>
                </a:rPr>
                <a:t>isa</a:t>
              </a:r>
              <a:endParaRPr lang="en-US" dirty="0">
                <a:latin typeface="Arial" pitchFamily="34" charset="0"/>
                <a:cs typeface="Arial" pitchFamily="34" charset="0"/>
              </a:endParaRPr>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1" name="TextBox 10"/>
            <p:cNvSpPr txBox="1"/>
            <p:nvPr/>
          </p:nvSpPr>
          <p:spPr>
            <a:xfrm>
              <a:off x="5678044" y="4343400"/>
              <a:ext cx="459748" cy="397742"/>
            </a:xfrm>
            <a:prstGeom prst="rect">
              <a:avLst/>
            </a:prstGeom>
            <a:noFill/>
          </p:spPr>
          <p:txBody>
            <a:bodyPr wrap="none" rtlCol="0">
              <a:spAutoFit/>
            </a:bodyPr>
            <a:lstStyle/>
            <a:p>
              <a:r>
                <a:rPr lang="en-US" dirty="0" err="1">
                  <a:latin typeface="Arial" pitchFamily="34" charset="0"/>
                  <a:cs typeface="Arial" pitchFamily="34" charset="0"/>
                </a:rPr>
                <a:t>isa</a:t>
              </a:r>
              <a:endParaRPr lang="en-US" dirty="0">
                <a:latin typeface="Arial" pitchFamily="34" charset="0"/>
                <a:cs typeface="Arial" pitchFamily="34" charset="0"/>
              </a:endParaRPr>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57481" y="4807763"/>
              <a:ext cx="516658" cy="383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38880" y="4810179"/>
              <a:ext cx="516658" cy="378583"/>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23"/>
            <p:cNvGrpSpPr/>
            <p:nvPr/>
          </p:nvGrpSpPr>
          <p:grpSpPr>
            <a:xfrm>
              <a:off x="2286000" y="2667000"/>
              <a:ext cx="838200" cy="397742"/>
              <a:chOff x="3886200" y="2743200"/>
              <a:chExt cx="838200" cy="397742"/>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6" name="TextBox 35"/>
              <p:cNvSpPr txBox="1"/>
              <p:nvPr/>
            </p:nvSpPr>
            <p:spPr>
              <a:xfrm>
                <a:off x="3886200" y="2743200"/>
                <a:ext cx="779359" cy="397742"/>
              </a:xfrm>
              <a:prstGeom prst="rect">
                <a:avLst/>
              </a:prstGeom>
              <a:noFill/>
            </p:spPr>
            <p:txBody>
              <a:bodyPr wrap="none" rtlCol="0">
                <a:spAutoFit/>
              </a:bodyPr>
              <a:lstStyle/>
              <a:p>
                <a:r>
                  <a:rPr lang="en-US" dirty="0">
                    <a:latin typeface="Arial" pitchFamily="34" charset="0"/>
                    <a:cs typeface="Arial" pitchFamily="34" charset="0"/>
                  </a:rPr>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8" name="TextBox 17"/>
            <p:cNvSpPr txBox="1"/>
            <p:nvPr/>
          </p:nvSpPr>
          <p:spPr>
            <a:xfrm>
              <a:off x="3505200" y="2667000"/>
              <a:ext cx="521212" cy="397742"/>
            </a:xfrm>
            <a:prstGeom prst="rect">
              <a:avLst/>
            </a:prstGeom>
            <a:noFill/>
          </p:spPr>
          <p:txBody>
            <a:bodyPr wrap="none" rtlCol="0">
              <a:spAutoFit/>
            </a:bodyPr>
            <a:lstStyle/>
            <a:p>
              <a:r>
                <a:rPr lang="en-US" dirty="0">
                  <a:latin typeface="Arial" pitchFamily="34" charset="0"/>
                  <a:cs typeface="Arial" pitchFamily="34" charset="0"/>
                </a:rPr>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0" name="TextBox 19"/>
            <p:cNvSpPr txBox="1"/>
            <p:nvPr/>
          </p:nvSpPr>
          <p:spPr>
            <a:xfrm>
              <a:off x="4572000" y="2667000"/>
              <a:ext cx="607261" cy="397742"/>
            </a:xfrm>
            <a:prstGeom prst="rect">
              <a:avLst/>
            </a:prstGeom>
            <a:noFill/>
          </p:spPr>
          <p:txBody>
            <a:bodyPr wrap="none" rtlCol="0">
              <a:spAutoFit/>
            </a:bodyPr>
            <a:lstStyle/>
            <a:p>
              <a:r>
                <a:rPr lang="en-US" dirty="0">
                  <a:latin typeface="Arial" pitchFamily="34" charset="0"/>
                  <a:cs typeface="Arial" pitchFamily="34" charset="0"/>
                </a:rPr>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2" name="TextBox 21"/>
            <p:cNvSpPr txBox="1"/>
            <p:nvPr/>
          </p:nvSpPr>
          <p:spPr>
            <a:xfrm>
              <a:off x="5562600" y="2667000"/>
              <a:ext cx="742481" cy="397742"/>
            </a:xfrm>
            <a:prstGeom prst="rect">
              <a:avLst/>
            </a:prstGeom>
            <a:noFill/>
          </p:spPr>
          <p:txBody>
            <a:bodyPr wrap="none" rtlCol="0">
              <a:spAutoFit/>
            </a:bodyPr>
            <a:lstStyle/>
            <a:p>
              <a:r>
                <a:rPr lang="en-US" dirty="0">
                  <a:latin typeface="Arial" pitchFamily="34" charset="0"/>
                  <a:cs typeface="Arial" pitchFamily="34" charset="0"/>
                </a:rPr>
                <a:t>genre</a:t>
              </a:r>
            </a:p>
          </p:txBody>
        </p:sp>
        <p:cxnSp>
          <p:nvCxnSpPr>
            <p:cNvPr id="23" name="Straight Connector 22"/>
            <p:cNvCxnSpPr>
              <a:stCxn id="36" idx="2"/>
              <a:endCxn id="5" idx="0"/>
            </p:cNvCxnSpPr>
            <p:nvPr/>
          </p:nvCxnSpPr>
          <p:spPr>
            <a:xfrm rot="16200000" flipH="1">
              <a:off x="3232161" y="2508261"/>
              <a:ext cx="516658" cy="1629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77224" y="3053324"/>
              <a:ext cx="516658" cy="5394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32136" y="3037906"/>
              <a:ext cx="516658" cy="570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61241" y="2508801"/>
              <a:ext cx="516658" cy="1628540"/>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8" name="TextBox 27"/>
            <p:cNvSpPr txBox="1"/>
            <p:nvPr/>
          </p:nvSpPr>
          <p:spPr>
            <a:xfrm>
              <a:off x="6934200" y="4343400"/>
              <a:ext cx="951457" cy="397742"/>
            </a:xfrm>
            <a:prstGeom prst="rect">
              <a:avLst/>
            </a:prstGeom>
            <a:noFill/>
          </p:spPr>
          <p:txBody>
            <a:bodyPr wrap="none" rtlCol="0">
              <a:spAutoFit/>
            </a:bodyPr>
            <a:lstStyle/>
            <a:p>
              <a:r>
                <a:rPr lang="en-US" dirty="0">
                  <a:latin typeface="Arial" pitchFamily="34" charset="0"/>
                  <a:cs typeface="Arial" pitchFamily="34" charset="0"/>
                </a:rPr>
                <a:t>weapon</a:t>
              </a:r>
            </a:p>
          </p:txBody>
        </p:sp>
        <p:cxnSp>
          <p:nvCxnSpPr>
            <p:cNvPr id="29" name="Straight Connector 28"/>
            <p:cNvCxnSpPr>
              <a:stCxn id="28" idx="2"/>
              <a:endCxn id="7" idx="3"/>
            </p:cNvCxnSpPr>
            <p:nvPr/>
          </p:nvCxnSpPr>
          <p:spPr>
            <a:xfrm rot="5400000">
              <a:off x="6761336" y="4914007"/>
              <a:ext cx="821459" cy="475728"/>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31" name="TextBox 30"/>
            <p:cNvSpPr txBox="1"/>
            <p:nvPr/>
          </p:nvSpPr>
          <p:spPr>
            <a:xfrm>
              <a:off x="990600" y="3733800"/>
              <a:ext cx="828592" cy="397742"/>
            </a:xfrm>
            <a:prstGeom prst="rect">
              <a:avLst/>
            </a:prstGeom>
            <a:noFill/>
          </p:spPr>
          <p:txBody>
            <a:bodyPr wrap="none" rtlCol="0">
              <a:spAutoFit/>
            </a:bodyPr>
            <a:lstStyle/>
            <a:p>
              <a:r>
                <a:rPr lang="en-US" dirty="0">
                  <a:latin typeface="Arial" pitchFamily="34" charset="0"/>
                  <a:cs typeface="Arial" pitchFamily="34" charset="0"/>
                </a:rPr>
                <a:t>Voices</a:t>
              </a:r>
            </a:p>
          </p:txBody>
        </p:sp>
        <p:cxnSp>
          <p:nvCxnSpPr>
            <p:cNvPr id="32" name="Straight Connector 31"/>
            <p:cNvCxnSpPr>
              <a:stCxn id="31" idx="2"/>
              <a:endCxn id="6" idx="1"/>
            </p:cNvCxnSpPr>
            <p:nvPr/>
          </p:nvCxnSpPr>
          <p:spPr>
            <a:xfrm rot="16200000" flipH="1">
              <a:off x="825118" y="4711319"/>
              <a:ext cx="1431058" cy="271504"/>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39164" cy="397742"/>
            </a:xfrm>
            <a:prstGeom prst="rect">
              <a:avLst/>
            </a:prstGeom>
            <a:noFill/>
          </p:spPr>
          <p:txBody>
            <a:bodyPr wrap="none" rtlCol="0">
              <a:spAutoFit/>
            </a:bodyPr>
            <a:lstStyle/>
            <a:p>
              <a:r>
                <a:rPr lang="en-US" dirty="0">
                  <a:latin typeface="Arial" pitchFamily="34" charset="0"/>
                  <a:cs typeface="Arial" pitchFamily="34" charset="0"/>
                </a:rPr>
                <a:t>to Stars</a:t>
              </a:r>
            </a:p>
          </p:txBody>
        </p:sp>
        <p:cxnSp>
          <p:nvCxnSpPr>
            <p:cNvPr id="34" name="Straight Connector 33"/>
            <p:cNvCxnSpPr>
              <a:stCxn id="30" idx="0"/>
              <a:endCxn id="33" idx="2"/>
            </p:cNvCxnSpPr>
            <p:nvPr/>
          </p:nvCxnSpPr>
          <p:spPr>
            <a:xfrm rot="16200000" flipV="1">
              <a:off x="928963" y="3138762"/>
              <a:ext cx="592858" cy="44481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1981200" y="5029200"/>
            <a:ext cx="5486400" cy="1446550"/>
          </a:xfrm>
          <a:prstGeom prst="rect">
            <a:avLst/>
          </a:prstGeom>
          <a:noFill/>
        </p:spPr>
        <p:txBody>
          <a:bodyPr wrap="square" rtlCol="0">
            <a:spAutoFit/>
          </a:bodyPr>
          <a:lstStyle/>
          <a:p>
            <a:pPr lvl="1"/>
            <a:r>
              <a:rPr lang="en-US" sz="2200" dirty="0">
                <a:latin typeface="Arial" pitchFamily="34" charset="0"/>
                <a:cs typeface="Arial" pitchFamily="34" charset="0"/>
              </a:rPr>
              <a:t>Movies(</a:t>
            </a:r>
            <a:r>
              <a:rPr lang="en-US" sz="2200" u="sng" dirty="0">
                <a:solidFill>
                  <a:srgbClr val="FF0000"/>
                </a:solidFill>
                <a:latin typeface="Arial" pitchFamily="34" charset="0"/>
                <a:cs typeface="Arial" pitchFamily="34" charset="0"/>
              </a:rPr>
              <a:t>title,year</a:t>
            </a:r>
            <a:r>
              <a:rPr lang="en-US" sz="2200" dirty="0">
                <a:solidFill>
                  <a:srgbClr val="FF0000"/>
                </a:solidFill>
                <a:latin typeface="Arial" pitchFamily="34" charset="0"/>
                <a:cs typeface="Arial" pitchFamily="34" charset="0"/>
              </a:rPr>
              <a:t>,</a:t>
            </a:r>
            <a:r>
              <a:rPr lang="en-US" sz="2200" dirty="0">
                <a:latin typeface="Arial" pitchFamily="34" charset="0"/>
                <a:cs typeface="Arial" pitchFamily="34" charset="0"/>
              </a:rPr>
              <a:t>length,genre)</a:t>
            </a:r>
          </a:p>
          <a:p>
            <a:pPr lvl="1"/>
            <a:r>
              <a:rPr lang="en-US" sz="2200" dirty="0">
                <a:latin typeface="Arial" pitchFamily="34" charset="0"/>
                <a:cs typeface="Arial" pitchFamily="34" charset="0"/>
              </a:rPr>
              <a:t>MurderMysteries(</a:t>
            </a:r>
            <a:r>
              <a:rPr lang="en-US" sz="2200" u="sng" dirty="0">
                <a:solidFill>
                  <a:srgbClr val="FF0000"/>
                </a:solidFill>
                <a:latin typeface="Arial" pitchFamily="34" charset="0"/>
                <a:cs typeface="Arial" pitchFamily="34" charset="0"/>
              </a:rPr>
              <a:t>title,year</a:t>
            </a:r>
            <a:r>
              <a:rPr lang="en-US" sz="2200" dirty="0">
                <a:solidFill>
                  <a:srgbClr val="FF0000"/>
                </a:solidFill>
                <a:latin typeface="Arial" pitchFamily="34" charset="0"/>
                <a:cs typeface="Arial" pitchFamily="34" charset="0"/>
              </a:rPr>
              <a:t>,</a:t>
            </a:r>
            <a:r>
              <a:rPr lang="en-US" sz="2200" dirty="0">
                <a:latin typeface="Arial" pitchFamily="34" charset="0"/>
                <a:cs typeface="Arial" pitchFamily="34" charset="0"/>
              </a:rPr>
              <a:t>weapon)</a:t>
            </a:r>
          </a:p>
          <a:p>
            <a:pPr lvl="1"/>
            <a:r>
              <a:rPr lang="en-US" sz="2200" strike="sngStrike" dirty="0">
                <a:latin typeface="Arial" pitchFamily="34" charset="0"/>
                <a:cs typeface="Arial" pitchFamily="34" charset="0"/>
              </a:rPr>
              <a:t>Cartoons(</a:t>
            </a:r>
            <a:r>
              <a:rPr lang="en-US" sz="2200" u="sng" strike="sngStrike" dirty="0" err="1">
                <a:solidFill>
                  <a:srgbClr val="FF0000"/>
                </a:solidFill>
                <a:latin typeface="Arial" pitchFamily="34" charset="0"/>
                <a:cs typeface="Arial" pitchFamily="34" charset="0"/>
              </a:rPr>
              <a:t>title,year</a:t>
            </a:r>
            <a:r>
              <a:rPr lang="en-US" sz="2200" strike="sngStrike" dirty="0">
                <a:latin typeface="Arial" pitchFamily="34" charset="0"/>
                <a:cs typeface="Arial" pitchFamily="34" charset="0"/>
              </a:rPr>
              <a:t>) </a:t>
            </a:r>
            <a:r>
              <a:rPr lang="en-US" sz="2200" dirty="0">
                <a:latin typeface="Arial" pitchFamily="34" charset="0"/>
                <a:cs typeface="Arial" pitchFamily="34" charset="0"/>
                <a:sym typeface="Wingdings" pitchFamily="2" charset="2"/>
              </a:rPr>
              <a:t> remove</a:t>
            </a:r>
          </a:p>
          <a:p>
            <a:pPr lvl="1"/>
            <a:r>
              <a:rPr lang="en-US" sz="2200" dirty="0">
                <a:latin typeface="Arial" pitchFamily="34" charset="0"/>
                <a:cs typeface="Arial" pitchFamily="34" charset="0"/>
              </a:rPr>
              <a:t>Voices(</a:t>
            </a:r>
            <a:r>
              <a:rPr lang="en-US" sz="2200" u="sng" dirty="0" err="1">
                <a:solidFill>
                  <a:srgbClr val="FF0000"/>
                </a:solidFill>
                <a:latin typeface="Arial" pitchFamily="34" charset="0"/>
                <a:cs typeface="Arial" pitchFamily="34" charset="0"/>
              </a:rPr>
              <a:t>title,year</a:t>
            </a:r>
            <a:r>
              <a:rPr lang="en-US" sz="2200" dirty="0" err="1">
                <a:solidFill>
                  <a:srgbClr val="FF0000"/>
                </a:solidFill>
                <a:latin typeface="Arial" pitchFamily="34" charset="0"/>
                <a:cs typeface="Arial" pitchFamily="34" charset="0"/>
              </a:rPr>
              <a:t>,</a:t>
            </a:r>
            <a:r>
              <a:rPr lang="en-US" sz="2200" dirty="0" err="1">
                <a:latin typeface="Arial" pitchFamily="34" charset="0"/>
                <a:cs typeface="Arial" pitchFamily="34" charset="0"/>
              </a:rPr>
              <a:t>starName</a:t>
            </a:r>
            <a:r>
              <a:rPr lang="en-US" sz="2200" dirty="0">
                <a:latin typeface="Arial" pitchFamily="34" charset="0"/>
                <a:cs typeface="Arial"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blinds(horizontal)">
                                      <p:cBhvr>
                                        <p:cTn id="7" dur="500"/>
                                        <p:tgtEl>
                                          <p:spTgt spid="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
                                            <p:txEl>
                                              <p:pRg st="1" end="1"/>
                                            </p:txEl>
                                          </p:spTgt>
                                        </p:tgtEl>
                                        <p:attrNameLst>
                                          <p:attrName>style.visibility</p:attrName>
                                        </p:attrNameLst>
                                      </p:cBhvr>
                                      <p:to>
                                        <p:strVal val="visible"/>
                                      </p:to>
                                    </p:set>
                                    <p:animEffect transition="in" filter="blinds(horizontal)">
                                      <p:cBhvr>
                                        <p:cTn id="12" dur="500"/>
                                        <p:tgtEl>
                                          <p:spTgt spid="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
                                            <p:txEl>
                                              <p:pRg st="2" end="2"/>
                                            </p:txEl>
                                          </p:spTgt>
                                        </p:tgtEl>
                                        <p:attrNameLst>
                                          <p:attrName>style.visibility</p:attrName>
                                        </p:attrNameLst>
                                      </p:cBhvr>
                                      <p:to>
                                        <p:strVal val="visible"/>
                                      </p:to>
                                    </p:set>
                                    <p:animEffect transition="in" filter="blinds(horizontal)">
                                      <p:cBhvr>
                                        <p:cTn id="17" dur="500"/>
                                        <p:tgtEl>
                                          <p:spTgt spid="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
                                            <p:txEl>
                                              <p:pRg st="3" end="3"/>
                                            </p:txEl>
                                          </p:spTgt>
                                        </p:tgtEl>
                                        <p:attrNameLst>
                                          <p:attrName>style.visibility</p:attrName>
                                        </p:attrNameLst>
                                      </p:cBhvr>
                                      <p:to>
                                        <p:strVal val="visible"/>
                                      </p:to>
                                    </p:set>
                                    <p:animEffect transition="in" filter="blinds(horizontal)">
                                      <p:cBhvr>
                                        <p:cTn id="22" dur="500"/>
                                        <p:tgtEl>
                                          <p:spTgt spid="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E4902-060C-4CC6-A0D4-8A6B265511DA}"/>
              </a:ext>
            </a:extLst>
          </p:cNvPr>
          <p:cNvSpPr>
            <a:spLocks noGrp="1"/>
          </p:cNvSpPr>
          <p:nvPr>
            <p:ph type="title"/>
          </p:nvPr>
        </p:nvSpPr>
        <p:spPr/>
        <p:txBody>
          <a:bodyPr/>
          <a:lstStyle/>
          <a:p>
            <a:pPr algn="ctr"/>
            <a:r>
              <a:rPr lang="en-US" dirty="0"/>
              <a:t>Data model - Overview</a:t>
            </a:r>
            <a:endParaRPr lang="vi-VN" dirty="0"/>
          </a:p>
        </p:txBody>
      </p:sp>
      <p:sp>
        <p:nvSpPr>
          <p:cNvPr id="4" name="Footer Placeholder 3">
            <a:extLst>
              <a:ext uri="{FF2B5EF4-FFF2-40B4-BE49-F238E27FC236}">
                <a16:creationId xmlns:a16="http://schemas.microsoft.com/office/drawing/2014/main" id="{07C08453-5A5D-423B-9266-65E56B5C25DD}"/>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FA40B1EB-7D0F-4BF6-A0F0-8DD982C50524}"/>
              </a:ext>
            </a:extLst>
          </p:cNvPr>
          <p:cNvSpPr>
            <a:spLocks noGrp="1"/>
          </p:cNvSpPr>
          <p:nvPr>
            <p:ph type="sldNum" sz="quarter" idx="12"/>
          </p:nvPr>
        </p:nvSpPr>
        <p:spPr/>
        <p:txBody>
          <a:bodyPr/>
          <a:lstStyle/>
          <a:p>
            <a:fld id="{CC2FDD2D-D1AD-4AA7-93C2-8410BB90945D}" type="slidenum">
              <a:rPr lang="vi-VN" smtClean="0"/>
              <a:t>4</a:t>
            </a:fld>
            <a:endParaRPr lang="vi-VN"/>
          </a:p>
        </p:txBody>
      </p:sp>
      <p:pic>
        <p:nvPicPr>
          <p:cNvPr id="6" name="Picture 5">
            <a:extLst>
              <a:ext uri="{FF2B5EF4-FFF2-40B4-BE49-F238E27FC236}">
                <a16:creationId xmlns:a16="http://schemas.microsoft.com/office/drawing/2014/main" id="{6B8F515E-59F8-4F7C-9877-BC7D3676E52C}"/>
              </a:ext>
            </a:extLst>
          </p:cNvPr>
          <p:cNvPicPr>
            <a:picLocks noChangeAspect="1"/>
          </p:cNvPicPr>
          <p:nvPr/>
        </p:nvPicPr>
        <p:blipFill>
          <a:blip r:embed="rId2"/>
          <a:stretch>
            <a:fillRect/>
          </a:stretch>
        </p:blipFill>
        <p:spPr>
          <a:xfrm>
            <a:off x="1393655" y="1312545"/>
            <a:ext cx="6031691" cy="4962163"/>
          </a:xfrm>
          <a:prstGeom prst="rect">
            <a:avLst/>
          </a:prstGeom>
        </p:spPr>
      </p:pic>
    </p:spTree>
    <p:extLst>
      <p:ext uri="{BB962C8B-B14F-4D97-AF65-F5344CB8AC3E}">
        <p14:creationId xmlns:p14="http://schemas.microsoft.com/office/powerpoint/2010/main" val="17844344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An Object-Oriented Approach</a:t>
            </a:r>
          </a:p>
        </p:txBody>
      </p:sp>
      <p:grpSp>
        <p:nvGrpSpPr>
          <p:cNvPr id="4" name="Group 3"/>
          <p:cNvGrpSpPr/>
          <p:nvPr/>
        </p:nvGrpSpPr>
        <p:grpSpPr>
          <a:xfrm>
            <a:off x="990602" y="1828800"/>
            <a:ext cx="7616675" cy="2971800"/>
            <a:chOff x="533400" y="2667000"/>
            <a:chExt cx="7301119"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477644" y="4343400"/>
              <a:ext cx="419796" cy="397742"/>
            </a:xfrm>
            <a:prstGeom prst="rect">
              <a:avLst/>
            </a:prstGeom>
            <a:noFill/>
          </p:spPr>
          <p:txBody>
            <a:bodyPr wrap="none" rtlCol="0">
              <a:spAutoFit/>
            </a:bodyPr>
            <a:lstStyle/>
            <a:p>
              <a:r>
                <a:rPr lang="en-US" dirty="0" err="1"/>
                <a:t>isa</a:t>
              </a:r>
              <a:endParaRPr lang="en-US" dirty="0"/>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678044" y="4343400"/>
              <a:ext cx="419796" cy="397742"/>
            </a:xfrm>
            <a:prstGeom prst="rect">
              <a:avLst/>
            </a:prstGeom>
            <a:noFill/>
          </p:spPr>
          <p:txBody>
            <a:bodyPr wrap="none" rtlCol="0">
              <a:spAutoFit/>
            </a:bodyPr>
            <a:lstStyle/>
            <a:p>
              <a:r>
                <a:rPr lang="en-US" dirty="0" err="1"/>
                <a:t>isa</a:t>
              </a:r>
              <a:endParaRPr lang="en-US" dirty="0"/>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flipH="1">
              <a:off x="2324100" y="4741142"/>
              <a:ext cx="363442" cy="516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a:off x="5887942" y="4741142"/>
              <a:ext cx="398558" cy="516658"/>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23"/>
            <p:cNvGrpSpPr/>
            <p:nvPr/>
          </p:nvGrpSpPr>
          <p:grpSpPr>
            <a:xfrm>
              <a:off x="2286000" y="2667000"/>
              <a:ext cx="838200" cy="397742"/>
              <a:chOff x="3886200" y="2743200"/>
              <a:chExt cx="838200" cy="397742"/>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886200" y="2743200"/>
                <a:ext cx="746845" cy="397742"/>
              </a:xfrm>
              <a:prstGeom prst="rect">
                <a:avLst/>
              </a:prstGeom>
              <a:noFill/>
            </p:spPr>
            <p:txBody>
              <a:bodyPr wrap="none" rtlCol="0">
                <a:spAutoFit/>
              </a:bodyPr>
              <a:lstStyle/>
              <a:p>
                <a:r>
                  <a:rPr lang="en-US" dirty="0"/>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05200" y="2667000"/>
              <a:ext cx="536578" cy="397742"/>
            </a:xfrm>
            <a:prstGeom prst="rect">
              <a:avLst/>
            </a:prstGeom>
            <a:noFill/>
          </p:spPr>
          <p:txBody>
            <a:bodyPr wrap="none" rtlCol="0">
              <a:spAutoFit/>
            </a:bodyPr>
            <a:lstStyle/>
            <a:p>
              <a:r>
                <a:rPr lang="en-US" dirty="0"/>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72000" y="2667000"/>
              <a:ext cx="567678" cy="397742"/>
            </a:xfrm>
            <a:prstGeom prst="rect">
              <a:avLst/>
            </a:prstGeom>
            <a:noFill/>
          </p:spPr>
          <p:txBody>
            <a:bodyPr wrap="none" rtlCol="0">
              <a:spAutoFit/>
            </a:bodyPr>
            <a:lstStyle/>
            <a:p>
              <a:r>
                <a:rPr lang="en-US" dirty="0"/>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562600" y="2667000"/>
              <a:ext cx="691651" cy="397742"/>
            </a:xfrm>
            <a:prstGeom prst="rect">
              <a:avLst/>
            </a:prstGeom>
            <a:noFill/>
          </p:spPr>
          <p:txBody>
            <a:bodyPr wrap="none" rtlCol="0">
              <a:spAutoFit/>
            </a:bodyPr>
            <a:lstStyle/>
            <a:p>
              <a:r>
                <a:rPr lang="en-US" dirty="0"/>
                <a:t>genre</a:t>
              </a:r>
            </a:p>
          </p:txBody>
        </p:sp>
        <p:cxnSp>
          <p:nvCxnSpPr>
            <p:cNvPr id="23" name="Straight Connector 22"/>
            <p:cNvCxnSpPr>
              <a:stCxn id="36" idx="2"/>
              <a:endCxn id="5" idx="0"/>
            </p:cNvCxnSpPr>
            <p:nvPr/>
          </p:nvCxnSpPr>
          <p:spPr>
            <a:xfrm>
              <a:off x="2659423" y="3064742"/>
              <a:ext cx="1645878" cy="516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a:off x="3773489" y="3064742"/>
              <a:ext cx="531811" cy="516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flipH="1">
              <a:off x="4305300" y="3064742"/>
              <a:ext cx="550539" cy="516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flipH="1">
              <a:off x="4305300" y="3064742"/>
              <a:ext cx="1603125" cy="516658"/>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934200" y="4343400"/>
              <a:ext cx="900319" cy="397742"/>
            </a:xfrm>
            <a:prstGeom prst="rect">
              <a:avLst/>
            </a:prstGeom>
            <a:noFill/>
          </p:spPr>
          <p:txBody>
            <a:bodyPr wrap="none" rtlCol="0">
              <a:spAutoFit/>
            </a:bodyPr>
            <a:lstStyle/>
            <a:p>
              <a:r>
                <a:rPr lang="en-US" dirty="0"/>
                <a:t>weapon</a:t>
              </a:r>
            </a:p>
          </p:txBody>
        </p:sp>
        <p:cxnSp>
          <p:nvCxnSpPr>
            <p:cNvPr id="29" name="Straight Connector 28"/>
            <p:cNvCxnSpPr>
              <a:stCxn id="28" idx="2"/>
              <a:endCxn id="7" idx="3"/>
            </p:cNvCxnSpPr>
            <p:nvPr/>
          </p:nvCxnSpPr>
          <p:spPr>
            <a:xfrm flipH="1">
              <a:off x="6934200" y="4741142"/>
              <a:ext cx="450160" cy="821459"/>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990600" y="3733800"/>
              <a:ext cx="751639" cy="397742"/>
            </a:xfrm>
            <a:prstGeom prst="rect">
              <a:avLst/>
            </a:prstGeom>
            <a:noFill/>
          </p:spPr>
          <p:txBody>
            <a:bodyPr wrap="none" rtlCol="0">
              <a:spAutoFit/>
            </a:bodyPr>
            <a:lstStyle/>
            <a:p>
              <a:r>
                <a:rPr lang="en-US" dirty="0"/>
                <a:t>Voices</a:t>
              </a:r>
            </a:p>
          </p:txBody>
        </p:sp>
        <p:cxnSp>
          <p:nvCxnSpPr>
            <p:cNvPr id="32" name="Straight Connector 31"/>
            <p:cNvCxnSpPr>
              <a:stCxn id="31" idx="2"/>
              <a:endCxn id="6" idx="1"/>
            </p:cNvCxnSpPr>
            <p:nvPr/>
          </p:nvCxnSpPr>
          <p:spPr>
            <a:xfrm>
              <a:off x="1366420" y="4131542"/>
              <a:ext cx="309981" cy="1431058"/>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853669" cy="397742"/>
            </a:xfrm>
            <a:prstGeom prst="rect">
              <a:avLst/>
            </a:prstGeom>
            <a:noFill/>
          </p:spPr>
          <p:txBody>
            <a:bodyPr wrap="none" rtlCol="0">
              <a:spAutoFit/>
            </a:bodyPr>
            <a:lstStyle/>
            <a:p>
              <a:r>
                <a:rPr lang="en-US" dirty="0"/>
                <a:t>to Stars</a:t>
              </a:r>
            </a:p>
          </p:txBody>
        </p:sp>
        <p:cxnSp>
          <p:nvCxnSpPr>
            <p:cNvPr id="34" name="Straight Connector 33"/>
            <p:cNvCxnSpPr>
              <a:stCxn id="30" idx="0"/>
              <a:endCxn id="33" idx="2"/>
            </p:cNvCxnSpPr>
            <p:nvPr/>
          </p:nvCxnSpPr>
          <p:spPr>
            <a:xfrm flipH="1" flipV="1">
              <a:off x="960235" y="3064742"/>
              <a:ext cx="487565" cy="59285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1981200" y="4953000"/>
            <a:ext cx="6173934" cy="1785104"/>
          </a:xfrm>
          <a:prstGeom prst="rect">
            <a:avLst/>
          </a:prstGeom>
          <a:noFill/>
        </p:spPr>
        <p:txBody>
          <a:bodyPr wrap="square" rtlCol="0">
            <a:spAutoFit/>
          </a:bodyPr>
          <a:lstStyle/>
          <a:p>
            <a:pPr lvl="1"/>
            <a:r>
              <a:rPr lang="en-US" sz="2200" dirty="0">
                <a:latin typeface="Arial" pitchFamily="34" charset="0"/>
                <a:cs typeface="Arial" pitchFamily="34" charset="0"/>
              </a:rPr>
              <a:t>Movies(title,year,length,genre)</a:t>
            </a:r>
          </a:p>
          <a:p>
            <a:pPr lvl="1"/>
            <a:r>
              <a:rPr lang="en-US" sz="2200" dirty="0">
                <a:latin typeface="Arial" pitchFamily="34" charset="0"/>
                <a:cs typeface="Arial" pitchFamily="34" charset="0"/>
              </a:rPr>
              <a:t>MoviesC(title,year,length,genre)</a:t>
            </a:r>
          </a:p>
          <a:p>
            <a:pPr lvl="1"/>
            <a:r>
              <a:rPr lang="en-US" sz="2200" dirty="0">
                <a:latin typeface="Arial" pitchFamily="34" charset="0"/>
                <a:cs typeface="Arial" pitchFamily="34" charset="0"/>
              </a:rPr>
              <a:t>MoviesMM(title,year,length,genre,weapon)</a:t>
            </a:r>
          </a:p>
          <a:p>
            <a:pPr lvl="1"/>
            <a:r>
              <a:rPr lang="en-US" sz="2200" dirty="0">
                <a:latin typeface="Arial" pitchFamily="34" charset="0"/>
                <a:cs typeface="Arial" pitchFamily="34" charset="0"/>
              </a:rPr>
              <a:t>MoviesCMM(title,year,length,genre,weapon)</a:t>
            </a:r>
          </a:p>
          <a:p>
            <a:endParaRPr lang="en-US" sz="22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blinds(horizontal)">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
                                            <p:txEl>
                                              <p:pRg st="1" end="1"/>
                                            </p:txEl>
                                          </p:spTgt>
                                        </p:tgtEl>
                                        <p:attrNameLst>
                                          <p:attrName>style.visibility</p:attrName>
                                        </p:attrNameLst>
                                      </p:cBhvr>
                                      <p:to>
                                        <p:strVal val="visible"/>
                                      </p:to>
                                    </p:set>
                                    <p:animEffect transition="in" filter="blinds(horizontal)">
                                      <p:cBhvr>
                                        <p:cTn id="12" dur="500"/>
                                        <p:tgtEl>
                                          <p:spTgt spid="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
                                            <p:txEl>
                                              <p:pRg st="2" end="2"/>
                                            </p:txEl>
                                          </p:spTgt>
                                        </p:tgtEl>
                                        <p:attrNameLst>
                                          <p:attrName>style.visibility</p:attrName>
                                        </p:attrNameLst>
                                      </p:cBhvr>
                                      <p:to>
                                        <p:strVal val="visible"/>
                                      </p:to>
                                    </p:set>
                                    <p:animEffect transition="in" filter="blinds(horizontal)">
                                      <p:cBhvr>
                                        <p:cTn id="17" dur="500"/>
                                        <p:tgtEl>
                                          <p:spTgt spid="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
                                            <p:txEl>
                                              <p:pRg st="3" end="3"/>
                                            </p:txEl>
                                          </p:spTgt>
                                        </p:tgtEl>
                                        <p:attrNameLst>
                                          <p:attrName>style.visibility</p:attrName>
                                        </p:attrNameLst>
                                      </p:cBhvr>
                                      <p:to>
                                        <p:strVal val="visible"/>
                                      </p:to>
                                    </p:set>
                                    <p:animEffect transition="in" filter="blinds(horizontal)">
                                      <p:cBhvr>
                                        <p:cTn id="22" dur="500"/>
                                        <p:tgtEl>
                                          <p:spTgt spid="3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Using Null Values</a:t>
            </a:r>
          </a:p>
        </p:txBody>
      </p:sp>
      <p:grpSp>
        <p:nvGrpSpPr>
          <p:cNvPr id="3" name="Group 3"/>
          <p:cNvGrpSpPr/>
          <p:nvPr/>
        </p:nvGrpSpPr>
        <p:grpSpPr>
          <a:xfrm>
            <a:off x="914402" y="1828800"/>
            <a:ext cx="7616675" cy="2971800"/>
            <a:chOff x="533400" y="2667000"/>
            <a:chExt cx="7301119"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477644" y="4343400"/>
              <a:ext cx="419796" cy="397742"/>
            </a:xfrm>
            <a:prstGeom prst="rect">
              <a:avLst/>
            </a:prstGeom>
            <a:noFill/>
          </p:spPr>
          <p:txBody>
            <a:bodyPr wrap="none" rtlCol="0">
              <a:spAutoFit/>
            </a:bodyPr>
            <a:lstStyle/>
            <a:p>
              <a:r>
                <a:rPr lang="en-US" dirty="0" err="1"/>
                <a:t>isa</a:t>
              </a:r>
              <a:endParaRPr lang="en-US" dirty="0"/>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678044" y="4343400"/>
              <a:ext cx="419796" cy="397742"/>
            </a:xfrm>
            <a:prstGeom prst="rect">
              <a:avLst/>
            </a:prstGeom>
            <a:noFill/>
          </p:spPr>
          <p:txBody>
            <a:bodyPr wrap="none" rtlCol="0">
              <a:spAutoFit/>
            </a:bodyPr>
            <a:lstStyle/>
            <a:p>
              <a:r>
                <a:rPr lang="en-US" dirty="0" err="1"/>
                <a:t>isa</a:t>
              </a:r>
              <a:endParaRPr lang="en-US" dirty="0"/>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flipH="1">
              <a:off x="2324100" y="4741142"/>
              <a:ext cx="363442" cy="516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a:off x="5887942" y="4741142"/>
              <a:ext cx="398558" cy="516658"/>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23"/>
            <p:cNvGrpSpPr/>
            <p:nvPr/>
          </p:nvGrpSpPr>
          <p:grpSpPr>
            <a:xfrm>
              <a:off x="2286000" y="2667000"/>
              <a:ext cx="838200" cy="397742"/>
              <a:chOff x="3886200" y="2743200"/>
              <a:chExt cx="838200" cy="397742"/>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886200" y="2743200"/>
                <a:ext cx="746845" cy="397742"/>
              </a:xfrm>
              <a:prstGeom prst="rect">
                <a:avLst/>
              </a:prstGeom>
              <a:noFill/>
            </p:spPr>
            <p:txBody>
              <a:bodyPr wrap="none" rtlCol="0">
                <a:spAutoFit/>
              </a:bodyPr>
              <a:lstStyle/>
              <a:p>
                <a:r>
                  <a:rPr lang="en-US" dirty="0"/>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05200" y="2667000"/>
              <a:ext cx="536578" cy="397742"/>
            </a:xfrm>
            <a:prstGeom prst="rect">
              <a:avLst/>
            </a:prstGeom>
            <a:noFill/>
          </p:spPr>
          <p:txBody>
            <a:bodyPr wrap="none" rtlCol="0">
              <a:spAutoFit/>
            </a:bodyPr>
            <a:lstStyle/>
            <a:p>
              <a:r>
                <a:rPr lang="en-US" dirty="0"/>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72000" y="2667000"/>
              <a:ext cx="567678" cy="397742"/>
            </a:xfrm>
            <a:prstGeom prst="rect">
              <a:avLst/>
            </a:prstGeom>
            <a:noFill/>
          </p:spPr>
          <p:txBody>
            <a:bodyPr wrap="none" rtlCol="0">
              <a:spAutoFit/>
            </a:bodyPr>
            <a:lstStyle/>
            <a:p>
              <a:r>
                <a:rPr lang="en-US" dirty="0"/>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562600" y="2667000"/>
              <a:ext cx="691651" cy="397742"/>
            </a:xfrm>
            <a:prstGeom prst="rect">
              <a:avLst/>
            </a:prstGeom>
            <a:noFill/>
          </p:spPr>
          <p:txBody>
            <a:bodyPr wrap="none" rtlCol="0">
              <a:spAutoFit/>
            </a:bodyPr>
            <a:lstStyle/>
            <a:p>
              <a:r>
                <a:rPr lang="en-US" dirty="0"/>
                <a:t>genre</a:t>
              </a:r>
            </a:p>
          </p:txBody>
        </p:sp>
        <p:cxnSp>
          <p:nvCxnSpPr>
            <p:cNvPr id="23" name="Straight Connector 22"/>
            <p:cNvCxnSpPr>
              <a:stCxn id="36" idx="2"/>
              <a:endCxn id="5" idx="0"/>
            </p:cNvCxnSpPr>
            <p:nvPr/>
          </p:nvCxnSpPr>
          <p:spPr>
            <a:xfrm>
              <a:off x="2659423" y="3064742"/>
              <a:ext cx="1645878" cy="516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a:off x="3773489" y="3064742"/>
              <a:ext cx="531811" cy="516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flipH="1">
              <a:off x="4305300" y="3064742"/>
              <a:ext cx="550539" cy="516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flipH="1">
              <a:off x="4305300" y="3064742"/>
              <a:ext cx="1603125" cy="516658"/>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934200" y="4343400"/>
              <a:ext cx="900319" cy="397742"/>
            </a:xfrm>
            <a:prstGeom prst="rect">
              <a:avLst/>
            </a:prstGeom>
            <a:noFill/>
          </p:spPr>
          <p:txBody>
            <a:bodyPr wrap="none" rtlCol="0">
              <a:spAutoFit/>
            </a:bodyPr>
            <a:lstStyle/>
            <a:p>
              <a:r>
                <a:rPr lang="en-US" dirty="0"/>
                <a:t>weapon</a:t>
              </a:r>
            </a:p>
          </p:txBody>
        </p:sp>
        <p:cxnSp>
          <p:nvCxnSpPr>
            <p:cNvPr id="29" name="Straight Connector 28"/>
            <p:cNvCxnSpPr>
              <a:stCxn id="28" idx="2"/>
              <a:endCxn id="7" idx="3"/>
            </p:cNvCxnSpPr>
            <p:nvPr/>
          </p:nvCxnSpPr>
          <p:spPr>
            <a:xfrm flipH="1">
              <a:off x="6934200" y="4741142"/>
              <a:ext cx="450160" cy="821459"/>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990600" y="3733800"/>
              <a:ext cx="751639" cy="397742"/>
            </a:xfrm>
            <a:prstGeom prst="rect">
              <a:avLst/>
            </a:prstGeom>
            <a:noFill/>
          </p:spPr>
          <p:txBody>
            <a:bodyPr wrap="none" rtlCol="0">
              <a:spAutoFit/>
            </a:bodyPr>
            <a:lstStyle/>
            <a:p>
              <a:r>
                <a:rPr lang="en-US" dirty="0"/>
                <a:t>Voices</a:t>
              </a:r>
            </a:p>
          </p:txBody>
        </p:sp>
        <p:cxnSp>
          <p:nvCxnSpPr>
            <p:cNvPr id="32" name="Straight Connector 31"/>
            <p:cNvCxnSpPr>
              <a:stCxn id="31" idx="2"/>
              <a:endCxn id="6" idx="1"/>
            </p:cNvCxnSpPr>
            <p:nvPr/>
          </p:nvCxnSpPr>
          <p:spPr>
            <a:xfrm>
              <a:off x="1366420" y="4131542"/>
              <a:ext cx="309981" cy="1431058"/>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853669" cy="397742"/>
            </a:xfrm>
            <a:prstGeom prst="rect">
              <a:avLst/>
            </a:prstGeom>
            <a:noFill/>
          </p:spPr>
          <p:txBody>
            <a:bodyPr wrap="none" rtlCol="0">
              <a:spAutoFit/>
            </a:bodyPr>
            <a:lstStyle/>
            <a:p>
              <a:r>
                <a:rPr lang="en-US" dirty="0"/>
                <a:t>to Stars</a:t>
              </a:r>
            </a:p>
          </p:txBody>
        </p:sp>
        <p:cxnSp>
          <p:nvCxnSpPr>
            <p:cNvPr id="34" name="Straight Connector 33"/>
            <p:cNvCxnSpPr>
              <a:stCxn id="30" idx="0"/>
              <a:endCxn id="33" idx="2"/>
            </p:cNvCxnSpPr>
            <p:nvPr/>
          </p:nvCxnSpPr>
          <p:spPr>
            <a:xfrm flipH="1" flipV="1">
              <a:off x="960235" y="3064742"/>
              <a:ext cx="487565" cy="59285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1905002" y="5105402"/>
            <a:ext cx="5358005" cy="430887"/>
          </a:xfrm>
          <a:prstGeom prst="rect">
            <a:avLst/>
          </a:prstGeom>
          <a:noFill/>
        </p:spPr>
        <p:txBody>
          <a:bodyPr wrap="none" rtlCol="0">
            <a:spAutoFit/>
          </a:bodyPr>
          <a:lstStyle/>
          <a:p>
            <a:pPr lvl="1"/>
            <a:r>
              <a:rPr lang="en-US" sz="2200" dirty="0">
                <a:latin typeface="Arial" pitchFamily="34" charset="0"/>
                <a:cs typeface="Arial" pitchFamily="34" charset="0"/>
              </a:rPr>
              <a:t>Movie(title,year,length,genre,weapon)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Introduction</a:t>
            </a:r>
          </a:p>
          <a:p>
            <a:pPr lvl="1"/>
            <a:r>
              <a:rPr lang="en-US" dirty="0"/>
              <a:t>UML is designed to model software in an object-oriented style, but has been adapted as a database modeling language</a:t>
            </a:r>
          </a:p>
          <a:p>
            <a:pPr lvl="1"/>
            <a:r>
              <a:rPr lang="en-US" dirty="0"/>
              <a:t>UML offers much the same capabilities as the E/R model, with the exception of multi-way relationships, only binary relationships in UML.</a:t>
            </a:r>
          </a:p>
          <a:p>
            <a:pPr lvl="1"/>
            <a:endParaRPr lang="en-US" dirty="0"/>
          </a:p>
        </p:txBody>
      </p:sp>
      <p:sp>
        <p:nvSpPr>
          <p:cNvPr id="2" name="Title 1"/>
          <p:cNvSpPr>
            <a:spLocks noGrp="1"/>
          </p:cNvSpPr>
          <p:nvPr>
            <p:ph type="title"/>
          </p:nvPr>
        </p:nvSpPr>
        <p:spPr>
          <a:xfrm>
            <a:off x="621441" y="465717"/>
            <a:ext cx="8228137" cy="840859"/>
          </a:xfrm>
        </p:spPr>
        <p:txBody>
          <a:bodyPr>
            <a:normAutofit fontScale="90000"/>
          </a:bodyPr>
          <a:lstStyle/>
          <a:p>
            <a:pPr algn="ctr"/>
            <a:r>
              <a:rPr lang="en-US" dirty="0"/>
              <a:t>Unified Modeling Language –self studying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0FA0-AB58-5384-CCB0-197B35199A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A2C26F-A3ED-A5E9-270D-883C24129DDA}"/>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784A2C73-B388-CD51-5B79-484A6C2B2DFB}"/>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E5E88D66-05FF-2916-4F7F-36D6D6476082}"/>
              </a:ext>
            </a:extLst>
          </p:cNvPr>
          <p:cNvSpPr>
            <a:spLocks noGrp="1"/>
          </p:cNvSpPr>
          <p:nvPr>
            <p:ph type="sldNum" sz="quarter" idx="12"/>
          </p:nvPr>
        </p:nvSpPr>
        <p:spPr/>
        <p:txBody>
          <a:bodyPr/>
          <a:lstStyle/>
          <a:p>
            <a:fld id="{CC2FDD2D-D1AD-4AA7-93C2-8410BB90945D}" type="slidenum">
              <a:rPr lang="vi-VN" smtClean="0"/>
              <a:t>43</a:t>
            </a:fld>
            <a:endParaRPr lang="vi-VN"/>
          </a:p>
        </p:txBody>
      </p:sp>
    </p:spTree>
    <p:extLst>
      <p:ext uri="{BB962C8B-B14F-4D97-AF65-F5344CB8AC3E}">
        <p14:creationId xmlns:p14="http://schemas.microsoft.com/office/powerpoint/2010/main" val="28819005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676402" y="1676402"/>
          <a:ext cx="5882323" cy="3200399"/>
        </p:xfrm>
        <a:graphic>
          <a:graphicData uri="http://schemas.openxmlformats.org/drawingml/2006/table">
            <a:tbl>
              <a:tblPr firstRow="1" bandRow="1">
                <a:tableStyleId>{5C22544A-7EE6-4342-B048-85BDC9FD1C3A}</a:tableStyleId>
              </a:tblPr>
              <a:tblGrid>
                <a:gridCol w="2262660">
                  <a:extLst>
                    <a:ext uri="{9D8B030D-6E8A-4147-A177-3AD203B41FA5}">
                      <a16:colId xmlns:a16="http://schemas.microsoft.com/office/drawing/2014/main" val="20000"/>
                    </a:ext>
                  </a:extLst>
                </a:gridCol>
                <a:gridCol w="3619663">
                  <a:extLst>
                    <a:ext uri="{9D8B030D-6E8A-4147-A177-3AD203B41FA5}">
                      <a16:colId xmlns:a16="http://schemas.microsoft.com/office/drawing/2014/main" val="20001"/>
                    </a:ext>
                  </a:extLst>
                </a:gridCol>
              </a:tblGrid>
              <a:tr h="414236">
                <a:tc>
                  <a:txBody>
                    <a:bodyPr/>
                    <a:lstStyle/>
                    <a:p>
                      <a:r>
                        <a:rPr lang="en-US" dirty="0">
                          <a:latin typeface="Arial" pitchFamily="34" charset="0"/>
                          <a:cs typeface="Arial" pitchFamily="34" charset="0"/>
                        </a:rPr>
                        <a:t>UML</a:t>
                      </a:r>
                    </a:p>
                  </a:txBody>
                  <a:tcPr/>
                </a:tc>
                <a:tc>
                  <a:txBody>
                    <a:bodyPr/>
                    <a:lstStyle/>
                    <a:p>
                      <a:r>
                        <a:rPr lang="en-US" dirty="0">
                          <a:latin typeface="Arial" pitchFamily="34" charset="0"/>
                          <a:cs typeface="Arial" pitchFamily="34" charset="0"/>
                        </a:rPr>
                        <a:t>E/R Model</a:t>
                      </a:r>
                    </a:p>
                  </a:txBody>
                  <a:tcPr/>
                </a:tc>
                <a:extLst>
                  <a:ext uri="{0D108BD9-81ED-4DB2-BD59-A6C34878D82A}">
                    <a16:rowId xmlns:a16="http://schemas.microsoft.com/office/drawing/2014/main" val="10000"/>
                  </a:ext>
                </a:extLst>
              </a:tr>
              <a:tr h="414236">
                <a:tc>
                  <a:txBody>
                    <a:bodyPr/>
                    <a:lstStyle/>
                    <a:p>
                      <a:r>
                        <a:rPr lang="en-US" dirty="0">
                          <a:latin typeface="Arial" pitchFamily="34" charset="0"/>
                          <a:cs typeface="Arial" pitchFamily="34" charset="0"/>
                        </a:rPr>
                        <a:t>Class</a:t>
                      </a:r>
                    </a:p>
                  </a:txBody>
                  <a:tcPr/>
                </a:tc>
                <a:tc>
                  <a:txBody>
                    <a:bodyPr/>
                    <a:lstStyle/>
                    <a:p>
                      <a:r>
                        <a:rPr lang="en-US" dirty="0">
                          <a:latin typeface="Arial" pitchFamily="34" charset="0"/>
                          <a:cs typeface="Arial" pitchFamily="34" charset="0"/>
                        </a:rPr>
                        <a:t>Entity Set</a:t>
                      </a:r>
                    </a:p>
                  </a:txBody>
                  <a:tcPr/>
                </a:tc>
                <a:extLst>
                  <a:ext uri="{0D108BD9-81ED-4DB2-BD59-A6C34878D82A}">
                    <a16:rowId xmlns:a16="http://schemas.microsoft.com/office/drawing/2014/main" val="10001"/>
                  </a:ext>
                </a:extLst>
              </a:tr>
              <a:tr h="414236">
                <a:tc>
                  <a:txBody>
                    <a:bodyPr/>
                    <a:lstStyle/>
                    <a:p>
                      <a:r>
                        <a:rPr lang="en-US" dirty="0">
                          <a:latin typeface="Arial" pitchFamily="34" charset="0"/>
                          <a:cs typeface="Arial" pitchFamily="34" charset="0"/>
                        </a:rPr>
                        <a:t>Association</a:t>
                      </a:r>
                    </a:p>
                  </a:txBody>
                  <a:tcPr/>
                </a:tc>
                <a:tc>
                  <a:txBody>
                    <a:bodyPr/>
                    <a:lstStyle/>
                    <a:p>
                      <a:r>
                        <a:rPr lang="en-US" dirty="0">
                          <a:latin typeface="Arial" pitchFamily="34" charset="0"/>
                          <a:cs typeface="Arial" pitchFamily="34" charset="0"/>
                        </a:rPr>
                        <a:t>Binary relationship</a:t>
                      </a:r>
                    </a:p>
                  </a:txBody>
                  <a:tcPr/>
                </a:tc>
                <a:extLst>
                  <a:ext uri="{0D108BD9-81ED-4DB2-BD59-A6C34878D82A}">
                    <a16:rowId xmlns:a16="http://schemas.microsoft.com/office/drawing/2014/main" val="10002"/>
                  </a:ext>
                </a:extLst>
              </a:tr>
              <a:tr h="414236">
                <a:tc>
                  <a:txBody>
                    <a:bodyPr/>
                    <a:lstStyle/>
                    <a:p>
                      <a:r>
                        <a:rPr lang="en-US" dirty="0">
                          <a:latin typeface="Arial" pitchFamily="34" charset="0"/>
                          <a:cs typeface="Arial" pitchFamily="34" charset="0"/>
                        </a:rPr>
                        <a:t>Association</a:t>
                      </a:r>
                      <a:r>
                        <a:rPr lang="en-US" baseline="0" dirty="0">
                          <a:latin typeface="Arial" pitchFamily="34" charset="0"/>
                          <a:cs typeface="Arial" pitchFamily="34" charset="0"/>
                        </a:rPr>
                        <a:t> class</a:t>
                      </a:r>
                      <a:endParaRPr lang="en-US" dirty="0">
                        <a:latin typeface="Arial" pitchFamily="34" charset="0"/>
                        <a:cs typeface="Arial" pitchFamily="34" charset="0"/>
                      </a:endParaRPr>
                    </a:p>
                  </a:txBody>
                  <a:tcPr/>
                </a:tc>
                <a:tc>
                  <a:txBody>
                    <a:bodyPr/>
                    <a:lstStyle/>
                    <a:p>
                      <a:r>
                        <a:rPr lang="en-US" dirty="0">
                          <a:latin typeface="Arial" pitchFamily="34" charset="0"/>
                          <a:cs typeface="Arial" pitchFamily="34" charset="0"/>
                        </a:rPr>
                        <a:t>Attributes on a relationship</a:t>
                      </a:r>
                    </a:p>
                  </a:txBody>
                  <a:tcPr/>
                </a:tc>
                <a:extLst>
                  <a:ext uri="{0D108BD9-81ED-4DB2-BD59-A6C34878D82A}">
                    <a16:rowId xmlns:a16="http://schemas.microsoft.com/office/drawing/2014/main" val="10003"/>
                  </a:ext>
                </a:extLst>
              </a:tr>
              <a:tr h="414236">
                <a:tc>
                  <a:txBody>
                    <a:bodyPr/>
                    <a:lstStyle/>
                    <a:p>
                      <a:r>
                        <a:rPr lang="en-US" dirty="0">
                          <a:latin typeface="Arial" pitchFamily="34" charset="0"/>
                          <a:cs typeface="Arial" pitchFamily="34" charset="0"/>
                        </a:rPr>
                        <a:t>Subclass</a:t>
                      </a:r>
                    </a:p>
                  </a:txBody>
                  <a:tcPr/>
                </a:tc>
                <a:tc>
                  <a:txBody>
                    <a:bodyPr/>
                    <a:lstStyle/>
                    <a:p>
                      <a:r>
                        <a:rPr lang="en-US" dirty="0">
                          <a:latin typeface="Arial" pitchFamily="34" charset="0"/>
                          <a:cs typeface="Arial" pitchFamily="34" charset="0"/>
                        </a:rPr>
                        <a:t>is-a hierarchy</a:t>
                      </a:r>
                    </a:p>
                  </a:txBody>
                  <a:tcPr/>
                </a:tc>
                <a:extLst>
                  <a:ext uri="{0D108BD9-81ED-4DB2-BD59-A6C34878D82A}">
                    <a16:rowId xmlns:a16="http://schemas.microsoft.com/office/drawing/2014/main" val="10004"/>
                  </a:ext>
                </a:extLst>
              </a:tr>
              <a:tr h="414236">
                <a:tc>
                  <a:txBody>
                    <a:bodyPr/>
                    <a:lstStyle/>
                    <a:p>
                      <a:r>
                        <a:rPr lang="en-US" dirty="0">
                          <a:latin typeface="Arial" pitchFamily="34" charset="0"/>
                          <a:cs typeface="Arial" pitchFamily="34" charset="0"/>
                        </a:rPr>
                        <a:t>Aggregation</a:t>
                      </a:r>
                    </a:p>
                  </a:txBody>
                  <a:tcPr/>
                </a:tc>
                <a:tc>
                  <a:txBody>
                    <a:bodyPr/>
                    <a:lstStyle/>
                    <a:p>
                      <a:r>
                        <a:rPr lang="en-US" dirty="0">
                          <a:latin typeface="Arial" pitchFamily="34" charset="0"/>
                          <a:cs typeface="Arial" pitchFamily="34" charset="0"/>
                        </a:rPr>
                        <a:t>Many-one relationship</a:t>
                      </a:r>
                    </a:p>
                  </a:txBody>
                  <a:tcPr/>
                </a:tc>
                <a:extLst>
                  <a:ext uri="{0D108BD9-81ED-4DB2-BD59-A6C34878D82A}">
                    <a16:rowId xmlns:a16="http://schemas.microsoft.com/office/drawing/2014/main" val="10005"/>
                  </a:ext>
                </a:extLst>
              </a:tr>
              <a:tr h="714983">
                <a:tc>
                  <a:txBody>
                    <a:bodyPr/>
                    <a:lstStyle/>
                    <a:p>
                      <a:r>
                        <a:rPr lang="en-US" dirty="0">
                          <a:latin typeface="Arial" pitchFamily="34" charset="0"/>
                          <a:cs typeface="Arial" pitchFamily="34" charset="0"/>
                        </a:rPr>
                        <a:t>Composition</a:t>
                      </a:r>
                    </a:p>
                  </a:txBody>
                  <a:tcPr/>
                </a:tc>
                <a:tc>
                  <a:txBody>
                    <a:bodyPr/>
                    <a:lstStyle/>
                    <a:p>
                      <a:r>
                        <a:rPr lang="en-US" dirty="0">
                          <a:latin typeface="Arial" pitchFamily="34" charset="0"/>
                          <a:cs typeface="Arial" pitchFamily="34" charset="0"/>
                        </a:rPr>
                        <a:t>Many-one relationship with </a:t>
                      </a:r>
                    </a:p>
                    <a:p>
                      <a:r>
                        <a:rPr lang="en-US" dirty="0">
                          <a:latin typeface="Arial" pitchFamily="34" charset="0"/>
                          <a:cs typeface="Arial" pitchFamily="34" charset="0"/>
                        </a:rPr>
                        <a:t>referential integrity</a:t>
                      </a:r>
                    </a:p>
                  </a:txBody>
                  <a:tcPr/>
                </a:tc>
                <a:extLst>
                  <a:ext uri="{0D108BD9-81ED-4DB2-BD59-A6C34878D82A}">
                    <a16:rowId xmlns:a16="http://schemas.microsoft.com/office/drawing/2014/main" val="10006"/>
                  </a:ext>
                </a:extLst>
              </a:tr>
            </a:tbl>
          </a:graphicData>
        </a:graphic>
      </p:graphicFrame>
      <p:sp>
        <p:nvSpPr>
          <p:cNvPr id="2" name="Title 1"/>
          <p:cNvSpPr>
            <a:spLocks noGrp="1"/>
          </p:cNvSpPr>
          <p:nvPr>
            <p:ph type="title"/>
          </p:nvPr>
        </p:nvSpPr>
        <p:spPr/>
        <p:txBody>
          <a:bodyPr>
            <a:normAutofit fontScale="90000"/>
          </a:bodyPr>
          <a:lstStyle/>
          <a:p>
            <a:pPr algn="ctr"/>
            <a:r>
              <a:rPr lang="en-US" dirty="0"/>
              <a:t>UML vs. E/R Model</a:t>
            </a:r>
            <a:br>
              <a:rPr lang="en-US" dirty="0"/>
            </a:br>
            <a:endParaRPr lang="en-US" dirty="0"/>
          </a:p>
        </p:txBody>
      </p:sp>
      <p:sp>
        <p:nvSpPr>
          <p:cNvPr id="5" name="TextBox 4"/>
          <p:cNvSpPr txBox="1"/>
          <p:nvPr/>
        </p:nvSpPr>
        <p:spPr>
          <a:xfrm>
            <a:off x="1371602" y="5105400"/>
            <a:ext cx="6495689" cy="369332"/>
          </a:xfrm>
          <a:prstGeom prst="rect">
            <a:avLst/>
          </a:prstGeom>
          <a:noFill/>
        </p:spPr>
        <p:txBody>
          <a:bodyPr wrap="none" rtlCol="0">
            <a:spAutoFit/>
          </a:bodyPr>
          <a:lstStyle/>
          <a:p>
            <a:pPr algn="ctr"/>
            <a:r>
              <a:rPr lang="en-US" dirty="0">
                <a:latin typeface="Arial" pitchFamily="34" charset="0"/>
                <a:cs typeface="Arial" pitchFamily="34" charset="0"/>
              </a:rPr>
              <a:t>Figure 4.34: Comparison between UML and E/R terminology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UML Classes</a:t>
            </a:r>
          </a:p>
        </p:txBody>
      </p:sp>
      <p:graphicFrame>
        <p:nvGraphicFramePr>
          <p:cNvPr id="5" name="Table 4"/>
          <p:cNvGraphicFramePr>
            <a:graphicFrameLocks noGrp="1"/>
          </p:cNvGraphicFramePr>
          <p:nvPr/>
        </p:nvGraphicFramePr>
        <p:xfrm>
          <a:off x="3581400" y="2057400"/>
          <a:ext cx="2133600" cy="2573376"/>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tblGrid>
              <a:tr h="561696">
                <a:tc>
                  <a:txBody>
                    <a:bodyPr/>
                    <a:lstStyle/>
                    <a:p>
                      <a:r>
                        <a:rPr lang="en-US" dirty="0"/>
                        <a:t>Movies</a:t>
                      </a:r>
                    </a:p>
                  </a:txBody>
                  <a:tcPr anchor="ctr"/>
                </a:tc>
                <a:extLst>
                  <a:ext uri="{0D108BD9-81ED-4DB2-BD59-A6C34878D82A}">
                    <a16:rowId xmlns:a16="http://schemas.microsoft.com/office/drawing/2014/main" val="10000"/>
                  </a:ext>
                </a:extLst>
              </a:tr>
              <a:tr h="1800504">
                <a:tc>
                  <a:txBody>
                    <a:bodyPr/>
                    <a:lstStyle/>
                    <a:p>
                      <a:r>
                        <a:rPr lang="en-US" dirty="0"/>
                        <a:t>title         PK</a:t>
                      </a:r>
                      <a:endParaRPr lang="en-US" baseline="0" dirty="0"/>
                    </a:p>
                    <a:p>
                      <a:r>
                        <a:rPr lang="en-US" baseline="0" dirty="0"/>
                        <a:t>year         PK</a:t>
                      </a:r>
                    </a:p>
                    <a:p>
                      <a:r>
                        <a:rPr lang="en-US" baseline="0" dirty="0"/>
                        <a:t>length</a:t>
                      </a:r>
                    </a:p>
                    <a:p>
                      <a:r>
                        <a:rPr lang="en-US" baseline="0" dirty="0"/>
                        <a:t>genre </a:t>
                      </a:r>
                    </a:p>
                    <a:p>
                      <a:endParaRPr lang="en-US" baseline="0" dirty="0"/>
                    </a:p>
                    <a:p>
                      <a:r>
                        <a:rPr lang="en-US" baseline="0" dirty="0"/>
                        <a:t>init()</a:t>
                      </a:r>
                    </a:p>
                    <a:p>
                      <a:r>
                        <a:rPr lang="en-US" dirty="0"/>
                        <a:t>modify()</a:t>
                      </a:r>
                    </a:p>
                  </a:txBody>
                  <a:tcPr/>
                </a:tc>
                <a:extLst>
                  <a:ext uri="{0D108BD9-81ED-4DB2-BD59-A6C34878D82A}">
                    <a16:rowId xmlns:a16="http://schemas.microsoft.com/office/drawing/2014/main" val="10001"/>
                  </a:ext>
                </a:extLst>
              </a:tr>
            </a:tbl>
          </a:graphicData>
        </a:graphic>
      </p:graphicFrame>
      <p:sp>
        <p:nvSpPr>
          <p:cNvPr id="6" name="TextBox 5"/>
          <p:cNvSpPr txBox="1"/>
          <p:nvPr/>
        </p:nvSpPr>
        <p:spPr>
          <a:xfrm>
            <a:off x="6629400" y="2133600"/>
            <a:ext cx="1445652" cy="369332"/>
          </a:xfrm>
          <a:prstGeom prst="rect">
            <a:avLst/>
          </a:prstGeom>
          <a:noFill/>
        </p:spPr>
        <p:txBody>
          <a:bodyPr wrap="none" rtlCol="0">
            <a:spAutoFit/>
          </a:bodyPr>
          <a:lstStyle/>
          <a:p>
            <a:r>
              <a:rPr lang="en-US" dirty="0">
                <a:latin typeface="Arial" pitchFamily="34" charset="0"/>
                <a:cs typeface="Arial" pitchFamily="34" charset="0"/>
              </a:rPr>
              <a:t>Class’ name</a:t>
            </a:r>
          </a:p>
        </p:txBody>
      </p:sp>
      <p:cxnSp>
        <p:nvCxnSpPr>
          <p:cNvPr id="8" name="Straight Arrow Connector 7"/>
          <p:cNvCxnSpPr>
            <a:stCxn id="6" idx="1"/>
          </p:cNvCxnSpPr>
          <p:nvPr/>
        </p:nvCxnSpPr>
        <p:spPr>
          <a:xfrm rot="10800000" flipV="1">
            <a:off x="5715000" y="2318266"/>
            <a:ext cx="914400" cy="43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32769" y="2743200"/>
            <a:ext cx="723275" cy="369332"/>
          </a:xfrm>
          <a:prstGeom prst="rect">
            <a:avLst/>
          </a:prstGeom>
          <a:noFill/>
        </p:spPr>
        <p:txBody>
          <a:bodyPr wrap="none" rtlCol="0">
            <a:spAutoFit/>
          </a:bodyPr>
          <a:lstStyle/>
          <a:p>
            <a:r>
              <a:rPr lang="en-US" dirty="0">
                <a:latin typeface="Arial" pitchFamily="34" charset="0"/>
                <a:cs typeface="Arial" pitchFamily="34" charset="0"/>
              </a:rPr>
              <a:t>State</a:t>
            </a:r>
          </a:p>
        </p:txBody>
      </p:sp>
      <p:cxnSp>
        <p:nvCxnSpPr>
          <p:cNvPr id="11" name="Straight Arrow Connector 10"/>
          <p:cNvCxnSpPr>
            <a:stCxn id="9" idx="3"/>
          </p:cNvCxnSpPr>
          <p:nvPr/>
        </p:nvCxnSpPr>
        <p:spPr>
          <a:xfrm>
            <a:off x="2156042" y="2927866"/>
            <a:ext cx="1425358" cy="120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581400" y="3884612"/>
            <a:ext cx="2133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295400" y="4114800"/>
            <a:ext cx="1095172" cy="369332"/>
          </a:xfrm>
          <a:prstGeom prst="rect">
            <a:avLst/>
          </a:prstGeom>
          <a:noFill/>
        </p:spPr>
        <p:txBody>
          <a:bodyPr wrap="none" rtlCol="0">
            <a:spAutoFit/>
          </a:bodyPr>
          <a:lstStyle/>
          <a:p>
            <a:r>
              <a:rPr lang="en-US" dirty="0">
                <a:latin typeface="Arial" pitchFamily="34" charset="0"/>
                <a:cs typeface="Arial" pitchFamily="34" charset="0"/>
              </a:rPr>
              <a:t>Behavior</a:t>
            </a:r>
          </a:p>
        </p:txBody>
      </p:sp>
      <p:cxnSp>
        <p:nvCxnSpPr>
          <p:cNvPr id="16" name="Straight Arrow Connector 15"/>
          <p:cNvCxnSpPr>
            <a:stCxn id="14" idx="3"/>
          </p:cNvCxnSpPr>
          <p:nvPr/>
        </p:nvCxnSpPr>
        <p:spPr>
          <a:xfrm flipV="1">
            <a:off x="2390572" y="4267200"/>
            <a:ext cx="1190828" cy="32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Consider an associations between Movies, Stars, and Studios in UML</a:t>
            </a:r>
          </a:p>
        </p:txBody>
      </p:sp>
      <p:sp>
        <p:nvSpPr>
          <p:cNvPr id="2" name="Title 1"/>
          <p:cNvSpPr>
            <a:spLocks noGrp="1"/>
          </p:cNvSpPr>
          <p:nvPr>
            <p:ph type="title"/>
          </p:nvPr>
        </p:nvSpPr>
        <p:spPr/>
        <p:txBody>
          <a:bodyPr/>
          <a:lstStyle/>
          <a:p>
            <a:pPr algn="ctr"/>
            <a:r>
              <a:rPr lang="en-US" dirty="0"/>
              <a:t>Associations</a:t>
            </a:r>
          </a:p>
        </p:txBody>
      </p:sp>
      <p:graphicFrame>
        <p:nvGraphicFramePr>
          <p:cNvPr id="4" name="Table 3"/>
          <p:cNvGraphicFramePr>
            <a:graphicFrameLocks noGrp="1"/>
          </p:cNvGraphicFramePr>
          <p:nvPr/>
        </p:nvGraphicFramePr>
        <p:xfrm>
          <a:off x="2425382" y="304800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2425382" y="483108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Stars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6692582" y="37338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pSp>
        <p:nvGrpSpPr>
          <p:cNvPr id="18" name="Group 17"/>
          <p:cNvGrpSpPr/>
          <p:nvPr/>
        </p:nvGrpSpPr>
        <p:grpSpPr>
          <a:xfrm>
            <a:off x="3568382" y="3200400"/>
            <a:ext cx="3124200" cy="2286000"/>
            <a:chOff x="3568382" y="3200400"/>
            <a:chExt cx="3124200" cy="2286000"/>
          </a:xfrm>
        </p:grpSpPr>
        <p:cxnSp>
          <p:nvCxnSpPr>
            <p:cNvPr id="8" name="Straight Connector 7"/>
            <p:cNvCxnSpPr/>
            <p:nvPr/>
          </p:nvCxnSpPr>
          <p:spPr>
            <a:xfrm>
              <a:off x="3568382" y="3429000"/>
              <a:ext cx="312420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63782" y="3657600"/>
              <a:ext cx="774571" cy="369332"/>
            </a:xfrm>
            <a:prstGeom prst="rect">
              <a:avLst/>
            </a:prstGeom>
            <a:noFill/>
          </p:spPr>
          <p:txBody>
            <a:bodyPr wrap="none" rtlCol="0">
              <a:spAutoFit/>
            </a:bodyPr>
            <a:lstStyle/>
            <a:p>
              <a:r>
                <a:rPr lang="en-US" dirty="0">
                  <a:latin typeface="Arial" pitchFamily="34" charset="0"/>
                  <a:cs typeface="Arial" pitchFamily="34" charset="0"/>
                </a:rPr>
                <a:t>Owns</a:t>
              </a:r>
            </a:p>
          </p:txBody>
        </p:sp>
        <p:sp>
          <p:nvSpPr>
            <p:cNvPr id="11" name="TextBox 10"/>
            <p:cNvSpPr txBox="1"/>
            <p:nvPr/>
          </p:nvSpPr>
          <p:spPr>
            <a:xfrm>
              <a:off x="3568382" y="3200400"/>
              <a:ext cx="569387" cy="369332"/>
            </a:xfrm>
            <a:prstGeom prst="rect">
              <a:avLst/>
            </a:prstGeom>
            <a:noFill/>
          </p:spPr>
          <p:txBody>
            <a:bodyPr wrap="none" rtlCol="0">
              <a:spAutoFit/>
            </a:bodyPr>
            <a:lstStyle/>
            <a:p>
              <a:r>
                <a:rPr lang="en-US" dirty="0">
                  <a:latin typeface="Arial" pitchFamily="34" charset="0"/>
                  <a:cs typeface="Arial" pitchFamily="34" charset="0"/>
                </a:rPr>
                <a:t>0..1</a:t>
              </a:r>
            </a:p>
          </p:txBody>
        </p:sp>
        <p:sp>
          <p:nvSpPr>
            <p:cNvPr id="12" name="TextBox 11"/>
            <p:cNvSpPr txBox="1"/>
            <p:nvPr/>
          </p:nvSpPr>
          <p:spPr>
            <a:xfrm>
              <a:off x="6159182" y="41264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cxnSp>
          <p:nvCxnSpPr>
            <p:cNvPr id="14" name="Straight Connector 13"/>
            <p:cNvCxnSpPr/>
            <p:nvPr/>
          </p:nvCxnSpPr>
          <p:spPr>
            <a:xfrm flipV="1">
              <a:off x="3568382" y="4800600"/>
              <a:ext cx="3124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68382" y="51170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6" name="TextBox 15"/>
            <p:cNvSpPr txBox="1"/>
            <p:nvPr/>
          </p:nvSpPr>
          <p:spPr>
            <a:xfrm>
              <a:off x="6159182" y="48122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7" name="TextBox 16"/>
            <p:cNvSpPr txBox="1"/>
            <p:nvPr/>
          </p:nvSpPr>
          <p:spPr>
            <a:xfrm>
              <a:off x="4863782" y="5105400"/>
              <a:ext cx="995785" cy="369332"/>
            </a:xfrm>
            <a:prstGeom prst="rect">
              <a:avLst/>
            </a:prstGeom>
            <a:noFill/>
          </p:spPr>
          <p:txBody>
            <a:bodyPr wrap="none" rtlCol="0">
              <a:spAutoFit/>
            </a:bodyPr>
            <a:lstStyle/>
            <a:p>
              <a:r>
                <a:rPr lang="en-US" dirty="0">
                  <a:latin typeface="Arial" pitchFamily="34" charset="0"/>
                  <a:cs typeface="Arial" pitchFamily="34" charset="0"/>
                </a:rPr>
                <a:t>Stars-in</a:t>
              </a: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Comparison with E/R Multiplicities</a:t>
            </a:r>
          </a:p>
        </p:txBody>
      </p:sp>
      <p:sp>
        <p:nvSpPr>
          <p:cNvPr id="2" name="Title 1"/>
          <p:cNvSpPr>
            <a:spLocks noGrp="1"/>
          </p:cNvSpPr>
          <p:nvPr>
            <p:ph type="title"/>
          </p:nvPr>
        </p:nvSpPr>
        <p:spPr/>
        <p:txBody>
          <a:bodyPr/>
          <a:lstStyle/>
          <a:p>
            <a:pPr algn="ctr"/>
            <a:r>
              <a:rPr lang="en-US" dirty="0"/>
              <a:t>Associations</a:t>
            </a:r>
          </a:p>
        </p:txBody>
      </p:sp>
      <p:sp>
        <p:nvSpPr>
          <p:cNvPr id="4" name="Text Box 3"/>
          <p:cNvSpPr txBox="1">
            <a:spLocks noChangeArrowheads="1"/>
          </p:cNvSpPr>
          <p:nvPr/>
        </p:nvSpPr>
        <p:spPr bwMode="auto">
          <a:xfrm>
            <a:off x="2041527" y="2217740"/>
            <a:ext cx="3970959" cy="584775"/>
          </a:xfrm>
          <a:prstGeom prst="rect">
            <a:avLst/>
          </a:prstGeom>
          <a:noFill/>
          <a:ln w="9525">
            <a:noFill/>
            <a:miter lim="800000"/>
            <a:headEnd/>
            <a:tailEnd/>
          </a:ln>
          <a:effectLst/>
        </p:spPr>
        <p:txBody>
          <a:bodyPr wrap="none">
            <a:spAutoFit/>
          </a:bodyPr>
          <a:lstStyle/>
          <a:p>
            <a:r>
              <a:rPr lang="en-US" sz="3200"/>
              <a:t>E/R                          UML</a:t>
            </a:r>
          </a:p>
        </p:txBody>
      </p:sp>
      <p:grpSp>
        <p:nvGrpSpPr>
          <p:cNvPr id="5" name="Group 4"/>
          <p:cNvGrpSpPr>
            <a:grpSpLocks/>
          </p:cNvGrpSpPr>
          <p:nvPr/>
        </p:nvGrpSpPr>
        <p:grpSpPr bwMode="auto">
          <a:xfrm>
            <a:off x="1295400" y="2895600"/>
            <a:ext cx="6400800" cy="685800"/>
            <a:chOff x="480" y="1488"/>
            <a:chExt cx="4032" cy="432"/>
          </a:xfrm>
        </p:grpSpPr>
        <p:sp>
          <p:nvSpPr>
            <p:cNvPr id="6" name="Rectangle 5"/>
            <p:cNvSpPr>
              <a:spLocks noChangeArrowheads="1"/>
            </p:cNvSpPr>
            <p:nvPr/>
          </p:nvSpPr>
          <p:spPr bwMode="auto">
            <a:xfrm>
              <a:off x="480"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7" name="Rectangle 6"/>
            <p:cNvSpPr>
              <a:spLocks noChangeArrowheads="1"/>
            </p:cNvSpPr>
            <p:nvPr/>
          </p:nvSpPr>
          <p:spPr bwMode="auto">
            <a:xfrm>
              <a:off x="1632"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8" name="AutoShape 7"/>
            <p:cNvSpPr>
              <a:spLocks noChangeArrowheads="1"/>
            </p:cNvSpPr>
            <p:nvPr/>
          </p:nvSpPr>
          <p:spPr bwMode="auto">
            <a:xfrm>
              <a:off x="1056" y="1632"/>
              <a:ext cx="288" cy="288"/>
            </a:xfrm>
            <a:prstGeom prst="diamond">
              <a:avLst/>
            </a:prstGeom>
            <a:noFill/>
            <a:ln w="9525">
              <a:solidFill>
                <a:schemeClr val="tx1"/>
              </a:solidFill>
              <a:miter lim="800000"/>
              <a:headEnd/>
              <a:tailEnd/>
            </a:ln>
            <a:effectLst/>
          </p:spPr>
          <p:txBody>
            <a:bodyPr wrap="none" anchor="ctr"/>
            <a:lstStyle/>
            <a:p>
              <a:endParaRPr lang="en-US"/>
            </a:p>
          </p:txBody>
        </p:sp>
        <p:sp>
          <p:nvSpPr>
            <p:cNvPr id="9" name="Line 8"/>
            <p:cNvSpPr>
              <a:spLocks noChangeShapeType="1"/>
            </p:cNvSpPr>
            <p:nvPr/>
          </p:nvSpPr>
          <p:spPr bwMode="auto">
            <a:xfrm flipH="1">
              <a:off x="768" y="1776"/>
              <a:ext cx="288" cy="0"/>
            </a:xfrm>
            <a:prstGeom prst="line">
              <a:avLst/>
            </a:prstGeom>
            <a:noFill/>
            <a:ln w="9525">
              <a:solidFill>
                <a:schemeClr val="tx1"/>
              </a:solidFill>
              <a:round/>
              <a:headEnd/>
              <a:tailEnd/>
            </a:ln>
            <a:effectLst/>
          </p:spPr>
          <p:txBody>
            <a:bodyPr/>
            <a:lstStyle/>
            <a:p>
              <a:endParaRPr lang="en-US"/>
            </a:p>
          </p:txBody>
        </p:sp>
        <p:sp>
          <p:nvSpPr>
            <p:cNvPr id="10" name="Line 9"/>
            <p:cNvSpPr>
              <a:spLocks noChangeShapeType="1"/>
            </p:cNvSpPr>
            <p:nvPr/>
          </p:nvSpPr>
          <p:spPr bwMode="auto">
            <a:xfrm>
              <a:off x="1344" y="1776"/>
              <a:ext cx="288" cy="0"/>
            </a:xfrm>
            <a:prstGeom prst="line">
              <a:avLst/>
            </a:prstGeom>
            <a:noFill/>
            <a:ln w="9525">
              <a:solidFill>
                <a:schemeClr val="tx1"/>
              </a:solidFill>
              <a:round/>
              <a:headEnd/>
              <a:tailEnd/>
            </a:ln>
            <a:effectLst/>
          </p:spPr>
          <p:txBody>
            <a:bodyPr/>
            <a:lstStyle/>
            <a:p>
              <a:endParaRPr lang="en-US"/>
            </a:p>
          </p:txBody>
        </p:sp>
        <p:sp>
          <p:nvSpPr>
            <p:cNvPr id="11" name="Rectangle 10"/>
            <p:cNvSpPr>
              <a:spLocks noChangeArrowheads="1"/>
            </p:cNvSpPr>
            <p:nvPr/>
          </p:nvSpPr>
          <p:spPr bwMode="auto">
            <a:xfrm>
              <a:off x="30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2" name="Rectangle 11"/>
            <p:cNvSpPr>
              <a:spLocks noChangeArrowheads="1"/>
            </p:cNvSpPr>
            <p:nvPr/>
          </p:nvSpPr>
          <p:spPr bwMode="auto">
            <a:xfrm>
              <a:off x="42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3" name="Line 12"/>
            <p:cNvSpPr>
              <a:spLocks noChangeShapeType="1"/>
            </p:cNvSpPr>
            <p:nvPr/>
          </p:nvSpPr>
          <p:spPr bwMode="auto">
            <a:xfrm>
              <a:off x="3312" y="1776"/>
              <a:ext cx="912" cy="0"/>
            </a:xfrm>
            <a:prstGeom prst="line">
              <a:avLst/>
            </a:prstGeom>
            <a:noFill/>
            <a:ln w="9525">
              <a:solidFill>
                <a:schemeClr val="tx1"/>
              </a:solidFill>
              <a:round/>
              <a:headEnd/>
              <a:tailEnd/>
            </a:ln>
            <a:effectLst/>
          </p:spPr>
          <p:txBody>
            <a:bodyPr/>
            <a:lstStyle/>
            <a:p>
              <a:endParaRPr lang="en-US"/>
            </a:p>
          </p:txBody>
        </p:sp>
        <p:sp>
          <p:nvSpPr>
            <p:cNvPr id="14" name="Text Box 13"/>
            <p:cNvSpPr txBox="1">
              <a:spLocks noChangeArrowheads="1"/>
            </p:cNvSpPr>
            <p:nvPr/>
          </p:nvSpPr>
          <p:spPr bwMode="auto">
            <a:xfrm>
              <a:off x="3312" y="1488"/>
              <a:ext cx="1021" cy="233"/>
            </a:xfrm>
            <a:prstGeom prst="rect">
              <a:avLst/>
            </a:prstGeom>
            <a:noFill/>
            <a:ln w="9525">
              <a:noFill/>
              <a:miter lim="800000"/>
              <a:headEnd/>
              <a:tailEnd/>
            </a:ln>
            <a:effectLst/>
          </p:spPr>
          <p:txBody>
            <a:bodyPr wrap="none">
              <a:spAutoFit/>
            </a:bodyPr>
            <a:lstStyle/>
            <a:p>
              <a:r>
                <a:rPr lang="en-US" dirty="0"/>
                <a:t>0..*              0..*</a:t>
              </a:r>
            </a:p>
          </p:txBody>
        </p:sp>
      </p:grpSp>
      <p:grpSp>
        <p:nvGrpSpPr>
          <p:cNvPr id="15" name="Group 14"/>
          <p:cNvGrpSpPr>
            <a:grpSpLocks/>
          </p:cNvGrpSpPr>
          <p:nvPr/>
        </p:nvGrpSpPr>
        <p:grpSpPr bwMode="auto">
          <a:xfrm>
            <a:off x="1295400" y="3733800"/>
            <a:ext cx="6400800" cy="685800"/>
            <a:chOff x="480" y="1488"/>
            <a:chExt cx="4032" cy="432"/>
          </a:xfrm>
        </p:grpSpPr>
        <p:sp>
          <p:nvSpPr>
            <p:cNvPr id="16" name="Rectangle 15"/>
            <p:cNvSpPr>
              <a:spLocks noChangeArrowheads="1"/>
            </p:cNvSpPr>
            <p:nvPr/>
          </p:nvSpPr>
          <p:spPr bwMode="auto">
            <a:xfrm>
              <a:off x="480"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7" name="Rectangle 16"/>
            <p:cNvSpPr>
              <a:spLocks noChangeArrowheads="1"/>
            </p:cNvSpPr>
            <p:nvPr/>
          </p:nvSpPr>
          <p:spPr bwMode="auto">
            <a:xfrm>
              <a:off x="1632"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8" name="AutoShape 17"/>
            <p:cNvSpPr>
              <a:spLocks noChangeArrowheads="1"/>
            </p:cNvSpPr>
            <p:nvPr/>
          </p:nvSpPr>
          <p:spPr bwMode="auto">
            <a:xfrm>
              <a:off x="1056" y="1632"/>
              <a:ext cx="288" cy="288"/>
            </a:xfrm>
            <a:prstGeom prst="diamond">
              <a:avLst/>
            </a:prstGeom>
            <a:noFill/>
            <a:ln w="9525">
              <a:solidFill>
                <a:schemeClr val="tx1"/>
              </a:solidFill>
              <a:miter lim="800000"/>
              <a:headEnd/>
              <a:tailEnd/>
            </a:ln>
            <a:effectLst/>
          </p:spPr>
          <p:txBody>
            <a:bodyPr wrap="none" anchor="ctr"/>
            <a:lstStyle/>
            <a:p>
              <a:endParaRPr lang="en-US"/>
            </a:p>
          </p:txBody>
        </p:sp>
        <p:sp>
          <p:nvSpPr>
            <p:cNvPr id="19" name="Line 18"/>
            <p:cNvSpPr>
              <a:spLocks noChangeShapeType="1"/>
            </p:cNvSpPr>
            <p:nvPr/>
          </p:nvSpPr>
          <p:spPr bwMode="auto">
            <a:xfrm flipH="1">
              <a:off x="768" y="1776"/>
              <a:ext cx="288" cy="0"/>
            </a:xfrm>
            <a:prstGeom prst="line">
              <a:avLst/>
            </a:prstGeom>
            <a:noFill/>
            <a:ln w="9525">
              <a:solidFill>
                <a:schemeClr val="tx1"/>
              </a:solidFill>
              <a:round/>
              <a:headEnd/>
              <a:tailEnd/>
            </a:ln>
            <a:effectLst/>
          </p:spPr>
          <p:txBody>
            <a:bodyPr/>
            <a:lstStyle/>
            <a:p>
              <a:endParaRPr lang="en-US"/>
            </a:p>
          </p:txBody>
        </p:sp>
        <p:sp>
          <p:nvSpPr>
            <p:cNvPr id="20" name="Line 19"/>
            <p:cNvSpPr>
              <a:spLocks noChangeShapeType="1"/>
            </p:cNvSpPr>
            <p:nvPr/>
          </p:nvSpPr>
          <p:spPr bwMode="auto">
            <a:xfrm>
              <a:off x="1344" y="1776"/>
              <a:ext cx="288" cy="0"/>
            </a:xfrm>
            <a:prstGeom prst="line">
              <a:avLst/>
            </a:prstGeom>
            <a:noFill/>
            <a:ln w="9525">
              <a:solidFill>
                <a:schemeClr val="tx1"/>
              </a:solidFill>
              <a:round/>
              <a:headEnd/>
              <a:tailEnd/>
            </a:ln>
            <a:effectLst/>
          </p:spPr>
          <p:txBody>
            <a:bodyPr/>
            <a:lstStyle/>
            <a:p>
              <a:endParaRPr lang="en-US"/>
            </a:p>
          </p:txBody>
        </p:sp>
        <p:sp>
          <p:nvSpPr>
            <p:cNvPr id="21" name="Rectangle 20"/>
            <p:cNvSpPr>
              <a:spLocks noChangeArrowheads="1"/>
            </p:cNvSpPr>
            <p:nvPr/>
          </p:nvSpPr>
          <p:spPr bwMode="auto">
            <a:xfrm>
              <a:off x="30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2" name="Rectangle 21"/>
            <p:cNvSpPr>
              <a:spLocks noChangeArrowheads="1"/>
            </p:cNvSpPr>
            <p:nvPr/>
          </p:nvSpPr>
          <p:spPr bwMode="auto">
            <a:xfrm>
              <a:off x="42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3" name="Line 22"/>
            <p:cNvSpPr>
              <a:spLocks noChangeShapeType="1"/>
            </p:cNvSpPr>
            <p:nvPr/>
          </p:nvSpPr>
          <p:spPr bwMode="auto">
            <a:xfrm>
              <a:off x="3312" y="1776"/>
              <a:ext cx="912" cy="0"/>
            </a:xfrm>
            <a:prstGeom prst="line">
              <a:avLst/>
            </a:prstGeom>
            <a:noFill/>
            <a:ln w="9525">
              <a:solidFill>
                <a:schemeClr val="tx1"/>
              </a:solidFill>
              <a:round/>
              <a:headEnd/>
              <a:tailEnd/>
            </a:ln>
            <a:effectLst/>
          </p:spPr>
          <p:txBody>
            <a:bodyPr/>
            <a:lstStyle/>
            <a:p>
              <a:endParaRPr lang="en-US"/>
            </a:p>
          </p:txBody>
        </p:sp>
        <p:sp>
          <p:nvSpPr>
            <p:cNvPr id="24" name="Text Box 23"/>
            <p:cNvSpPr txBox="1">
              <a:spLocks noChangeArrowheads="1"/>
            </p:cNvSpPr>
            <p:nvPr/>
          </p:nvSpPr>
          <p:spPr bwMode="auto">
            <a:xfrm>
              <a:off x="3312" y="1488"/>
              <a:ext cx="1022" cy="233"/>
            </a:xfrm>
            <a:prstGeom prst="rect">
              <a:avLst/>
            </a:prstGeom>
            <a:noFill/>
            <a:ln w="9525">
              <a:noFill/>
              <a:miter lim="800000"/>
              <a:headEnd/>
              <a:tailEnd/>
            </a:ln>
            <a:effectLst/>
          </p:spPr>
          <p:txBody>
            <a:bodyPr wrap="none">
              <a:spAutoFit/>
            </a:bodyPr>
            <a:lstStyle/>
            <a:p>
              <a:r>
                <a:rPr lang="en-US" dirty="0"/>
                <a:t>0..*              0..1</a:t>
              </a:r>
            </a:p>
          </p:txBody>
        </p:sp>
      </p:grpSp>
      <p:sp>
        <p:nvSpPr>
          <p:cNvPr id="25" name="Line 24"/>
          <p:cNvSpPr>
            <a:spLocks noChangeShapeType="1"/>
          </p:cNvSpPr>
          <p:nvPr/>
        </p:nvSpPr>
        <p:spPr bwMode="auto">
          <a:xfrm>
            <a:off x="2667000" y="4191000"/>
            <a:ext cx="457200" cy="0"/>
          </a:xfrm>
          <a:prstGeom prst="line">
            <a:avLst/>
          </a:prstGeom>
          <a:noFill/>
          <a:ln w="9525">
            <a:solidFill>
              <a:schemeClr val="tx1"/>
            </a:solidFill>
            <a:round/>
            <a:headEnd/>
            <a:tailEnd type="triangle" w="med" len="med"/>
          </a:ln>
          <a:effectLst/>
        </p:spPr>
        <p:txBody>
          <a:bodyPr/>
          <a:lstStyle/>
          <a:p>
            <a:endParaRPr lang="en-US"/>
          </a:p>
        </p:txBody>
      </p:sp>
      <p:grpSp>
        <p:nvGrpSpPr>
          <p:cNvPr id="26" name="Group 25"/>
          <p:cNvGrpSpPr>
            <a:grpSpLocks/>
          </p:cNvGrpSpPr>
          <p:nvPr/>
        </p:nvGrpSpPr>
        <p:grpSpPr bwMode="auto">
          <a:xfrm>
            <a:off x="1295400" y="4572000"/>
            <a:ext cx="6400800" cy="685800"/>
            <a:chOff x="480" y="1488"/>
            <a:chExt cx="4032" cy="432"/>
          </a:xfrm>
        </p:grpSpPr>
        <p:sp>
          <p:nvSpPr>
            <p:cNvPr id="27" name="Rectangle 26"/>
            <p:cNvSpPr>
              <a:spLocks noChangeArrowheads="1"/>
            </p:cNvSpPr>
            <p:nvPr/>
          </p:nvSpPr>
          <p:spPr bwMode="auto">
            <a:xfrm>
              <a:off x="480"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8" name="Rectangle 27"/>
            <p:cNvSpPr>
              <a:spLocks noChangeArrowheads="1"/>
            </p:cNvSpPr>
            <p:nvPr/>
          </p:nvSpPr>
          <p:spPr bwMode="auto">
            <a:xfrm>
              <a:off x="1632"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9" name="AutoShape 28"/>
            <p:cNvSpPr>
              <a:spLocks noChangeArrowheads="1"/>
            </p:cNvSpPr>
            <p:nvPr/>
          </p:nvSpPr>
          <p:spPr bwMode="auto">
            <a:xfrm>
              <a:off x="1056" y="1632"/>
              <a:ext cx="288" cy="288"/>
            </a:xfrm>
            <a:prstGeom prst="diamond">
              <a:avLst/>
            </a:prstGeom>
            <a:noFill/>
            <a:ln w="9525">
              <a:solidFill>
                <a:schemeClr val="tx1"/>
              </a:solidFill>
              <a:miter lim="800000"/>
              <a:headEnd/>
              <a:tailEnd/>
            </a:ln>
            <a:effectLst/>
          </p:spPr>
          <p:txBody>
            <a:bodyPr wrap="none" anchor="ctr"/>
            <a:lstStyle/>
            <a:p>
              <a:endParaRPr lang="en-US"/>
            </a:p>
          </p:txBody>
        </p:sp>
        <p:sp>
          <p:nvSpPr>
            <p:cNvPr id="30" name="Line 29"/>
            <p:cNvSpPr>
              <a:spLocks noChangeShapeType="1"/>
            </p:cNvSpPr>
            <p:nvPr/>
          </p:nvSpPr>
          <p:spPr bwMode="auto">
            <a:xfrm flipH="1">
              <a:off x="768" y="1776"/>
              <a:ext cx="288" cy="0"/>
            </a:xfrm>
            <a:prstGeom prst="line">
              <a:avLst/>
            </a:prstGeom>
            <a:noFill/>
            <a:ln w="9525">
              <a:solidFill>
                <a:schemeClr val="tx1"/>
              </a:solidFill>
              <a:round/>
              <a:headEnd/>
              <a:tailEnd/>
            </a:ln>
            <a:effectLst/>
          </p:spPr>
          <p:txBody>
            <a:bodyPr/>
            <a:lstStyle/>
            <a:p>
              <a:endParaRPr lang="en-US"/>
            </a:p>
          </p:txBody>
        </p:sp>
        <p:sp>
          <p:nvSpPr>
            <p:cNvPr id="31" name="Line 30"/>
            <p:cNvSpPr>
              <a:spLocks noChangeShapeType="1"/>
            </p:cNvSpPr>
            <p:nvPr/>
          </p:nvSpPr>
          <p:spPr bwMode="auto">
            <a:xfrm>
              <a:off x="1344" y="1776"/>
              <a:ext cx="288" cy="0"/>
            </a:xfrm>
            <a:prstGeom prst="line">
              <a:avLst/>
            </a:prstGeom>
            <a:noFill/>
            <a:ln w="9525">
              <a:solidFill>
                <a:schemeClr val="tx1"/>
              </a:solidFill>
              <a:round/>
              <a:headEnd/>
              <a:tailEnd/>
            </a:ln>
            <a:effectLst/>
          </p:spPr>
          <p:txBody>
            <a:bodyPr/>
            <a:lstStyle/>
            <a:p>
              <a:endParaRPr lang="en-US"/>
            </a:p>
          </p:txBody>
        </p:sp>
        <p:sp>
          <p:nvSpPr>
            <p:cNvPr id="32" name="Rectangle 31"/>
            <p:cNvSpPr>
              <a:spLocks noChangeArrowheads="1"/>
            </p:cNvSpPr>
            <p:nvPr/>
          </p:nvSpPr>
          <p:spPr bwMode="auto">
            <a:xfrm>
              <a:off x="30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33" name="Rectangle 32"/>
            <p:cNvSpPr>
              <a:spLocks noChangeArrowheads="1"/>
            </p:cNvSpPr>
            <p:nvPr/>
          </p:nvSpPr>
          <p:spPr bwMode="auto">
            <a:xfrm>
              <a:off x="42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34" name="Line 33"/>
            <p:cNvSpPr>
              <a:spLocks noChangeShapeType="1"/>
            </p:cNvSpPr>
            <p:nvPr/>
          </p:nvSpPr>
          <p:spPr bwMode="auto">
            <a:xfrm>
              <a:off x="3312" y="1776"/>
              <a:ext cx="912" cy="0"/>
            </a:xfrm>
            <a:prstGeom prst="line">
              <a:avLst/>
            </a:prstGeom>
            <a:noFill/>
            <a:ln w="9525">
              <a:solidFill>
                <a:schemeClr val="tx1"/>
              </a:solidFill>
              <a:round/>
              <a:headEnd/>
              <a:tailEnd/>
            </a:ln>
            <a:effectLst/>
          </p:spPr>
          <p:txBody>
            <a:bodyPr/>
            <a:lstStyle/>
            <a:p>
              <a:endParaRPr lang="en-US"/>
            </a:p>
          </p:txBody>
        </p:sp>
        <p:sp>
          <p:nvSpPr>
            <p:cNvPr id="35" name="Text Box 34"/>
            <p:cNvSpPr txBox="1">
              <a:spLocks noChangeArrowheads="1"/>
            </p:cNvSpPr>
            <p:nvPr/>
          </p:nvSpPr>
          <p:spPr bwMode="auto">
            <a:xfrm>
              <a:off x="3312" y="1488"/>
              <a:ext cx="1055" cy="233"/>
            </a:xfrm>
            <a:prstGeom prst="rect">
              <a:avLst/>
            </a:prstGeom>
            <a:noFill/>
            <a:ln w="9525">
              <a:noFill/>
              <a:miter lim="800000"/>
              <a:headEnd/>
              <a:tailEnd/>
            </a:ln>
            <a:effectLst/>
          </p:spPr>
          <p:txBody>
            <a:bodyPr wrap="none">
              <a:spAutoFit/>
            </a:bodyPr>
            <a:lstStyle/>
            <a:p>
              <a:r>
                <a:rPr lang="en-US" dirty="0"/>
                <a:t>0..*               1..1</a:t>
              </a:r>
            </a:p>
          </p:txBody>
        </p:sp>
      </p:grpSp>
      <p:sp>
        <p:nvSpPr>
          <p:cNvPr id="36" name="Freeform 35"/>
          <p:cNvSpPr>
            <a:spLocks/>
          </p:cNvSpPr>
          <p:nvPr/>
        </p:nvSpPr>
        <p:spPr bwMode="auto">
          <a:xfrm>
            <a:off x="3048000" y="4953000"/>
            <a:ext cx="76200" cy="152400"/>
          </a:xfrm>
          <a:custGeom>
            <a:avLst/>
            <a:gdLst/>
            <a:ahLst/>
            <a:cxnLst>
              <a:cxn ang="0">
                <a:pos x="0" y="0"/>
              </a:cxn>
              <a:cxn ang="0">
                <a:pos x="48" y="48"/>
              </a:cxn>
              <a:cxn ang="0">
                <a:pos x="0" y="96"/>
              </a:cxn>
            </a:cxnLst>
            <a:rect l="0" t="0" r="r" b="b"/>
            <a:pathLst>
              <a:path w="48" h="96">
                <a:moveTo>
                  <a:pt x="0" y="0"/>
                </a:moveTo>
                <a:cubicBezTo>
                  <a:pt x="24" y="16"/>
                  <a:pt x="48" y="32"/>
                  <a:pt x="48" y="48"/>
                </a:cubicBezTo>
                <a:cubicBezTo>
                  <a:pt x="48" y="64"/>
                  <a:pt x="24" y="80"/>
                  <a:pt x="0" y="96"/>
                </a:cubicBezTo>
              </a:path>
            </a:pathLst>
          </a:custGeom>
          <a:noFill/>
          <a:ln w="9525">
            <a:solidFill>
              <a:schemeClr val="tx1"/>
            </a:solidFill>
            <a:round/>
            <a:headEnd/>
            <a:tailEnd/>
          </a:ln>
          <a:effectLst/>
        </p:spPr>
        <p:txBody>
          <a:bodyP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An association can have both ends at the same class; such an association is called a </a:t>
            </a:r>
            <a:r>
              <a:rPr lang="en-US" dirty="0">
                <a:solidFill>
                  <a:srgbClr val="FF0000"/>
                </a:solidFill>
              </a:rPr>
              <a:t>self-association</a:t>
            </a:r>
          </a:p>
          <a:p>
            <a:r>
              <a:rPr lang="en-US" dirty="0"/>
              <a:t>Example</a:t>
            </a:r>
          </a:p>
        </p:txBody>
      </p:sp>
      <p:sp>
        <p:nvSpPr>
          <p:cNvPr id="2" name="Title 1"/>
          <p:cNvSpPr>
            <a:spLocks noGrp="1"/>
          </p:cNvSpPr>
          <p:nvPr>
            <p:ph type="title"/>
          </p:nvPr>
        </p:nvSpPr>
        <p:spPr/>
        <p:txBody>
          <a:bodyPr/>
          <a:lstStyle/>
          <a:p>
            <a:pPr algn="ctr"/>
            <a:r>
              <a:rPr lang="en-US" dirty="0"/>
              <a:t>Self-Associations</a:t>
            </a:r>
          </a:p>
        </p:txBody>
      </p:sp>
      <p:graphicFrame>
        <p:nvGraphicFramePr>
          <p:cNvPr id="4" name="Table 3"/>
          <p:cNvGraphicFramePr>
            <a:graphicFrameLocks noGrp="1"/>
          </p:cNvGraphicFramePr>
          <p:nvPr/>
        </p:nvGraphicFramePr>
        <p:xfrm>
          <a:off x="2766354" y="4089400"/>
          <a:ext cx="1447800" cy="185420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 PK</a:t>
                      </a:r>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pSp>
        <p:nvGrpSpPr>
          <p:cNvPr id="12" name="Group 11"/>
          <p:cNvGrpSpPr/>
          <p:nvPr/>
        </p:nvGrpSpPr>
        <p:grpSpPr>
          <a:xfrm>
            <a:off x="4214154" y="4165600"/>
            <a:ext cx="2286794" cy="1752600"/>
            <a:chOff x="4214154" y="4165600"/>
            <a:chExt cx="2286794" cy="1752600"/>
          </a:xfrm>
        </p:grpSpPr>
        <p:cxnSp>
          <p:nvCxnSpPr>
            <p:cNvPr id="14" name="Straight Connector 13"/>
            <p:cNvCxnSpPr/>
            <p:nvPr/>
          </p:nvCxnSpPr>
          <p:spPr>
            <a:xfrm>
              <a:off x="4214154" y="4470400"/>
              <a:ext cx="2286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5928654" y="50419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214154" y="5613400"/>
              <a:ext cx="2286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290354" y="4165600"/>
              <a:ext cx="550151" cy="369332"/>
            </a:xfrm>
            <a:prstGeom prst="rect">
              <a:avLst/>
            </a:prstGeom>
            <a:noFill/>
          </p:spPr>
          <p:txBody>
            <a:bodyPr wrap="none" rtlCol="0">
              <a:spAutoFit/>
            </a:bodyPr>
            <a:lstStyle/>
            <a:p>
              <a:r>
                <a:rPr lang="en-US" dirty="0"/>
                <a:t>0..1</a:t>
              </a:r>
            </a:p>
          </p:txBody>
        </p:sp>
        <p:sp>
          <p:nvSpPr>
            <p:cNvPr id="20" name="TextBox 19"/>
            <p:cNvSpPr txBox="1"/>
            <p:nvPr/>
          </p:nvSpPr>
          <p:spPr>
            <a:xfrm>
              <a:off x="4290354" y="5548868"/>
              <a:ext cx="532518" cy="369332"/>
            </a:xfrm>
            <a:prstGeom prst="rect">
              <a:avLst/>
            </a:prstGeom>
            <a:noFill/>
          </p:spPr>
          <p:txBody>
            <a:bodyPr wrap="none" rtlCol="0">
              <a:spAutoFit/>
            </a:bodyPr>
            <a:lstStyle/>
            <a:p>
              <a:r>
                <a:rPr lang="en-US" dirty="0"/>
                <a:t>0..*</a:t>
              </a:r>
            </a:p>
          </p:txBody>
        </p:sp>
        <p:sp>
          <p:nvSpPr>
            <p:cNvPr id="21" name="TextBox 20"/>
            <p:cNvSpPr txBox="1"/>
            <p:nvPr/>
          </p:nvSpPr>
          <p:spPr>
            <a:xfrm>
              <a:off x="5204754" y="4165600"/>
              <a:ext cx="1231427" cy="369332"/>
            </a:xfrm>
            <a:prstGeom prst="rect">
              <a:avLst/>
            </a:prstGeom>
            <a:noFill/>
          </p:spPr>
          <p:txBody>
            <a:bodyPr wrap="none" rtlCol="0">
              <a:spAutoFit/>
            </a:bodyPr>
            <a:lstStyle/>
            <a:p>
              <a:r>
                <a:rPr lang="en-US" dirty="0" err="1"/>
                <a:t>theOriginal</a:t>
              </a:r>
              <a:endParaRPr lang="en-US" dirty="0"/>
            </a:p>
          </p:txBody>
        </p:sp>
        <p:sp>
          <p:nvSpPr>
            <p:cNvPr id="22" name="TextBox 21"/>
            <p:cNvSpPr txBox="1"/>
            <p:nvPr/>
          </p:nvSpPr>
          <p:spPr>
            <a:xfrm>
              <a:off x="5204754" y="5537200"/>
              <a:ext cx="1132041" cy="369332"/>
            </a:xfrm>
            <a:prstGeom prst="rect">
              <a:avLst/>
            </a:prstGeom>
            <a:noFill/>
          </p:spPr>
          <p:txBody>
            <a:bodyPr wrap="none" rtlCol="0">
              <a:spAutoFit/>
            </a:bodyPr>
            <a:lstStyle/>
            <a:p>
              <a:r>
                <a:rPr lang="en-US" dirty="0" err="1"/>
                <a:t>theSequel</a:t>
              </a:r>
              <a:endParaRPr lang="en-US" dirty="0"/>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Association Classes</a:t>
            </a:r>
          </a:p>
        </p:txBody>
      </p:sp>
      <p:graphicFrame>
        <p:nvGraphicFramePr>
          <p:cNvPr id="5" name="Table 4"/>
          <p:cNvGraphicFramePr>
            <a:graphicFrameLocks noGrp="1"/>
          </p:cNvGraphicFramePr>
          <p:nvPr/>
        </p:nvGraphicFramePr>
        <p:xfrm>
          <a:off x="2057400" y="228600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Stars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6324600" y="1981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aphicFrame>
        <p:nvGraphicFramePr>
          <p:cNvPr id="18" name="Table 17"/>
          <p:cNvGraphicFramePr>
            <a:graphicFrameLocks noGrp="1"/>
          </p:cNvGraphicFramePr>
          <p:nvPr/>
        </p:nvGraphicFramePr>
        <p:xfrm>
          <a:off x="3841432" y="3733800"/>
          <a:ext cx="1949768" cy="1112520"/>
        </p:xfrm>
        <a:graphic>
          <a:graphicData uri="http://schemas.openxmlformats.org/drawingml/2006/table">
            <a:tbl>
              <a:tblPr firstRow="1" bandRow="1">
                <a:tableStyleId>{5C22544A-7EE6-4342-B048-85BDC9FD1C3A}</a:tableStyleId>
              </a:tblPr>
              <a:tblGrid>
                <a:gridCol w="1949768">
                  <a:extLst>
                    <a:ext uri="{9D8B030D-6E8A-4147-A177-3AD203B41FA5}">
                      <a16:colId xmlns:a16="http://schemas.microsoft.com/office/drawing/2014/main" val="20000"/>
                    </a:ext>
                  </a:extLst>
                </a:gridCol>
              </a:tblGrid>
              <a:tr h="370840">
                <a:tc>
                  <a:txBody>
                    <a:bodyPr/>
                    <a:lstStyle/>
                    <a:p>
                      <a:r>
                        <a:rPr lang="en-US" dirty="0"/>
                        <a:t>Compensation</a:t>
                      </a:r>
                    </a:p>
                  </a:txBody>
                  <a:tcPr/>
                </a:tc>
                <a:extLst>
                  <a:ext uri="{0D108BD9-81ED-4DB2-BD59-A6C34878D82A}">
                    <a16:rowId xmlns:a16="http://schemas.microsoft.com/office/drawing/2014/main" val="10000"/>
                  </a:ext>
                </a:extLst>
              </a:tr>
              <a:tr h="370840">
                <a:tc>
                  <a:txBody>
                    <a:bodyPr/>
                    <a:lstStyle/>
                    <a:p>
                      <a:r>
                        <a:rPr lang="en-US" dirty="0"/>
                        <a:t>salary</a:t>
                      </a:r>
                    </a:p>
                  </a:txBody>
                  <a:tcPr/>
                </a:tc>
                <a:extLst>
                  <a:ext uri="{0D108BD9-81ED-4DB2-BD59-A6C34878D82A}">
                    <a16:rowId xmlns:a16="http://schemas.microsoft.com/office/drawing/2014/main" val="10001"/>
                  </a:ext>
                </a:extLst>
              </a:tr>
              <a:tr h="370840">
                <a:tc>
                  <a:txBody>
                    <a:bodyPr/>
                    <a:lstStyle/>
                    <a:p>
                      <a:r>
                        <a:rPr lang="en-US" dirty="0"/>
                        <a:t>residuals</a:t>
                      </a:r>
                    </a:p>
                  </a:txBody>
                  <a:tcPr/>
                </a:tc>
                <a:extLst>
                  <a:ext uri="{0D108BD9-81ED-4DB2-BD59-A6C34878D82A}">
                    <a16:rowId xmlns:a16="http://schemas.microsoft.com/office/drawing/2014/main" val="10002"/>
                  </a:ext>
                </a:extLst>
              </a:tr>
            </a:tbl>
          </a:graphicData>
        </a:graphic>
      </p:graphicFrame>
      <p:grpSp>
        <p:nvGrpSpPr>
          <p:cNvPr id="11" name="Group 10"/>
          <p:cNvGrpSpPr/>
          <p:nvPr/>
        </p:nvGrpSpPr>
        <p:grpSpPr>
          <a:xfrm>
            <a:off x="3200400" y="2286000"/>
            <a:ext cx="3048000" cy="1447802"/>
            <a:chOff x="3200400" y="2286000"/>
            <a:chExt cx="3048000" cy="1447802"/>
          </a:xfrm>
        </p:grpSpPr>
        <p:cxnSp>
          <p:nvCxnSpPr>
            <p:cNvPr id="12" name="Straight Connector 11"/>
            <p:cNvCxnSpPr/>
            <p:nvPr/>
          </p:nvCxnSpPr>
          <p:spPr>
            <a:xfrm>
              <a:off x="3200400" y="2667000"/>
              <a:ext cx="3048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200400" y="2362200"/>
              <a:ext cx="532518" cy="369332"/>
            </a:xfrm>
            <a:prstGeom prst="rect">
              <a:avLst/>
            </a:prstGeom>
            <a:noFill/>
          </p:spPr>
          <p:txBody>
            <a:bodyPr wrap="none" rtlCol="0">
              <a:spAutoFit/>
            </a:bodyPr>
            <a:lstStyle/>
            <a:p>
              <a:r>
                <a:rPr lang="en-US" dirty="0"/>
                <a:t>0..*</a:t>
              </a:r>
            </a:p>
          </p:txBody>
        </p:sp>
        <p:sp>
          <p:nvSpPr>
            <p:cNvPr id="14" name="TextBox 13"/>
            <p:cNvSpPr txBox="1"/>
            <p:nvPr/>
          </p:nvSpPr>
          <p:spPr>
            <a:xfrm>
              <a:off x="5715000" y="2362200"/>
              <a:ext cx="532518" cy="369332"/>
            </a:xfrm>
            <a:prstGeom prst="rect">
              <a:avLst/>
            </a:prstGeom>
            <a:noFill/>
          </p:spPr>
          <p:txBody>
            <a:bodyPr wrap="none" rtlCol="0">
              <a:spAutoFit/>
            </a:bodyPr>
            <a:lstStyle/>
            <a:p>
              <a:r>
                <a:rPr lang="en-US" dirty="0"/>
                <a:t>0..*</a:t>
              </a:r>
            </a:p>
          </p:txBody>
        </p:sp>
        <p:sp>
          <p:nvSpPr>
            <p:cNvPr id="15" name="TextBox 14"/>
            <p:cNvSpPr txBox="1"/>
            <p:nvPr/>
          </p:nvSpPr>
          <p:spPr>
            <a:xfrm>
              <a:off x="4267200" y="2286000"/>
              <a:ext cx="886397" cy="369332"/>
            </a:xfrm>
            <a:prstGeom prst="rect">
              <a:avLst/>
            </a:prstGeom>
            <a:noFill/>
          </p:spPr>
          <p:txBody>
            <a:bodyPr wrap="none" rtlCol="0">
              <a:spAutoFit/>
            </a:bodyPr>
            <a:lstStyle/>
            <a:p>
              <a:r>
                <a:rPr lang="en-US" dirty="0"/>
                <a:t>Stars-in</a:t>
              </a:r>
            </a:p>
          </p:txBody>
        </p:sp>
        <p:cxnSp>
          <p:nvCxnSpPr>
            <p:cNvPr id="20" name="Straight Connector 19"/>
            <p:cNvCxnSpPr>
              <a:stCxn id="15" idx="2"/>
            </p:cNvCxnSpPr>
            <p:nvPr/>
          </p:nvCxnSpPr>
          <p:spPr>
            <a:xfrm>
              <a:off x="4710399" y="2655332"/>
              <a:ext cx="90202" cy="107847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679C7-C4A6-4FA9-8BAD-7D390F30C0B3}"/>
              </a:ext>
            </a:extLst>
          </p:cNvPr>
          <p:cNvSpPr>
            <a:spLocks noGrp="1"/>
          </p:cNvSpPr>
          <p:nvPr>
            <p:ph type="title"/>
          </p:nvPr>
        </p:nvSpPr>
        <p:spPr/>
        <p:txBody>
          <a:bodyPr>
            <a:normAutofit fontScale="90000"/>
          </a:bodyPr>
          <a:lstStyle/>
          <a:p>
            <a:pPr algn="ctr"/>
            <a:r>
              <a:rPr lang="en-US" dirty="0"/>
              <a:t>Database modeling and implementation process</a:t>
            </a:r>
            <a:endParaRPr lang="vi-VN" dirty="0"/>
          </a:p>
        </p:txBody>
      </p:sp>
      <p:sp>
        <p:nvSpPr>
          <p:cNvPr id="4" name="Footer Placeholder 3">
            <a:extLst>
              <a:ext uri="{FF2B5EF4-FFF2-40B4-BE49-F238E27FC236}">
                <a16:creationId xmlns:a16="http://schemas.microsoft.com/office/drawing/2014/main" id="{ED3FFC36-BC59-4327-9B65-5360A99BA606}"/>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C0E229C5-C7FD-4B32-8625-04BCF05C14CD}"/>
              </a:ext>
            </a:extLst>
          </p:cNvPr>
          <p:cNvSpPr>
            <a:spLocks noGrp="1"/>
          </p:cNvSpPr>
          <p:nvPr>
            <p:ph type="sldNum" sz="quarter" idx="12"/>
          </p:nvPr>
        </p:nvSpPr>
        <p:spPr/>
        <p:txBody>
          <a:bodyPr/>
          <a:lstStyle/>
          <a:p>
            <a:fld id="{CC2FDD2D-D1AD-4AA7-93C2-8410BB90945D}" type="slidenum">
              <a:rPr lang="vi-VN" smtClean="0"/>
              <a:t>5</a:t>
            </a:fld>
            <a:endParaRPr lang="vi-VN"/>
          </a:p>
        </p:txBody>
      </p:sp>
      <p:sp>
        <p:nvSpPr>
          <p:cNvPr id="7" name="AutoShape 4">
            <a:extLst>
              <a:ext uri="{FF2B5EF4-FFF2-40B4-BE49-F238E27FC236}">
                <a16:creationId xmlns:a16="http://schemas.microsoft.com/office/drawing/2014/main" id="{BA124BA2-E9E8-4D66-9674-F76F22BA4DFA}"/>
              </a:ext>
            </a:extLst>
          </p:cNvPr>
          <p:cNvSpPr>
            <a:spLocks noChangeArrowheads="1"/>
          </p:cNvSpPr>
          <p:nvPr/>
        </p:nvSpPr>
        <p:spPr bwMode="auto">
          <a:xfrm>
            <a:off x="532428" y="1840552"/>
            <a:ext cx="1557867" cy="1143000"/>
          </a:xfrm>
          <a:prstGeom prst="homePlate">
            <a:avLst>
              <a:gd name="adj" fmla="val 19356"/>
            </a:avLst>
          </a:prstGeom>
          <a:solidFill>
            <a:srgbClr val="0000FF"/>
          </a:solidFill>
          <a:ln w="12700" cap="sq">
            <a:solidFill>
              <a:schemeClr val="tx1"/>
            </a:solidFill>
            <a:miter lim="800000"/>
            <a:headEnd type="none" w="sm" len="sm"/>
            <a:tailEnd type="none" w="sm" len="sm"/>
          </a:ln>
          <a:effectLst/>
        </p:spPr>
        <p:txBody>
          <a:bodyPr wrap="none" anchor="ctr"/>
          <a:lstStyle/>
          <a:p>
            <a:pPr algn="ctr" eaLnBrk="1" hangingPunct="1"/>
            <a:r>
              <a:rPr lang="en-US" dirty="0">
                <a:solidFill>
                  <a:srgbClr val="FFFF00"/>
                </a:solidFill>
                <a:latin typeface="Arial" pitchFamily="34" charset="0"/>
                <a:cs typeface="Arial" pitchFamily="34" charset="0"/>
              </a:rPr>
              <a:t>Getting </a:t>
            </a:r>
          </a:p>
          <a:p>
            <a:pPr algn="ctr" eaLnBrk="1" hangingPunct="1"/>
            <a:r>
              <a:rPr lang="en-US" dirty="0">
                <a:solidFill>
                  <a:srgbClr val="FFFF00"/>
                </a:solidFill>
                <a:latin typeface="Arial" pitchFamily="34" charset="0"/>
                <a:cs typeface="Arial" pitchFamily="34" charset="0"/>
              </a:rPr>
              <a:t>User </a:t>
            </a:r>
          </a:p>
          <a:p>
            <a:pPr algn="ctr" eaLnBrk="1" hangingPunct="1"/>
            <a:r>
              <a:rPr lang="en-US" dirty="0">
                <a:solidFill>
                  <a:srgbClr val="FFFF00"/>
                </a:solidFill>
                <a:latin typeface="Arial" pitchFamily="34" charset="0"/>
                <a:cs typeface="Arial" pitchFamily="34" charset="0"/>
              </a:rPr>
              <a:t>Requirement</a:t>
            </a:r>
          </a:p>
        </p:txBody>
      </p:sp>
      <p:sp>
        <p:nvSpPr>
          <p:cNvPr id="8" name="AutoShape 5">
            <a:extLst>
              <a:ext uri="{FF2B5EF4-FFF2-40B4-BE49-F238E27FC236}">
                <a16:creationId xmlns:a16="http://schemas.microsoft.com/office/drawing/2014/main" id="{08B2085E-93E6-4466-B62D-CAC4F27C7354}"/>
              </a:ext>
            </a:extLst>
          </p:cNvPr>
          <p:cNvSpPr>
            <a:spLocks noChangeArrowheads="1"/>
          </p:cNvSpPr>
          <p:nvPr/>
        </p:nvSpPr>
        <p:spPr bwMode="auto">
          <a:xfrm>
            <a:off x="2401822" y="1840552"/>
            <a:ext cx="1817511" cy="1143000"/>
          </a:xfrm>
          <a:prstGeom prst="chevron">
            <a:avLst>
              <a:gd name="adj" fmla="val 15824"/>
            </a:avLst>
          </a:prstGeom>
          <a:solidFill>
            <a:srgbClr val="CCFFFF"/>
          </a:solidFill>
          <a:ln w="12700" cap="sq">
            <a:solidFill>
              <a:schemeClr val="tx1"/>
            </a:solidFill>
            <a:miter lim="800000"/>
            <a:headEnd type="none" w="sm" len="sm"/>
            <a:tailEnd type="none" w="sm" len="sm"/>
          </a:ln>
          <a:effectLst/>
        </p:spPr>
        <p:txBody>
          <a:bodyPr wrap="none" anchor="ctr"/>
          <a:lstStyle/>
          <a:p>
            <a:pPr algn="ctr" eaLnBrk="1" hangingPunct="1"/>
            <a:r>
              <a:rPr lang="en-US">
                <a:solidFill>
                  <a:srgbClr val="3366CC"/>
                </a:solidFill>
                <a:latin typeface="Arial" pitchFamily="34" charset="0"/>
                <a:cs typeface="Arial" pitchFamily="34" charset="0"/>
              </a:rPr>
              <a:t>High-Level</a:t>
            </a:r>
          </a:p>
          <a:p>
            <a:pPr algn="ctr" eaLnBrk="1" hangingPunct="1"/>
            <a:r>
              <a:rPr lang="en-US">
                <a:solidFill>
                  <a:srgbClr val="3366CC"/>
                </a:solidFill>
                <a:latin typeface="Arial" pitchFamily="34" charset="0"/>
                <a:cs typeface="Arial" pitchFamily="34" charset="0"/>
              </a:rPr>
              <a:t>Design</a:t>
            </a:r>
          </a:p>
        </p:txBody>
      </p:sp>
      <p:sp>
        <p:nvSpPr>
          <p:cNvPr id="9" name="AutoShape 6">
            <a:extLst>
              <a:ext uri="{FF2B5EF4-FFF2-40B4-BE49-F238E27FC236}">
                <a16:creationId xmlns:a16="http://schemas.microsoft.com/office/drawing/2014/main" id="{274BB4A8-A305-495E-AAAF-A363D373EEE5}"/>
              </a:ext>
            </a:extLst>
          </p:cNvPr>
          <p:cNvSpPr>
            <a:spLocks noChangeArrowheads="1"/>
          </p:cNvSpPr>
          <p:nvPr/>
        </p:nvSpPr>
        <p:spPr bwMode="auto">
          <a:xfrm>
            <a:off x="4459222" y="1840552"/>
            <a:ext cx="1817511" cy="1143000"/>
          </a:xfrm>
          <a:prstGeom prst="chevron">
            <a:avLst>
              <a:gd name="adj" fmla="val 15824"/>
            </a:avLst>
          </a:prstGeom>
          <a:solidFill>
            <a:srgbClr val="0000FF"/>
          </a:solidFill>
          <a:ln w="12700" cap="sq">
            <a:solidFill>
              <a:schemeClr val="tx1"/>
            </a:solidFill>
            <a:miter lim="800000"/>
            <a:headEnd type="none" w="sm" len="sm"/>
            <a:tailEnd type="none" w="sm" len="sm"/>
          </a:ln>
          <a:effectLst/>
        </p:spPr>
        <p:txBody>
          <a:bodyPr wrap="none" anchor="ctr"/>
          <a:lstStyle/>
          <a:p>
            <a:pPr algn="ctr" eaLnBrk="1" hangingPunct="1"/>
            <a:r>
              <a:rPr lang="en-US" dirty="0">
                <a:solidFill>
                  <a:srgbClr val="FFFF00"/>
                </a:solidFill>
                <a:latin typeface="Arial" pitchFamily="34" charset="0"/>
                <a:cs typeface="Arial" pitchFamily="34" charset="0"/>
              </a:rPr>
              <a:t>Relational </a:t>
            </a:r>
          </a:p>
          <a:p>
            <a:pPr algn="ctr" eaLnBrk="1" hangingPunct="1"/>
            <a:r>
              <a:rPr lang="en-US" dirty="0">
                <a:solidFill>
                  <a:srgbClr val="FFFF00"/>
                </a:solidFill>
                <a:latin typeface="Arial" pitchFamily="34" charset="0"/>
                <a:cs typeface="Arial" pitchFamily="34" charset="0"/>
              </a:rPr>
              <a:t>Database </a:t>
            </a:r>
          </a:p>
          <a:p>
            <a:pPr algn="ctr" eaLnBrk="1" hangingPunct="1"/>
            <a:r>
              <a:rPr lang="en-US" dirty="0">
                <a:solidFill>
                  <a:srgbClr val="FFFF00"/>
                </a:solidFill>
                <a:latin typeface="Arial" pitchFamily="34" charset="0"/>
                <a:cs typeface="Arial" pitchFamily="34" charset="0"/>
              </a:rPr>
              <a:t>Schema</a:t>
            </a:r>
          </a:p>
          <a:p>
            <a:pPr algn="ctr" eaLnBrk="1" hangingPunct="1"/>
            <a:r>
              <a:rPr lang="en-US" dirty="0">
                <a:solidFill>
                  <a:srgbClr val="FFFF00"/>
                </a:solidFill>
                <a:latin typeface="Arial" pitchFamily="34" charset="0"/>
                <a:cs typeface="Arial" pitchFamily="34" charset="0"/>
              </a:rPr>
              <a:t>Design</a:t>
            </a:r>
          </a:p>
        </p:txBody>
      </p:sp>
      <p:sp>
        <p:nvSpPr>
          <p:cNvPr id="10" name="AutoShape 8">
            <a:extLst>
              <a:ext uri="{FF2B5EF4-FFF2-40B4-BE49-F238E27FC236}">
                <a16:creationId xmlns:a16="http://schemas.microsoft.com/office/drawing/2014/main" id="{F8C8563E-DA14-4CB0-BE0E-FA150FB2349C}"/>
              </a:ext>
            </a:extLst>
          </p:cNvPr>
          <p:cNvSpPr>
            <a:spLocks noChangeArrowheads="1"/>
          </p:cNvSpPr>
          <p:nvPr/>
        </p:nvSpPr>
        <p:spPr bwMode="auto">
          <a:xfrm>
            <a:off x="1563622" y="3440752"/>
            <a:ext cx="1947333" cy="381000"/>
          </a:xfrm>
          <a:prstGeom prst="wedgeRoundRectCallout">
            <a:avLst>
              <a:gd name="adj1" fmla="val 25903"/>
              <a:gd name="adj2" fmla="val -159722"/>
              <a:gd name="adj3" fmla="val 16667"/>
            </a:avLst>
          </a:prstGeom>
          <a:solidFill>
            <a:srgbClr val="0000FF"/>
          </a:solidFill>
          <a:ln w="12700" cap="sq">
            <a:solidFill>
              <a:schemeClr val="tx1"/>
            </a:solidFill>
            <a:miter lim="800000"/>
            <a:headEnd type="none" w="sm" len="sm"/>
            <a:tailEnd type="none" w="sm" len="sm"/>
          </a:ln>
          <a:effectLst/>
        </p:spPr>
        <p:txBody>
          <a:bodyPr/>
          <a:lstStyle/>
          <a:p>
            <a:pPr algn="ctr" eaLnBrk="1" hangingPunct="1"/>
            <a:r>
              <a:rPr lang="en-US">
                <a:solidFill>
                  <a:srgbClr val="FFFF00"/>
                </a:solidFill>
                <a:latin typeface="Arial" pitchFamily="34" charset="0"/>
                <a:cs typeface="Arial" pitchFamily="34" charset="0"/>
              </a:rPr>
              <a:t>ER diagram</a:t>
            </a:r>
          </a:p>
        </p:txBody>
      </p:sp>
      <p:sp>
        <p:nvSpPr>
          <p:cNvPr id="11" name="AutoShape 10">
            <a:extLst>
              <a:ext uri="{FF2B5EF4-FFF2-40B4-BE49-F238E27FC236}">
                <a16:creationId xmlns:a16="http://schemas.microsoft.com/office/drawing/2014/main" id="{BA45A576-0D8D-4F9D-9C8E-3B2DFEE9FD2D}"/>
              </a:ext>
            </a:extLst>
          </p:cNvPr>
          <p:cNvSpPr>
            <a:spLocks noChangeArrowheads="1"/>
          </p:cNvSpPr>
          <p:nvPr/>
        </p:nvSpPr>
        <p:spPr bwMode="auto">
          <a:xfrm>
            <a:off x="4795396" y="3440752"/>
            <a:ext cx="3505200" cy="381000"/>
          </a:xfrm>
          <a:prstGeom prst="wedgeRoundRectCallout">
            <a:avLst>
              <a:gd name="adj1" fmla="val -35148"/>
              <a:gd name="adj2" fmla="val -159954"/>
              <a:gd name="adj3" fmla="val 16667"/>
            </a:avLst>
          </a:prstGeom>
          <a:solidFill>
            <a:srgbClr val="0000FF"/>
          </a:solidFill>
          <a:ln w="12700" cap="sq">
            <a:solidFill>
              <a:schemeClr val="tx1"/>
            </a:solidFill>
            <a:miter lim="800000"/>
            <a:headEnd type="none" w="sm" len="sm"/>
            <a:tailEnd type="none" w="sm" len="sm"/>
          </a:ln>
          <a:effectLst/>
        </p:spPr>
        <p:txBody>
          <a:bodyPr/>
          <a:lstStyle/>
          <a:p>
            <a:pPr algn="ctr" eaLnBrk="1" hangingPunct="1"/>
            <a:r>
              <a:rPr lang="en-US" dirty="0">
                <a:solidFill>
                  <a:srgbClr val="FFFF00"/>
                </a:solidFill>
                <a:latin typeface="Arial" pitchFamily="34" charset="0"/>
                <a:cs typeface="Arial" pitchFamily="34" charset="0"/>
              </a:rPr>
              <a:t>Relational Database Schema</a:t>
            </a:r>
          </a:p>
        </p:txBody>
      </p:sp>
      <p:sp>
        <p:nvSpPr>
          <p:cNvPr id="12" name="AutoShape 11">
            <a:extLst>
              <a:ext uri="{FF2B5EF4-FFF2-40B4-BE49-F238E27FC236}">
                <a16:creationId xmlns:a16="http://schemas.microsoft.com/office/drawing/2014/main" id="{6F3D29E5-5F16-4AD3-ADF1-60D9A6DD2FAC}"/>
              </a:ext>
            </a:extLst>
          </p:cNvPr>
          <p:cNvSpPr>
            <a:spLocks noChangeArrowheads="1"/>
          </p:cNvSpPr>
          <p:nvPr/>
        </p:nvSpPr>
        <p:spPr bwMode="auto">
          <a:xfrm>
            <a:off x="6899784" y="1904054"/>
            <a:ext cx="1622778" cy="999067"/>
          </a:xfrm>
          <a:prstGeom prst="can">
            <a:avLst>
              <a:gd name="adj" fmla="val 25000"/>
            </a:avLst>
          </a:prstGeom>
          <a:solidFill>
            <a:schemeClr val="accent1"/>
          </a:solidFill>
          <a:ln w="12700" cap="sq">
            <a:solidFill>
              <a:schemeClr val="tx1"/>
            </a:solidFill>
            <a:round/>
            <a:headEnd type="none" w="sm" len="sm"/>
            <a:tailEnd type="none" w="sm" len="sm"/>
          </a:ln>
          <a:effectLst/>
        </p:spPr>
        <p:txBody>
          <a:bodyPr wrap="none" anchor="ctr"/>
          <a:lstStyle/>
          <a:p>
            <a:pPr algn="ctr"/>
            <a:r>
              <a:rPr lang="en-US" b="1" dirty="0">
                <a:solidFill>
                  <a:srgbClr val="0070C0"/>
                </a:solidFill>
                <a:latin typeface="Arial" pitchFamily="34" charset="0"/>
                <a:cs typeface="Arial" pitchFamily="34" charset="0"/>
              </a:rPr>
              <a:t>Relational </a:t>
            </a:r>
            <a:br>
              <a:rPr lang="en-US" b="1" dirty="0">
                <a:solidFill>
                  <a:srgbClr val="0070C0"/>
                </a:solidFill>
                <a:latin typeface="Arial" pitchFamily="34" charset="0"/>
                <a:cs typeface="Arial" pitchFamily="34" charset="0"/>
              </a:rPr>
            </a:br>
            <a:r>
              <a:rPr lang="en-US" b="1" dirty="0">
                <a:solidFill>
                  <a:srgbClr val="0070C0"/>
                </a:solidFill>
                <a:latin typeface="Arial" pitchFamily="34" charset="0"/>
                <a:cs typeface="Arial" pitchFamily="34" charset="0"/>
              </a:rPr>
              <a:t>DBMS</a:t>
            </a:r>
          </a:p>
        </p:txBody>
      </p:sp>
      <p:sp>
        <p:nvSpPr>
          <p:cNvPr id="13" name="TextBox 12">
            <a:extLst>
              <a:ext uri="{FF2B5EF4-FFF2-40B4-BE49-F238E27FC236}">
                <a16:creationId xmlns:a16="http://schemas.microsoft.com/office/drawing/2014/main" id="{29B26D48-1CAA-4EB8-A83B-88A03E9C8C87}"/>
              </a:ext>
            </a:extLst>
          </p:cNvPr>
          <p:cNvSpPr txBox="1"/>
          <p:nvPr/>
        </p:nvSpPr>
        <p:spPr>
          <a:xfrm>
            <a:off x="1061598" y="3897952"/>
            <a:ext cx="6649577" cy="369332"/>
          </a:xfrm>
          <a:prstGeom prst="rect">
            <a:avLst/>
          </a:prstGeom>
          <a:noFill/>
        </p:spPr>
        <p:txBody>
          <a:bodyPr wrap="none" rtlCol="0">
            <a:spAutoFit/>
          </a:bodyPr>
          <a:lstStyle/>
          <a:p>
            <a:r>
              <a:rPr lang="en-US" dirty="0">
                <a:latin typeface="Arial" pitchFamily="34" charset="0"/>
                <a:cs typeface="Arial" pitchFamily="34" charset="0"/>
              </a:rPr>
              <a:t>Figure 4.1: The database modeling and implementation process</a:t>
            </a:r>
          </a:p>
        </p:txBody>
      </p:sp>
    </p:spTree>
    <p:extLst>
      <p:ext uri="{BB962C8B-B14F-4D97-AF65-F5344CB8AC3E}">
        <p14:creationId xmlns:p14="http://schemas.microsoft.com/office/powerpoint/2010/main" val="17186412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2742" y="1127466"/>
            <a:ext cx="7936637" cy="3290549"/>
          </a:xfrm>
        </p:spPr>
        <p:txBody>
          <a:bodyPr/>
          <a:lstStyle/>
          <a:p>
            <a:r>
              <a:rPr lang="en-US" dirty="0"/>
              <a:t>Consider Movies and its three subclasses</a:t>
            </a:r>
          </a:p>
        </p:txBody>
      </p:sp>
      <p:sp>
        <p:nvSpPr>
          <p:cNvPr id="2" name="Title 1"/>
          <p:cNvSpPr>
            <a:spLocks noGrp="1"/>
          </p:cNvSpPr>
          <p:nvPr>
            <p:ph type="title"/>
          </p:nvPr>
        </p:nvSpPr>
        <p:spPr/>
        <p:txBody>
          <a:bodyPr/>
          <a:lstStyle/>
          <a:p>
            <a:pPr algn="ctr"/>
            <a:r>
              <a:rPr lang="en-US" dirty="0"/>
              <a:t>Subclasses in UML</a:t>
            </a:r>
          </a:p>
        </p:txBody>
      </p:sp>
      <p:sp>
        <p:nvSpPr>
          <p:cNvPr id="4" name="TextBox 3"/>
          <p:cNvSpPr txBox="1"/>
          <p:nvPr/>
        </p:nvSpPr>
        <p:spPr>
          <a:xfrm>
            <a:off x="882979" y="1752362"/>
            <a:ext cx="7293407" cy="369332"/>
          </a:xfrm>
          <a:prstGeom prst="rect">
            <a:avLst/>
          </a:prstGeom>
          <a:noFill/>
        </p:spPr>
        <p:txBody>
          <a:bodyPr wrap="none" rtlCol="0">
            <a:spAutoFit/>
          </a:bodyPr>
          <a:lstStyle/>
          <a:p>
            <a:r>
              <a:rPr lang="en-US" dirty="0"/>
              <a:t>Figure 4.40: Cartoons and murder mysteries as disjoint subclasses of movies</a:t>
            </a:r>
          </a:p>
        </p:txBody>
      </p:sp>
      <p:graphicFrame>
        <p:nvGraphicFramePr>
          <p:cNvPr id="5" name="Table 4"/>
          <p:cNvGraphicFramePr>
            <a:graphicFrameLocks noGrp="1"/>
          </p:cNvGraphicFramePr>
          <p:nvPr/>
        </p:nvGraphicFramePr>
        <p:xfrm>
          <a:off x="4038600" y="2362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2057400" y="5029200"/>
          <a:ext cx="1371600" cy="101092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Murder Mysteries</a:t>
                      </a:r>
                    </a:p>
                  </a:txBody>
                  <a:tcPr/>
                </a:tc>
                <a:extLst>
                  <a:ext uri="{0D108BD9-81ED-4DB2-BD59-A6C34878D82A}">
                    <a16:rowId xmlns:a16="http://schemas.microsoft.com/office/drawing/2014/main" val="10000"/>
                  </a:ext>
                </a:extLst>
              </a:tr>
              <a:tr h="370840">
                <a:tc>
                  <a:txBody>
                    <a:bodyPr/>
                    <a:lstStyle/>
                    <a:p>
                      <a:r>
                        <a:rPr lang="en-US" dirty="0"/>
                        <a:t>weapon</a:t>
                      </a:r>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nvGraphicFramePr>
        <p:xfrm>
          <a:off x="3886200" y="5054600"/>
          <a:ext cx="1371600" cy="7416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Cartoons</a:t>
                      </a:r>
                    </a:p>
                  </a:txBody>
                  <a:tcPr/>
                </a:tc>
                <a:extLst>
                  <a:ext uri="{0D108BD9-81ED-4DB2-BD59-A6C34878D82A}">
                    <a16:rowId xmlns:a16="http://schemas.microsoft.com/office/drawing/2014/main" val="10000"/>
                  </a:ext>
                </a:extLst>
              </a:tr>
              <a:tr h="370840">
                <a:tc>
                  <a:txBody>
                    <a:bodyPr/>
                    <a:lstStyle/>
                    <a:p>
                      <a:endParaRPr lang="en-US" dirty="0"/>
                    </a:p>
                  </a:txBody>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5791200" y="5029200"/>
          <a:ext cx="1371600" cy="12852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Cartoon-Murder</a:t>
                      </a:r>
                      <a:r>
                        <a:rPr lang="en-US" baseline="0" dirty="0"/>
                        <a:t> Mysteries</a:t>
                      </a:r>
                      <a:endParaRPr lang="en-US" dirty="0"/>
                    </a:p>
                  </a:txBody>
                  <a:tcPr/>
                </a:tc>
                <a:extLst>
                  <a:ext uri="{0D108BD9-81ED-4DB2-BD59-A6C34878D82A}">
                    <a16:rowId xmlns:a16="http://schemas.microsoft.com/office/drawing/2014/main" val="10000"/>
                  </a:ext>
                </a:extLst>
              </a:tr>
              <a:tr h="370840">
                <a:tc>
                  <a:txBody>
                    <a:bodyPr/>
                    <a:lstStyle/>
                    <a:p>
                      <a:r>
                        <a:rPr lang="en-US" dirty="0"/>
                        <a:t>weapon</a:t>
                      </a:r>
                    </a:p>
                  </a:txBody>
                  <a:tcPr/>
                </a:tc>
                <a:extLst>
                  <a:ext uri="{0D108BD9-81ED-4DB2-BD59-A6C34878D82A}">
                    <a16:rowId xmlns:a16="http://schemas.microsoft.com/office/drawing/2014/main" val="10001"/>
                  </a:ext>
                </a:extLst>
              </a:tr>
            </a:tbl>
          </a:graphicData>
        </a:graphic>
      </p:graphicFrame>
      <p:grpSp>
        <p:nvGrpSpPr>
          <p:cNvPr id="17" name="Group 16"/>
          <p:cNvGrpSpPr/>
          <p:nvPr/>
        </p:nvGrpSpPr>
        <p:grpSpPr>
          <a:xfrm>
            <a:off x="2742406" y="4191000"/>
            <a:ext cx="3735388" cy="915194"/>
            <a:chOff x="2742406" y="4191000"/>
            <a:chExt cx="3735388" cy="915194"/>
          </a:xfrm>
        </p:grpSpPr>
        <p:sp>
          <p:nvSpPr>
            <p:cNvPr id="14" name="Isosceles Triangle 13"/>
            <p:cNvSpPr/>
            <p:nvPr/>
          </p:nvSpPr>
          <p:spPr>
            <a:xfrm>
              <a:off x="4495800" y="4191000"/>
              <a:ext cx="1524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4" idx="3"/>
            </p:cNvCxnSpPr>
            <p:nvPr/>
          </p:nvCxnSpPr>
          <p:spPr>
            <a:xfrm rot="5400000">
              <a:off x="4229100" y="47625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743200" y="4572000"/>
              <a:ext cx="3733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2514600" y="48006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6249194" y="4800600"/>
              <a:ext cx="456406" cy="794"/>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Aggregations and Compositions</a:t>
            </a:r>
          </a:p>
        </p:txBody>
      </p:sp>
      <p:graphicFrame>
        <p:nvGraphicFramePr>
          <p:cNvPr id="5" name="Table 4"/>
          <p:cNvGraphicFramePr>
            <a:graphicFrameLocks noGrp="1"/>
          </p:cNvGraphicFramePr>
          <p:nvPr/>
        </p:nvGraphicFramePr>
        <p:xfrm>
          <a:off x="762000" y="3632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3720782" y="399288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nvGraphicFramePr>
        <p:xfrm>
          <a:off x="6553200" y="4050268"/>
          <a:ext cx="1371600" cy="7416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Presidents</a:t>
                      </a:r>
                    </a:p>
                  </a:txBody>
                  <a:tcPr/>
                </a:tc>
                <a:extLst>
                  <a:ext uri="{0D108BD9-81ED-4DB2-BD59-A6C34878D82A}">
                    <a16:rowId xmlns:a16="http://schemas.microsoft.com/office/drawing/2014/main" val="10000"/>
                  </a:ext>
                </a:extLst>
              </a:tr>
              <a:tr h="370840">
                <a:tc>
                  <a:txBody>
                    <a:bodyPr/>
                    <a:lstStyle/>
                    <a:p>
                      <a:endParaRPr lang="en-US" dirty="0"/>
                    </a:p>
                  </a:txBody>
                  <a:tcPr/>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6400800" y="1524000"/>
          <a:ext cx="1632268" cy="1854200"/>
        </p:xfrm>
        <a:graphic>
          <a:graphicData uri="http://schemas.openxmlformats.org/drawingml/2006/table">
            <a:tbl>
              <a:tblPr firstRow="1" bandRow="1">
                <a:tableStyleId>{5C22544A-7EE6-4342-B048-85BDC9FD1C3A}</a:tableStyleId>
              </a:tblPr>
              <a:tblGrid>
                <a:gridCol w="1632268">
                  <a:extLst>
                    <a:ext uri="{9D8B030D-6E8A-4147-A177-3AD203B41FA5}">
                      <a16:colId xmlns:a16="http://schemas.microsoft.com/office/drawing/2014/main" val="20000"/>
                    </a:ext>
                  </a:extLst>
                </a:gridCol>
              </a:tblGrid>
              <a:tr h="370840">
                <a:tc>
                  <a:txBody>
                    <a:bodyPr/>
                    <a:lstStyle/>
                    <a:p>
                      <a:r>
                        <a:rPr lang="en-US" dirty="0" err="1"/>
                        <a:t>MovieExecs</a:t>
                      </a:r>
                      <a:endParaRPr lang="en-US" dirty="0"/>
                    </a:p>
                  </a:txBody>
                  <a:tcPr/>
                </a:tc>
                <a:extLst>
                  <a:ext uri="{0D108BD9-81ED-4DB2-BD59-A6C34878D82A}">
                    <a16:rowId xmlns:a16="http://schemas.microsoft.com/office/drawing/2014/main" val="10000"/>
                  </a:ext>
                </a:extLst>
              </a:tr>
              <a:tr h="370840">
                <a:tc>
                  <a:txBody>
                    <a:bodyPr/>
                    <a:lstStyle/>
                    <a:p>
                      <a:r>
                        <a:rPr lang="en-US" dirty="0"/>
                        <a:t>cert# PK</a:t>
                      </a:r>
                    </a:p>
                  </a:txBody>
                  <a:tcPr/>
                </a:tc>
                <a:extLst>
                  <a:ext uri="{0D108BD9-81ED-4DB2-BD59-A6C34878D82A}">
                    <a16:rowId xmlns:a16="http://schemas.microsoft.com/office/drawing/2014/main" val="10001"/>
                  </a:ext>
                </a:extLst>
              </a:tr>
              <a:tr h="370840">
                <a:tc>
                  <a:txBody>
                    <a:bodyPr/>
                    <a:lstStyle/>
                    <a:p>
                      <a:r>
                        <a:rPr lang="en-US" dirty="0"/>
                        <a:t>name</a:t>
                      </a:r>
                    </a:p>
                  </a:txBody>
                  <a:tcPr/>
                </a:tc>
                <a:extLst>
                  <a:ext uri="{0D108BD9-81ED-4DB2-BD59-A6C34878D82A}">
                    <a16:rowId xmlns:a16="http://schemas.microsoft.com/office/drawing/2014/main" val="10002"/>
                  </a:ext>
                </a:extLst>
              </a:tr>
              <a:tr h="370840">
                <a:tc>
                  <a:txBody>
                    <a:bodyPr/>
                    <a:lstStyle/>
                    <a:p>
                      <a:r>
                        <a:rPr lang="en-US" dirty="0"/>
                        <a:t>address</a:t>
                      </a:r>
                    </a:p>
                  </a:txBody>
                  <a:tcPr/>
                </a:tc>
                <a:extLst>
                  <a:ext uri="{0D108BD9-81ED-4DB2-BD59-A6C34878D82A}">
                    <a16:rowId xmlns:a16="http://schemas.microsoft.com/office/drawing/2014/main" val="10003"/>
                  </a:ext>
                </a:extLst>
              </a:tr>
              <a:tr h="370840">
                <a:tc>
                  <a:txBody>
                    <a:bodyPr/>
                    <a:lstStyle/>
                    <a:p>
                      <a:r>
                        <a:rPr lang="en-US" dirty="0" err="1"/>
                        <a:t>networth</a:t>
                      </a:r>
                      <a:endParaRPr lang="en-US" dirty="0"/>
                    </a:p>
                  </a:txBody>
                  <a:tcPr/>
                </a:tc>
                <a:extLst>
                  <a:ext uri="{0D108BD9-81ED-4DB2-BD59-A6C34878D82A}">
                    <a16:rowId xmlns:a16="http://schemas.microsoft.com/office/drawing/2014/main" val="10004"/>
                  </a:ext>
                </a:extLst>
              </a:tr>
            </a:tbl>
          </a:graphicData>
        </a:graphic>
      </p:graphicFrame>
      <p:grpSp>
        <p:nvGrpSpPr>
          <p:cNvPr id="26" name="Group 25"/>
          <p:cNvGrpSpPr/>
          <p:nvPr/>
        </p:nvGrpSpPr>
        <p:grpSpPr>
          <a:xfrm>
            <a:off x="1905002" y="3429002"/>
            <a:ext cx="5414177" cy="2786965"/>
            <a:chOff x="1905000" y="3429000"/>
            <a:chExt cx="5414177" cy="2786965"/>
          </a:xfrm>
        </p:grpSpPr>
        <p:sp>
          <p:nvSpPr>
            <p:cNvPr id="4" name="TextBox 3"/>
            <p:cNvSpPr txBox="1"/>
            <p:nvPr/>
          </p:nvSpPr>
          <p:spPr>
            <a:xfrm>
              <a:off x="1918018" y="5569634"/>
              <a:ext cx="5401159" cy="646331"/>
            </a:xfrm>
            <a:prstGeom prst="rect">
              <a:avLst/>
            </a:prstGeom>
            <a:noFill/>
          </p:spPr>
          <p:txBody>
            <a:bodyPr wrap="none" rtlCol="0">
              <a:spAutoFit/>
            </a:bodyPr>
            <a:lstStyle/>
            <a:p>
              <a:r>
                <a:rPr lang="en-US" dirty="0"/>
                <a:t>Figure 4.41: An aggregation from Movies to Studios and</a:t>
              </a:r>
            </a:p>
            <a:p>
              <a:r>
                <a:rPr lang="en-US" dirty="0"/>
                <a:t>a composition from Presidents to Studios</a:t>
              </a:r>
            </a:p>
          </p:txBody>
        </p:sp>
        <p:grpSp>
          <p:nvGrpSpPr>
            <p:cNvPr id="25" name="Group 24"/>
            <p:cNvGrpSpPr/>
            <p:nvPr/>
          </p:nvGrpSpPr>
          <p:grpSpPr>
            <a:xfrm>
              <a:off x="1905000" y="4246880"/>
              <a:ext cx="1828800" cy="685800"/>
              <a:chOff x="1905000" y="4246880"/>
              <a:chExt cx="1828800" cy="685800"/>
            </a:xfrm>
          </p:grpSpPr>
          <p:sp>
            <p:nvSpPr>
              <p:cNvPr id="8" name="Diamond 7"/>
              <p:cNvSpPr/>
              <p:nvPr/>
            </p:nvSpPr>
            <p:spPr>
              <a:xfrm>
                <a:off x="3352800" y="4399280"/>
                <a:ext cx="381000" cy="3048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8" idx="1"/>
              </p:cNvCxnSpPr>
              <p:nvPr/>
            </p:nvCxnSpPr>
            <p:spPr>
              <a:xfrm rot="10800000">
                <a:off x="1905000" y="4551680"/>
                <a:ext cx="1447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05000" y="4246880"/>
                <a:ext cx="532518" cy="369332"/>
              </a:xfrm>
              <a:prstGeom prst="rect">
                <a:avLst/>
              </a:prstGeom>
              <a:noFill/>
            </p:spPr>
            <p:txBody>
              <a:bodyPr wrap="none" rtlCol="0">
                <a:spAutoFit/>
              </a:bodyPr>
              <a:lstStyle/>
              <a:p>
                <a:r>
                  <a:rPr lang="en-US" dirty="0"/>
                  <a:t>1..*</a:t>
                </a:r>
              </a:p>
            </p:txBody>
          </p:sp>
          <p:sp>
            <p:nvSpPr>
              <p:cNvPr id="17" name="TextBox 16"/>
              <p:cNvSpPr txBox="1"/>
              <p:nvPr/>
            </p:nvSpPr>
            <p:spPr>
              <a:xfrm>
                <a:off x="2895600" y="4563348"/>
                <a:ext cx="550151" cy="369332"/>
              </a:xfrm>
              <a:prstGeom prst="rect">
                <a:avLst/>
              </a:prstGeom>
              <a:noFill/>
            </p:spPr>
            <p:txBody>
              <a:bodyPr wrap="none" rtlCol="0">
                <a:spAutoFit/>
              </a:bodyPr>
              <a:lstStyle/>
              <a:p>
                <a:r>
                  <a:rPr lang="en-US" dirty="0"/>
                  <a:t>0..1</a:t>
                </a:r>
              </a:p>
            </p:txBody>
          </p:sp>
        </p:grpSp>
        <p:grpSp>
          <p:nvGrpSpPr>
            <p:cNvPr id="24" name="Group 23"/>
            <p:cNvGrpSpPr/>
            <p:nvPr/>
          </p:nvGrpSpPr>
          <p:grpSpPr>
            <a:xfrm>
              <a:off x="4876800" y="4278868"/>
              <a:ext cx="1708460" cy="674132"/>
              <a:chOff x="4876800" y="4278868"/>
              <a:chExt cx="1708460" cy="674132"/>
            </a:xfrm>
          </p:grpSpPr>
          <p:sp>
            <p:nvSpPr>
              <p:cNvPr id="18" name="Diamond 17"/>
              <p:cNvSpPr/>
              <p:nvPr/>
            </p:nvSpPr>
            <p:spPr>
              <a:xfrm>
                <a:off x="4876800" y="4431268"/>
                <a:ext cx="381000" cy="30480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18" idx="3"/>
              </p:cNvCxnSpPr>
              <p:nvPr/>
            </p:nvCxnSpPr>
            <p:spPr>
              <a:xfrm>
                <a:off x="5257800" y="4583668"/>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35109" y="4278868"/>
                <a:ext cx="550151" cy="369332"/>
              </a:xfrm>
              <a:prstGeom prst="rect">
                <a:avLst/>
              </a:prstGeom>
              <a:noFill/>
            </p:spPr>
            <p:txBody>
              <a:bodyPr wrap="none" rtlCol="0">
                <a:spAutoFit/>
              </a:bodyPr>
              <a:lstStyle/>
              <a:p>
                <a:r>
                  <a:rPr lang="en-US" dirty="0"/>
                  <a:t>0..1</a:t>
                </a:r>
              </a:p>
            </p:txBody>
          </p:sp>
          <p:sp>
            <p:nvSpPr>
              <p:cNvPr id="22" name="TextBox 21"/>
              <p:cNvSpPr txBox="1"/>
              <p:nvPr/>
            </p:nvSpPr>
            <p:spPr>
              <a:xfrm>
                <a:off x="5088649" y="4583668"/>
                <a:ext cx="534121" cy="369332"/>
              </a:xfrm>
              <a:prstGeom prst="rect">
                <a:avLst/>
              </a:prstGeom>
              <a:noFill/>
            </p:spPr>
            <p:txBody>
              <a:bodyPr wrap="none" rtlCol="0">
                <a:spAutoFit/>
              </a:bodyPr>
              <a:lstStyle/>
              <a:p>
                <a:r>
                  <a:rPr lang="en-US" dirty="0"/>
                  <a:t>1..1</a:t>
                </a:r>
              </a:p>
            </p:txBody>
          </p:sp>
        </p:grpSp>
        <p:grpSp>
          <p:nvGrpSpPr>
            <p:cNvPr id="19" name="Group 18"/>
            <p:cNvGrpSpPr/>
            <p:nvPr/>
          </p:nvGrpSpPr>
          <p:grpSpPr>
            <a:xfrm>
              <a:off x="7162800" y="3429000"/>
              <a:ext cx="152400" cy="610394"/>
              <a:chOff x="7162800" y="3429000"/>
              <a:chExt cx="152400" cy="610394"/>
            </a:xfrm>
          </p:grpSpPr>
          <p:sp>
            <p:nvSpPr>
              <p:cNvPr id="29" name="Isosceles Triangle 28"/>
              <p:cNvSpPr/>
              <p:nvPr/>
            </p:nvSpPr>
            <p:spPr>
              <a:xfrm>
                <a:off x="7162800" y="3429000"/>
                <a:ext cx="1524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stCxn id="29" idx="3"/>
              </p:cNvCxnSpPr>
              <p:nvPr/>
            </p:nvCxnSpPr>
            <p:spPr>
              <a:xfrm rot="5400000">
                <a:off x="7047706" y="3848100"/>
                <a:ext cx="381794" cy="794"/>
              </a:xfrm>
              <a:prstGeom prst="line">
                <a:avLst/>
              </a:prstGeom>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Classes to Relations</a:t>
            </a:r>
          </a:p>
          <a:p>
            <a:pPr lvl="1"/>
            <a:r>
              <a:rPr lang="en-US" dirty="0"/>
              <a:t>For each class, create a relation</a:t>
            </a:r>
          </a:p>
          <a:p>
            <a:pPr lvl="2"/>
            <a:r>
              <a:rPr lang="en-US" dirty="0"/>
              <a:t>name is the name of the class</a:t>
            </a:r>
          </a:p>
          <a:p>
            <a:pPr lvl="2"/>
            <a:r>
              <a:rPr lang="en-US" dirty="0"/>
              <a:t>attributes are the attributes of the class</a:t>
            </a:r>
          </a:p>
          <a:p>
            <a:r>
              <a:rPr lang="en-US" dirty="0"/>
              <a:t>Associations to Relations</a:t>
            </a:r>
          </a:p>
          <a:p>
            <a:pPr lvl="1"/>
            <a:r>
              <a:rPr lang="en-US" dirty="0"/>
              <a:t>For each association, create a relation </a:t>
            </a:r>
          </a:p>
          <a:p>
            <a:pPr lvl="2"/>
            <a:r>
              <a:rPr lang="en-US" dirty="0"/>
              <a:t>name is the name of that association</a:t>
            </a:r>
          </a:p>
          <a:p>
            <a:pPr lvl="2"/>
            <a:r>
              <a:rPr lang="en-US" dirty="0"/>
              <a:t>attributes are the key attributes of the two connected classes</a:t>
            </a:r>
          </a:p>
        </p:txBody>
      </p:sp>
      <p:sp>
        <p:nvSpPr>
          <p:cNvPr id="2" name="Title 1"/>
          <p:cNvSpPr>
            <a:spLocks noGrp="1"/>
          </p:cNvSpPr>
          <p:nvPr>
            <p:ph type="title"/>
          </p:nvPr>
        </p:nvSpPr>
        <p:spPr/>
        <p:txBody>
          <a:bodyPr/>
          <a:lstStyle/>
          <a:p>
            <a:pPr algn="ctr"/>
            <a:r>
              <a:rPr lang="en-US" dirty="0"/>
              <a:t>UML-to-Relations Basics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UML-to-Relations Basics</a:t>
            </a:r>
          </a:p>
        </p:txBody>
      </p:sp>
      <p:graphicFrame>
        <p:nvGraphicFramePr>
          <p:cNvPr id="4" name="Table 3"/>
          <p:cNvGraphicFramePr>
            <a:graphicFrameLocks noGrp="1"/>
          </p:cNvGraphicFramePr>
          <p:nvPr>
            <p:extLst>
              <p:ext uri="{D42A27DB-BD31-4B8C-83A1-F6EECF244321}">
                <p14:modId xmlns:p14="http://schemas.microsoft.com/office/powerpoint/2010/main" val="471948614"/>
              </p:ext>
            </p:extLst>
          </p:nvPr>
        </p:nvGraphicFramePr>
        <p:xfrm>
          <a:off x="2492155" y="1534055"/>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44432858"/>
              </p:ext>
            </p:extLst>
          </p:nvPr>
        </p:nvGraphicFramePr>
        <p:xfrm>
          <a:off x="2492155" y="3317135"/>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Stars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95339555"/>
              </p:ext>
            </p:extLst>
          </p:nvPr>
        </p:nvGraphicFramePr>
        <p:xfrm>
          <a:off x="6869992" y="2507574"/>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pSp>
        <p:nvGrpSpPr>
          <p:cNvPr id="18" name="Group 17"/>
          <p:cNvGrpSpPr/>
          <p:nvPr/>
        </p:nvGrpSpPr>
        <p:grpSpPr>
          <a:xfrm>
            <a:off x="865697" y="1969097"/>
            <a:ext cx="8079747" cy="3666530"/>
            <a:chOff x="762000" y="2590800"/>
            <a:chExt cx="8079747" cy="3666530"/>
          </a:xfrm>
        </p:grpSpPr>
        <p:grpSp>
          <p:nvGrpSpPr>
            <p:cNvPr id="7" name="Group 6"/>
            <p:cNvGrpSpPr/>
            <p:nvPr/>
          </p:nvGrpSpPr>
          <p:grpSpPr>
            <a:xfrm>
              <a:off x="3644582" y="2590800"/>
              <a:ext cx="3124200" cy="2286000"/>
              <a:chOff x="2667000" y="2819400"/>
              <a:chExt cx="3124200" cy="2286000"/>
            </a:xfrm>
          </p:grpSpPr>
          <p:cxnSp>
            <p:nvCxnSpPr>
              <p:cNvPr id="8" name="Straight Connector 7"/>
              <p:cNvCxnSpPr/>
              <p:nvPr/>
            </p:nvCxnSpPr>
            <p:spPr>
              <a:xfrm>
                <a:off x="2667000" y="3048000"/>
                <a:ext cx="312420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962400" y="3276600"/>
                <a:ext cx="774571" cy="369332"/>
              </a:xfrm>
              <a:prstGeom prst="rect">
                <a:avLst/>
              </a:prstGeom>
              <a:noFill/>
            </p:spPr>
            <p:txBody>
              <a:bodyPr wrap="none" rtlCol="0">
                <a:spAutoFit/>
              </a:bodyPr>
              <a:lstStyle/>
              <a:p>
                <a:r>
                  <a:rPr lang="en-US" dirty="0">
                    <a:latin typeface="Arial" pitchFamily="34" charset="0"/>
                    <a:cs typeface="Arial" pitchFamily="34" charset="0"/>
                  </a:rPr>
                  <a:t>Owns</a:t>
                </a:r>
              </a:p>
            </p:txBody>
          </p:sp>
          <p:sp>
            <p:nvSpPr>
              <p:cNvPr id="10" name="TextBox 9"/>
              <p:cNvSpPr txBox="1"/>
              <p:nvPr/>
            </p:nvSpPr>
            <p:spPr>
              <a:xfrm>
                <a:off x="2667000" y="2819400"/>
                <a:ext cx="569387" cy="369332"/>
              </a:xfrm>
              <a:prstGeom prst="rect">
                <a:avLst/>
              </a:prstGeom>
              <a:noFill/>
            </p:spPr>
            <p:txBody>
              <a:bodyPr wrap="none" rtlCol="0">
                <a:spAutoFit/>
              </a:bodyPr>
              <a:lstStyle/>
              <a:p>
                <a:r>
                  <a:rPr lang="en-US" dirty="0">
                    <a:latin typeface="Arial" pitchFamily="34" charset="0"/>
                    <a:cs typeface="Arial" pitchFamily="34" charset="0"/>
                  </a:rPr>
                  <a:t>0..1</a:t>
                </a:r>
              </a:p>
            </p:txBody>
          </p:sp>
          <p:sp>
            <p:nvSpPr>
              <p:cNvPr id="11" name="TextBox 10"/>
              <p:cNvSpPr txBox="1"/>
              <p:nvPr/>
            </p:nvSpPr>
            <p:spPr>
              <a:xfrm>
                <a:off x="5257800" y="37454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cxnSp>
            <p:nvCxnSpPr>
              <p:cNvPr id="12" name="Straight Connector 11"/>
              <p:cNvCxnSpPr/>
              <p:nvPr/>
            </p:nvCxnSpPr>
            <p:spPr>
              <a:xfrm flipV="1">
                <a:off x="2667000" y="4419600"/>
                <a:ext cx="3124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667000" y="47360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4" name="TextBox 13"/>
              <p:cNvSpPr txBox="1"/>
              <p:nvPr/>
            </p:nvSpPr>
            <p:spPr>
              <a:xfrm>
                <a:off x="5257800" y="44312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5" name="TextBox 14"/>
              <p:cNvSpPr txBox="1"/>
              <p:nvPr/>
            </p:nvSpPr>
            <p:spPr>
              <a:xfrm>
                <a:off x="3962400" y="4724400"/>
                <a:ext cx="995785" cy="369332"/>
              </a:xfrm>
              <a:prstGeom prst="rect">
                <a:avLst/>
              </a:prstGeom>
              <a:noFill/>
            </p:spPr>
            <p:txBody>
              <a:bodyPr wrap="none" rtlCol="0">
                <a:spAutoFit/>
              </a:bodyPr>
              <a:lstStyle/>
              <a:p>
                <a:r>
                  <a:rPr lang="en-US" dirty="0">
                    <a:latin typeface="Arial" pitchFamily="34" charset="0"/>
                    <a:cs typeface="Arial" pitchFamily="34" charset="0"/>
                  </a:rPr>
                  <a:t>Stars-in</a:t>
                </a:r>
              </a:p>
            </p:txBody>
          </p:sp>
        </p:grpSp>
        <p:sp>
          <p:nvSpPr>
            <p:cNvPr id="16" name="TextBox 15"/>
            <p:cNvSpPr txBox="1"/>
            <p:nvPr/>
          </p:nvSpPr>
          <p:spPr>
            <a:xfrm>
              <a:off x="762000" y="5334000"/>
              <a:ext cx="3340979" cy="923330"/>
            </a:xfrm>
            <a:prstGeom prst="rect">
              <a:avLst/>
            </a:prstGeom>
            <a:noFill/>
          </p:spPr>
          <p:txBody>
            <a:bodyPr wrap="none" rtlCol="0">
              <a:spAutoFit/>
            </a:bodyPr>
            <a:lstStyle/>
            <a:p>
              <a:r>
                <a:rPr lang="en-US" dirty="0">
                  <a:latin typeface="Arial" pitchFamily="34" charset="0"/>
                  <a:cs typeface="Arial" pitchFamily="34" charset="0"/>
                </a:rPr>
                <a:t>Movies(</a:t>
              </a:r>
              <a:r>
                <a:rPr lang="en-US" u="sng" dirty="0" err="1">
                  <a:latin typeface="Arial" pitchFamily="34" charset="0"/>
                  <a:cs typeface="Arial" pitchFamily="34" charset="0"/>
                </a:rPr>
                <a:t>title,year</a:t>
              </a:r>
              <a:r>
                <a:rPr lang="en-US" dirty="0" err="1">
                  <a:latin typeface="Arial" pitchFamily="34" charset="0"/>
                  <a:cs typeface="Arial" pitchFamily="34" charset="0"/>
                </a:rPr>
                <a:t>,length,genre</a:t>
              </a:r>
              <a:r>
                <a:rPr lang="en-US" dirty="0">
                  <a:latin typeface="Arial" pitchFamily="34" charset="0"/>
                  <a:cs typeface="Arial" pitchFamily="34" charset="0"/>
                </a:rPr>
                <a:t>)</a:t>
              </a:r>
            </a:p>
            <a:p>
              <a:r>
                <a:rPr lang="en-US" dirty="0">
                  <a:latin typeface="Arial" pitchFamily="34" charset="0"/>
                  <a:cs typeface="Arial" pitchFamily="34" charset="0"/>
                </a:rPr>
                <a:t>Stars(</a:t>
              </a:r>
              <a:r>
                <a:rPr lang="en-US" u="sng" dirty="0" err="1">
                  <a:latin typeface="Arial" pitchFamily="34" charset="0"/>
                  <a:cs typeface="Arial" pitchFamily="34" charset="0"/>
                </a:rPr>
                <a:t>name</a:t>
              </a:r>
              <a:r>
                <a:rPr lang="en-US" dirty="0" err="1">
                  <a:latin typeface="Arial" pitchFamily="34" charset="0"/>
                  <a:cs typeface="Arial" pitchFamily="34" charset="0"/>
                </a:rPr>
                <a:t>,address</a:t>
              </a:r>
              <a:r>
                <a:rPr lang="en-US" dirty="0">
                  <a:latin typeface="Arial" pitchFamily="34" charset="0"/>
                  <a:cs typeface="Arial" pitchFamily="34" charset="0"/>
                </a:rPr>
                <a:t>)</a:t>
              </a:r>
            </a:p>
            <a:p>
              <a:r>
                <a:rPr lang="en-US" dirty="0">
                  <a:latin typeface="Arial" pitchFamily="34" charset="0"/>
                  <a:cs typeface="Arial" pitchFamily="34" charset="0"/>
                </a:rPr>
                <a:t>Studios(</a:t>
              </a:r>
              <a:r>
                <a:rPr lang="en-US" u="sng" dirty="0" err="1">
                  <a:latin typeface="Arial" pitchFamily="34" charset="0"/>
                  <a:cs typeface="Arial" pitchFamily="34" charset="0"/>
                </a:rPr>
                <a:t>name</a:t>
              </a:r>
              <a:r>
                <a:rPr lang="en-US" dirty="0" err="1">
                  <a:latin typeface="Arial" pitchFamily="34" charset="0"/>
                  <a:cs typeface="Arial" pitchFamily="34" charset="0"/>
                </a:rPr>
                <a:t>,address</a:t>
              </a:r>
              <a:r>
                <a:rPr lang="en-US" dirty="0">
                  <a:latin typeface="Arial" pitchFamily="34" charset="0"/>
                  <a:cs typeface="Arial" pitchFamily="34" charset="0"/>
                </a:rPr>
                <a:t>)</a:t>
              </a:r>
            </a:p>
          </p:txBody>
        </p:sp>
        <p:sp>
          <p:nvSpPr>
            <p:cNvPr id="17" name="TextBox 16"/>
            <p:cNvSpPr txBox="1"/>
            <p:nvPr/>
          </p:nvSpPr>
          <p:spPr>
            <a:xfrm>
              <a:off x="4343400" y="5334000"/>
              <a:ext cx="4498347" cy="646331"/>
            </a:xfrm>
            <a:prstGeom prst="rect">
              <a:avLst/>
            </a:prstGeom>
            <a:noFill/>
          </p:spPr>
          <p:txBody>
            <a:bodyPr wrap="none" rtlCol="0">
              <a:spAutoFit/>
            </a:bodyPr>
            <a:lstStyle/>
            <a:p>
              <a:r>
                <a:rPr lang="en-US" dirty="0">
                  <a:latin typeface="Arial" pitchFamily="34" charset="0"/>
                  <a:cs typeface="Arial" pitchFamily="34" charset="0"/>
                </a:rPr>
                <a:t>Stars-In(</a:t>
              </a:r>
              <a:r>
                <a:rPr lang="en-US" u="sng" dirty="0" err="1">
                  <a:latin typeface="Arial" pitchFamily="34" charset="0"/>
                  <a:cs typeface="Arial" pitchFamily="34" charset="0"/>
                </a:rPr>
                <a:t>movieTitle,movieYear,starName</a:t>
              </a:r>
              <a:r>
                <a:rPr lang="en-US" dirty="0">
                  <a:latin typeface="Arial" pitchFamily="34" charset="0"/>
                  <a:cs typeface="Arial" pitchFamily="34" charset="0"/>
                </a:rPr>
                <a:t>)</a:t>
              </a:r>
            </a:p>
            <a:p>
              <a:r>
                <a:rPr lang="en-US" dirty="0">
                  <a:latin typeface="Arial" pitchFamily="34" charset="0"/>
                  <a:cs typeface="Arial" pitchFamily="34" charset="0"/>
                </a:rPr>
                <a:t>Owns(</a:t>
              </a:r>
              <a:r>
                <a:rPr lang="en-US" u="sng" dirty="0" err="1">
                  <a:latin typeface="Arial" pitchFamily="34" charset="0"/>
                  <a:cs typeface="Arial" pitchFamily="34" charset="0"/>
                </a:rPr>
                <a:t>movieTitle,movieYear,</a:t>
              </a:r>
              <a:r>
                <a:rPr lang="en-US" dirty="0" err="1">
                  <a:latin typeface="Arial" pitchFamily="34" charset="0"/>
                  <a:cs typeface="Arial" pitchFamily="34" charset="0"/>
                </a:rPr>
                <a:t>studioName</a:t>
              </a:r>
              <a:r>
                <a:rPr lang="en-US" dirty="0">
                  <a:latin typeface="Arial" pitchFamily="34" charset="0"/>
                  <a:cs typeface="Arial" pitchFamily="34" charset="0"/>
                </a:rPr>
                <a:t>)</a:t>
              </a: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We can use any of the three strategies outlined for E/R to convert a class and its subclasses to relations</a:t>
            </a:r>
          </a:p>
          <a:p>
            <a:pPr lvl="1"/>
            <a:r>
              <a:rPr lang="en-US" dirty="0"/>
              <a:t>E/R-style: each subclass’ relation stores only its own attributes, plus key</a:t>
            </a:r>
          </a:p>
          <a:p>
            <a:pPr lvl="1"/>
            <a:r>
              <a:rPr lang="en-US" dirty="0"/>
              <a:t>OO-style: relations store attributes of subclass and all super-classes</a:t>
            </a:r>
          </a:p>
          <a:p>
            <a:pPr lvl="1"/>
            <a:r>
              <a:rPr lang="en-US" dirty="0"/>
              <a:t>Nulls: One relation, with NULL’s as needed</a:t>
            </a:r>
          </a:p>
        </p:txBody>
      </p:sp>
      <p:sp>
        <p:nvSpPr>
          <p:cNvPr id="2" name="Title 1"/>
          <p:cNvSpPr>
            <a:spLocks noGrp="1"/>
          </p:cNvSpPr>
          <p:nvPr>
            <p:ph type="title"/>
          </p:nvPr>
        </p:nvSpPr>
        <p:spPr/>
        <p:txBody>
          <a:bodyPr>
            <a:normAutofit/>
          </a:bodyPr>
          <a:lstStyle/>
          <a:p>
            <a:pPr algn="ctr"/>
            <a:r>
              <a:rPr lang="en-US" dirty="0"/>
              <a:t>From UML Subclasses to Relations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No relation for the aggregation or composition</a:t>
            </a:r>
          </a:p>
          <a:p>
            <a:r>
              <a:rPr lang="en-US" dirty="0"/>
              <a:t>Add to the relation for the class at the non-diamond end the key attribute(s) of the class at the diamond end</a:t>
            </a:r>
          </a:p>
          <a:p>
            <a:pPr lvl="1"/>
            <a:r>
              <a:rPr lang="en-US" dirty="0"/>
              <a:t>In the case of an aggregation, it is possible that these attributes can be null</a:t>
            </a:r>
          </a:p>
        </p:txBody>
      </p:sp>
      <p:sp>
        <p:nvSpPr>
          <p:cNvPr id="2" name="Title 1"/>
          <p:cNvSpPr>
            <a:spLocks noGrp="1"/>
          </p:cNvSpPr>
          <p:nvPr>
            <p:ph type="title"/>
          </p:nvPr>
        </p:nvSpPr>
        <p:spPr/>
        <p:txBody>
          <a:bodyPr>
            <a:normAutofit fontScale="90000"/>
          </a:bodyPr>
          <a:lstStyle/>
          <a:p>
            <a:pPr algn="ctr"/>
            <a:r>
              <a:rPr lang="en-US" dirty="0"/>
              <a:t>From Aggregations and Composition </a:t>
            </a:r>
            <a:br>
              <a:rPr lang="en-US" dirty="0"/>
            </a:br>
            <a:r>
              <a:rPr lang="en-US" dirty="0"/>
              <a:t>to Relation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From Aggregations and Composition </a:t>
            </a:r>
            <a:br>
              <a:rPr lang="en-US" dirty="0"/>
            </a:br>
            <a:r>
              <a:rPr lang="en-US" dirty="0"/>
              <a:t>to Relation</a:t>
            </a:r>
          </a:p>
        </p:txBody>
      </p:sp>
      <p:sp>
        <p:nvSpPr>
          <p:cNvPr id="4" name="TextBox 3"/>
          <p:cNvSpPr txBox="1"/>
          <p:nvPr/>
        </p:nvSpPr>
        <p:spPr>
          <a:xfrm>
            <a:off x="1110932" y="1710966"/>
            <a:ext cx="5106078" cy="1323439"/>
          </a:xfrm>
          <a:prstGeom prst="rect">
            <a:avLst/>
          </a:prstGeom>
          <a:noFill/>
        </p:spPr>
        <p:txBody>
          <a:bodyPr wrap="none" rtlCol="0">
            <a:spAutoFit/>
          </a:bodyPr>
          <a:lstStyle/>
          <a:p>
            <a:r>
              <a:rPr lang="en-US" sz="2000" dirty="0" err="1">
                <a:latin typeface="Arial" pitchFamily="34" charset="0"/>
                <a:cs typeface="Arial" pitchFamily="34" charset="0"/>
              </a:rPr>
              <a:t>MovieExecs</a:t>
            </a:r>
            <a:r>
              <a:rPr lang="en-US" sz="2000" dirty="0">
                <a:latin typeface="Arial" pitchFamily="34" charset="0"/>
                <a:cs typeface="Arial" pitchFamily="34" charset="0"/>
              </a:rPr>
              <a:t>(</a:t>
            </a:r>
            <a:r>
              <a:rPr lang="en-US" sz="2000" dirty="0" err="1">
                <a:latin typeface="Arial" pitchFamily="34" charset="0"/>
                <a:cs typeface="Arial" pitchFamily="34" charset="0"/>
              </a:rPr>
              <a:t>cert#,name,address,netWorth</a:t>
            </a:r>
            <a:r>
              <a:rPr lang="en-US" sz="2000" dirty="0">
                <a:latin typeface="Arial" pitchFamily="34" charset="0"/>
                <a:cs typeface="Arial" pitchFamily="34" charset="0"/>
              </a:rPr>
              <a:t>)</a:t>
            </a:r>
          </a:p>
          <a:p>
            <a:r>
              <a:rPr lang="en-US" sz="2000" dirty="0">
                <a:latin typeface="Arial" pitchFamily="34" charset="0"/>
                <a:cs typeface="Arial" pitchFamily="34" charset="0"/>
              </a:rPr>
              <a:t>Presidents(</a:t>
            </a:r>
            <a:r>
              <a:rPr lang="en-US" sz="2000" dirty="0" err="1">
                <a:latin typeface="Arial" pitchFamily="34" charset="0"/>
                <a:cs typeface="Arial" pitchFamily="34" charset="0"/>
              </a:rPr>
              <a:t>cert#,studioName</a:t>
            </a:r>
            <a:r>
              <a:rPr lang="en-US" sz="2000" dirty="0">
                <a:latin typeface="Arial" pitchFamily="34" charset="0"/>
                <a:cs typeface="Arial" pitchFamily="34" charset="0"/>
              </a:rPr>
              <a:t>)</a:t>
            </a:r>
          </a:p>
          <a:p>
            <a:r>
              <a:rPr lang="en-US" sz="2000" dirty="0">
                <a:latin typeface="Arial" pitchFamily="34" charset="0"/>
                <a:cs typeface="Arial" pitchFamily="34" charset="0"/>
              </a:rPr>
              <a:t>Movies(</a:t>
            </a:r>
            <a:r>
              <a:rPr lang="en-US" sz="2000" dirty="0" err="1">
                <a:latin typeface="Arial" pitchFamily="34" charset="0"/>
                <a:cs typeface="Arial" pitchFamily="34" charset="0"/>
              </a:rPr>
              <a:t>title,year,length,genre,studioName</a:t>
            </a:r>
            <a:r>
              <a:rPr lang="en-US" sz="2000" dirty="0">
                <a:latin typeface="Arial" pitchFamily="34" charset="0"/>
                <a:cs typeface="Arial" pitchFamily="34" charset="0"/>
              </a:rPr>
              <a:t>)</a:t>
            </a:r>
          </a:p>
          <a:p>
            <a:r>
              <a:rPr lang="en-US" sz="2000" dirty="0">
                <a:latin typeface="Arial" pitchFamily="34" charset="0"/>
                <a:cs typeface="Arial" pitchFamily="34" charset="0"/>
              </a:rPr>
              <a:t>Studios(</a:t>
            </a:r>
            <a:r>
              <a:rPr lang="en-US" sz="2000" dirty="0" err="1">
                <a:latin typeface="Arial" pitchFamily="34" charset="0"/>
                <a:cs typeface="Arial" pitchFamily="34" charset="0"/>
              </a:rPr>
              <a:t>name,address</a:t>
            </a:r>
            <a:r>
              <a:rPr lang="en-US" sz="2000" dirty="0">
                <a:latin typeface="Arial" pitchFamily="34" charset="0"/>
                <a:cs typeface="Arial" pitchFamily="34" charset="0"/>
              </a:rPr>
              <a:t>)</a:t>
            </a:r>
          </a:p>
        </p:txBody>
      </p:sp>
      <p:graphicFrame>
        <p:nvGraphicFramePr>
          <p:cNvPr id="5" name="Table 4"/>
          <p:cNvGraphicFramePr>
            <a:graphicFrameLocks noGrp="1"/>
          </p:cNvGraphicFramePr>
          <p:nvPr/>
        </p:nvGraphicFramePr>
        <p:xfrm>
          <a:off x="762000" y="3632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3720782" y="399288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nvGraphicFramePr>
        <p:xfrm>
          <a:off x="6553200" y="4050268"/>
          <a:ext cx="1371600" cy="7416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President</a:t>
                      </a:r>
                    </a:p>
                  </a:txBody>
                  <a:tcPr/>
                </a:tc>
                <a:extLst>
                  <a:ext uri="{0D108BD9-81ED-4DB2-BD59-A6C34878D82A}">
                    <a16:rowId xmlns:a16="http://schemas.microsoft.com/office/drawing/2014/main" val="10000"/>
                  </a:ext>
                </a:extLst>
              </a:tr>
              <a:tr h="370840">
                <a:tc>
                  <a:txBody>
                    <a:bodyPr/>
                    <a:lstStyle/>
                    <a:p>
                      <a:endParaRPr lang="en-US" dirty="0"/>
                    </a:p>
                  </a:txBody>
                  <a:tcPr/>
                </a:tc>
                <a:extLst>
                  <a:ext uri="{0D108BD9-81ED-4DB2-BD59-A6C34878D82A}">
                    <a16:rowId xmlns:a16="http://schemas.microsoft.com/office/drawing/2014/main" val="10001"/>
                  </a:ext>
                </a:extLst>
              </a:tr>
            </a:tbl>
          </a:graphicData>
        </a:graphic>
      </p:graphicFrame>
      <p:cxnSp>
        <p:nvCxnSpPr>
          <p:cNvPr id="9" name="Straight Connector 8"/>
          <p:cNvCxnSpPr>
            <a:stCxn id="8" idx="1"/>
          </p:cNvCxnSpPr>
          <p:nvPr/>
        </p:nvCxnSpPr>
        <p:spPr>
          <a:xfrm rot="10800000">
            <a:off x="1905000" y="455168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2" idx="3"/>
          </p:cNvCxnSpPr>
          <p:nvPr/>
        </p:nvCxnSpPr>
        <p:spPr>
          <a:xfrm>
            <a:off x="5257800" y="4583668"/>
            <a:ext cx="1295400"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nvGraphicFramePr>
        <p:xfrm>
          <a:off x="6400800" y="1524000"/>
          <a:ext cx="1632268" cy="1854200"/>
        </p:xfrm>
        <a:graphic>
          <a:graphicData uri="http://schemas.openxmlformats.org/drawingml/2006/table">
            <a:tbl>
              <a:tblPr firstRow="1" bandRow="1">
                <a:tableStyleId>{5C22544A-7EE6-4342-B048-85BDC9FD1C3A}</a:tableStyleId>
              </a:tblPr>
              <a:tblGrid>
                <a:gridCol w="1632268">
                  <a:extLst>
                    <a:ext uri="{9D8B030D-6E8A-4147-A177-3AD203B41FA5}">
                      <a16:colId xmlns:a16="http://schemas.microsoft.com/office/drawing/2014/main" val="20000"/>
                    </a:ext>
                  </a:extLst>
                </a:gridCol>
              </a:tblGrid>
              <a:tr h="370840">
                <a:tc>
                  <a:txBody>
                    <a:bodyPr/>
                    <a:lstStyle/>
                    <a:p>
                      <a:r>
                        <a:rPr lang="en-US" dirty="0" err="1"/>
                        <a:t>MovieExecs</a:t>
                      </a:r>
                      <a:endParaRPr lang="en-US" dirty="0"/>
                    </a:p>
                  </a:txBody>
                  <a:tcPr/>
                </a:tc>
                <a:extLst>
                  <a:ext uri="{0D108BD9-81ED-4DB2-BD59-A6C34878D82A}">
                    <a16:rowId xmlns:a16="http://schemas.microsoft.com/office/drawing/2014/main" val="10000"/>
                  </a:ext>
                </a:extLst>
              </a:tr>
              <a:tr h="370840">
                <a:tc>
                  <a:txBody>
                    <a:bodyPr/>
                    <a:lstStyle/>
                    <a:p>
                      <a:r>
                        <a:rPr lang="en-US" dirty="0"/>
                        <a:t>cert# PK</a:t>
                      </a:r>
                    </a:p>
                  </a:txBody>
                  <a:tcPr/>
                </a:tc>
                <a:extLst>
                  <a:ext uri="{0D108BD9-81ED-4DB2-BD59-A6C34878D82A}">
                    <a16:rowId xmlns:a16="http://schemas.microsoft.com/office/drawing/2014/main" val="10001"/>
                  </a:ext>
                </a:extLst>
              </a:tr>
              <a:tr h="370840">
                <a:tc>
                  <a:txBody>
                    <a:bodyPr/>
                    <a:lstStyle/>
                    <a:p>
                      <a:r>
                        <a:rPr lang="en-US" dirty="0"/>
                        <a:t>name</a:t>
                      </a:r>
                    </a:p>
                  </a:txBody>
                  <a:tcPr/>
                </a:tc>
                <a:extLst>
                  <a:ext uri="{0D108BD9-81ED-4DB2-BD59-A6C34878D82A}">
                    <a16:rowId xmlns:a16="http://schemas.microsoft.com/office/drawing/2014/main" val="10002"/>
                  </a:ext>
                </a:extLst>
              </a:tr>
              <a:tr h="370840">
                <a:tc>
                  <a:txBody>
                    <a:bodyPr/>
                    <a:lstStyle/>
                    <a:p>
                      <a:r>
                        <a:rPr lang="en-US" dirty="0"/>
                        <a:t>address</a:t>
                      </a:r>
                    </a:p>
                  </a:txBody>
                  <a:tcPr/>
                </a:tc>
                <a:extLst>
                  <a:ext uri="{0D108BD9-81ED-4DB2-BD59-A6C34878D82A}">
                    <a16:rowId xmlns:a16="http://schemas.microsoft.com/office/drawing/2014/main" val="10003"/>
                  </a:ext>
                </a:extLst>
              </a:tr>
              <a:tr h="370840">
                <a:tc>
                  <a:txBody>
                    <a:bodyPr/>
                    <a:lstStyle/>
                    <a:p>
                      <a:r>
                        <a:rPr lang="en-US" dirty="0" err="1"/>
                        <a:t>networth</a:t>
                      </a:r>
                      <a:endParaRPr lang="en-US" dirty="0"/>
                    </a:p>
                  </a:txBody>
                  <a:tcPr/>
                </a:tc>
                <a:extLst>
                  <a:ext uri="{0D108BD9-81ED-4DB2-BD59-A6C34878D82A}">
                    <a16:rowId xmlns:a16="http://schemas.microsoft.com/office/drawing/2014/main" val="10004"/>
                  </a:ext>
                </a:extLst>
              </a:tr>
            </a:tbl>
          </a:graphicData>
        </a:graphic>
      </p:graphicFrame>
      <p:sp>
        <p:nvSpPr>
          <p:cNvPr id="17" name="Isosceles Triangle 16"/>
          <p:cNvSpPr/>
          <p:nvPr/>
        </p:nvSpPr>
        <p:spPr>
          <a:xfrm>
            <a:off x="7162800" y="3429000"/>
            <a:ext cx="1524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nvGrpSpPr>
          <p:cNvPr id="19" name="Group 18"/>
          <p:cNvGrpSpPr/>
          <p:nvPr/>
        </p:nvGrpSpPr>
        <p:grpSpPr>
          <a:xfrm>
            <a:off x="1905000" y="3657600"/>
            <a:ext cx="5334000" cy="1295400"/>
            <a:chOff x="1905000" y="3657600"/>
            <a:chExt cx="5334000" cy="1295400"/>
          </a:xfrm>
        </p:grpSpPr>
        <p:sp>
          <p:nvSpPr>
            <p:cNvPr id="8" name="Diamond 7"/>
            <p:cNvSpPr/>
            <p:nvPr/>
          </p:nvSpPr>
          <p:spPr>
            <a:xfrm>
              <a:off x="3352800" y="4399280"/>
              <a:ext cx="381000" cy="3048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0" name="TextBox 9"/>
            <p:cNvSpPr txBox="1"/>
            <p:nvPr/>
          </p:nvSpPr>
          <p:spPr>
            <a:xfrm>
              <a:off x="1905000" y="4246880"/>
              <a:ext cx="530915" cy="369332"/>
            </a:xfrm>
            <a:prstGeom prst="rect">
              <a:avLst/>
            </a:prstGeom>
            <a:noFill/>
          </p:spPr>
          <p:txBody>
            <a:bodyPr wrap="none" rtlCol="0">
              <a:spAutoFit/>
            </a:bodyPr>
            <a:lstStyle/>
            <a:p>
              <a:r>
                <a:rPr lang="en-US" dirty="0">
                  <a:latin typeface="Arial" pitchFamily="34" charset="0"/>
                  <a:cs typeface="Arial" pitchFamily="34" charset="0"/>
                </a:rPr>
                <a:t>1..*</a:t>
              </a:r>
            </a:p>
          </p:txBody>
        </p:sp>
        <p:sp>
          <p:nvSpPr>
            <p:cNvPr id="11" name="TextBox 10"/>
            <p:cNvSpPr txBox="1"/>
            <p:nvPr/>
          </p:nvSpPr>
          <p:spPr>
            <a:xfrm>
              <a:off x="2895600" y="4563348"/>
              <a:ext cx="569387" cy="369332"/>
            </a:xfrm>
            <a:prstGeom prst="rect">
              <a:avLst/>
            </a:prstGeom>
            <a:noFill/>
          </p:spPr>
          <p:txBody>
            <a:bodyPr wrap="none" rtlCol="0">
              <a:spAutoFit/>
            </a:bodyPr>
            <a:lstStyle/>
            <a:p>
              <a:r>
                <a:rPr lang="en-US" dirty="0">
                  <a:latin typeface="Arial" pitchFamily="34" charset="0"/>
                  <a:cs typeface="Arial" pitchFamily="34" charset="0"/>
                </a:rPr>
                <a:t>0..1</a:t>
              </a:r>
            </a:p>
          </p:txBody>
        </p:sp>
        <p:sp>
          <p:nvSpPr>
            <p:cNvPr id="12" name="Diamond 11"/>
            <p:cNvSpPr/>
            <p:nvPr/>
          </p:nvSpPr>
          <p:spPr>
            <a:xfrm>
              <a:off x="4876800" y="4431268"/>
              <a:ext cx="381000" cy="30480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4" name="TextBox 13"/>
            <p:cNvSpPr txBox="1"/>
            <p:nvPr/>
          </p:nvSpPr>
          <p:spPr>
            <a:xfrm>
              <a:off x="6035109" y="4278868"/>
              <a:ext cx="569387" cy="369332"/>
            </a:xfrm>
            <a:prstGeom prst="rect">
              <a:avLst/>
            </a:prstGeom>
            <a:noFill/>
          </p:spPr>
          <p:txBody>
            <a:bodyPr wrap="none" rtlCol="0">
              <a:spAutoFit/>
            </a:bodyPr>
            <a:lstStyle/>
            <a:p>
              <a:r>
                <a:rPr lang="en-US" dirty="0">
                  <a:latin typeface="Arial" pitchFamily="34" charset="0"/>
                  <a:cs typeface="Arial" pitchFamily="34" charset="0"/>
                </a:rPr>
                <a:t>0..1</a:t>
              </a:r>
            </a:p>
          </p:txBody>
        </p:sp>
        <p:sp>
          <p:nvSpPr>
            <p:cNvPr id="15" name="TextBox 14"/>
            <p:cNvSpPr txBox="1"/>
            <p:nvPr/>
          </p:nvSpPr>
          <p:spPr>
            <a:xfrm>
              <a:off x="5088649" y="4583668"/>
              <a:ext cx="569387" cy="369332"/>
            </a:xfrm>
            <a:prstGeom prst="rect">
              <a:avLst/>
            </a:prstGeom>
            <a:noFill/>
          </p:spPr>
          <p:txBody>
            <a:bodyPr wrap="none" rtlCol="0">
              <a:spAutoFit/>
            </a:bodyPr>
            <a:lstStyle/>
            <a:p>
              <a:r>
                <a:rPr lang="en-US" dirty="0">
                  <a:latin typeface="Arial" pitchFamily="34" charset="0"/>
                  <a:cs typeface="Arial" pitchFamily="34" charset="0"/>
                </a:rPr>
                <a:t>1..1</a:t>
              </a:r>
            </a:p>
          </p:txBody>
        </p:sp>
        <p:cxnSp>
          <p:nvCxnSpPr>
            <p:cNvPr id="18" name="Straight Connector 17"/>
            <p:cNvCxnSpPr>
              <a:stCxn id="17" idx="3"/>
            </p:cNvCxnSpPr>
            <p:nvPr/>
          </p:nvCxnSpPr>
          <p:spPr>
            <a:xfrm rot="5400000">
              <a:off x="7047706" y="3848100"/>
              <a:ext cx="381794" cy="794"/>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 use the composition, which goes from the weak class to the supporting class, for a weak entity set</a:t>
            </a:r>
          </a:p>
          <a:p>
            <a:r>
              <a:rPr lang="en-US" dirty="0"/>
              <a:t>Example:</a:t>
            </a:r>
          </a:p>
        </p:txBody>
      </p:sp>
      <p:sp>
        <p:nvSpPr>
          <p:cNvPr id="2" name="Title 1"/>
          <p:cNvSpPr>
            <a:spLocks noGrp="1"/>
          </p:cNvSpPr>
          <p:nvPr>
            <p:ph type="title"/>
          </p:nvPr>
        </p:nvSpPr>
        <p:spPr/>
        <p:txBody>
          <a:bodyPr>
            <a:normAutofit/>
          </a:bodyPr>
          <a:lstStyle/>
          <a:p>
            <a:pPr algn="ctr"/>
            <a:r>
              <a:rPr lang="en-US" dirty="0"/>
              <a:t>The UML Analog of Weak Entity Sets</a:t>
            </a:r>
          </a:p>
        </p:txBody>
      </p:sp>
      <p:graphicFrame>
        <p:nvGraphicFramePr>
          <p:cNvPr id="4" name="Table 3"/>
          <p:cNvGraphicFramePr>
            <a:graphicFrameLocks noGrp="1"/>
          </p:cNvGraphicFramePr>
          <p:nvPr/>
        </p:nvGraphicFramePr>
        <p:xfrm>
          <a:off x="2895602" y="4078069"/>
          <a:ext cx="1394143" cy="1112520"/>
        </p:xfrm>
        <a:graphic>
          <a:graphicData uri="http://schemas.openxmlformats.org/drawingml/2006/table">
            <a:tbl>
              <a:tblPr firstRow="1" bandRow="1">
                <a:tableStyleId>{5C22544A-7EE6-4342-B048-85BDC9FD1C3A}</a:tableStyleId>
              </a:tblPr>
              <a:tblGrid>
                <a:gridCol w="1394143">
                  <a:extLst>
                    <a:ext uri="{9D8B030D-6E8A-4147-A177-3AD203B41FA5}">
                      <a16:colId xmlns:a16="http://schemas.microsoft.com/office/drawing/2014/main" val="20000"/>
                    </a:ext>
                  </a:extLst>
                </a:gridCol>
              </a:tblGrid>
              <a:tr h="370840">
                <a:tc>
                  <a:txBody>
                    <a:bodyPr/>
                    <a:lstStyle/>
                    <a:p>
                      <a:r>
                        <a:rPr lang="en-US" dirty="0"/>
                        <a:t>Crews</a:t>
                      </a:r>
                    </a:p>
                  </a:txBody>
                  <a:tcPr/>
                </a:tc>
                <a:extLst>
                  <a:ext uri="{0D108BD9-81ED-4DB2-BD59-A6C34878D82A}">
                    <a16:rowId xmlns:a16="http://schemas.microsoft.com/office/drawing/2014/main" val="10000"/>
                  </a:ext>
                </a:extLst>
              </a:tr>
              <a:tr h="370840">
                <a:tc>
                  <a:txBody>
                    <a:bodyPr/>
                    <a:lstStyle/>
                    <a:p>
                      <a:r>
                        <a:rPr lang="en-US" dirty="0"/>
                        <a:t>number PK</a:t>
                      </a:r>
                    </a:p>
                  </a:txBody>
                  <a:tcPr/>
                </a:tc>
                <a:extLst>
                  <a:ext uri="{0D108BD9-81ED-4DB2-BD59-A6C34878D82A}">
                    <a16:rowId xmlns:a16="http://schemas.microsoft.com/office/drawing/2014/main" val="10001"/>
                  </a:ext>
                </a:extLst>
              </a:tr>
              <a:tr h="370840">
                <a:tc>
                  <a:txBody>
                    <a:bodyPr/>
                    <a:lstStyle/>
                    <a:p>
                      <a:r>
                        <a:rPr lang="en-US" dirty="0" err="1"/>
                        <a:t>crewChief</a:t>
                      </a:r>
                      <a:endParaRPr lang="en-US" dirty="0"/>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6225859" y="4078069"/>
          <a:ext cx="1394143" cy="1112520"/>
        </p:xfrm>
        <a:graphic>
          <a:graphicData uri="http://schemas.openxmlformats.org/drawingml/2006/table">
            <a:tbl>
              <a:tblPr firstRow="1" bandRow="1">
                <a:tableStyleId>{5C22544A-7EE6-4342-B048-85BDC9FD1C3A}</a:tableStyleId>
              </a:tblPr>
              <a:tblGrid>
                <a:gridCol w="1394143">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sp>
        <p:nvSpPr>
          <p:cNvPr id="7" name="Rectangle 6"/>
          <p:cNvSpPr/>
          <p:nvPr/>
        </p:nvSpPr>
        <p:spPr>
          <a:xfrm>
            <a:off x="4320857" y="4459069"/>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cxnSp>
        <p:nvCxnSpPr>
          <p:cNvPr id="10" name="Straight Connector 9"/>
          <p:cNvCxnSpPr/>
          <p:nvPr/>
        </p:nvCxnSpPr>
        <p:spPr>
          <a:xfrm>
            <a:off x="4473257" y="4611469"/>
            <a:ext cx="1447800" cy="1588"/>
          </a:xfrm>
          <a:prstGeom prst="line">
            <a:avLst/>
          </a:prstGeom>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2562471" y="2881910"/>
            <a:ext cx="5035802" cy="1946493"/>
            <a:chOff x="2562471" y="2881908"/>
            <a:chExt cx="5035802" cy="1946493"/>
          </a:xfrm>
        </p:grpSpPr>
        <p:grpSp>
          <p:nvGrpSpPr>
            <p:cNvPr id="13" name="Group 12"/>
            <p:cNvGrpSpPr/>
            <p:nvPr/>
          </p:nvGrpSpPr>
          <p:grpSpPr>
            <a:xfrm>
              <a:off x="4215827" y="4306669"/>
              <a:ext cx="2010030" cy="521732"/>
              <a:chOff x="4215827" y="4306669"/>
              <a:chExt cx="2010030" cy="521732"/>
            </a:xfrm>
          </p:grpSpPr>
          <p:sp>
            <p:nvSpPr>
              <p:cNvPr id="6" name="Diamond 5"/>
              <p:cNvSpPr/>
              <p:nvPr/>
            </p:nvSpPr>
            <p:spPr>
              <a:xfrm>
                <a:off x="5921057" y="4459069"/>
                <a:ext cx="304800" cy="30480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8" name="TextBox 7"/>
              <p:cNvSpPr txBox="1"/>
              <p:nvPr/>
            </p:nvSpPr>
            <p:spPr>
              <a:xfrm>
                <a:off x="4215827" y="4459069"/>
                <a:ext cx="492443" cy="369332"/>
              </a:xfrm>
              <a:prstGeom prst="rect">
                <a:avLst/>
              </a:prstGeom>
              <a:noFill/>
            </p:spPr>
            <p:txBody>
              <a:bodyPr wrap="none" rtlCol="0">
                <a:spAutoFit/>
              </a:bodyPr>
              <a:lstStyle/>
              <a:p>
                <a:r>
                  <a:rPr lang="en-US" dirty="0">
                    <a:latin typeface="Arial" pitchFamily="34" charset="0"/>
                    <a:cs typeface="Arial" pitchFamily="34" charset="0"/>
                  </a:rPr>
                  <a:t>PK</a:t>
                </a:r>
              </a:p>
            </p:txBody>
          </p:sp>
          <p:sp>
            <p:nvSpPr>
              <p:cNvPr id="15" name="TextBox 14"/>
              <p:cNvSpPr txBox="1"/>
              <p:nvPr/>
            </p:nvSpPr>
            <p:spPr>
              <a:xfrm>
                <a:off x="4549457" y="4306669"/>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6" name="TextBox 15"/>
              <p:cNvSpPr txBox="1"/>
              <p:nvPr/>
            </p:nvSpPr>
            <p:spPr>
              <a:xfrm>
                <a:off x="5463857" y="4306669"/>
                <a:ext cx="569387" cy="369332"/>
              </a:xfrm>
              <a:prstGeom prst="rect">
                <a:avLst/>
              </a:prstGeom>
              <a:noFill/>
            </p:spPr>
            <p:txBody>
              <a:bodyPr wrap="none" rtlCol="0">
                <a:spAutoFit/>
              </a:bodyPr>
              <a:lstStyle/>
              <a:p>
                <a:r>
                  <a:rPr lang="en-US" dirty="0">
                    <a:latin typeface="Arial" pitchFamily="34" charset="0"/>
                    <a:cs typeface="Arial" pitchFamily="34" charset="0"/>
                  </a:rPr>
                  <a:t>1..1</a:t>
                </a:r>
              </a:p>
            </p:txBody>
          </p:sp>
        </p:grpSp>
        <p:sp>
          <p:nvSpPr>
            <p:cNvPr id="17" name="TextBox 16"/>
            <p:cNvSpPr txBox="1"/>
            <p:nvPr/>
          </p:nvSpPr>
          <p:spPr>
            <a:xfrm>
              <a:off x="2562471" y="2881908"/>
              <a:ext cx="5035802" cy="769441"/>
            </a:xfrm>
            <a:prstGeom prst="rect">
              <a:avLst/>
            </a:prstGeom>
            <a:noFill/>
          </p:spPr>
          <p:txBody>
            <a:bodyPr wrap="none" rtlCol="0">
              <a:spAutoFit/>
            </a:bodyPr>
            <a:lstStyle/>
            <a:p>
              <a:r>
                <a:rPr lang="en-US" sz="2200" dirty="0">
                  <a:latin typeface="Arial" pitchFamily="34" charset="0"/>
                  <a:cs typeface="Arial" pitchFamily="34" charset="0"/>
                </a:rPr>
                <a:t>Studios(</a:t>
              </a:r>
              <a:r>
                <a:rPr lang="en-US" sz="2200" dirty="0" err="1">
                  <a:latin typeface="Arial" pitchFamily="34" charset="0"/>
                  <a:cs typeface="Arial" pitchFamily="34" charset="0"/>
                </a:rPr>
                <a:t>name,address</a:t>
              </a:r>
              <a:r>
                <a:rPr lang="en-US" sz="2200" dirty="0">
                  <a:latin typeface="Arial" pitchFamily="34" charset="0"/>
                  <a:cs typeface="Arial" pitchFamily="34" charset="0"/>
                </a:rPr>
                <a:t>)</a:t>
              </a:r>
            </a:p>
            <a:p>
              <a:r>
                <a:rPr lang="en-US" sz="2200" dirty="0">
                  <a:latin typeface="Arial" pitchFamily="34" charset="0"/>
                  <a:cs typeface="Arial" pitchFamily="34" charset="0"/>
                </a:rPr>
                <a:t>Crews(</a:t>
              </a:r>
              <a:r>
                <a:rPr lang="en-US" sz="2200" dirty="0" err="1">
                  <a:latin typeface="Arial" pitchFamily="34" charset="0"/>
                  <a:cs typeface="Arial" pitchFamily="34" charset="0"/>
                </a:rPr>
                <a:t>number,crewChief,studioName</a:t>
              </a:r>
              <a:r>
                <a:rPr lang="en-US" sz="2200" dirty="0">
                  <a:latin typeface="Arial" pitchFamily="34" charset="0"/>
                  <a:cs typeface="Arial" pitchFamily="34" charset="0"/>
                </a:rPr>
                <a:t>)</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06E1A58-73B5-4450-9EB7-8ABC932891B8}"/>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B40DAB57-A819-4006-AB4E-D9C73E51AFC2}"/>
              </a:ext>
            </a:extLst>
          </p:cNvPr>
          <p:cNvSpPr>
            <a:spLocks noGrp="1"/>
          </p:cNvSpPr>
          <p:nvPr>
            <p:ph type="sldNum" sz="quarter" idx="12"/>
          </p:nvPr>
        </p:nvSpPr>
        <p:spPr/>
        <p:txBody>
          <a:bodyPr/>
          <a:lstStyle/>
          <a:p>
            <a:fld id="{CC2FDD2D-D1AD-4AA7-93C2-8410BB90945D}" type="slidenum">
              <a:rPr lang="vi-VN" smtClean="0"/>
              <a:t>6</a:t>
            </a:fld>
            <a:endParaRPr lang="vi-VN"/>
          </a:p>
        </p:txBody>
      </p:sp>
      <p:sp>
        <p:nvSpPr>
          <p:cNvPr id="6" name="Rectangle 2">
            <a:extLst>
              <a:ext uri="{FF2B5EF4-FFF2-40B4-BE49-F238E27FC236}">
                <a16:creationId xmlns:a16="http://schemas.microsoft.com/office/drawing/2014/main" id="{2BA2E030-A288-4325-A992-53BF627BB893}"/>
              </a:ext>
            </a:extLst>
          </p:cNvPr>
          <p:cNvSpPr>
            <a:spLocks noGrp="1" noChangeArrowheads="1"/>
          </p:cNvSpPr>
          <p:nvPr>
            <p:ph type="title"/>
          </p:nvPr>
        </p:nvSpPr>
        <p:spPr>
          <a:xfrm>
            <a:off x="585788" y="287340"/>
            <a:ext cx="7937500" cy="839787"/>
          </a:xfrm>
        </p:spPr>
        <p:txBody>
          <a:bodyPr/>
          <a:lstStyle/>
          <a:p>
            <a:pPr algn="ctr"/>
            <a:r>
              <a:rPr lang="en-US" altLang="vi-VN" dirty="0"/>
              <a:t>Steps in Database Design</a:t>
            </a:r>
          </a:p>
        </p:txBody>
      </p:sp>
      <p:sp>
        <p:nvSpPr>
          <p:cNvPr id="7" name="Rectangle 4">
            <a:extLst>
              <a:ext uri="{FF2B5EF4-FFF2-40B4-BE49-F238E27FC236}">
                <a16:creationId xmlns:a16="http://schemas.microsoft.com/office/drawing/2014/main" id="{271F7960-5D40-4E37-839B-85F77FCD78E7}"/>
              </a:ext>
            </a:extLst>
          </p:cNvPr>
          <p:cNvSpPr txBox="1">
            <a:spLocks noChangeArrowheads="1"/>
          </p:cNvSpPr>
          <p:nvPr/>
        </p:nvSpPr>
        <p:spPr>
          <a:xfrm>
            <a:off x="722315" y="1127127"/>
            <a:ext cx="7800975" cy="4932363"/>
          </a:xfrm>
          <a:prstGeom prst="rect">
            <a:avLst/>
          </a:prstGeo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2075" tIns="46038" rIns="92075" bIns="46038"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a:pPr>
            <a:r>
              <a:rPr lang="en-US" altLang="vi-VN" sz="2200" b="1" dirty="0"/>
              <a:t>Requirements Analysis</a:t>
            </a:r>
          </a:p>
          <a:p>
            <a:pPr marL="201168" lvl="1" indent="0">
              <a:buNone/>
            </a:pPr>
            <a:r>
              <a:rPr lang="en-US" altLang="vi-VN" sz="2200" dirty="0"/>
              <a:t>- user needs; what must database do?</a:t>
            </a:r>
          </a:p>
          <a:p>
            <a:pPr marL="514350" indent="-514350">
              <a:buFont typeface="+mj-lt"/>
              <a:buAutoNum type="arabicPeriod"/>
            </a:pPr>
            <a:r>
              <a:rPr lang="en-US" altLang="vi-VN" sz="2200" b="1" dirty="0"/>
              <a:t>Conceptual Design</a:t>
            </a:r>
          </a:p>
          <a:p>
            <a:pPr marL="201168" lvl="1" indent="0">
              <a:buNone/>
            </a:pPr>
            <a:r>
              <a:rPr lang="en-US" altLang="vi-VN" sz="2200" dirty="0"/>
              <a:t>- high level description (Entity Relationship diagram)</a:t>
            </a:r>
          </a:p>
          <a:p>
            <a:pPr marL="514350" indent="-514350">
              <a:buFont typeface="+mj-lt"/>
              <a:buAutoNum type="arabicPeriod"/>
            </a:pPr>
            <a:r>
              <a:rPr lang="en-US" altLang="vi-VN" sz="2200" b="1" dirty="0"/>
              <a:t>Logical Design</a:t>
            </a:r>
          </a:p>
          <a:p>
            <a:pPr marL="201168" lvl="1" indent="0">
              <a:buNone/>
            </a:pPr>
            <a:r>
              <a:rPr lang="en-US" altLang="vi-VN" sz="2200" dirty="0"/>
              <a:t>- translate </a:t>
            </a:r>
            <a:r>
              <a:rPr lang="en-US" altLang="vi-VN" sz="2200" dirty="0" err="1"/>
              <a:t>ERD</a:t>
            </a:r>
            <a:r>
              <a:rPr lang="en-US" altLang="vi-VN" sz="2200" dirty="0"/>
              <a:t> into DBMS data model</a:t>
            </a:r>
          </a:p>
          <a:p>
            <a:pPr marL="514350" indent="-514350">
              <a:buFont typeface="+mj-lt"/>
              <a:buAutoNum type="arabicPeriod"/>
            </a:pPr>
            <a:r>
              <a:rPr lang="en-US" altLang="vi-VN" sz="2200" b="1" dirty="0"/>
              <a:t>Schema </a:t>
            </a:r>
            <a:r>
              <a:rPr lang="en-US" altLang="vi-VN" sz="2200" b="1"/>
              <a:t>Refinement (chuẩn hóa)</a:t>
            </a:r>
            <a:endParaRPr lang="en-US" altLang="vi-VN" sz="2200" b="1" dirty="0"/>
          </a:p>
          <a:p>
            <a:pPr marL="201168" lvl="1" indent="0">
              <a:buNone/>
            </a:pPr>
            <a:r>
              <a:rPr lang="en-US" altLang="vi-VN" sz="2200" dirty="0"/>
              <a:t>- consistency, normalization</a:t>
            </a:r>
            <a:endParaRPr lang="en-US" altLang="vi-VN" sz="2200" b="1" dirty="0"/>
          </a:p>
          <a:p>
            <a:pPr marL="514350" indent="-514350">
              <a:buFont typeface="+mj-lt"/>
              <a:buAutoNum type="arabicPeriod"/>
            </a:pPr>
            <a:r>
              <a:rPr lang="en-US" altLang="vi-VN" sz="2200" b="1" dirty="0"/>
              <a:t>Physical Design </a:t>
            </a:r>
          </a:p>
          <a:p>
            <a:pPr marL="201168" lvl="1" indent="0">
              <a:buNone/>
            </a:pPr>
            <a:r>
              <a:rPr lang="en-US" altLang="vi-VN" sz="2200" dirty="0"/>
              <a:t>- indexes, disk layout</a:t>
            </a:r>
          </a:p>
          <a:p>
            <a:pPr marL="514350" indent="-514350">
              <a:buFont typeface="+mj-lt"/>
              <a:buAutoNum type="arabicPeriod"/>
            </a:pPr>
            <a:r>
              <a:rPr lang="en-US" altLang="vi-VN" sz="2200" b="1" dirty="0"/>
              <a:t>Security Design </a:t>
            </a:r>
          </a:p>
          <a:p>
            <a:pPr marL="201168" lvl="1" indent="0">
              <a:buNone/>
            </a:pPr>
            <a:r>
              <a:rPr lang="en-US" altLang="vi-VN" sz="2200" dirty="0"/>
              <a:t>- who accesses what, and how</a:t>
            </a:r>
          </a:p>
        </p:txBody>
      </p:sp>
    </p:spTree>
    <p:extLst>
      <p:ext uri="{BB962C8B-B14F-4D97-AF65-F5344CB8AC3E}">
        <p14:creationId xmlns:p14="http://schemas.microsoft.com/office/powerpoint/2010/main" val="3747854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99"/>
          <p:cNvSpPr>
            <a:spLocks noGrp="1" noChangeArrowheads="1"/>
          </p:cNvSpPr>
          <p:nvPr>
            <p:ph type="title"/>
          </p:nvPr>
        </p:nvSpPr>
        <p:spPr>
          <a:xfrm>
            <a:off x="1145357" y="275736"/>
            <a:ext cx="7391400" cy="563563"/>
          </a:xfrm>
          <a:noFill/>
        </p:spPr>
        <p:txBody>
          <a:bodyPr>
            <a:normAutofit/>
          </a:bodyPr>
          <a:lstStyle/>
          <a:p>
            <a:pPr algn="ctr"/>
            <a:r>
              <a:rPr lang="en-US" dirty="0" err="1"/>
              <a:t>ERD</a:t>
            </a:r>
            <a:r>
              <a:rPr lang="en-US" dirty="0"/>
              <a:t> – How to construct</a:t>
            </a:r>
          </a:p>
        </p:txBody>
      </p:sp>
      <p:sp>
        <p:nvSpPr>
          <p:cNvPr id="21507" name="Rectangle 200"/>
          <p:cNvSpPr>
            <a:spLocks noChangeArrowheads="1"/>
          </p:cNvSpPr>
          <p:nvPr/>
        </p:nvSpPr>
        <p:spPr bwMode="auto">
          <a:xfrm>
            <a:off x="250825" y="1150071"/>
            <a:ext cx="8713788" cy="5128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lnSpc>
                <a:spcPct val="120000"/>
              </a:lnSpc>
              <a:spcBef>
                <a:spcPct val="0"/>
              </a:spcBef>
              <a:buSzPct val="55000"/>
              <a:buFont typeface="Wingdings" panose="05000000000000000000" pitchFamily="2" charset="2"/>
              <a:buChar char="n"/>
            </a:pPr>
            <a:r>
              <a:rPr lang="en-US" sz="2400" dirty="0">
                <a:latin typeface="Tahoma" panose="020B0604030504040204" pitchFamily="34" charset="0"/>
              </a:rPr>
              <a:t>Gather all the data that needs to be </a:t>
            </a:r>
            <a:r>
              <a:rPr lang="en-US" sz="2400">
                <a:latin typeface="Tahoma" panose="020B0604030504040204" pitchFamily="34" charset="0"/>
              </a:rPr>
              <a:t>modeled.</a:t>
            </a:r>
          </a:p>
          <a:p>
            <a:pPr lvl="1" eaLnBrk="1" hangingPunct="1">
              <a:lnSpc>
                <a:spcPct val="120000"/>
              </a:lnSpc>
              <a:spcBef>
                <a:spcPct val="0"/>
              </a:spcBef>
              <a:buSzPct val="55000"/>
              <a:buFont typeface="Wingdings" panose="05000000000000000000" pitchFamily="2" charset="2"/>
              <a:buChar char="n"/>
            </a:pPr>
            <a:r>
              <a:rPr lang="en-US" sz="2400">
                <a:solidFill>
                  <a:srgbClr val="00B050"/>
                </a:solidFill>
                <a:latin typeface="Tahoma" panose="020B0604030504040204" pitchFamily="34" charset="0"/>
              </a:rPr>
              <a:t>B1: (Thu thập thông tin)</a:t>
            </a:r>
            <a:endParaRPr lang="en-US" sz="2400" dirty="0">
              <a:solidFill>
                <a:srgbClr val="00B050"/>
              </a:solidFill>
              <a:latin typeface="Tahoma" panose="020B0604030504040204" pitchFamily="34" charset="0"/>
            </a:endParaRPr>
          </a:p>
          <a:p>
            <a:pPr lvl="1" eaLnBrk="1" hangingPunct="1">
              <a:lnSpc>
                <a:spcPct val="120000"/>
              </a:lnSpc>
              <a:spcBef>
                <a:spcPct val="0"/>
              </a:spcBef>
              <a:buSzPct val="55000"/>
              <a:buFont typeface="Wingdings" panose="05000000000000000000" pitchFamily="2" charset="2"/>
              <a:buChar char="n"/>
            </a:pPr>
            <a:r>
              <a:rPr lang="en-US" sz="2400" dirty="0">
                <a:latin typeface="Tahoma" panose="020B0604030504040204" pitchFamily="34" charset="0"/>
              </a:rPr>
              <a:t>Identify data that can be modeled as real world </a:t>
            </a:r>
            <a:r>
              <a:rPr lang="en-US" sz="2400">
                <a:latin typeface="Tahoma" panose="020B0604030504040204" pitchFamily="34" charset="0"/>
              </a:rPr>
              <a:t>entities.</a:t>
            </a:r>
          </a:p>
          <a:p>
            <a:pPr lvl="1" eaLnBrk="1" hangingPunct="1">
              <a:lnSpc>
                <a:spcPct val="120000"/>
              </a:lnSpc>
              <a:spcBef>
                <a:spcPct val="0"/>
              </a:spcBef>
              <a:buSzPct val="55000"/>
              <a:buFont typeface="Wingdings" panose="05000000000000000000" pitchFamily="2" charset="2"/>
              <a:buChar char="n"/>
            </a:pPr>
            <a:r>
              <a:rPr lang="en-US" sz="2400">
                <a:solidFill>
                  <a:srgbClr val="00B050"/>
                </a:solidFill>
                <a:latin typeface="Tahoma" panose="020B0604030504040204" pitchFamily="34" charset="0"/>
              </a:rPr>
              <a:t>B2: Xác định thực thể.</a:t>
            </a:r>
            <a:endParaRPr lang="en-US" sz="2400" dirty="0">
              <a:solidFill>
                <a:srgbClr val="00B050"/>
              </a:solidFill>
              <a:latin typeface="Tahoma" panose="020B0604030504040204" pitchFamily="34" charset="0"/>
            </a:endParaRPr>
          </a:p>
          <a:p>
            <a:pPr lvl="1" eaLnBrk="1" hangingPunct="1">
              <a:lnSpc>
                <a:spcPct val="120000"/>
              </a:lnSpc>
              <a:spcBef>
                <a:spcPct val="0"/>
              </a:spcBef>
              <a:buSzPct val="55000"/>
              <a:buFont typeface="Wingdings" panose="05000000000000000000" pitchFamily="2" charset="2"/>
              <a:buChar char="n"/>
            </a:pPr>
            <a:r>
              <a:rPr lang="en-US" sz="2400" dirty="0">
                <a:latin typeface="Tahoma" panose="020B0604030504040204" pitchFamily="34" charset="0"/>
              </a:rPr>
              <a:t>Identify the attributes for each </a:t>
            </a:r>
            <a:r>
              <a:rPr lang="en-US" sz="2400">
                <a:latin typeface="Tahoma" panose="020B0604030504040204" pitchFamily="34" charset="0"/>
              </a:rPr>
              <a:t>entity.</a:t>
            </a:r>
          </a:p>
          <a:p>
            <a:pPr lvl="1" eaLnBrk="1" hangingPunct="1">
              <a:lnSpc>
                <a:spcPct val="120000"/>
              </a:lnSpc>
              <a:spcBef>
                <a:spcPct val="0"/>
              </a:spcBef>
              <a:buSzPct val="55000"/>
              <a:buFont typeface="Wingdings" panose="05000000000000000000" pitchFamily="2" charset="2"/>
              <a:buChar char="n"/>
            </a:pPr>
            <a:r>
              <a:rPr lang="en-US" sz="2400">
                <a:solidFill>
                  <a:srgbClr val="00B050"/>
                </a:solidFill>
                <a:latin typeface="Tahoma" panose="020B0604030504040204" pitchFamily="34" charset="0"/>
              </a:rPr>
              <a:t>B3: Xác định thuộc tính</a:t>
            </a:r>
            <a:r>
              <a:rPr lang="en-US" sz="2400">
                <a:latin typeface="Tahoma" panose="020B0604030504040204" pitchFamily="34" charset="0"/>
              </a:rPr>
              <a:t>.</a:t>
            </a:r>
            <a:endParaRPr lang="en-US" sz="2400" dirty="0">
              <a:latin typeface="Tahoma" panose="020B0604030504040204" pitchFamily="34" charset="0"/>
            </a:endParaRPr>
          </a:p>
          <a:p>
            <a:pPr lvl="1" eaLnBrk="1" hangingPunct="1">
              <a:lnSpc>
                <a:spcPct val="120000"/>
              </a:lnSpc>
              <a:spcBef>
                <a:spcPct val="0"/>
              </a:spcBef>
              <a:buSzPct val="55000"/>
              <a:buFont typeface="Wingdings" panose="05000000000000000000" pitchFamily="2" charset="2"/>
              <a:buChar char="n"/>
            </a:pPr>
            <a:r>
              <a:rPr lang="en-US" sz="2400" dirty="0">
                <a:latin typeface="Tahoma" panose="020B0604030504040204" pitchFamily="34" charset="0"/>
              </a:rPr>
              <a:t>Sort entity sets as weak or strong entity </a:t>
            </a:r>
            <a:r>
              <a:rPr lang="en-US" sz="2400">
                <a:latin typeface="Tahoma" panose="020B0604030504040204" pitchFamily="34" charset="0"/>
              </a:rPr>
              <a:t>sets.</a:t>
            </a:r>
          </a:p>
          <a:p>
            <a:pPr lvl="1" eaLnBrk="1" hangingPunct="1">
              <a:lnSpc>
                <a:spcPct val="120000"/>
              </a:lnSpc>
              <a:spcBef>
                <a:spcPct val="0"/>
              </a:spcBef>
              <a:buSzPct val="55000"/>
              <a:buFont typeface="Wingdings" panose="05000000000000000000" pitchFamily="2" charset="2"/>
              <a:buChar char="n"/>
            </a:pPr>
            <a:r>
              <a:rPr lang="en-US" sz="2400">
                <a:solidFill>
                  <a:srgbClr val="00B050"/>
                </a:solidFill>
                <a:latin typeface="Tahoma" panose="020B0604030504040204" pitchFamily="34" charset="0"/>
              </a:rPr>
              <a:t>B4: Lựa chọn thực thể mạnh, yếu.</a:t>
            </a:r>
            <a:endParaRPr lang="en-US" sz="2400" dirty="0">
              <a:solidFill>
                <a:srgbClr val="00B050"/>
              </a:solidFill>
              <a:latin typeface="Tahoma" panose="020B0604030504040204" pitchFamily="34" charset="0"/>
            </a:endParaRPr>
          </a:p>
        </p:txBody>
      </p:sp>
    </p:spTree>
    <p:extLst>
      <p:ext uri="{BB962C8B-B14F-4D97-AF65-F5344CB8AC3E}">
        <p14:creationId xmlns:p14="http://schemas.microsoft.com/office/powerpoint/2010/main" val="4182986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C3AA993-A6A1-3722-C9D2-668125A7D8A0}"/>
              </a:ext>
            </a:extLst>
          </p:cNvPr>
          <p:cNvSpPr>
            <a:spLocks noGrp="1"/>
          </p:cNvSpPr>
          <p:nvPr>
            <p:ph type="ftr" sz="quarter" idx="11"/>
          </p:nvPr>
        </p:nvSpPr>
        <p:spPr/>
        <p:txBody>
          <a:bodyPr/>
          <a:lstStyle/>
          <a:p>
            <a:pPr>
              <a:defRPr/>
            </a:pPr>
            <a:endParaRPr lang="en-SG"/>
          </a:p>
        </p:txBody>
      </p:sp>
      <p:sp>
        <p:nvSpPr>
          <p:cNvPr id="5" name="Slide Number Placeholder 4">
            <a:extLst>
              <a:ext uri="{FF2B5EF4-FFF2-40B4-BE49-F238E27FC236}">
                <a16:creationId xmlns:a16="http://schemas.microsoft.com/office/drawing/2014/main" id="{632B3AF3-9358-B2B9-965B-BE96F4D85D36}"/>
              </a:ext>
            </a:extLst>
          </p:cNvPr>
          <p:cNvSpPr>
            <a:spLocks noGrp="1"/>
          </p:cNvSpPr>
          <p:nvPr>
            <p:ph type="sldNum" sz="quarter" idx="12"/>
          </p:nvPr>
        </p:nvSpPr>
        <p:spPr/>
        <p:txBody>
          <a:bodyPr/>
          <a:lstStyle/>
          <a:p>
            <a:pPr>
              <a:defRPr/>
            </a:pPr>
            <a:fld id="{E1977CEC-245A-470B-BDE6-06619DDAAC9E}" type="slidenum">
              <a:rPr lang="en-SG" smtClean="0"/>
              <a:pPr>
                <a:defRPr/>
              </a:pPr>
              <a:t>8</a:t>
            </a:fld>
            <a:endParaRPr lang="en-SG"/>
          </a:p>
        </p:txBody>
      </p:sp>
      <p:sp>
        <p:nvSpPr>
          <p:cNvPr id="7" name="TextBox 6">
            <a:extLst>
              <a:ext uri="{FF2B5EF4-FFF2-40B4-BE49-F238E27FC236}">
                <a16:creationId xmlns:a16="http://schemas.microsoft.com/office/drawing/2014/main" id="{78033B5F-11DD-37E0-D9F0-D35147F5F431}"/>
              </a:ext>
            </a:extLst>
          </p:cNvPr>
          <p:cNvSpPr txBox="1"/>
          <p:nvPr/>
        </p:nvSpPr>
        <p:spPr>
          <a:xfrm>
            <a:off x="205274" y="1740685"/>
            <a:ext cx="8481526" cy="3376630"/>
          </a:xfrm>
          <a:prstGeom prst="rect">
            <a:avLst/>
          </a:prstGeom>
          <a:noFill/>
        </p:spPr>
        <p:txBody>
          <a:bodyPr wrap="square">
            <a:spAutoFit/>
          </a:bodyPr>
          <a:lstStyle/>
          <a:p>
            <a:pPr lvl="1" eaLnBrk="1" hangingPunct="1">
              <a:lnSpc>
                <a:spcPct val="120000"/>
              </a:lnSpc>
              <a:spcBef>
                <a:spcPct val="0"/>
              </a:spcBef>
              <a:buSzPct val="55000"/>
              <a:buFont typeface="Wingdings" panose="05000000000000000000" pitchFamily="2" charset="2"/>
              <a:buChar char="n"/>
            </a:pPr>
            <a:r>
              <a:rPr lang="en-US" sz="2000">
                <a:latin typeface="Tahoma" panose="020B0604030504040204" pitchFamily="34" charset="0"/>
              </a:rPr>
              <a:t>Sort entity attributes as key attributes, multi-valued attributes, composite attributes, derived attributes. </a:t>
            </a:r>
          </a:p>
          <a:p>
            <a:pPr lvl="1" eaLnBrk="1" hangingPunct="1">
              <a:lnSpc>
                <a:spcPct val="120000"/>
              </a:lnSpc>
              <a:spcBef>
                <a:spcPct val="0"/>
              </a:spcBef>
              <a:buSzPct val="55000"/>
              <a:buFont typeface="Wingdings" panose="05000000000000000000" pitchFamily="2" charset="2"/>
              <a:buChar char="n"/>
            </a:pPr>
            <a:r>
              <a:rPr lang="en-US" sz="2000">
                <a:solidFill>
                  <a:srgbClr val="00B050"/>
                </a:solidFill>
                <a:latin typeface="Tahoma" panose="020B0604030504040204" pitchFamily="34" charset="0"/>
              </a:rPr>
              <a:t>B5:Xác định thuộc tính key, đa trị, phức hợp ( last, first name), giảm xuất.</a:t>
            </a:r>
          </a:p>
          <a:p>
            <a:pPr lvl="1" eaLnBrk="1" hangingPunct="1">
              <a:lnSpc>
                <a:spcPct val="120000"/>
              </a:lnSpc>
              <a:spcBef>
                <a:spcPct val="0"/>
              </a:spcBef>
              <a:buSzPct val="55000"/>
              <a:buFont typeface="Wingdings" panose="05000000000000000000" pitchFamily="2" charset="2"/>
              <a:buChar char="n"/>
            </a:pPr>
            <a:r>
              <a:rPr lang="en-US" sz="2000">
                <a:latin typeface="Tahoma" panose="020B0604030504040204" pitchFamily="34" charset="0"/>
              </a:rPr>
              <a:t>Identify the relations between the different entities.</a:t>
            </a:r>
          </a:p>
          <a:p>
            <a:pPr lvl="1" eaLnBrk="1" hangingPunct="1">
              <a:lnSpc>
                <a:spcPct val="120000"/>
              </a:lnSpc>
              <a:spcBef>
                <a:spcPct val="0"/>
              </a:spcBef>
              <a:buSzPct val="55000"/>
              <a:buFont typeface="Wingdings" panose="05000000000000000000" pitchFamily="2" charset="2"/>
              <a:buChar char="n"/>
            </a:pPr>
            <a:r>
              <a:rPr lang="en-US" sz="2000">
                <a:solidFill>
                  <a:srgbClr val="00B050"/>
                </a:solidFill>
                <a:latin typeface="Tahoma" panose="020B0604030504040204" pitchFamily="34" charset="0"/>
              </a:rPr>
              <a:t>B6: Xác định mối quan hệ giữa các thực thể.</a:t>
            </a:r>
          </a:p>
          <a:p>
            <a:pPr lvl="1" eaLnBrk="1" hangingPunct="1">
              <a:lnSpc>
                <a:spcPct val="120000"/>
              </a:lnSpc>
              <a:spcBef>
                <a:spcPct val="0"/>
              </a:spcBef>
              <a:buSzPct val="55000"/>
              <a:buFont typeface="Wingdings" panose="05000000000000000000" pitchFamily="2" charset="2"/>
              <a:buChar char="n"/>
            </a:pPr>
            <a:r>
              <a:rPr lang="en-US" sz="2000">
                <a:latin typeface="Tahoma" panose="020B0604030504040204" pitchFamily="34" charset="0"/>
              </a:rPr>
              <a:t>Using the different symbols draw the entities, their attributes and their relationships. Use appropriate symbols while drawing attributes</a:t>
            </a:r>
          </a:p>
          <a:p>
            <a:pPr lvl="1" eaLnBrk="1" hangingPunct="1">
              <a:lnSpc>
                <a:spcPct val="120000"/>
              </a:lnSpc>
              <a:spcBef>
                <a:spcPct val="0"/>
              </a:spcBef>
              <a:buSzPct val="55000"/>
              <a:buFont typeface="Wingdings" panose="05000000000000000000" pitchFamily="2" charset="2"/>
              <a:buChar char="n"/>
            </a:pPr>
            <a:r>
              <a:rPr lang="en-US" sz="2000">
                <a:solidFill>
                  <a:srgbClr val="00B050"/>
                </a:solidFill>
                <a:latin typeface="Tahoma" panose="020B0604030504040204" pitchFamily="34" charset="0"/>
              </a:rPr>
              <a:t>B7: Vẽ </a:t>
            </a:r>
            <a:r>
              <a:rPr lang="en-US" sz="2000">
                <a:latin typeface="Tahoma" panose="020B0604030504040204" pitchFamily="34" charset="0"/>
              </a:rPr>
              <a:t>.</a:t>
            </a:r>
            <a:endParaRPr lang="en-US" sz="2000" dirty="0">
              <a:latin typeface="Tahoma" panose="020B0604030504040204" pitchFamily="34" charset="0"/>
            </a:endParaRPr>
          </a:p>
        </p:txBody>
      </p:sp>
    </p:spTree>
    <p:extLst>
      <p:ext uri="{BB962C8B-B14F-4D97-AF65-F5344CB8AC3E}">
        <p14:creationId xmlns:p14="http://schemas.microsoft.com/office/powerpoint/2010/main" val="2905261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6418D9B-6EEE-1D38-B0F7-74DA7C73A935}"/>
              </a:ext>
            </a:extLst>
          </p:cNvPr>
          <p:cNvSpPr/>
          <p:nvPr/>
        </p:nvSpPr>
        <p:spPr>
          <a:xfrm>
            <a:off x="7641771" y="1250302"/>
            <a:ext cx="1371600" cy="2472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C142E1-9A9A-4CFE-A959-977B51227E42}"/>
              </a:ext>
            </a:extLst>
          </p:cNvPr>
          <p:cNvSpPr>
            <a:spLocks noGrp="1"/>
          </p:cNvSpPr>
          <p:nvPr>
            <p:ph type="title"/>
          </p:nvPr>
        </p:nvSpPr>
        <p:spPr/>
        <p:txBody>
          <a:bodyPr>
            <a:normAutofit fontScale="90000"/>
          </a:bodyPr>
          <a:lstStyle/>
          <a:p>
            <a:r>
              <a:rPr lang="en-US" dirty="0"/>
              <a:t>Entity Relationship Diagram - Notations</a:t>
            </a:r>
            <a:endParaRPr lang="vi-VN" dirty="0"/>
          </a:p>
        </p:txBody>
      </p:sp>
      <p:sp>
        <p:nvSpPr>
          <p:cNvPr id="4" name="Footer Placeholder 3">
            <a:extLst>
              <a:ext uri="{FF2B5EF4-FFF2-40B4-BE49-F238E27FC236}">
                <a16:creationId xmlns:a16="http://schemas.microsoft.com/office/drawing/2014/main" id="{9B9790FF-05EF-4BBE-9C79-C38589C22238}"/>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DC687FEE-CBC3-41ED-8F9A-F1842538C814}"/>
              </a:ext>
            </a:extLst>
          </p:cNvPr>
          <p:cNvSpPr>
            <a:spLocks noGrp="1"/>
          </p:cNvSpPr>
          <p:nvPr>
            <p:ph type="sldNum" sz="quarter" idx="12"/>
          </p:nvPr>
        </p:nvSpPr>
        <p:spPr/>
        <p:txBody>
          <a:bodyPr/>
          <a:lstStyle/>
          <a:p>
            <a:fld id="{CC2FDD2D-D1AD-4AA7-93C2-8410BB90945D}" type="slidenum">
              <a:rPr lang="vi-VN" smtClean="0"/>
              <a:t>9</a:t>
            </a:fld>
            <a:endParaRPr lang="vi-VN"/>
          </a:p>
        </p:txBody>
      </p:sp>
      <p:pic>
        <p:nvPicPr>
          <p:cNvPr id="6" name="Picture 13" descr="t">
            <a:extLst>
              <a:ext uri="{FF2B5EF4-FFF2-40B4-BE49-F238E27FC236}">
                <a16:creationId xmlns:a16="http://schemas.microsoft.com/office/drawing/2014/main" id="{9DCE0FB4-4D43-4411-A9B6-8B43829326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5226" y="1127466"/>
            <a:ext cx="5898037" cy="5108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B7D5F004-852A-7C77-2C7A-7D1BBD5C85E8}"/>
              </a:ext>
            </a:extLst>
          </p:cNvPr>
          <p:cNvSpPr txBox="1"/>
          <p:nvPr/>
        </p:nvSpPr>
        <p:spPr>
          <a:xfrm>
            <a:off x="294094" y="1612249"/>
            <a:ext cx="1166326" cy="369332"/>
          </a:xfrm>
          <a:prstGeom prst="rect">
            <a:avLst/>
          </a:prstGeom>
          <a:solidFill>
            <a:srgbClr val="00B050"/>
          </a:solidFill>
        </p:spPr>
        <p:txBody>
          <a:bodyPr wrap="square" rtlCol="0">
            <a:spAutoFit/>
          </a:bodyPr>
          <a:lstStyle/>
          <a:p>
            <a:r>
              <a:rPr lang="en-US"/>
              <a:t>Thực thể</a:t>
            </a:r>
          </a:p>
        </p:txBody>
      </p:sp>
      <p:sp>
        <p:nvSpPr>
          <p:cNvPr id="7" name="TextBox 6">
            <a:extLst>
              <a:ext uri="{FF2B5EF4-FFF2-40B4-BE49-F238E27FC236}">
                <a16:creationId xmlns:a16="http://schemas.microsoft.com/office/drawing/2014/main" id="{DD077C8C-1AE8-BD86-BA8C-FF9F84497E6B}"/>
              </a:ext>
            </a:extLst>
          </p:cNvPr>
          <p:cNvSpPr txBox="1"/>
          <p:nvPr/>
        </p:nvSpPr>
        <p:spPr>
          <a:xfrm>
            <a:off x="7716418" y="4058816"/>
            <a:ext cx="984019" cy="369332"/>
          </a:xfrm>
          <a:prstGeom prst="rect">
            <a:avLst/>
          </a:prstGeom>
          <a:solidFill>
            <a:srgbClr val="00B050"/>
          </a:solidFill>
        </p:spPr>
        <p:txBody>
          <a:bodyPr wrap="square" rtlCol="0">
            <a:spAutoFit/>
          </a:bodyPr>
          <a:lstStyle/>
          <a:p>
            <a:r>
              <a:rPr lang="en-US"/>
              <a:t>Động từ</a:t>
            </a:r>
          </a:p>
        </p:txBody>
      </p:sp>
      <p:sp>
        <p:nvSpPr>
          <p:cNvPr id="8" name="TextBox 7">
            <a:extLst>
              <a:ext uri="{FF2B5EF4-FFF2-40B4-BE49-F238E27FC236}">
                <a16:creationId xmlns:a16="http://schemas.microsoft.com/office/drawing/2014/main" id="{168FAA5B-798A-73AA-7CEA-F42CBC5967EA}"/>
              </a:ext>
            </a:extLst>
          </p:cNvPr>
          <p:cNvSpPr txBox="1"/>
          <p:nvPr/>
        </p:nvSpPr>
        <p:spPr>
          <a:xfrm>
            <a:off x="7641773" y="1612249"/>
            <a:ext cx="1208135" cy="369332"/>
          </a:xfrm>
          <a:prstGeom prst="rect">
            <a:avLst/>
          </a:prstGeom>
          <a:solidFill>
            <a:srgbClr val="00B050"/>
          </a:solidFill>
        </p:spPr>
        <p:txBody>
          <a:bodyPr wrap="square" rtlCol="0">
            <a:spAutoFit/>
          </a:bodyPr>
          <a:lstStyle/>
          <a:p>
            <a:r>
              <a:rPr lang="en-US"/>
              <a:t>Danh từ</a:t>
            </a:r>
          </a:p>
        </p:txBody>
      </p:sp>
      <p:sp>
        <p:nvSpPr>
          <p:cNvPr id="10" name="TextBox 9">
            <a:extLst>
              <a:ext uri="{FF2B5EF4-FFF2-40B4-BE49-F238E27FC236}">
                <a16:creationId xmlns:a16="http://schemas.microsoft.com/office/drawing/2014/main" id="{737CA65D-8261-3759-E7B9-C73D44956DB8}"/>
              </a:ext>
            </a:extLst>
          </p:cNvPr>
          <p:cNvSpPr txBox="1"/>
          <p:nvPr/>
        </p:nvSpPr>
        <p:spPr>
          <a:xfrm>
            <a:off x="7716416" y="5477071"/>
            <a:ext cx="886408" cy="646331"/>
          </a:xfrm>
          <a:prstGeom prst="rect">
            <a:avLst/>
          </a:prstGeom>
          <a:solidFill>
            <a:srgbClr val="00B050"/>
          </a:solidFill>
        </p:spPr>
        <p:txBody>
          <a:bodyPr wrap="square" rtlCol="0">
            <a:spAutoFit/>
          </a:bodyPr>
          <a:lstStyle/>
          <a:p>
            <a:r>
              <a:rPr lang="en-US"/>
              <a:t>Gạch chân</a:t>
            </a:r>
          </a:p>
        </p:txBody>
      </p:sp>
    </p:spTree>
    <p:extLst>
      <p:ext uri="{BB962C8B-B14F-4D97-AF65-F5344CB8AC3E}">
        <p14:creationId xmlns:p14="http://schemas.microsoft.com/office/powerpoint/2010/main" val="392920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822</TotalTime>
  <Words>2981</Words>
  <Application>Microsoft Office PowerPoint</Application>
  <PresentationFormat>On-screen Show (4:3)</PresentationFormat>
  <Paragraphs>819</Paragraphs>
  <Slides>57</Slides>
  <Notes>28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57</vt:i4>
      </vt:variant>
    </vt:vector>
  </HeadingPairs>
  <TitlesOfParts>
    <vt:vector size="66" baseType="lpstr">
      <vt:lpstr>Arial</vt:lpstr>
      <vt:lpstr>Calibri</vt:lpstr>
      <vt:lpstr>Calibri Light</vt:lpstr>
      <vt:lpstr>Tahoma</vt:lpstr>
      <vt:lpstr>Times New Roman</vt:lpstr>
      <vt:lpstr>Wingdings</vt:lpstr>
      <vt:lpstr>Wingdings 2</vt:lpstr>
      <vt:lpstr>Retrospect</vt:lpstr>
      <vt:lpstr>Custom Design</vt:lpstr>
      <vt:lpstr>Chapter 4. High-Level Database Model </vt:lpstr>
      <vt:lpstr>Objectives</vt:lpstr>
      <vt:lpstr>Contents</vt:lpstr>
      <vt:lpstr>Data model - Overview</vt:lpstr>
      <vt:lpstr>Database modeling and implementation process</vt:lpstr>
      <vt:lpstr>Steps in Database Design</vt:lpstr>
      <vt:lpstr>ERD – How to construct</vt:lpstr>
      <vt:lpstr>PowerPoint Presentation</vt:lpstr>
      <vt:lpstr>Entity Relationship Diagram - Notations</vt:lpstr>
      <vt:lpstr>Comparison of E-R Modeling notations </vt:lpstr>
      <vt:lpstr>ERD - Entity</vt:lpstr>
      <vt:lpstr>Relationship</vt:lpstr>
      <vt:lpstr>Type of Attributes</vt:lpstr>
      <vt:lpstr>Weak Entity Sets Không có thuộc tính khóa</vt:lpstr>
      <vt:lpstr>Requirements for Weak Entity Sets</vt:lpstr>
      <vt:lpstr>Weak Entity Sets</vt:lpstr>
      <vt:lpstr>Subclasses in E/R Model</vt:lpstr>
      <vt:lpstr>Example COMPANY Database – Construct ERD</vt:lpstr>
      <vt:lpstr>Example COMPANY Database (Cont.)</vt:lpstr>
      <vt:lpstr>PowerPoint Presentation</vt:lpstr>
      <vt:lpstr>From ER Diagram to Relational Model</vt:lpstr>
      <vt:lpstr>From ER Diagram to Relational Model Convert 1-1 relationship</vt:lpstr>
      <vt:lpstr>Convert N-ary Relationship Set</vt:lpstr>
      <vt:lpstr>PowerPoint Presentation</vt:lpstr>
      <vt:lpstr>Representing Composite Attribute</vt:lpstr>
      <vt:lpstr>Representing Multivalue Attribute</vt:lpstr>
      <vt:lpstr>Example – Multivalue attribute</vt:lpstr>
      <vt:lpstr>Representing Class Hierarchy</vt:lpstr>
      <vt:lpstr>Example</vt:lpstr>
      <vt:lpstr>Representing Class Hierarchy</vt:lpstr>
      <vt:lpstr>Example</vt:lpstr>
      <vt:lpstr>Representing Aggregation</vt:lpstr>
      <vt:lpstr>From E/R Relationship to Relations</vt:lpstr>
      <vt:lpstr>Combining Relations</vt:lpstr>
      <vt:lpstr>Handling Weak Entity Sets</vt:lpstr>
      <vt:lpstr>PowerPoint Presentation</vt:lpstr>
      <vt:lpstr>Converting Subclass Structures to Relations</vt:lpstr>
      <vt:lpstr>Converting Subclass Structures to Relations</vt:lpstr>
      <vt:lpstr>E/R Style Conversion</vt:lpstr>
      <vt:lpstr>An Object-Oriented Approach</vt:lpstr>
      <vt:lpstr>Using Null Values</vt:lpstr>
      <vt:lpstr>Unified Modeling Language –self studying</vt:lpstr>
      <vt:lpstr>PowerPoint Presentation</vt:lpstr>
      <vt:lpstr>UML vs. E/R Model </vt:lpstr>
      <vt:lpstr>UML Classes</vt:lpstr>
      <vt:lpstr>Associations</vt:lpstr>
      <vt:lpstr>Associations</vt:lpstr>
      <vt:lpstr>Self-Associations</vt:lpstr>
      <vt:lpstr>Association Classes</vt:lpstr>
      <vt:lpstr>Subclasses in UML</vt:lpstr>
      <vt:lpstr>Aggregations and Compositions</vt:lpstr>
      <vt:lpstr>UML-to-Relations Basics</vt:lpstr>
      <vt:lpstr>UML-to-Relations Basics</vt:lpstr>
      <vt:lpstr>From UML Subclasses to Relations</vt:lpstr>
      <vt:lpstr>From Aggregations and Composition  to Relation</vt:lpstr>
      <vt:lpstr>From Aggregations and Composition  to Relation</vt:lpstr>
      <vt:lpstr>The UML Analog of Weak Entity Sets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Trần Ngân</cp:lastModifiedBy>
  <cp:revision>142</cp:revision>
  <dcterms:created xsi:type="dcterms:W3CDTF">2020-12-02T06:50:22Z</dcterms:created>
  <dcterms:modified xsi:type="dcterms:W3CDTF">2022-06-15T10:30:48Z</dcterms:modified>
</cp:coreProperties>
</file>