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9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4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340" r:id="rId23"/>
    <p:sldId id="341" r:id="rId24"/>
    <p:sldId id="342" r:id="rId25"/>
    <p:sldId id="343" r:id="rId26"/>
    <p:sldId id="344" r:id="rId27"/>
    <p:sldId id="275" r:id="rId28"/>
    <p:sldId id="276" r:id="rId29"/>
    <p:sldId id="277" r:id="rId30"/>
    <p:sldId id="338" r:id="rId31"/>
    <p:sldId id="278" r:id="rId32"/>
    <p:sldId id="339" r:id="rId33"/>
    <p:sldId id="279" r:id="rId34"/>
    <p:sldId id="280" r:id="rId35"/>
    <p:sldId id="345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5"/>
      <p:bold r:id="rId96"/>
      <p:italic r:id="rId97"/>
      <p:boldItalic r:id="rId98"/>
    </p:embeddedFont>
    <p:embeddedFont>
      <p:font typeface="Consolas" panose="020B0609020204030204" pitchFamily="49" charset="0"/>
      <p:regular r:id="rId99"/>
      <p:bold r:id="rId100"/>
      <p:italic r:id="rId101"/>
      <p:boldItalic r:id="rId102"/>
    </p:embeddedFont>
    <p:embeddedFont>
      <p:font typeface="Helvetica Neue" panose="020B0604020202020204" charset="0"/>
      <p:regular r:id="rId103"/>
      <p:bold r:id="rId104"/>
      <p:italic r:id="rId105"/>
      <p:boldItalic r:id="rId106"/>
    </p:embeddedFont>
    <p:embeddedFont>
      <p:font typeface="Source Code Pro" panose="020B0509030403020204" pitchFamily="49" charset="0"/>
      <p:regular r:id="rId107"/>
      <p:bold r:id="rId108"/>
      <p:italic r:id="rId109"/>
      <p:boldItalic r:id="rId1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1" roundtripDataSignature="AMtx7mg8Zb+Y8cS8TkwdlX/13cTMEc1q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3525E-37C0-4876-8FA3-B76E93834B79}">
  <a:tblStyle styleId="{3E43525E-37C0-4876-8FA3-B76E93834B7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tcBdr/>
        <a:fill>
          <a:solidFill>
            <a:srgbClr val="F5D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D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25" autoAdjust="0"/>
    <p:restoredTop sz="87684" autoAdjust="0"/>
  </p:normalViewPr>
  <p:slideViewPr>
    <p:cSldViewPr snapToGrid="0">
      <p:cViewPr varScale="1">
        <p:scale>
          <a:sx n="49" d="100"/>
          <a:sy n="49" d="100"/>
        </p:scale>
        <p:origin x="4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font" Target="fonts/font13.fntdata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font" Target="fonts/font8.fntdata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font" Target="fonts/font1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font" Target="fonts/font9.fntdata"/><Relationship Id="rId108" Type="http://schemas.openxmlformats.org/officeDocument/2006/relationships/font" Target="fonts/font14.fntdata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font" Target="fonts/font12.fntdata"/><Relationship Id="rId114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notesMaster" Target="notesMasters/notesMaster1.xml"/><Relationship Id="rId99" Type="http://schemas.openxmlformats.org/officeDocument/2006/relationships/font" Target="fonts/font5.fntdata"/><Relationship Id="rId10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15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3.fntdata"/><Relationship Id="rId104" Type="http://schemas.openxmlformats.org/officeDocument/2006/relationships/font" Target="fonts/font10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font" Target="fonts/font16.fntdata"/><Relationship Id="rId115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font" Target="fonts/font6.fntdata"/><Relationship Id="rId105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font" Target="fonts/font4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269" name="Google Shape;26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7498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278" name="Google Shape;27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287" name="Google Shape;28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 </a:t>
            </a:r>
            <a:endParaRPr b="1"/>
          </a:p>
        </p:txBody>
      </p:sp>
      <p:sp>
        <p:nvSpPr>
          <p:cNvPr id="296" name="Google Shape;29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306" name="Google Shape;30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315" name="Google Shape;31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412" name="Google Shape;412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22" name="Google Shape;422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35" name="Google Shape;435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445" name="Google Shape;445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455" name="Google Shape;455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475" name="Google Shape;475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484" name="Google Shape;484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493" name="Google Shape;493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502" name="Google Shape;502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512" name="Google Shape;512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521" name="Google Shape;521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9" name="Google Shape;53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540" name="Google Shape;540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550" name="Google Shape;550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5" name="Google Shape;58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586" name="Google Shape;586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595" name="Google Shape;595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3" name="Google Shape;603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604" name="Google Shape;604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EMPLOYEE(</a:t>
            </a:r>
            <a:endParaRPr/>
          </a:p>
        </p:txBody>
      </p:sp>
      <p:sp>
        <p:nvSpPr>
          <p:cNvPr id="220" name="Google Shape;2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b="1"/>
              <a:t> </a:t>
            </a:r>
            <a:endParaRPr/>
          </a:p>
        </p:txBody>
      </p:sp>
      <p:sp>
        <p:nvSpPr>
          <p:cNvPr id="649" name="Google Shape;649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658" name="Google Shape;658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5" name="Google Shape;675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676" name="Google Shape;676;p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4" name="Google Shape;684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4" name="Google Shape;694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3" name="Google Shape;703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704" name="Google Shape;704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2" name="Google Shape;712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713" name="Google Shape;713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8" name="Google Shape;738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739" name="Google Shape;739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7" name="Google Shape;747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748" name="Google Shape;748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4" name="Google Shape;774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775" name="Google Shape;775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3" name="Google Shape;783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784" name="Google Shape;784;p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0" name="Google Shape;800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801" name="Google Shape;801;p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8" name="Google Shape;23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0" name="Google Shape;810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811" name="Google Shape;811;p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9" name="Google Shape;819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820" name="Google Shape;820;p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7" name="Google Shape;857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858" name="Google Shape;858;p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5" name="Google Shape;875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876" name="Google Shape;876;p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4" name="Google Shape;884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885" name="Google Shape;885;p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6" name="Google Shape;896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897" name="Google Shape;897;p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247" name="Google Shape;24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5" name="Google Shape;905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906" name="Google Shape;906;p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4" name="Google Shape;924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b="0"/>
              <a:t> </a:t>
            </a:r>
            <a:endParaRPr b="0"/>
          </a:p>
        </p:txBody>
      </p:sp>
      <p:sp>
        <p:nvSpPr>
          <p:cNvPr id="925" name="Google Shape;925;p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3" name="Google Shape;933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b="0"/>
              <a:t> </a:t>
            </a:r>
            <a:endParaRPr/>
          </a:p>
        </p:txBody>
      </p:sp>
      <p:sp>
        <p:nvSpPr>
          <p:cNvPr id="934" name="Google Shape;934;p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 </a:t>
            </a:r>
            <a:endParaRPr/>
          </a:p>
        </p:txBody>
      </p:sp>
      <p:sp>
        <p:nvSpPr>
          <p:cNvPr id="258" name="Google Shape;25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8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84"/>
          <p:cNvSpPr txBox="1"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4"/>
          <p:cNvSpPr txBox="1"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" name="Google Shape;24;p8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84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" name="Google Shape;28;p84" descr="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463" y="66287"/>
            <a:ext cx="914402" cy="44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3"/>
          <p:cNvSpPr txBox="1">
            <a:spLocks noGrp="1"/>
          </p:cNvSpPr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3"/>
          <p:cNvSpPr txBox="1">
            <a:spLocks noGrp="1"/>
          </p:cNvSpPr>
          <p:nvPr>
            <p:ph type="body" idx="1"/>
          </p:nvPr>
        </p:nvSpPr>
        <p:spPr>
          <a:xfrm rot="5400000">
            <a:off x="2044509" y="-287222"/>
            <a:ext cx="5081615" cy="796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3" name="Google Shape;93;p9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4"/>
          <p:cNvSpPr txBox="1">
            <a:spLocks noGrp="1"/>
          </p:cNvSpPr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94"/>
          <p:cNvSpPr txBox="1">
            <a:spLocks noGrp="1"/>
          </p:cNvSpPr>
          <p:nvPr>
            <p:ph type="body" idx="1"/>
          </p:nvPr>
        </p:nvSpPr>
        <p:spPr>
          <a:xfrm rot="5400000">
            <a:off x="650302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1" name="Google Shape;101;p9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9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9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9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9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8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98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9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99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9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9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9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0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10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0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10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0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0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0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0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0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0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0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0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0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6" name="Google Shape;156;p10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7" name="Google Shape;157;p10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0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0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2" name="Google Shape;32;p85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04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10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4" name="Google Shape;164;p10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0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0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0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10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0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0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6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06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0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0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0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6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6"/>
          <p:cNvSpPr txBox="1"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6"/>
          <p:cNvSpPr txBox="1"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6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86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86" descr="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463" y="66287"/>
            <a:ext cx="914402" cy="44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7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13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7"/>
          <p:cNvSpPr txBox="1">
            <a:spLocks noGrp="1"/>
          </p:cNvSpPr>
          <p:nvPr>
            <p:ph type="body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87"/>
          <p:cNvSpPr txBox="1">
            <a:spLocks noGrp="1"/>
          </p:cNvSpPr>
          <p:nvPr>
            <p:ph type="body" idx="2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87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8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8"/>
          <p:cNvSpPr txBox="1"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8"/>
          <p:cNvSpPr txBox="1">
            <a:spLocks noGrp="1"/>
          </p:cNvSpPr>
          <p:nvPr>
            <p:ph type="body" idx="2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88"/>
          <p:cNvSpPr txBox="1">
            <a:spLocks noGrp="1"/>
          </p:cNvSpPr>
          <p:nvPr>
            <p:ph type="body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88"/>
          <p:cNvSpPr txBox="1">
            <a:spLocks noGrp="1"/>
          </p:cNvSpPr>
          <p:nvPr>
            <p:ph type="body" idx="4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8" name="Google Shape;58;p88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9"/>
          <p:cNvSpPr txBox="1">
            <a:spLocks noGrp="1"/>
          </p:cNvSpPr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9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0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0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0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1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1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1"/>
          <p:cNvSpPr txBox="1"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1"/>
          <p:cNvSpPr txBox="1">
            <a:spLocks noGrp="1"/>
          </p:cNvSpPr>
          <p:nvPr>
            <p:ph type="body" idx="1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7" name="Google Shape;77;p91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91"/>
          <p:cNvSpPr txBox="1">
            <a:spLocks noGrp="1"/>
          </p:cNvSpPr>
          <p:nvPr>
            <p:ph type="dt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1"/>
          <p:cNvSpPr txBox="1">
            <a:spLocks noGrp="1"/>
          </p:cNvSpPr>
          <p:nvPr>
            <p:ph type="ft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2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2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2"/>
          <p:cNvSpPr txBox="1"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2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92"/>
          <p:cNvSpPr txBox="1">
            <a:spLocks noGrp="1"/>
          </p:cNvSpPr>
          <p:nvPr>
            <p:ph type="body" idx="1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92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3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83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83"/>
          <p:cNvSpPr txBox="1">
            <a:spLocks noGrp="1"/>
          </p:cNvSpPr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83"/>
          <p:cNvSpPr txBox="1">
            <a:spLocks noGrp="1"/>
          </p:cNvSpPr>
          <p:nvPr>
            <p:ph type="body" idx="1"/>
          </p:nvPr>
        </p:nvSpPr>
        <p:spPr>
          <a:xfrm>
            <a:off x="603683" y="1153605"/>
            <a:ext cx="7963268" cy="508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  <a:defRPr sz="2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◦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8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83"/>
          <p:cNvCxnSpPr/>
          <p:nvPr/>
        </p:nvCxnSpPr>
        <p:spPr>
          <a:xfrm>
            <a:off x="934143" y="1154091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83" descr="logo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6463" y="66287"/>
            <a:ext cx="914402" cy="4401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9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9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9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9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create-database-transact-sql?view=sql-server-ver15&amp;tabs=sqlpoo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ql/t-sql/statements/create-table-transact-sql?view=sql-server-ver1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600"/>
              <a:buFont typeface="Arial"/>
              <a:buNone/>
            </a:pPr>
            <a:r>
              <a:rPr lang="en-US" sz="4600"/>
              <a:t>Chapter 6</a:t>
            </a:r>
            <a:endParaRPr sz="5100"/>
          </a:p>
        </p:txBody>
      </p:sp>
      <p:sp>
        <p:nvSpPr>
          <p:cNvPr id="184" name="Google Shape;184;p1"/>
          <p:cNvSpPr txBox="1"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650"/>
              <a:buNone/>
            </a:pPr>
            <a:r>
              <a:rPr lang="en-US" sz="4650" b="1"/>
              <a:t>THE DATABASE LANGUAGE SQL</a:t>
            </a:r>
            <a:endParaRPr/>
          </a:p>
        </p:txBody>
      </p:sp>
      <p:sp>
        <p:nvSpPr>
          <p:cNvPr id="185" name="Google Shape;185;p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86" name="Google Shape;186;p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USING ESCAPE keyword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SQL allows us to specify any one character we like as the escape character for a single pattern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Example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WHERE s LIKE ‘%20!%%’ ESCAPE !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Or WHERE s LIKE ‘%20@%%’ ESCAPE @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🡺 Matching any s string contains the 20% string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WHERE s LIKE ‘x%%x%’ ESCAPE x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🡺 Matching any s string that begins and ends with the character %</a:t>
            </a:r>
            <a:endParaRPr/>
          </a:p>
        </p:txBody>
      </p:sp>
      <p:sp>
        <p:nvSpPr>
          <p:cNvPr id="272" name="Google Shape;272;p1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Pattern Matching in SQL</a:t>
            </a:r>
            <a:endParaRPr/>
          </a:p>
        </p:txBody>
      </p:sp>
      <p:sp>
        <p:nvSpPr>
          <p:cNvPr id="273" name="Google Shape;273;p1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74" name="Google Shape;274;p1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83AE-1AAB-1214-C4C1-66AFB506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63147-BE57-0686-9A43-DAB5A167E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460-F648-CCF3-722D-478EA732D9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10C97A-050A-F986-A9E1-FD7B1C632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8" y="286605"/>
            <a:ext cx="6687483" cy="2905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92128F-2A58-B6F1-1345-6392DFA15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23" y="3240958"/>
            <a:ext cx="6811326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0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Dates and times are special data types in SQL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</a:t>
            </a:r>
            <a:r>
              <a:rPr lang="en-US" i="1"/>
              <a:t>date</a:t>
            </a:r>
            <a:r>
              <a:rPr lang="en-US"/>
              <a:t> constant’s presentation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>
                <a:solidFill>
                  <a:srgbClr val="FF0000"/>
                </a:solidFill>
              </a:rPr>
              <a:t>DATE</a:t>
            </a:r>
            <a:r>
              <a:rPr lang="en-US"/>
              <a:t> ‘1948-05-14’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</a:t>
            </a:r>
            <a:r>
              <a:rPr lang="en-US" i="1"/>
              <a:t>time</a:t>
            </a:r>
            <a:r>
              <a:rPr lang="en-US"/>
              <a:t> constant’s presentation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>
                <a:solidFill>
                  <a:srgbClr val="FF0000"/>
                </a:solidFill>
              </a:rPr>
              <a:t>TIME</a:t>
            </a:r>
            <a:r>
              <a:rPr lang="en-US"/>
              <a:t> ‘15:00:02.5’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combination of dates and times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>
                <a:solidFill>
                  <a:srgbClr val="FF0000"/>
                </a:solidFill>
              </a:rPr>
              <a:t>TIMESTAMP</a:t>
            </a:r>
            <a:r>
              <a:rPr lang="en-US"/>
              <a:t> ‘1948-05-14 12:00:00’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Operations on date and time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Arithmetic operations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Comparison operations</a:t>
            </a:r>
            <a:endParaRPr/>
          </a:p>
        </p:txBody>
      </p:sp>
      <p:sp>
        <p:nvSpPr>
          <p:cNvPr id="281" name="Google Shape;281;p1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Dates and Times</a:t>
            </a:r>
            <a:endParaRPr/>
          </a:p>
        </p:txBody>
      </p:sp>
      <p:sp>
        <p:nvSpPr>
          <p:cNvPr id="282" name="Google Shape;282;p1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83" name="Google Shape;283;p1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Null value: special value in SQL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Some interpretations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 i="1"/>
              <a:t>Value unknown</a:t>
            </a:r>
            <a:r>
              <a:rPr lang="en-US" sz="2200"/>
              <a:t>: there is, but I don’t know what it is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 i="1"/>
              <a:t>Value inapplicable</a:t>
            </a:r>
            <a:r>
              <a:rPr lang="en-US" sz="2200"/>
              <a:t>: there is no value that makes sense here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Noto Sans Symbols"/>
              <a:buChar char="▪"/>
            </a:pPr>
            <a:r>
              <a:rPr lang="en-US" sz="2200" i="1"/>
              <a:t>Value withheld</a:t>
            </a:r>
            <a:r>
              <a:rPr lang="en-US" sz="2200"/>
              <a:t>: we are not entitled to know the value that belongs here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Null is not a constant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Two rules for operating upon a NULL value in WHERE clause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Arithmetic operators on NULL values will return a NULL value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Comparisons with NULL values will return UNKNOWN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90" name="Google Shape;290;p1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Null Values</a:t>
            </a:r>
            <a:endParaRPr/>
          </a:p>
        </p:txBody>
      </p:sp>
      <p:sp>
        <p:nvSpPr>
          <p:cNvPr id="291" name="Google Shape;291;p1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92" name="Google Shape;292;p1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Truth table for True, False, and Unknown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We can think of TRUE=1; FALSE=0; UNKNOWN=1/2, so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x AND y = MIN(x,y); x OR y = MAX(x, y); NOT x = 1-x</a:t>
            </a:r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The Truth-Value UNKNOWN</a:t>
            </a:r>
            <a:endParaRPr/>
          </a:p>
        </p:txBody>
      </p:sp>
      <p:graphicFrame>
        <p:nvGraphicFramePr>
          <p:cNvPr id="300" name="Google Shape;300;p13"/>
          <p:cNvGraphicFramePr/>
          <p:nvPr/>
        </p:nvGraphicFramePr>
        <p:xfrm>
          <a:off x="1212130" y="2320565"/>
          <a:ext cx="6858000" cy="3657700"/>
        </p:xfrm>
        <a:graphic>
          <a:graphicData uri="http://schemas.openxmlformats.org/drawingml/2006/table">
            <a:tbl>
              <a:tblPr firstRow="1" bandRow="1">
                <a:noFill/>
                <a:tableStyleId>{3E43525E-37C0-4876-8FA3-B76E93834B79}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 AND y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 OR 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NOT x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1" name="Google Shape;301;p1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conditions in Where clause produce three truth values: True, False, and Unknown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Those tuples which condition has the value True become part of the answer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Those tuples which condition has the value False or Unknown are excluded from the answer</a:t>
            </a:r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The Truth-Value Unknown</a:t>
            </a:r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409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/>
              <a:t>SQL (sequel) is a database language designed for managing data in relational database management systems, and originally based upon relational algebra.</a:t>
            </a:r>
            <a:endParaRPr/>
          </a:p>
          <a:p>
            <a:pPr marL="91440" lvl="0" indent="-14097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/>
              <a:t>There are many different dialects of SQL</a:t>
            </a:r>
            <a:endParaRPr/>
          </a:p>
          <a:p>
            <a:pPr marL="384048" lvl="1" indent="-18287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76"/>
              <a:buFont typeface="Noto Sans Symbols"/>
              <a:buChar char="▪"/>
            </a:pPr>
            <a:r>
              <a:rPr lang="en-US" sz="2220"/>
              <a:t>Ansi SQL (or SQL-86), SQL-92, SQL-99</a:t>
            </a:r>
            <a:endParaRPr/>
          </a:p>
          <a:p>
            <a:pPr marL="384048" lvl="1" indent="-18287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76"/>
              <a:buFont typeface="Noto Sans Symbols"/>
              <a:buChar char="▪"/>
            </a:pPr>
            <a:r>
              <a:rPr lang="en-US" sz="2220"/>
              <a:t>SQL:2003, SQL:2006, SQL:2008, SQL:2009</a:t>
            </a:r>
            <a:endParaRPr/>
          </a:p>
          <a:p>
            <a:pPr marL="91440" lvl="0" indent="-14097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 b="1"/>
              <a:t>Transact-SQL</a:t>
            </a:r>
            <a:r>
              <a:rPr lang="en-US" sz="2220"/>
              <a:t> (</a:t>
            </a:r>
            <a:r>
              <a:rPr lang="en-US" sz="2220" b="1"/>
              <a:t>T-SQL</a:t>
            </a:r>
            <a:r>
              <a:rPr lang="en-US" sz="2220"/>
              <a:t>) is Microsoft's and Sybase's proprietary extension to SQL.</a:t>
            </a:r>
            <a:endParaRPr/>
          </a:p>
          <a:p>
            <a:pPr marL="91440" lvl="0" indent="-14097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 b="1"/>
              <a:t>PL/SQL</a:t>
            </a:r>
            <a:r>
              <a:rPr lang="en-US" sz="2220"/>
              <a:t> (</a:t>
            </a:r>
            <a:r>
              <a:rPr lang="en-US" sz="2220" b="1"/>
              <a:t>Procedural Language/Structured Query Language</a:t>
            </a:r>
            <a:r>
              <a:rPr lang="en-US" sz="2220"/>
              <a:t>) is Oracle Corporation's procedural extension for SQL and the Oracle relational database. </a:t>
            </a:r>
            <a:endParaRPr/>
          </a:p>
          <a:p>
            <a:pPr marL="91440" lvl="0" indent="-14097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/>
              <a:t>Today, SQL is accepted as the standard RDBMS language</a:t>
            </a:r>
            <a:endParaRPr/>
          </a:p>
        </p:txBody>
      </p:sp>
      <p:sp>
        <p:nvSpPr>
          <p:cNvPr id="318" name="Google Shape;318;p15"/>
          <p:cNvSpPr txBox="1">
            <a:spLocks noGrp="1"/>
          </p:cNvSpPr>
          <p:nvPr>
            <p:ph type="title"/>
          </p:nvPr>
        </p:nvSpPr>
        <p:spPr>
          <a:xfrm>
            <a:off x="585924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SQL Overview</a:t>
            </a:r>
            <a:endParaRPr/>
          </a:p>
        </p:txBody>
      </p:sp>
      <p:sp>
        <p:nvSpPr>
          <p:cNvPr id="319" name="Google Shape;319;p1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20" name="Google Shape;320;p1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 Data Definition Language - CREATE</a:t>
            </a:r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body" idx="1"/>
          </p:nvPr>
        </p:nvSpPr>
        <p:spPr>
          <a:xfrm>
            <a:off x="348792" y="1197204"/>
            <a:ext cx="8493550" cy="5130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113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380"/>
              <a:buFont typeface="Noto Sans Symbols"/>
              <a:buChar char="▪"/>
            </a:pPr>
            <a:r>
              <a:rPr lang="en-US" sz="2380"/>
              <a:t> Database schema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Simple syntax: </a:t>
            </a:r>
            <a:r>
              <a:rPr lang="en-US" sz="255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CREATE DATABASE </a:t>
            </a:r>
            <a:r>
              <a:rPr lang="en-US" sz="2380"/>
              <a:t>dbname</a:t>
            </a:r>
            <a:endParaRPr sz="2380"/>
          </a:p>
          <a:p>
            <a:pPr marL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Full syntax: </a:t>
            </a:r>
            <a:r>
              <a:rPr lang="en-US" sz="2550" b="1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https://docs.microsoft.com/en-us/sql/database</a:t>
            </a:r>
            <a:endParaRPr sz="255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113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380"/>
              <a:buFont typeface="Noto Sans Symbols"/>
              <a:buChar char="▪"/>
            </a:pPr>
            <a:r>
              <a:rPr lang="en-US" sz="2380"/>
              <a:t> Relation schema ~ table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	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635"/>
              <a:buNone/>
            </a:pPr>
            <a:r>
              <a:rPr lang="en-US" sz="2635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CREATE TABLE </a:t>
            </a:r>
            <a:r>
              <a:rPr lang="en-US" sz="2380"/>
              <a:t>tableName</a:t>
            </a:r>
            <a:endParaRPr sz="2380"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(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  fieldname1 datatype [</a:t>
            </a:r>
            <a:r>
              <a:rPr lang="en-US" sz="2380" i="1"/>
              <a:t>integrity_constrain</a:t>
            </a:r>
            <a:r>
              <a:rPr lang="en-US" sz="2380"/>
              <a:t>ts],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  fieldname2 datatype [</a:t>
            </a:r>
            <a:r>
              <a:rPr lang="en-US" sz="2380" i="1"/>
              <a:t>integrity_constrain</a:t>
            </a:r>
            <a:r>
              <a:rPr lang="en-US" sz="2380"/>
              <a:t>ts],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  ….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  )</a:t>
            </a:r>
            <a:endParaRPr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endParaRPr sz="2380"/>
          </a:p>
          <a:p>
            <a:pPr marL="201168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Full syntax: </a:t>
            </a:r>
            <a:r>
              <a:rPr lang="en-US" sz="2635" b="1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https://docs.microsoft.com/en-us/sql/table</a:t>
            </a:r>
            <a:endParaRPr sz="2635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Definition Language - Demo</a:t>
            </a:r>
            <a:endParaRPr/>
          </a:p>
        </p:txBody>
      </p:sp>
      <p:sp>
        <p:nvSpPr>
          <p:cNvPr id="334" name="Google Shape;334;p1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8124443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37" name="Google Shape;33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924" y="2999783"/>
            <a:ext cx="8453199" cy="2630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793" y="1282523"/>
            <a:ext cx="53530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"/>
          <p:cNvSpPr txBox="1">
            <a:spLocks noGrp="1"/>
          </p:cNvSpPr>
          <p:nvPr>
            <p:ph type="title"/>
          </p:nvPr>
        </p:nvSpPr>
        <p:spPr>
          <a:xfrm>
            <a:off x="603681" y="481431"/>
            <a:ext cx="816324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Data Definition Language – ALTER, DROP</a:t>
            </a:r>
            <a:endParaRPr sz="3240"/>
          </a:p>
        </p:txBody>
      </p:sp>
      <p:sp>
        <p:nvSpPr>
          <p:cNvPr id="344" name="Google Shape;344;p18"/>
          <p:cNvSpPr txBox="1">
            <a:spLocks noGrp="1"/>
          </p:cNvSpPr>
          <p:nvPr>
            <p:ph type="body" idx="1"/>
          </p:nvPr>
        </p:nvSpPr>
        <p:spPr>
          <a:xfrm>
            <a:off x="621438" y="1127464"/>
            <a:ext cx="7936637" cy="524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Used to modify the structure of table, database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Add more columns</a:t>
            </a:r>
            <a:endParaRPr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/>
              <a:t>tableName</a:t>
            </a:r>
            <a:endParaRPr sz="2400"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sz="2400"/>
              <a:t> columnName datatype [constraint]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Remove columns</a:t>
            </a:r>
            <a:endParaRPr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/>
              <a:t>tableName</a:t>
            </a:r>
            <a:endParaRPr sz="2400"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r>
              <a:rPr lang="en-US" sz="2400"/>
              <a:t> columnName datatype [constraint]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Modify data type</a:t>
            </a:r>
            <a:endParaRPr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2400"/>
              <a:t>tableName</a:t>
            </a:r>
            <a:endParaRPr sz="2400"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</a:t>
            </a:r>
            <a:r>
              <a:rPr lang="en-US" sz="2400"/>
              <a:t> columnName datatype [constraint]</a:t>
            </a:r>
            <a:endParaRPr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/>
          </a:p>
          <a:p>
            <a:pPr marL="201168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345" name="Google Shape;345;p1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46" name="Google Shape;346;p1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92" name="Google Shape;192;p2"/>
          <p:cNvSpPr txBox="1">
            <a:spLocks noGrp="1"/>
          </p:cNvSpPr>
          <p:nvPr>
            <p:ph type="body" idx="1"/>
          </p:nvPr>
        </p:nvSpPr>
        <p:spPr>
          <a:xfrm>
            <a:off x="444157" y="1280674"/>
            <a:ext cx="8220172" cy="4678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Student can write a SQL script.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Student can compose SQL queries using set (and bag) operators, correlated subqueries, aggregation queries.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Student can manipulate proficiently on complex queries </a:t>
            </a:r>
            <a:endParaRPr/>
          </a:p>
        </p:txBody>
      </p:sp>
      <p:sp>
        <p:nvSpPr>
          <p:cNvPr id="193" name="Google Shape;193;p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94" name="Google Shape;194;p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811438" y="299833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Data Definition Language– ALTER, DROP</a:t>
            </a:r>
            <a:endParaRPr sz="3240"/>
          </a:p>
        </p:txBody>
      </p:sp>
      <p:sp>
        <p:nvSpPr>
          <p:cNvPr id="352" name="Google Shape;352;p19"/>
          <p:cNvSpPr txBox="1">
            <a:spLocks noGrp="1"/>
          </p:cNvSpPr>
          <p:nvPr>
            <p:ph type="body" idx="1"/>
          </p:nvPr>
        </p:nvSpPr>
        <p:spPr>
          <a:xfrm>
            <a:off x="585925" y="1337094"/>
            <a:ext cx="8162150" cy="523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4224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▪"/>
            </a:pPr>
            <a:r>
              <a:rPr lang="en-US" b="1"/>
              <a:t>Add/remove constraints</a:t>
            </a:r>
            <a:endParaRPr/>
          </a:p>
          <a:p>
            <a:pPr marL="91440" lvl="0" indent="-177800" algn="l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</a:t>
            </a:r>
            <a:r>
              <a:rPr lang="en-US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 </a:t>
            </a:r>
            <a:endParaRPr/>
          </a:p>
          <a:p>
            <a:pPr marL="91440" lvl="0" indent="-177800" algn="l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lang="en-US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CONSTRAINT</a:t>
            </a:r>
            <a:r>
              <a:rPr lang="en-US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constraintName</a:t>
            </a:r>
            <a:r>
              <a:rPr lang="en-US" sz="24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endParaRPr/>
          </a:p>
          <a:p>
            <a:pPr marL="91440" lvl="0" indent="-152400" algn="l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(&lt;</a:t>
            </a: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 list</a:t>
            </a:r>
            <a:r>
              <a:rPr lang="en-US" sz="24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&gt;);</a:t>
            </a:r>
            <a:endParaRPr/>
          </a:p>
          <a:p>
            <a:pPr marL="91440" lvl="0" indent="0" algn="l" rtl="0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b="1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ADD CONSTRAINT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constraintName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(&lt;attribute list&gt;)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parentTableName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(&lt;</a:t>
            </a: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attribute list</a:t>
            </a:r>
            <a:r>
              <a:rPr lang="en-US" sz="18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&gt;);</a:t>
            </a:r>
            <a:endParaRPr sz="18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2400" b="1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 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ADD CONSTRAINT</a:t>
            </a:r>
            <a:r>
              <a:rPr lang="en-US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constraintName </a:t>
            </a: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expressionChecking)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ALTER TABLE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DROP CONSTRAINT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constraintName</a:t>
            </a:r>
            <a:endParaRPr sz="2400" b="1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3D5ED-BB86-FB82-70A9-AC776E1422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1.G</a:t>
            </a:r>
            <a:r>
              <a:rPr lang="vi-VN"/>
              <a:t>iới tính là Nam hoặc Nữ - Check</a:t>
            </a:r>
          </a:p>
          <a:p>
            <a:r>
              <a:rPr lang="en-US"/>
              <a:t>2.G</a:t>
            </a:r>
            <a:r>
              <a:rPr lang="vi-VN"/>
              <a:t>iới tính mặc định Nam - default</a:t>
            </a:r>
          </a:p>
          <a:p>
            <a:r>
              <a:rPr lang="en-US"/>
              <a:t>3.T</a:t>
            </a:r>
            <a:r>
              <a:rPr lang="vi-VN"/>
              <a:t>ên và địa chỉ cung cấp ko được trùng unique</a:t>
            </a:r>
            <a:endParaRPr lang="en-US"/>
          </a:p>
          <a:p>
            <a:r>
              <a:rPr lang="en-US" b="1"/>
              <a:t>1.G</a:t>
            </a:r>
            <a:r>
              <a:rPr lang="vi-VN" b="1"/>
              <a:t>iới tính là Nam hoặc Nữ - Check</a:t>
            </a:r>
            <a:endParaRPr lang="en-US" b="1"/>
          </a:p>
          <a:p>
            <a:r>
              <a:rPr lang="en-US"/>
              <a:t>Quy tắc đặt tên: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constraintName:</a:t>
            </a:r>
            <a:r>
              <a:rPr lang="en-US"/>
              <a:t> Tên cột+Ràng buộc.</a:t>
            </a:r>
          </a:p>
          <a:p>
            <a:r>
              <a:rPr lang="en-US"/>
              <a:t>Ex: gender_check.</a:t>
            </a:r>
          </a:p>
          <a:p>
            <a:r>
              <a:rPr lang="en-US"/>
              <a:t>Sài char: cho user đa ngôn ngữ và chuyển vào database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D06A7-5CC5-2B62-DA16-6A93DCD726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15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7E37-99C5-F1EE-3C80-7A016BB0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2.G</a:t>
            </a:r>
            <a:r>
              <a:rPr lang="vi-VN"/>
              <a:t>iới tính mặc định Nam - default</a:t>
            </a:r>
            <a:br>
              <a:rPr lang="vi-VN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08107-C2C1-FAD8-758C-1DFD2F663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ALTER TABLE tblEmployee </a:t>
            </a:r>
          </a:p>
          <a:p>
            <a:r>
              <a:rPr lang="en-US" sz="1800"/>
              <a:t>ADD CONTRAINT</a:t>
            </a:r>
          </a:p>
          <a:p>
            <a:r>
              <a:rPr lang="en-US" sz="1800"/>
              <a:t>DEFAULT </a:t>
            </a:r>
            <a:r>
              <a:rPr lang="en-US" sz="1800">
                <a:solidFill>
                  <a:srgbClr val="00B050"/>
                </a:solidFill>
              </a:rPr>
              <a:t>giá trị </a:t>
            </a:r>
            <a:r>
              <a:rPr lang="en-US" sz="1800"/>
              <a:t>FOR </a:t>
            </a:r>
            <a:r>
              <a:rPr lang="en-US" sz="1800">
                <a:solidFill>
                  <a:srgbClr val="00B050"/>
                </a:solidFill>
              </a:rPr>
              <a:t>Cột</a:t>
            </a:r>
          </a:p>
          <a:p>
            <a:r>
              <a:rPr lang="en-US" sz="1800"/>
              <a:t>Ex: </a:t>
            </a:r>
          </a:p>
          <a:p>
            <a:r>
              <a:rPr lang="en-US" sz="1800"/>
              <a:t>ALTER TABLE tblEmployee </a:t>
            </a:r>
          </a:p>
          <a:p>
            <a:r>
              <a:rPr lang="en-US" sz="1800"/>
              <a:t>ADD CONTRAINT.</a:t>
            </a:r>
          </a:p>
          <a:p>
            <a:r>
              <a:rPr lang="en-US" sz="1800"/>
              <a:t>DEFAULT </a:t>
            </a:r>
            <a:r>
              <a:rPr lang="en-US" sz="1800">
                <a:solidFill>
                  <a:srgbClr val="00B050"/>
                </a:solidFill>
              </a:rPr>
              <a:t>0</a:t>
            </a:r>
            <a:r>
              <a:rPr lang="en-US" sz="1800"/>
              <a:t> FOR </a:t>
            </a:r>
            <a:r>
              <a:rPr lang="en-US" sz="1800">
                <a:solidFill>
                  <a:srgbClr val="00B050"/>
                </a:solidFill>
              </a:rPr>
              <a:t>gender</a:t>
            </a:r>
          </a:p>
          <a:p>
            <a:r>
              <a:rPr lang="en-US" sz="1800">
                <a:solidFill>
                  <a:srgbClr val="00B050"/>
                </a:solidFill>
              </a:rPr>
              <a:t>Default: chỉ chạy khi Insert không nhập giá trị. </a:t>
            </a:r>
          </a:p>
          <a:p>
            <a:r>
              <a:rPr lang="en-US" sz="1800">
                <a:solidFill>
                  <a:srgbClr val="00B050"/>
                </a:solidFill>
              </a:rPr>
              <a:t>Default ko ảnh  hưởng Update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2A802-D0D0-CEC6-BAA6-4167BC3655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3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178A-48FB-D0A5-1C74-4E00DCEC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3.T</a:t>
            </a:r>
            <a:r>
              <a:rPr lang="vi-VN"/>
              <a:t>ên và địa chỉ cung cấp ko được trùng</a:t>
            </a:r>
            <a:r>
              <a:rPr lang="en-US"/>
              <a:t>:</a:t>
            </a:r>
            <a:r>
              <a:rPr lang="vi-VN"/>
              <a:t> unique</a:t>
            </a:r>
            <a:br>
              <a:rPr lang="en-US"/>
            </a:b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AE89E-D4C0-890C-08AB-B074CE70A7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ALTER TABLE tblPartner</a:t>
            </a:r>
          </a:p>
          <a:p>
            <a:r>
              <a:rPr lang="en-US" sz="2800"/>
              <a:t>ADD CONTRAINT name_address_unique</a:t>
            </a:r>
            <a:endParaRPr lang="en-US"/>
          </a:p>
          <a:p>
            <a:r>
              <a:rPr lang="en-US"/>
              <a:t>UNIQUE(PartnerName, PartnerAddress).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F539E-55DD-AC03-EA69-6010B18FA2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7D6F7-5B53-5472-565F-625CD310F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63" r="20714" b="13109"/>
          <a:stretch/>
        </p:blipFill>
        <p:spPr>
          <a:xfrm>
            <a:off x="929299" y="3511312"/>
            <a:ext cx="7249885" cy="29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6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7AAEB-895B-236A-B3E4-0C4181F32E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2EFA85-162F-1BC8-D38E-7FD7528C2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54082"/>
              </p:ext>
            </p:extLst>
          </p:nvPr>
        </p:nvGraphicFramePr>
        <p:xfrm>
          <a:off x="587828" y="1632857"/>
          <a:ext cx="7821535" cy="3321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4307">
                  <a:extLst>
                    <a:ext uri="{9D8B030D-6E8A-4147-A177-3AD203B41FA5}">
                      <a16:colId xmlns:a16="http://schemas.microsoft.com/office/drawing/2014/main" val="1707734717"/>
                    </a:ext>
                  </a:extLst>
                </a:gridCol>
                <a:gridCol w="1564307">
                  <a:extLst>
                    <a:ext uri="{9D8B030D-6E8A-4147-A177-3AD203B41FA5}">
                      <a16:colId xmlns:a16="http://schemas.microsoft.com/office/drawing/2014/main" val="1290048915"/>
                    </a:ext>
                  </a:extLst>
                </a:gridCol>
                <a:gridCol w="1564307">
                  <a:extLst>
                    <a:ext uri="{9D8B030D-6E8A-4147-A177-3AD203B41FA5}">
                      <a16:colId xmlns:a16="http://schemas.microsoft.com/office/drawing/2014/main" val="1075984849"/>
                    </a:ext>
                  </a:extLst>
                </a:gridCol>
                <a:gridCol w="1564307">
                  <a:extLst>
                    <a:ext uri="{9D8B030D-6E8A-4147-A177-3AD203B41FA5}">
                      <a16:colId xmlns:a16="http://schemas.microsoft.com/office/drawing/2014/main" val="2700328572"/>
                    </a:ext>
                  </a:extLst>
                </a:gridCol>
                <a:gridCol w="1564307">
                  <a:extLst>
                    <a:ext uri="{9D8B030D-6E8A-4147-A177-3AD203B41FA5}">
                      <a16:colId xmlns:a16="http://schemas.microsoft.com/office/drawing/2014/main" val="3274711886"/>
                    </a:ext>
                  </a:extLst>
                </a:gridCol>
              </a:tblGrid>
              <a:tr h="5536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4861"/>
                  </a:ext>
                </a:extLst>
              </a:tr>
              <a:tr h="553616">
                <a:tc>
                  <a:txBody>
                    <a:bodyPr/>
                    <a:lstStyle/>
                    <a:p>
                      <a:r>
                        <a:rPr lang="en-US"/>
                        <a:t>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68067"/>
                  </a:ext>
                </a:extLst>
              </a:tr>
              <a:tr h="553616">
                <a:tc>
                  <a:txBody>
                    <a:bodyPr/>
                    <a:lstStyle/>
                    <a:p>
                      <a:r>
                        <a:rPr lang="en-US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37575"/>
                  </a:ext>
                </a:extLst>
              </a:tr>
              <a:tr h="553616">
                <a:tc>
                  <a:txBody>
                    <a:bodyPr/>
                    <a:lstStyle/>
                    <a:p>
                      <a:r>
                        <a:rPr lang="en-US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782"/>
                  </a:ext>
                </a:extLst>
              </a:tr>
              <a:tr h="553616">
                <a:tc>
                  <a:txBody>
                    <a:bodyPr/>
                    <a:lstStyle/>
                    <a:p>
                      <a:r>
                        <a:rPr lang="en-US"/>
                        <a:t>Foreign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45831"/>
                  </a:ext>
                </a:extLst>
              </a:tr>
              <a:tr h="5536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80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230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88C1-A111-D267-F509-0B9C4994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33E67-D5F4-1D31-C870-9F5A92FBA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Sqlshack.com/delete-cascade-and-update-cascade-in-sql-server-foreign-key/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1B03-7C5F-1BE1-626B-C8D598883C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24ED29-5932-7B49-F8D3-CCC2DA80D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37" y="3086765"/>
            <a:ext cx="7154716" cy="4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32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 txBox="1">
            <a:spLocks noGrp="1"/>
          </p:cNvSpPr>
          <p:nvPr>
            <p:ph type="title"/>
          </p:nvPr>
        </p:nvSpPr>
        <p:spPr>
          <a:xfrm>
            <a:off x="875231" y="548923"/>
            <a:ext cx="7936637" cy="84085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Data Definition Language– ALTER, DROP -Xóa</a:t>
            </a:r>
            <a:endParaRPr sz="3240"/>
          </a:p>
        </p:txBody>
      </p:sp>
      <p:sp>
        <p:nvSpPr>
          <p:cNvPr id="360" name="Google Shape;360;p20"/>
          <p:cNvSpPr txBox="1">
            <a:spLocks noGrp="1"/>
          </p:cNvSpPr>
          <p:nvPr>
            <p:ph type="body" idx="1"/>
          </p:nvPr>
        </p:nvSpPr>
        <p:spPr>
          <a:xfrm>
            <a:off x="705183" y="2052735"/>
            <a:ext cx="8276734" cy="308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/>
              <a:t> </a:t>
            </a:r>
            <a:r>
              <a:rPr lang="en-US" sz="32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DROP TABLE </a:t>
            </a:r>
            <a:r>
              <a:rPr lang="en-US" sz="3200"/>
              <a:t>tableName</a:t>
            </a:r>
            <a:endParaRPr sz="3200"/>
          </a:p>
          <a:p>
            <a:pPr marL="91440" lvl="0" indent="-203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DROP DATABASE </a:t>
            </a:r>
            <a:r>
              <a:rPr lang="en-US" sz="3200"/>
              <a:t>dbName</a:t>
            </a:r>
            <a:endParaRPr sz="3200"/>
          </a:p>
        </p:txBody>
      </p:sp>
      <p:sp>
        <p:nvSpPr>
          <p:cNvPr id="361" name="Google Shape;361;p2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62" name="Google Shape;362;p2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Physical Diagram - FUHCompany</a:t>
            </a:r>
            <a:endParaRPr/>
          </a:p>
        </p:txBody>
      </p:sp>
      <p:sp>
        <p:nvSpPr>
          <p:cNvPr id="368" name="Google Shape;368;p2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69" name="Google Shape;369;p2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370" name="Google Shape;37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371599"/>
            <a:ext cx="8001000" cy="5199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Manipulation Language (DML)</a:t>
            </a:r>
            <a:endParaRPr/>
          </a:p>
        </p:txBody>
      </p:sp>
      <p:sp>
        <p:nvSpPr>
          <p:cNvPr id="376" name="Google Shape;376;p22"/>
          <p:cNvSpPr txBox="1">
            <a:spLocks noGrp="1"/>
          </p:cNvSpPr>
          <p:nvPr>
            <p:ph type="body" idx="1"/>
          </p:nvPr>
        </p:nvSpPr>
        <p:spPr>
          <a:xfrm>
            <a:off x="585924" y="1127465"/>
            <a:ext cx="8086736" cy="351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Key words: </a:t>
            </a: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INSERT, UPDATE, DELETE, SELECT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(&lt;</a:t>
            </a:r>
            <a:r>
              <a:rPr lang="en-US" sz="2400" b="0" i="0">
                <a:solidFill>
                  <a:srgbClr val="954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2400" b="0" i="0">
                <a:solidFill>
                  <a:srgbClr val="40A0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&gt;, ... &lt;</a:t>
            </a:r>
            <a:r>
              <a:rPr lang="en-US" sz="2400" b="0" i="0">
                <a:solidFill>
                  <a:srgbClr val="954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n&gt;)</a:t>
            </a:r>
            <a:endParaRPr/>
          </a:p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tableName(&lt;listOfFields&gt;)</a:t>
            </a:r>
            <a:endParaRPr/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(&lt;</a:t>
            </a:r>
            <a:r>
              <a:rPr lang="en-US" sz="2400" b="0" i="0">
                <a:solidFill>
                  <a:srgbClr val="954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2400" b="0" i="0">
                <a:solidFill>
                  <a:srgbClr val="40A07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&gt;, ... &lt;</a:t>
            </a:r>
            <a:r>
              <a:rPr lang="en-US" sz="2400" b="0" i="0">
                <a:solidFill>
                  <a:srgbClr val="954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lang="en-US" sz="2400" b="0" i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m&gt;)</a:t>
            </a:r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/>
              <a:t>=&gt; Ngăn ngừa lỗi phát sinh in the future.</a:t>
            </a:r>
            <a:endParaRPr/>
          </a:p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n-US" sz="24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endParaRPr sz="2400"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listOfFields </a:t>
            </a: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another_tableName</a:t>
            </a:r>
            <a:endParaRPr sz="2400" b="0" i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78" name="Google Shape;378;p2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79" name="Google Shape;37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7304" y="4481607"/>
            <a:ext cx="5865664" cy="1834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E215-E82D-4C14-74C5-3C3E538A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0A8FB-7B54-866F-8E5D-EFF7D2C19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C1: phải đúng thứ tự</a:t>
            </a:r>
          </a:p>
          <a:p>
            <a:r>
              <a:rPr lang="vi-VN"/>
              <a:t>C2: có thể đảo trật tự bảng</a:t>
            </a:r>
          </a:p>
          <a:p>
            <a:r>
              <a:rPr lang="vi-VN"/>
              <a:t>chỉnh sửa số lượng cột cần thêm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C3EBF-9992-B48F-26C8-E67675D938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8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200" name="Google Shape;200;p3"/>
          <p:cNvSpPr txBox="1">
            <a:spLocks noGrp="1"/>
          </p:cNvSpPr>
          <p:nvPr>
            <p:ph type="body" idx="1"/>
          </p:nvPr>
        </p:nvSpPr>
        <p:spPr>
          <a:xfrm>
            <a:off x="585925" y="1393795"/>
            <a:ext cx="8067881" cy="489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Integrity constraints</a:t>
            </a:r>
            <a:endParaRPr/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 Structure Query Language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DDL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DML</a:t>
            </a:r>
            <a:endParaRPr sz="240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DCL (self studying)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Sub query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</p:txBody>
      </p:sp>
      <p:sp>
        <p:nvSpPr>
          <p:cNvPr id="201" name="Google Shape;201;p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2" name="Google Shape;202;p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Manipulation Language (DML)</a:t>
            </a:r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body" idx="1"/>
          </p:nvPr>
        </p:nvSpPr>
        <p:spPr>
          <a:xfrm>
            <a:off x="641755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-US"/>
              <a:t> tableName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/>
              <a:t> columnName = newValue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/>
              <a:t> condition</a:t>
            </a: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Note: newValue could be a value/ an expression/ a SQL statement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386" name="Google Shape;386;p2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87" name="Google Shape;387;p2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88" name="Google Shape;388;p23"/>
          <p:cNvSpPr txBox="1"/>
          <p:nvPr/>
        </p:nvSpPr>
        <p:spPr>
          <a:xfrm>
            <a:off x="674617" y="3500547"/>
            <a:ext cx="7734746" cy="269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marR="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◼"/>
            </a:pPr>
            <a:r>
              <a:rPr lang="en-US" sz="2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 Update new salary and depNum for the employee named ‘Mai Duy An’</a:t>
            </a:r>
            <a:endParaRPr sz="28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126" y="4825013"/>
            <a:ext cx="68580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DCB6-C937-ADBD-A9FE-F2F401AE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BAAAB-895C-BC21-6E8B-340B62970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Update: Bảng</a:t>
            </a:r>
          </a:p>
          <a:p>
            <a:r>
              <a:rPr lang="en-US"/>
              <a:t>Set: Cột</a:t>
            </a:r>
          </a:p>
          <a:p>
            <a:r>
              <a:rPr lang="en-US"/>
              <a:t>Where: Dòng (Dùng Prime Key);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88CD4-C762-3D01-5F3A-110BF615F8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1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Manipulation Language (DML)</a:t>
            </a:r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659877" y="1203013"/>
            <a:ext cx="8097624" cy="350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lang="en-US" sz="222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DELETE FROM </a:t>
            </a:r>
            <a:r>
              <a:rPr lang="en-US" sz="2220"/>
              <a:t>tableName</a:t>
            </a:r>
            <a:endParaRPr sz="22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lang="en-US" sz="2220"/>
              <a:t>[</a:t>
            </a:r>
            <a:r>
              <a:rPr lang="en-US" sz="222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220"/>
              <a:t> condition]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220"/>
              <a:buNone/>
            </a:pPr>
            <a:r>
              <a:rPr lang="en-US" sz="222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TRUNCATE TABLE </a:t>
            </a:r>
            <a:r>
              <a:rPr lang="en-US" sz="2220"/>
              <a:t>tableName</a:t>
            </a:r>
            <a:endParaRPr sz="2220"/>
          </a:p>
          <a:p>
            <a:pPr marL="91440" lvl="0" indent="-14097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/>
              <a:t> </a:t>
            </a:r>
            <a:r>
              <a:rPr lang="en-US" sz="2220" i="1"/>
              <a:t>What is difference between DELETE and TRUNCATE?</a:t>
            </a:r>
            <a:endParaRPr/>
          </a:p>
          <a:p>
            <a:pPr marL="91440" lvl="0" indent="-14097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 i="1"/>
              <a:t> What should we do before implement </a:t>
            </a:r>
            <a:r>
              <a:rPr lang="en-US" sz="222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en-US" sz="2220" b="1" i="1">
                <a:solidFill>
                  <a:srgbClr val="0070C0"/>
                </a:solidFill>
              </a:rPr>
              <a:t> </a:t>
            </a:r>
            <a:r>
              <a:rPr lang="en-US" sz="2220" i="1">
                <a:solidFill>
                  <a:schemeClr val="dk1"/>
                </a:solidFill>
              </a:rPr>
              <a:t>or </a:t>
            </a:r>
            <a:r>
              <a:rPr lang="en-US" sz="222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TRUNCATE</a:t>
            </a:r>
            <a:r>
              <a:rPr lang="en-US" sz="2220" i="1"/>
              <a:t>? (referential integrity constraint)</a:t>
            </a:r>
            <a:endParaRPr/>
          </a:p>
          <a:p>
            <a:pPr marL="91440" lvl="0" indent="-14097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 i="1"/>
              <a:t>Example: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a department named</a:t>
            </a: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‘Phòng Kế Toán’</a:t>
            </a:r>
            <a:endParaRPr sz="222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2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a department which depNum is 7</a:t>
            </a:r>
            <a:endParaRPr/>
          </a:p>
          <a:p>
            <a:pPr marL="9144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220"/>
              <a:buNone/>
            </a:pPr>
            <a:endParaRPr sz="2220"/>
          </a:p>
        </p:txBody>
      </p:sp>
      <p:sp>
        <p:nvSpPr>
          <p:cNvPr id="396" name="Google Shape;396;p2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398" name="Google Shape;39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9342" y="4444691"/>
            <a:ext cx="3962400" cy="1858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Data Manipulation Language (DML)</a:t>
            </a:r>
            <a:endParaRPr/>
          </a:p>
        </p:txBody>
      </p:sp>
      <p:sp>
        <p:nvSpPr>
          <p:cNvPr id="404" name="Google Shape;404;p25"/>
          <p:cNvSpPr txBox="1">
            <a:spLocks noGrp="1"/>
          </p:cNvSpPr>
          <p:nvPr>
            <p:ph type="body" idx="1"/>
          </p:nvPr>
        </p:nvSpPr>
        <p:spPr>
          <a:xfrm>
            <a:off x="585924" y="1127465"/>
            <a:ext cx="7936637" cy="131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Queries and Relational Algebra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05" name="Google Shape;405;p2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06" name="Google Shape;406;p2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07" name="Google Shape;407;p25"/>
          <p:cNvSpPr txBox="1"/>
          <p:nvPr/>
        </p:nvSpPr>
        <p:spPr>
          <a:xfrm>
            <a:off x="1219200" y="2425005"/>
            <a:ext cx="31242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08" name="Google Shape;408;p25"/>
          <p:cNvSpPr txBox="1"/>
          <p:nvPr/>
        </p:nvSpPr>
        <p:spPr>
          <a:xfrm>
            <a:off x="5857120" y="2753380"/>
            <a:ext cx="17475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r>
              <a:rPr lang="en-US" sz="28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en-US" sz="2800" i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513F3-7B9D-C33B-D84A-66249037D3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833E0-1397-46B7-DA03-17BFB2DCF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08" y="523601"/>
            <a:ext cx="6963383" cy="5477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2EC1F-CC48-439E-67E4-9E6013ED2B37}"/>
              </a:ext>
            </a:extLst>
          </p:cNvPr>
          <p:cNvSpPr txBox="1"/>
          <p:nvPr/>
        </p:nvSpPr>
        <p:spPr>
          <a:xfrm>
            <a:off x="3657600" y="1446245"/>
            <a:ext cx="466531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vi-VN"/>
              <a:t>1,n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929DB-E506-464E-DD89-A90AC5E1BC00}"/>
              </a:ext>
            </a:extLst>
          </p:cNvPr>
          <p:cNvSpPr txBox="1"/>
          <p:nvPr/>
        </p:nvSpPr>
        <p:spPr>
          <a:xfrm>
            <a:off x="3890865" y="1147799"/>
            <a:ext cx="2649894" cy="307777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vi-VN"/>
              <a:t>Chọn những cột muốn xem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EBE2D-3358-B4D4-97E6-672F8C7F41D9}"/>
              </a:ext>
            </a:extLst>
          </p:cNvPr>
          <p:cNvSpPr txBox="1"/>
          <p:nvPr/>
        </p:nvSpPr>
        <p:spPr>
          <a:xfrm>
            <a:off x="4245429" y="1520890"/>
            <a:ext cx="2445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Xác định bảng chứa dữ liệu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CACDA-336A-8968-98BC-04DCDC031BBA}"/>
              </a:ext>
            </a:extLst>
          </p:cNvPr>
          <p:cNvSpPr txBox="1"/>
          <p:nvPr/>
        </p:nvSpPr>
        <p:spPr>
          <a:xfrm>
            <a:off x="3275045" y="1781881"/>
            <a:ext cx="3060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Xác định Điều kiện xem và lấy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3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>
            <a:spLocks noGrp="1"/>
          </p:cNvSpPr>
          <p:nvPr>
            <p:ph type="body" idx="1"/>
          </p:nvPr>
        </p:nvSpPr>
        <p:spPr>
          <a:xfrm>
            <a:off x="533400" y="3476920"/>
            <a:ext cx="84582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112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50"/>
              <a:buChar char=" "/>
            </a:pPr>
            <a:r>
              <a:rPr lang="en-US" sz="1750">
                <a:solidFill>
                  <a:srgbClr val="0000FF"/>
                </a:solidFill>
              </a:rPr>
              <a:t>SELECT</a:t>
            </a:r>
            <a:r>
              <a:rPr lang="en-US" sz="1750"/>
              <a:t> identifies </a:t>
            </a:r>
            <a:r>
              <a:rPr lang="en-US" sz="1750" i="1"/>
              <a:t>what </a:t>
            </a:r>
            <a:r>
              <a:rPr lang="en-US" sz="1750"/>
              <a:t>columns</a:t>
            </a:r>
            <a:endParaRPr/>
          </a:p>
          <a:p>
            <a:pPr marL="384048" lvl="1" indent="-18288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750"/>
              <a:buFont typeface="Noto Sans Symbols"/>
              <a:buChar char="▪"/>
            </a:pPr>
            <a:r>
              <a:rPr lang="en-US" sz="1750">
                <a:solidFill>
                  <a:srgbClr val="CC00CC"/>
                </a:solidFill>
              </a:rPr>
              <a:t>ALL</a:t>
            </a:r>
            <a:r>
              <a:rPr lang="en-US" sz="1750"/>
              <a:t>: Specifies that duplicate rows can appear in the result set. ALL is the default</a:t>
            </a:r>
            <a:endParaRPr/>
          </a:p>
          <a:p>
            <a:pPr marL="384048" lvl="1" indent="-18288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750"/>
              <a:buFont typeface="Noto Sans Symbols"/>
              <a:buChar char="▪"/>
            </a:pPr>
            <a:r>
              <a:rPr lang="en-US" sz="1750">
                <a:solidFill>
                  <a:srgbClr val="CC00CC"/>
                </a:solidFill>
              </a:rPr>
              <a:t>DISTINCT: </a:t>
            </a:r>
            <a:r>
              <a:rPr lang="en-US" sz="1750"/>
              <a:t>Specifies that only unique rows can appear in the result set. Null values are considered equal for the purposes of the DISTINCT keyword</a:t>
            </a:r>
            <a:endParaRPr/>
          </a:p>
          <a:p>
            <a:pPr marL="384048" lvl="1" indent="-18288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750"/>
              <a:buFont typeface="Noto Sans Symbols"/>
              <a:buChar char="▪"/>
            </a:pPr>
            <a:r>
              <a:rPr lang="en-US" sz="1750">
                <a:solidFill>
                  <a:srgbClr val="CC00CC"/>
                </a:solidFill>
              </a:rPr>
              <a:t>TOP</a:t>
            </a:r>
            <a:r>
              <a:rPr lang="en-US" sz="1750"/>
              <a:t> </a:t>
            </a:r>
            <a:r>
              <a:rPr lang="en-US" sz="1750" i="1"/>
              <a:t>n</a:t>
            </a:r>
            <a:r>
              <a:rPr lang="en-US" sz="1750"/>
              <a:t> [ </a:t>
            </a:r>
            <a:r>
              <a:rPr lang="en-US" sz="1750">
                <a:solidFill>
                  <a:srgbClr val="CC00CC"/>
                </a:solidFill>
              </a:rPr>
              <a:t>PERCENT</a:t>
            </a:r>
            <a:r>
              <a:rPr lang="en-US" sz="1750"/>
              <a:t> ]:Specifies that only the first </a:t>
            </a:r>
            <a:r>
              <a:rPr lang="en-US" sz="1750" i="1"/>
              <a:t>n</a:t>
            </a:r>
            <a:r>
              <a:rPr lang="en-US" sz="1750"/>
              <a:t> rows are to be output from the query result set. </a:t>
            </a:r>
            <a:r>
              <a:rPr lang="en-US" sz="1750" i="1"/>
              <a:t>n</a:t>
            </a:r>
            <a:r>
              <a:rPr lang="en-US" sz="1750"/>
              <a:t> is an integer between 0 and 4294967295. If PERCENT is also specified, only the first </a:t>
            </a:r>
            <a:r>
              <a:rPr lang="en-US" sz="1750" i="1"/>
              <a:t>n</a:t>
            </a:r>
            <a:r>
              <a:rPr lang="en-US" sz="1750"/>
              <a:t> percent of the rows are output from the result set. When specified with PERCENT, </a:t>
            </a:r>
            <a:r>
              <a:rPr lang="en-US" sz="1750" i="1"/>
              <a:t>n</a:t>
            </a:r>
            <a:r>
              <a:rPr lang="en-US" sz="1750"/>
              <a:t> must be an integer between 0 and 100</a:t>
            </a:r>
            <a:endParaRPr/>
          </a:p>
          <a:p>
            <a:pPr marL="91440" lvl="0" indent="-111125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750"/>
              <a:buChar char=" "/>
            </a:pPr>
            <a:r>
              <a:rPr lang="en-US" sz="1750">
                <a:solidFill>
                  <a:srgbClr val="0000FF"/>
                </a:solidFill>
              </a:rPr>
              <a:t>FROM</a:t>
            </a:r>
            <a:r>
              <a:rPr lang="en-US" sz="1750"/>
              <a:t> identifies </a:t>
            </a:r>
            <a:r>
              <a:rPr lang="en-US" sz="1750" i="1"/>
              <a:t>which </a:t>
            </a:r>
            <a:r>
              <a:rPr lang="en-US" sz="1750"/>
              <a:t>table</a:t>
            </a:r>
            <a:endParaRPr/>
          </a:p>
          <a:p>
            <a:pPr marL="91440" lvl="0" indent="-111125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50"/>
              <a:buChar char=" "/>
            </a:pPr>
            <a:r>
              <a:rPr lang="en-US" sz="1750"/>
              <a:t>The WHERE clause follows the FROM clause. </a:t>
            </a:r>
            <a:r>
              <a:rPr lang="en-US" sz="1750" i="1"/>
              <a:t>Condition: </a:t>
            </a:r>
            <a:r>
              <a:rPr lang="en-US" sz="1750"/>
              <a:t>is composed of column names, expressions, constants, and a comparison operator</a:t>
            </a:r>
            <a:endParaRPr/>
          </a:p>
        </p:txBody>
      </p:sp>
      <p:sp>
        <p:nvSpPr>
          <p:cNvPr id="415" name="Google Shape;415;p2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T-SQL : Basic Syntax for a simple SELECT queries</a:t>
            </a: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762000" y="1273492"/>
            <a:ext cx="8001000" cy="2057400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</a:t>
            </a:r>
            <a:r>
              <a:rPr lang="en-US" sz="2400" b="0">
                <a:solidFill>
                  <a:srgbClr val="CC00CC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0">
                <a:solidFill>
                  <a:srgbClr val="CC00CC"/>
                </a:solidFill>
                <a:latin typeface="Calibri"/>
                <a:ea typeface="Calibri"/>
                <a:cs typeface="Calibri"/>
                <a:sym typeface="Calibri"/>
              </a:rPr>
              <a:t>DISTINCT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</a:t>
            </a:r>
            <a:b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    [ </a:t>
            </a:r>
            <a:r>
              <a:rPr lang="en-US" sz="2400" b="0">
                <a:solidFill>
                  <a:srgbClr val="CC00CC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</a:t>
            </a:r>
            <a:r>
              <a:rPr lang="en-US" sz="2400" b="0">
                <a:solidFill>
                  <a:srgbClr val="CC00CC"/>
                </a:solidFill>
                <a:latin typeface="Calibri"/>
                <a:ea typeface="Calibri"/>
                <a:cs typeface="Calibri"/>
                <a:sym typeface="Calibri"/>
              </a:rPr>
              <a:t>PERCENT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] ] 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* | {column_name | expression [alias],…}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[FROM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table]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[WHERE</a:t>
            </a: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conditions]</a:t>
            </a:r>
            <a:endParaRPr/>
          </a:p>
        </p:txBody>
      </p:sp>
      <p:sp>
        <p:nvSpPr>
          <p:cNvPr id="417" name="Google Shape;417;p2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18" name="Google Shape;418;p2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>
            <a:spLocks noGrp="1"/>
          </p:cNvSpPr>
          <p:nvPr>
            <p:ph type="body" idx="1"/>
          </p:nvPr>
        </p:nvSpPr>
        <p:spPr>
          <a:xfrm>
            <a:off x="533400" y="1317991"/>
            <a:ext cx="8458200" cy="226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Example 1: Listing all employees whose salary exceed at 50000</a:t>
            </a:r>
            <a:endParaRPr/>
          </a:p>
        </p:txBody>
      </p:sp>
      <p:sp>
        <p:nvSpPr>
          <p:cNvPr id="425" name="Google Shape;425;p2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Common Query in SQL</a:t>
            </a:r>
            <a:endParaRPr/>
          </a:p>
        </p:txBody>
      </p:sp>
      <p:sp>
        <p:nvSpPr>
          <p:cNvPr id="426" name="Google Shape;426;p27"/>
          <p:cNvSpPr txBox="1"/>
          <p:nvPr/>
        </p:nvSpPr>
        <p:spPr>
          <a:xfrm>
            <a:off x="3200400" y="43434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525" y="2057400"/>
            <a:ext cx="3724275" cy="131494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7"/>
          <p:cNvSpPr txBox="1"/>
          <p:nvPr/>
        </p:nvSpPr>
        <p:spPr>
          <a:xfrm>
            <a:off x="533400" y="3581400"/>
            <a:ext cx="8458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marR="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◼"/>
            </a:pP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Example 2: Listing name and salary of all employees whose income exceed 50000</a:t>
            </a:r>
            <a:endParaRPr sz="28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8912" marR="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8912" marR="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4676775"/>
            <a:ext cx="38766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31" name="Google Shape;431;p2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Using alias name in select clause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3: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Listing full name and salary of all employees whose income exceed 50000</a:t>
            </a:r>
            <a:endParaRPr/>
          </a:p>
        </p:txBody>
      </p:sp>
      <p:sp>
        <p:nvSpPr>
          <p:cNvPr id="438" name="Google Shape;438;p2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Projection in SQL</a:t>
            </a:r>
            <a:endParaRPr/>
          </a:p>
        </p:txBody>
      </p:sp>
      <p:pic>
        <p:nvPicPr>
          <p:cNvPr id="439" name="Google Shape;43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50" y="3886200"/>
            <a:ext cx="69723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41" name="Google Shape;441;p2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4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List all under 40 year-old female or under 50 year-old male employees</a:t>
            </a:r>
            <a:endParaRPr/>
          </a:p>
          <a:p>
            <a:pPr marL="566928" lvl="2" indent="-30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448" name="Google Shape;448;p2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Selection in SQL</a:t>
            </a:r>
            <a:endParaRPr/>
          </a:p>
        </p:txBody>
      </p:sp>
      <p:pic>
        <p:nvPicPr>
          <p:cNvPr id="449" name="Google Shape;44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75" y="3371850"/>
            <a:ext cx="778192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51" name="Google Shape;451;p2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113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Presenting the tuples produced by a query in sorted order</a:t>
            </a:r>
            <a:endParaRPr/>
          </a:p>
          <a:p>
            <a:pPr marL="91440" lvl="0" indent="-15113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The order may be based on the value of any attribute</a:t>
            </a:r>
            <a:endParaRPr/>
          </a:p>
          <a:p>
            <a:pPr marL="91440" lvl="0" indent="-15113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Syntax</a:t>
            </a:r>
            <a:endParaRPr/>
          </a:p>
          <a:p>
            <a:pPr marL="9144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endParaRPr sz="2380"/>
          </a:p>
          <a:p>
            <a:pPr marL="9144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endParaRPr sz="2380"/>
          </a:p>
          <a:p>
            <a:pPr marL="9144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endParaRPr sz="2380"/>
          </a:p>
          <a:p>
            <a:pPr marL="9144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endParaRPr sz="2380"/>
          </a:p>
          <a:p>
            <a:pPr marL="91440" lvl="0" indent="-15113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Order by clause follows Where and any other clauses. The ordering is performed on the result of the From, Where, and other clauses, just before Select clause</a:t>
            </a:r>
            <a:endParaRPr/>
          </a:p>
          <a:p>
            <a:pPr marL="91440" lvl="0" indent="-15113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380"/>
              <a:buChar char=" "/>
            </a:pPr>
            <a:r>
              <a:rPr lang="en-US" sz="2380"/>
              <a:t>Using keyword ASC for ascending order and DESC for descending order</a:t>
            </a:r>
            <a:endParaRPr/>
          </a:p>
        </p:txBody>
      </p:sp>
      <p:sp>
        <p:nvSpPr>
          <p:cNvPr id="458" name="Google Shape;458;p3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Ordering the Output</a:t>
            </a:r>
            <a:endParaRPr/>
          </a:p>
        </p:txBody>
      </p:sp>
      <p:sp>
        <p:nvSpPr>
          <p:cNvPr id="459" name="Google Shape;459;p30"/>
          <p:cNvSpPr txBox="1"/>
          <p:nvPr/>
        </p:nvSpPr>
        <p:spPr>
          <a:xfrm>
            <a:off x="2438400" y="2362200"/>
            <a:ext cx="57150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&lt;list of attributes&gt;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&lt;list of tables&gt;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&lt;conditions&gt;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ORDER BY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&lt;list of attributes&gt;</a:t>
            </a:r>
            <a:endParaRPr/>
          </a:p>
        </p:txBody>
      </p:sp>
      <p:sp>
        <p:nvSpPr>
          <p:cNvPr id="460" name="Google Shape;460;p3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61" name="Google Shape;461;p3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208" name="Google Shape;208;p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10" name="Google Shape;210;p4"/>
          <p:cNvSpPr/>
          <p:nvPr/>
        </p:nvSpPr>
        <p:spPr>
          <a:xfrm>
            <a:off x="532426" y="1840552"/>
            <a:ext cx="1557867" cy="1143000"/>
          </a:xfrm>
          <a:prstGeom prst="homePlate">
            <a:avLst>
              <a:gd name="adj" fmla="val 19356"/>
            </a:avLst>
          </a:prstGeom>
          <a:solidFill>
            <a:srgbClr val="0000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Getting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Requirement</a:t>
            </a:r>
            <a:endParaRPr/>
          </a:p>
        </p:txBody>
      </p:sp>
      <p:sp>
        <p:nvSpPr>
          <p:cNvPr id="211" name="Google Shape;211;p4"/>
          <p:cNvSpPr/>
          <p:nvPr/>
        </p:nvSpPr>
        <p:spPr>
          <a:xfrm>
            <a:off x="2401819" y="1840552"/>
            <a:ext cx="1817511" cy="1143000"/>
          </a:xfrm>
          <a:prstGeom prst="chevron">
            <a:avLst>
              <a:gd name="adj" fmla="val 15824"/>
            </a:avLst>
          </a:prstGeom>
          <a:solidFill>
            <a:srgbClr val="CCFF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</a:rPr>
              <a:t>High-Level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  <p:sp>
        <p:nvSpPr>
          <p:cNvPr id="212" name="Google Shape;212;p4"/>
          <p:cNvSpPr/>
          <p:nvPr/>
        </p:nvSpPr>
        <p:spPr>
          <a:xfrm>
            <a:off x="4459220" y="1840552"/>
            <a:ext cx="1817511" cy="1143000"/>
          </a:xfrm>
          <a:prstGeom prst="chevron">
            <a:avLst>
              <a:gd name="adj" fmla="val 15824"/>
            </a:avLst>
          </a:prstGeom>
          <a:solidFill>
            <a:srgbClr val="0000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Relational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Database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  <p:sp>
        <p:nvSpPr>
          <p:cNvPr id="213" name="Google Shape;213;p4"/>
          <p:cNvSpPr/>
          <p:nvPr/>
        </p:nvSpPr>
        <p:spPr>
          <a:xfrm>
            <a:off x="1563620" y="3440752"/>
            <a:ext cx="1947333" cy="381000"/>
          </a:xfrm>
          <a:prstGeom prst="wedgeRoundRectCallout">
            <a:avLst>
              <a:gd name="adj1" fmla="val 25903"/>
              <a:gd name="adj2" fmla="val -159722"/>
              <a:gd name="adj3" fmla="val 16667"/>
            </a:avLst>
          </a:prstGeom>
          <a:solidFill>
            <a:srgbClr val="0000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ER diagram</a:t>
            </a:r>
            <a:endParaRPr/>
          </a:p>
        </p:txBody>
      </p:sp>
      <p:sp>
        <p:nvSpPr>
          <p:cNvPr id="214" name="Google Shape;214;p4"/>
          <p:cNvSpPr/>
          <p:nvPr/>
        </p:nvSpPr>
        <p:spPr>
          <a:xfrm>
            <a:off x="4795396" y="3440752"/>
            <a:ext cx="3505200" cy="381000"/>
          </a:xfrm>
          <a:prstGeom prst="wedgeRoundRectCallout">
            <a:avLst>
              <a:gd name="adj1" fmla="val -35148"/>
              <a:gd name="adj2" fmla="val -159954"/>
              <a:gd name="adj3" fmla="val 16667"/>
            </a:avLst>
          </a:prstGeom>
          <a:solidFill>
            <a:srgbClr val="0000FF"/>
          </a:solidFill>
          <a:ln w="1270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Relational Database Schema</a:t>
            </a:r>
            <a:endParaRPr/>
          </a:p>
        </p:txBody>
      </p:sp>
      <p:sp>
        <p:nvSpPr>
          <p:cNvPr id="215" name="Google Shape;215;p4"/>
          <p:cNvSpPr/>
          <p:nvPr/>
        </p:nvSpPr>
        <p:spPr>
          <a:xfrm>
            <a:off x="6899784" y="1904052"/>
            <a:ext cx="1622778" cy="99906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Relational </a:t>
            </a:r>
            <a:br>
              <a:rPr lang="en-US" sz="1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DBMS</a:t>
            </a:r>
            <a:endParaRPr/>
          </a:p>
        </p:txBody>
      </p:sp>
      <p:sp>
        <p:nvSpPr>
          <p:cNvPr id="216" name="Google Shape;216;p4"/>
          <p:cNvSpPr txBox="1"/>
          <p:nvPr/>
        </p:nvSpPr>
        <p:spPr>
          <a:xfrm>
            <a:off x="894542" y="4089779"/>
            <a:ext cx="6649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4.1: The database modeling and implementation process</a:t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489762" y="4411176"/>
            <a:ext cx="8088198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Studied: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 diagram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model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ERD 🡪 Relational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Now: we learn how to set up a relational database on DBMS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6: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Listing all employee by department number ascreasingly, then by salary descreasingly</a:t>
            </a:r>
            <a:endParaRPr/>
          </a:p>
        </p:txBody>
      </p:sp>
      <p:sp>
        <p:nvSpPr>
          <p:cNvPr id="468" name="Google Shape;468;p3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Ordering the Output</a:t>
            </a:r>
            <a:endParaRPr/>
          </a:p>
        </p:txBody>
      </p:sp>
      <p:pic>
        <p:nvPicPr>
          <p:cNvPr id="469" name="Google Shape;46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3428469"/>
            <a:ext cx="5029200" cy="1524531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71" name="Google Shape;471;p3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78" name="Google Shape;478;p3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6.2 QUERIES INVOLVING MORE THAN ONE RELATION</a:t>
            </a:r>
            <a:endParaRPr/>
          </a:p>
        </p:txBody>
      </p:sp>
      <p:sp>
        <p:nvSpPr>
          <p:cNvPr id="479" name="Google Shape;479;p3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80" name="Google Shape;480;p3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allows we combine two or more relations through joins, products, unions, intersections, and differences</a:t>
            </a:r>
            <a:endParaRPr/>
          </a:p>
        </p:txBody>
      </p:sp>
      <p:sp>
        <p:nvSpPr>
          <p:cNvPr id="487" name="Google Shape;487;p3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Queries Involving More Than One Relation</a:t>
            </a:r>
            <a:endParaRPr/>
          </a:p>
        </p:txBody>
      </p:sp>
      <p:sp>
        <p:nvSpPr>
          <p:cNvPr id="488" name="Google Shape;488;p3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4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When data from more than one table in the database is required, a </a:t>
            </a:r>
            <a:r>
              <a:rPr lang="en-US" i="1"/>
              <a:t>join </a:t>
            </a:r>
            <a:r>
              <a:rPr lang="en-US"/>
              <a:t>condition is used.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Simple way to couple relations: list each relation in the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clause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Other clauses in query can refer to the attributes of any of the relations in the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clause</a:t>
            </a:r>
            <a:endParaRPr/>
          </a:p>
        </p:txBody>
      </p:sp>
      <p:sp>
        <p:nvSpPr>
          <p:cNvPr id="496" name="Google Shape;496;p3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Products and Joins in SQL</a:t>
            </a:r>
            <a:endParaRPr/>
          </a:p>
        </p:txBody>
      </p:sp>
      <p:sp>
        <p:nvSpPr>
          <p:cNvPr id="497" name="Google Shape;497;p3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498" name="Google Shape;498;p3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7: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List all employees who work on ‘Phòng Phần mềm trong nước’ department</a:t>
            </a:r>
            <a:endParaRPr/>
          </a:p>
        </p:txBody>
      </p:sp>
      <p:sp>
        <p:nvSpPr>
          <p:cNvPr id="505" name="Google Shape;505;p3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Products and Joins in SQL</a:t>
            </a:r>
            <a:endParaRPr/>
          </a:p>
        </p:txBody>
      </p:sp>
      <p:pic>
        <p:nvPicPr>
          <p:cNvPr id="506" name="Google Shape;50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385" y="2960802"/>
            <a:ext cx="7642942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08" name="Google Shape;508;p3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… a query involves several relations, and there are two or more attributes with the same name?</a:t>
            </a:r>
            <a:endParaRPr/>
          </a:p>
        </p:txBody>
      </p:sp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What we do if …</a:t>
            </a:r>
            <a:endParaRPr/>
          </a:p>
        </p:txBody>
      </p:sp>
      <p:sp>
        <p:nvSpPr>
          <p:cNvPr id="516" name="Google Shape;516;p3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17" name="Google Shape;517;p3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We may list a relation R as many times as we need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We use tuple variables to refer to each occurrence of R</a:t>
            </a:r>
            <a:endParaRPr/>
          </a:p>
        </p:txBody>
      </p:sp>
      <p:sp>
        <p:nvSpPr>
          <p:cNvPr id="524" name="Google Shape;524;p3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Tuple Variables</a:t>
            </a:r>
            <a:endParaRPr/>
          </a:p>
        </p:txBody>
      </p:sp>
      <p:sp>
        <p:nvSpPr>
          <p:cNvPr id="525" name="Google Shape;525;p3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26" name="Google Shape;526;p3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8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8: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cities in which our company is</a:t>
            </a:r>
            <a:endParaRPr/>
          </a:p>
        </p:txBody>
      </p:sp>
      <p:sp>
        <p:nvSpPr>
          <p:cNvPr id="533" name="Google Shape;533;p3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Disambiguating Attributes</a:t>
            </a:r>
            <a:endParaRPr/>
          </a:p>
        </p:txBody>
      </p:sp>
      <p:pic>
        <p:nvPicPr>
          <p:cNvPr id="534" name="Google Shape;53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2819400"/>
            <a:ext cx="4520760" cy="1328737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36" name="Google Shape;536;p3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… a query involves two or more tuples from the same relation?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9: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those project numbers which have more than two members</a:t>
            </a:r>
            <a:endParaRPr/>
          </a:p>
        </p:txBody>
      </p:sp>
      <p:sp>
        <p:nvSpPr>
          <p:cNvPr id="543" name="Google Shape;543;p3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What we do if …</a:t>
            </a:r>
            <a:endParaRPr/>
          </a:p>
        </p:txBody>
      </p:sp>
      <p:pic>
        <p:nvPicPr>
          <p:cNvPr id="544" name="Google Shape;54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4571999"/>
            <a:ext cx="7162800" cy="1481959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46" name="Google Shape;546;p3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We combine relations using the set operations of relational algebra: union, intersection, and difference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provides corresponding operators with </a:t>
            </a:r>
            <a:r>
              <a:rPr lang="en-US">
                <a:solidFill>
                  <a:srgbClr val="FF0000"/>
                </a:solidFill>
              </a:rPr>
              <a:t>UNION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INTERSECT</a:t>
            </a:r>
            <a:r>
              <a:rPr lang="en-US"/>
              <a:t>, and </a:t>
            </a:r>
            <a:r>
              <a:rPr lang="en-US">
                <a:solidFill>
                  <a:srgbClr val="FF0000"/>
                </a:solidFill>
              </a:rPr>
              <a:t>EXCEPT</a:t>
            </a:r>
            <a:r>
              <a:rPr lang="en-US"/>
              <a:t> for ∪, ∩, and -, respectively</a:t>
            </a:r>
            <a:endParaRPr/>
          </a:p>
        </p:txBody>
      </p:sp>
      <p:sp>
        <p:nvSpPr>
          <p:cNvPr id="553" name="Google Shape;553;p4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Union, Intersection, Difference of Queries</a:t>
            </a:r>
            <a:endParaRPr/>
          </a:p>
        </p:txBody>
      </p:sp>
      <p:sp>
        <p:nvSpPr>
          <p:cNvPr id="554" name="Google Shape;554;p4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55" name="Google Shape;555;p4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REVIEW – Entity Relationship Diagram</a:t>
            </a:r>
            <a:endParaRPr/>
          </a:p>
        </p:txBody>
      </p:sp>
      <p:pic>
        <p:nvPicPr>
          <p:cNvPr id="223" name="Google Shape;2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750772"/>
            <a:ext cx="8686800" cy="608500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"/>
          <p:cNvSpPr txBox="1"/>
          <p:nvPr/>
        </p:nvSpPr>
        <p:spPr>
          <a:xfrm>
            <a:off x="810705" y="5288437"/>
            <a:ext cx="33182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Database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26" name="Google Shape;226;p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10.1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those employees whose name is begun by ‘H’ or salary exceed 80000</a:t>
            </a:r>
            <a:endParaRPr/>
          </a:p>
        </p:txBody>
      </p:sp>
      <p:sp>
        <p:nvSpPr>
          <p:cNvPr id="561" name="Google Shape;561;p4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Union, Intersection, Difference of Queries</a:t>
            </a:r>
            <a:endParaRPr/>
          </a:p>
        </p:txBody>
      </p:sp>
      <p:pic>
        <p:nvPicPr>
          <p:cNvPr id="562" name="Google Shape;56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429000"/>
            <a:ext cx="7506547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64" name="Google Shape;564;p4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10.2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those </a:t>
            </a:r>
            <a:r>
              <a:rPr lang="en-US" i="1"/>
              <a:t>normal</a:t>
            </a:r>
            <a:r>
              <a:rPr lang="en-US"/>
              <a:t> employees, that is who do not supervise any other employees</a:t>
            </a:r>
            <a:endParaRPr/>
          </a:p>
        </p:txBody>
      </p:sp>
      <p:sp>
        <p:nvSpPr>
          <p:cNvPr id="570" name="Google Shape;570;p4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Union, Intersection, Difference of Queries</a:t>
            </a:r>
            <a:endParaRPr/>
          </a:p>
        </p:txBody>
      </p:sp>
      <p:pic>
        <p:nvPicPr>
          <p:cNvPr id="571" name="Google Shape;57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3352800"/>
            <a:ext cx="518844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73" name="Google Shape;573;p4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3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10.3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employees who work on projectB and projectC</a:t>
            </a:r>
            <a:endParaRPr/>
          </a:p>
        </p:txBody>
      </p:sp>
      <p:sp>
        <p:nvSpPr>
          <p:cNvPr id="579" name="Google Shape;579;p4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Union, Intersection, Difference of Queries</a:t>
            </a:r>
            <a:endParaRPr/>
          </a:p>
        </p:txBody>
      </p:sp>
      <p:pic>
        <p:nvPicPr>
          <p:cNvPr id="580" name="Google Shape;58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819400"/>
            <a:ext cx="6705600" cy="273698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82" name="Google Shape;582;p4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589" name="Google Shape;589;p4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6.3 SUB QUERIES</a:t>
            </a:r>
            <a:endParaRPr/>
          </a:p>
        </p:txBody>
      </p:sp>
      <p:sp>
        <p:nvSpPr>
          <p:cNvPr id="590" name="Google Shape;590;p4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591" name="Google Shape;591;p4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One query can be used to help in the evaluation of another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query that is part of another is called a </a:t>
            </a:r>
            <a:r>
              <a:rPr lang="en-US">
                <a:solidFill>
                  <a:srgbClr val="FF0000"/>
                </a:solidFill>
              </a:rPr>
              <a:t>sub-query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Sub-queries return a single constant, this constant can be compared with another value in a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clause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Sub-queries return relations, that can be used in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clause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Sub-queries can appear in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clauses, followed by a tuple variable</a:t>
            </a:r>
            <a:endParaRPr/>
          </a:p>
        </p:txBody>
      </p:sp>
      <p:sp>
        <p:nvSpPr>
          <p:cNvPr id="598" name="Google Shape;598;p4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Sub-queries</a:t>
            </a:r>
            <a:endParaRPr/>
          </a:p>
        </p:txBody>
      </p:sp>
      <p:sp>
        <p:nvSpPr>
          <p:cNvPr id="599" name="Google Shape;599;p4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00" name="Google Shape;600;p4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6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An atomic value that can appear as one component of a tuple is referred to as a </a:t>
            </a:r>
            <a:r>
              <a:rPr lang="en-US">
                <a:solidFill>
                  <a:srgbClr val="FF0000"/>
                </a:solidFill>
              </a:rPr>
              <a:t>scalar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Let’s compare two queries for the same request</a:t>
            </a:r>
            <a:endParaRPr/>
          </a:p>
        </p:txBody>
      </p:sp>
      <p:sp>
        <p:nvSpPr>
          <p:cNvPr id="607" name="Google Shape;607;p4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sp>
        <p:nvSpPr>
          <p:cNvPr id="608" name="Google Shape;608;p4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09" name="Google Shape;609;p4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7: Find the employees of </a:t>
            </a:r>
            <a:r>
              <a:rPr lang="en-US" i="1"/>
              <a:t>Phòng Phần mềm trong nước </a:t>
            </a:r>
            <a:r>
              <a:rPr lang="en-US"/>
              <a:t>department</a:t>
            </a:r>
            <a:endParaRPr/>
          </a:p>
        </p:txBody>
      </p:sp>
      <p:sp>
        <p:nvSpPr>
          <p:cNvPr id="615" name="Google Shape;615;p4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16" name="Google Shape;61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971800"/>
            <a:ext cx="7642942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4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18" name="Google Shape;618;p4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8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11: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the employees of </a:t>
            </a:r>
            <a:r>
              <a:rPr lang="en-US" i="1"/>
              <a:t>Phòng Phần mềm trong nước </a:t>
            </a:r>
            <a:r>
              <a:rPr lang="en-US"/>
              <a:t>department</a:t>
            </a:r>
            <a:endParaRPr/>
          </a:p>
        </p:txBody>
      </p:sp>
      <p:sp>
        <p:nvSpPr>
          <p:cNvPr id="624" name="Google Shape;624;p4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25" name="Google Shape;62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276600"/>
            <a:ext cx="768319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4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27" name="Google Shape;627;p4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11: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the employees of </a:t>
            </a:r>
            <a:r>
              <a:rPr lang="en-US" i="1"/>
              <a:t>Phòng Phần mềm trong nước </a:t>
            </a:r>
            <a:r>
              <a:rPr lang="en-US"/>
              <a:t>department</a:t>
            </a:r>
            <a:endParaRPr/>
          </a:p>
        </p:txBody>
      </p:sp>
      <p:sp>
        <p:nvSpPr>
          <p:cNvPr id="633" name="Google Shape;633;p4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34" name="Google Shape;63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3276600"/>
            <a:ext cx="7985464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4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36" name="Google Shape;636;p4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11: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the employees of </a:t>
            </a:r>
            <a:r>
              <a:rPr lang="en-US" i="1"/>
              <a:t>Phòng Phần mềm trong nước </a:t>
            </a:r>
            <a:r>
              <a:rPr lang="en-US"/>
              <a:t>department</a:t>
            </a:r>
            <a:endParaRPr/>
          </a:p>
        </p:txBody>
      </p:sp>
      <p:sp>
        <p:nvSpPr>
          <p:cNvPr id="642" name="Google Shape;642;p5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43" name="Google Shape;64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799" y="3352800"/>
            <a:ext cx="7785887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5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45" name="Google Shape;645;p5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Integrity constraints</a:t>
            </a:r>
            <a:br>
              <a:rPr lang="en-US" sz="3240"/>
            </a:br>
            <a:endParaRPr sz="3240"/>
          </a:p>
        </p:txBody>
      </p:sp>
      <p:sp>
        <p:nvSpPr>
          <p:cNvPr id="232" name="Google Shape;232;p6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Purpose: prevent </a:t>
            </a:r>
            <a:r>
              <a:rPr lang="en-US" u="sng"/>
              <a:t>semantic</a:t>
            </a:r>
            <a:r>
              <a:rPr lang="en-US"/>
              <a:t> inconsistencies in data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/>
              <a:t> Kinds of integrity constraints: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1. Key Constraints (1 table): Primary key, Candidate key (Unique)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2. Attribute Constraints (1 table): NULL/NOT NULL; CHECK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3. Referential Integrity Constraints (2 tables): FOREIGN KEY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4. Global Constraints (n tables): CHECK or CREATE ASSERTION (self studying)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endParaRPr sz="2400" i="1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i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implement these constraints by SQL</a:t>
            </a:r>
            <a:endParaRPr i="1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/>
          </a:p>
          <a:p>
            <a:pPr marL="9144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33" name="Google Shape;233;p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34" name="Google Shape;234;p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Some SQL operators can be applied to a relation R and produce a bool result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(EXISTS R = True) ⇔ R is not empty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(s IN R = True) ⇔ s is equal to one of the values of R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(s &gt; ALL R = True) ⇔ s is greater than every values in unary R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(s &gt; ANY R = True) ⇔ s is greater than at least one value in unary R</a:t>
            </a:r>
            <a:endParaRPr/>
          </a:p>
        </p:txBody>
      </p:sp>
      <p:sp>
        <p:nvSpPr>
          <p:cNvPr id="652" name="Google Shape;652;p5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Conditions Involving Relations</a:t>
            </a:r>
            <a:endParaRPr/>
          </a:p>
        </p:txBody>
      </p:sp>
      <p:sp>
        <p:nvSpPr>
          <p:cNvPr id="653" name="Google Shape;653;p5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54" name="Google Shape;654;p5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tuple in SQL is represented by a list of scalar values between ()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If a tuple t has the same number of components as a relation R, then we may compare t and R with IN, ANY, ALL</a:t>
            </a:r>
            <a:endParaRPr/>
          </a:p>
        </p:txBody>
      </p:sp>
      <p:sp>
        <p:nvSpPr>
          <p:cNvPr id="661" name="Google Shape;661;p5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Conditions Involving Tuples</a:t>
            </a:r>
            <a:endParaRPr/>
          </a:p>
        </p:txBody>
      </p:sp>
      <p:sp>
        <p:nvSpPr>
          <p:cNvPr id="662" name="Google Shape;662;p5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63" name="Google Shape;663;p5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3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12: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the dependents of all employees of department number 1</a:t>
            </a:r>
            <a:endParaRPr/>
          </a:p>
        </p:txBody>
      </p:sp>
      <p:sp>
        <p:nvSpPr>
          <p:cNvPr id="669" name="Google Shape;669;p5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Sub-queries that Produce Scalar Values</a:t>
            </a:r>
            <a:endParaRPr/>
          </a:p>
        </p:txBody>
      </p:sp>
      <p:pic>
        <p:nvPicPr>
          <p:cNvPr id="670" name="Google Shape;67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276599"/>
            <a:ext cx="5257800" cy="2297853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72" name="Google Shape;672;p5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4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To now, sub-queries can be evaluated once and for all, the result used in a higher-level query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But, some sub-queries are required to be evaluated many times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That kind of sub-queries is called correlated sub-query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Note: </a:t>
            </a:r>
            <a:r>
              <a:rPr lang="en-US" i="1">
                <a:solidFill>
                  <a:srgbClr val="FF0000"/>
                </a:solidFill>
              </a:rPr>
              <a:t>Scoping rules </a:t>
            </a:r>
            <a:r>
              <a:rPr lang="en-US">
                <a:solidFill>
                  <a:srgbClr val="FF0000"/>
                </a:solidFill>
              </a:rPr>
              <a:t>for names</a:t>
            </a:r>
            <a:endParaRPr/>
          </a:p>
        </p:txBody>
      </p:sp>
      <p:sp>
        <p:nvSpPr>
          <p:cNvPr id="679" name="Google Shape;679;p5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Correlated Sub-queries</a:t>
            </a:r>
            <a:endParaRPr/>
          </a:p>
        </p:txBody>
      </p:sp>
      <p:sp>
        <p:nvSpPr>
          <p:cNvPr id="680" name="Google Shape;680;p5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81" name="Google Shape;681;p5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13: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those projects have the same location with projectA</a:t>
            </a:r>
            <a:endParaRPr/>
          </a:p>
        </p:txBody>
      </p:sp>
      <p:sp>
        <p:nvSpPr>
          <p:cNvPr id="688" name="Google Shape;688;p5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Correlated Sub-queries</a:t>
            </a:r>
            <a:endParaRPr/>
          </a:p>
        </p:txBody>
      </p:sp>
      <p:pic>
        <p:nvPicPr>
          <p:cNvPr id="689" name="Google Shape;68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276599"/>
            <a:ext cx="6553200" cy="1882891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5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691" name="Google Shape;691;p5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6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Another example: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the titles that have been used for two or movies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title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Movies Old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ANY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66928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66928" lvl="3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Movies</a:t>
            </a:r>
            <a:endParaRPr sz="2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66928" lvl="3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title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Old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2049463" lvl="1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sp>
        <p:nvSpPr>
          <p:cNvPr id="698" name="Google Shape;698;p5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Correlated Sub-queries</a:t>
            </a:r>
            <a:endParaRPr/>
          </a:p>
        </p:txBody>
      </p:sp>
      <p:sp>
        <p:nvSpPr>
          <p:cNvPr id="699" name="Google Shape;699;p5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00" name="Google Shape;700;p5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6446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 "/>
            </a:pPr>
            <a:r>
              <a:rPr lang="en-US" sz="2590"/>
              <a:t>In a FROM list we can use a parenthesized sub-query</a:t>
            </a:r>
            <a:endParaRPr/>
          </a:p>
          <a:p>
            <a:pPr marL="91440" lvl="0" indent="-16446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590"/>
              <a:buChar char=" "/>
            </a:pPr>
            <a:r>
              <a:rPr lang="en-US" sz="2590"/>
              <a:t>We must give it a tuple-variable alias</a:t>
            </a:r>
            <a:endParaRPr/>
          </a:p>
          <a:p>
            <a:pPr marL="91440" lvl="0" indent="-16446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590"/>
              <a:buChar char=" "/>
            </a:pPr>
            <a:r>
              <a:rPr lang="en-US" sz="2590"/>
              <a:t>Example: Find the employees of </a:t>
            </a:r>
            <a:r>
              <a:rPr lang="en-US" sz="2590" i="1"/>
              <a:t>Phòng Phần mềm trong nước</a:t>
            </a:r>
            <a:endParaRPr sz="2590" i="1"/>
          </a:p>
          <a:p>
            <a:pPr marL="9144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/>
              <a:t>	SELECT 	*</a:t>
            </a:r>
            <a:endParaRPr/>
          </a:p>
          <a:p>
            <a:pPr marL="9144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/>
              <a:t>	FROM 	tblEmployee e, </a:t>
            </a:r>
            <a:br>
              <a:rPr lang="en-US" sz="2127"/>
            </a:br>
            <a:r>
              <a:rPr lang="en-US" sz="2127"/>
              <a:t>		(SELECT depNum </a:t>
            </a:r>
            <a:endParaRPr/>
          </a:p>
          <a:p>
            <a:pPr marL="9144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/>
              <a:t>			FROM tblDepartment </a:t>
            </a:r>
            <a:endParaRPr/>
          </a:p>
          <a:p>
            <a:pPr marL="9144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/>
              <a:t>			WHERE depName=N'Phòng phần mềm trong nước') d</a:t>
            </a:r>
            <a:endParaRPr sz="2127"/>
          </a:p>
          <a:p>
            <a:pPr marL="91440" lvl="0" indent="-9144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127"/>
              <a:buNone/>
            </a:pPr>
            <a:r>
              <a:rPr lang="en-US" sz="2127"/>
              <a:t>	WHERE 	e.depNum=d.depNum</a:t>
            </a:r>
            <a:endParaRPr sz="2127"/>
          </a:p>
        </p:txBody>
      </p:sp>
      <p:sp>
        <p:nvSpPr>
          <p:cNvPr id="707" name="Google Shape;707;p5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Sub-queries in FROM Clauses</a:t>
            </a:r>
            <a:endParaRPr/>
          </a:p>
        </p:txBody>
      </p:sp>
      <p:sp>
        <p:nvSpPr>
          <p:cNvPr id="708" name="Google Shape;708;p5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09" name="Google Shape;709;p5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8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SQL Join Expressions can be stand as a query itself or can be used as sub-queries in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clauses</a:t>
            </a:r>
            <a:endParaRPr/>
          </a:p>
          <a:p>
            <a:pPr marL="91440" lvl="0" indent="-177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Cross Join in SQL= Cartesian Product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Syntax: </a:t>
            </a:r>
            <a:r>
              <a:rPr lang="en-US">
                <a:solidFill>
                  <a:srgbClr val="FF0000"/>
                </a:solidFill>
              </a:rPr>
              <a:t>R CROSS JOIN S</a:t>
            </a:r>
            <a:r>
              <a:rPr lang="en-US"/>
              <a:t>;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Meaning: Each tuple of R connects to each tuple of S</a:t>
            </a:r>
            <a:endParaRPr/>
          </a:p>
          <a:p>
            <a:pPr marL="91440" lvl="0" indent="-1778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Theta Join with ON keyword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Systax: </a:t>
            </a:r>
            <a:r>
              <a:rPr lang="en-US">
                <a:solidFill>
                  <a:srgbClr val="FF0000"/>
                </a:solidFill>
              </a:rPr>
              <a:t>R JOIN S ON R.A=S.A</a:t>
            </a:r>
            <a:r>
              <a:rPr lang="en-US"/>
              <a:t>;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Meaning: Each tuple of R connects to those tuples of S, which satisfy the condition after ON keyword</a:t>
            </a:r>
            <a:endParaRPr/>
          </a:p>
        </p:txBody>
      </p:sp>
      <p:sp>
        <p:nvSpPr>
          <p:cNvPr id="716" name="Google Shape;716;p5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SQL Join Expressions</a:t>
            </a:r>
            <a:endParaRPr/>
          </a:p>
        </p:txBody>
      </p:sp>
      <p:sp>
        <p:nvSpPr>
          <p:cNvPr id="717" name="Google Shape;717;p5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18" name="Google Shape;718;p5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15.1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Product two relations Department and Employee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15.2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departments and employees who work in those departments, respectively</a:t>
            </a:r>
            <a:endParaRPr/>
          </a:p>
        </p:txBody>
      </p:sp>
      <p:sp>
        <p:nvSpPr>
          <p:cNvPr id="724" name="Google Shape;724;p5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SQL Join Expression</a:t>
            </a:r>
            <a:endParaRPr/>
          </a:p>
        </p:txBody>
      </p:sp>
      <p:pic>
        <p:nvPicPr>
          <p:cNvPr id="725" name="Google Shape;725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766" y="4724400"/>
            <a:ext cx="7756634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5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27" name="Google Shape;727;p5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More Example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33" name="Google Shape;733;p6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SQL Join Expression</a:t>
            </a:r>
            <a:endParaRPr/>
          </a:p>
        </p:txBody>
      </p:sp>
      <p:sp>
        <p:nvSpPr>
          <p:cNvPr id="734" name="Google Shape;734;p6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35" name="Google Shape;735;p6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Two strings are equal (=) if they are the same sequence of characters</a:t>
            </a:r>
            <a:endParaRPr/>
          </a:p>
          <a:p>
            <a:pPr marL="91440" lvl="0" indent="-177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Other comparisons: &lt;, &gt;, ≤, ≤, ≠</a:t>
            </a:r>
            <a:endParaRPr/>
          </a:p>
          <a:p>
            <a:pPr marL="91440" lvl="0" indent="-177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Suppose a=a</a:t>
            </a:r>
            <a:r>
              <a:rPr lang="en-US" baseline="-25000"/>
              <a:t>1</a:t>
            </a:r>
            <a:r>
              <a:rPr lang="en-US"/>
              <a:t>a</a:t>
            </a:r>
            <a:r>
              <a:rPr lang="en-US" baseline="-25000"/>
              <a:t>2</a:t>
            </a:r>
            <a:r>
              <a:rPr lang="en-US"/>
              <a:t>…a</a:t>
            </a:r>
            <a:r>
              <a:rPr lang="en-US" baseline="-25000"/>
              <a:t>n</a:t>
            </a:r>
            <a:r>
              <a:rPr lang="en-US"/>
              <a:t> and b=b</a:t>
            </a:r>
            <a:r>
              <a:rPr lang="en-US" baseline="-25000"/>
              <a:t>1</a:t>
            </a:r>
            <a:r>
              <a:rPr lang="en-US"/>
              <a:t>b</a:t>
            </a:r>
            <a:r>
              <a:rPr lang="en-US" baseline="-25000"/>
              <a:t>2</a:t>
            </a:r>
            <a:r>
              <a:rPr lang="en-US"/>
              <a:t>…b</a:t>
            </a:r>
            <a:r>
              <a:rPr lang="en-US" baseline="-25000"/>
              <a:t>m</a:t>
            </a:r>
            <a:r>
              <a:rPr lang="en-US"/>
              <a:t> are two strings, the first is less than the second if ∃ k≤min(n,m):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∀i, 1≤i≤k: a</a:t>
            </a:r>
            <a:r>
              <a:rPr lang="en-US" baseline="-25000"/>
              <a:t>i </a:t>
            </a:r>
            <a:r>
              <a:rPr lang="en-US"/>
              <a:t> = b</a:t>
            </a:r>
            <a:r>
              <a:rPr lang="en-US" baseline="-25000"/>
              <a:t>i</a:t>
            </a:r>
            <a:r>
              <a:rPr lang="en-US"/>
              <a:t>, and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</a:t>
            </a:r>
            <a:r>
              <a:rPr lang="en-US" baseline="-25000"/>
              <a:t>k+1</a:t>
            </a:r>
            <a:r>
              <a:rPr lang="en-US"/>
              <a:t>&lt;b</a:t>
            </a:r>
            <a:r>
              <a:rPr lang="en-US" baseline="-25000"/>
              <a:t>k+1</a:t>
            </a:r>
            <a:endParaRPr/>
          </a:p>
          <a:p>
            <a:pPr marL="91440" lvl="0" indent="-1778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b="1" i="1"/>
              <a:t>fo</a:t>
            </a:r>
            <a:r>
              <a:rPr lang="en-US" i="1">
                <a:solidFill>
                  <a:srgbClr val="FF0000"/>
                </a:solidFill>
              </a:rPr>
              <a:t>d</a:t>
            </a:r>
            <a:r>
              <a:rPr lang="en-US" i="1"/>
              <a:t>der</a:t>
            </a:r>
            <a:r>
              <a:rPr lang="en-US"/>
              <a:t> &lt; </a:t>
            </a:r>
            <a:r>
              <a:rPr lang="en-US" b="1" i="1"/>
              <a:t>fo</a:t>
            </a:r>
            <a:r>
              <a:rPr lang="en-US" i="1">
                <a:solidFill>
                  <a:srgbClr val="FF0000"/>
                </a:solidFill>
              </a:rPr>
              <a:t>o</a:t>
            </a:r>
            <a:endParaRPr i="1">
              <a:solidFill>
                <a:srgbClr val="FF0000"/>
              </a:solidFill>
            </a:endParaRPr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b="1" i="1"/>
              <a:t>bar</a:t>
            </a:r>
            <a:r>
              <a:rPr lang="en-US"/>
              <a:t> &lt; </a:t>
            </a:r>
            <a:r>
              <a:rPr lang="en-US" b="1" i="1"/>
              <a:t>bar</a:t>
            </a:r>
            <a:r>
              <a:rPr lang="en-US" i="1">
                <a:solidFill>
                  <a:srgbClr val="FF0000"/>
                </a:solidFill>
              </a:rPr>
              <a:t>g</a:t>
            </a:r>
            <a:r>
              <a:rPr lang="en-US" i="1"/>
              <a:t>ain</a:t>
            </a:r>
            <a:endParaRPr/>
          </a:p>
        </p:txBody>
      </p:sp>
      <p:sp>
        <p:nvSpPr>
          <p:cNvPr id="241" name="Google Shape;241;p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Comparison of Strings</a:t>
            </a:r>
            <a:endParaRPr/>
          </a:p>
        </p:txBody>
      </p:sp>
      <p:sp>
        <p:nvSpPr>
          <p:cNvPr id="242" name="Google Shape;242;p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43" name="Google Shape;243;p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natural join differs from a theta-join in that: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The join condition: all pairs of attributes from the two relations having a common name are equated, and there are no other condition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One of each pair of equated attributes is projected out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Syntax : Table1 NATURAL JOIN Table2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b="1">
                <a:solidFill>
                  <a:srgbClr val="FF0000"/>
                </a:solidFill>
              </a:rPr>
              <a:t>Microsoft SQL SERVER DONOT SUPPORT NATURAL JOINS AT ALL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42" name="Google Shape;742;p6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Natural Joins</a:t>
            </a:r>
            <a:endParaRPr/>
          </a:p>
        </p:txBody>
      </p:sp>
      <p:sp>
        <p:nvSpPr>
          <p:cNvPr id="743" name="Google Shape;743;p6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44" name="Google Shape;744;p6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The outer join is a way to augment the result of join by the dangling tuples, padded with null values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When padding dangling tuples from both of its arguments, we use </a:t>
            </a:r>
            <a:r>
              <a:rPr lang="en-US" i="1"/>
              <a:t>full outer join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When padding from left/right side, we use </a:t>
            </a:r>
            <a:r>
              <a:rPr lang="en-US" i="1"/>
              <a:t>left outer join</a:t>
            </a:r>
            <a:r>
              <a:rPr lang="en-US"/>
              <a:t>/</a:t>
            </a:r>
            <a:r>
              <a:rPr lang="en-US" i="1"/>
              <a:t>right outer join</a:t>
            </a:r>
            <a:endParaRPr/>
          </a:p>
        </p:txBody>
      </p:sp>
      <p:sp>
        <p:nvSpPr>
          <p:cNvPr id="751" name="Google Shape;751;p6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Outer Joins</a:t>
            </a:r>
            <a:endParaRPr/>
          </a:p>
        </p:txBody>
      </p:sp>
      <p:sp>
        <p:nvSpPr>
          <p:cNvPr id="752" name="Google Shape;752;p6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53" name="Google Shape;753;p6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3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17.1: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For each location, listing the projects that are processed in it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59" name="Google Shape;759;p6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Outer joins</a:t>
            </a:r>
            <a:endParaRPr/>
          </a:p>
        </p:txBody>
      </p:sp>
      <p:pic>
        <p:nvPicPr>
          <p:cNvPr id="760" name="Google Shape;760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276600"/>
            <a:ext cx="805866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6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62" name="Google Shape;762;p6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4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17.2: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For each department, listing the projects that it controls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68" name="Google Shape;768;p6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Outer joins</a:t>
            </a:r>
            <a:endParaRPr/>
          </a:p>
        </p:txBody>
      </p:sp>
      <p:pic>
        <p:nvPicPr>
          <p:cNvPr id="769" name="Google Shape;769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799" y="2895600"/>
            <a:ext cx="8009709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6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71" name="Google Shape;771;p6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Study some operations that acts on relations as whole, rather than on tuples individually</a:t>
            </a: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78" name="Google Shape;778;p6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6.4 Full-Relation Operations</a:t>
            </a:r>
            <a:endParaRPr/>
          </a:p>
        </p:txBody>
      </p:sp>
      <p:sp>
        <p:nvSpPr>
          <p:cNvPr id="779" name="Google Shape;779;p6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80" name="Google Shape;780;p6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6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relation, being a set, cannot have more than one copy of any given tuple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But, the SQL response to a query may list the same tuple several times, that is, </a:t>
            </a: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preserves duplicates as a default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So, by </a:t>
            </a:r>
            <a:r>
              <a:rPr lang="en-US">
                <a:solidFill>
                  <a:srgbClr val="FF0000"/>
                </a:solidFill>
              </a:rPr>
              <a:t>DISTINCT</a:t>
            </a:r>
            <a:r>
              <a:rPr lang="en-US"/>
              <a:t> we can eliminate a duplicates from SQL relations</a:t>
            </a:r>
            <a:endParaRPr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87" name="Google Shape;787;p6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Eliminating Duplicates</a:t>
            </a:r>
            <a:endParaRPr/>
          </a:p>
        </p:txBody>
      </p:sp>
      <p:sp>
        <p:nvSpPr>
          <p:cNvPr id="788" name="Google Shape;788;p6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89" name="Google Shape;789;p6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17.3: List all location in which the projects are processed.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>
                <a:solidFill>
                  <a:srgbClr val="FF0000"/>
                </a:solidFill>
              </a:rPr>
              <a:t>Location name is repeated many times</a:t>
            </a:r>
            <a:endParaRPr/>
          </a:p>
          <a:p>
            <a:pPr marL="633413" lvl="0" indent="-319088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SELECT DISTINCT l.locNum, l.locName</a:t>
            </a:r>
            <a:endParaRPr sz="2200"/>
          </a:p>
          <a:p>
            <a:pPr marL="633413" lvl="0" indent="-31908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FROM tblLocation l JOIN tblProject p ON l.locNum=p.locNum</a:t>
            </a:r>
            <a:endParaRPr sz="2200"/>
          </a:p>
          <a:p>
            <a:pPr marL="633413" lvl="0" indent="-31908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sz="2200"/>
          </a:p>
          <a:p>
            <a:pPr marL="633413" lvl="0" indent="-31908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SELECT </a:t>
            </a:r>
            <a:r>
              <a:rPr lang="en-US" sz="2200" b="1"/>
              <a:t>DISTINCT</a:t>
            </a:r>
            <a:r>
              <a:rPr lang="en-US" sz="2200"/>
              <a:t> l.locNum, l.locName</a:t>
            </a:r>
            <a:endParaRPr sz="2200"/>
          </a:p>
          <a:p>
            <a:pPr marL="633413" lvl="0" indent="-319088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FROM tblLocation l JOIN tblProject p ON l.locNum=p.locNum</a:t>
            </a:r>
            <a:endParaRPr sz="2200">
              <a:solidFill>
                <a:srgbClr val="FF0000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95" name="Google Shape;795;p6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Eliminating Duplicates</a:t>
            </a:r>
            <a:endParaRPr/>
          </a:p>
        </p:txBody>
      </p:sp>
      <p:sp>
        <p:nvSpPr>
          <p:cNvPr id="796" name="Google Shape;796;p6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797" name="Google Shape;797;p6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8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Set operations on relations will eliminate duplicates automatically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Use ALL keyword after Union, Intersect, and Except to prevent elimination of duplicates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Syntax:</a:t>
            </a:r>
            <a:endParaRPr/>
          </a:p>
        </p:txBody>
      </p:sp>
      <p:sp>
        <p:nvSpPr>
          <p:cNvPr id="804" name="Google Shape;804;p68"/>
          <p:cNvSpPr txBox="1"/>
          <p:nvPr/>
        </p:nvSpPr>
        <p:spPr>
          <a:xfrm>
            <a:off x="2801642" y="3662038"/>
            <a:ext cx="3505200" cy="142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INTERSECT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EXCEPT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S;</a:t>
            </a:r>
            <a:endParaRPr/>
          </a:p>
        </p:txBody>
      </p:sp>
      <p:sp>
        <p:nvSpPr>
          <p:cNvPr id="805" name="Google Shape;805;p6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/>
              <a:buNone/>
            </a:pPr>
            <a:r>
              <a:rPr lang="en-US" sz="3240"/>
              <a:t>Duplicates in Unions, Intersections, and Differences</a:t>
            </a:r>
            <a:endParaRPr/>
          </a:p>
        </p:txBody>
      </p:sp>
      <p:sp>
        <p:nvSpPr>
          <p:cNvPr id="806" name="Google Shape;806;p6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07" name="Google Shape;807;p6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Grouping operator partitions the tuples of relation into </a:t>
            </a:r>
            <a:r>
              <a:rPr lang="en-US" i="1">
                <a:solidFill>
                  <a:srgbClr val="FF0000"/>
                </a:solidFill>
              </a:rPr>
              <a:t>groups</a:t>
            </a:r>
            <a:r>
              <a:rPr lang="en-US"/>
              <a:t>, based on the values of tuples in one or more attributes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After grouping the tuples of relation, we are able to </a:t>
            </a:r>
            <a:r>
              <a:rPr lang="en-US" i="1">
                <a:solidFill>
                  <a:srgbClr val="FF0000"/>
                </a:solidFill>
              </a:rPr>
              <a:t>aggregate</a:t>
            </a:r>
            <a:r>
              <a:rPr lang="en-US"/>
              <a:t> certain other columns of relation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We use </a:t>
            </a:r>
            <a:r>
              <a:rPr lang="en-US" b="1">
                <a:solidFill>
                  <a:srgbClr val="FF0000"/>
                </a:solidFill>
              </a:rPr>
              <a:t>GROUP BY</a:t>
            </a:r>
            <a:r>
              <a:rPr lang="en-US"/>
              <a:t> clause in SELECT statement</a:t>
            </a:r>
            <a:endParaRPr/>
          </a:p>
        </p:txBody>
      </p:sp>
      <p:sp>
        <p:nvSpPr>
          <p:cNvPr id="814" name="Google Shape;814;p6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 and Aggregation in SQL</a:t>
            </a:r>
            <a:endParaRPr/>
          </a:p>
        </p:txBody>
      </p:sp>
      <p:sp>
        <p:nvSpPr>
          <p:cNvPr id="815" name="Google Shape;815;p6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16" name="Google Shape;816;p6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Five aggregation operators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SUM acts on single numeric column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AVG acts on single numeric column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MIN acts on single numeric column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MAX acts on single numeric column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COUNT act on one or more columns or all of columns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Eliminating duplicates from the column before applying the aggregation by DISTINCT keyword</a:t>
            </a:r>
            <a:endParaRPr/>
          </a:p>
        </p:txBody>
      </p:sp>
      <p:sp>
        <p:nvSpPr>
          <p:cNvPr id="823" name="Google Shape;823;p7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Aggregation Operators</a:t>
            </a:r>
            <a:endParaRPr/>
          </a:p>
        </p:txBody>
      </p:sp>
      <p:sp>
        <p:nvSpPr>
          <p:cNvPr id="824" name="Google Shape;824;p7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25" name="Google Shape;825;p7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>
            <a:spLocks noGrp="1"/>
          </p:cNvSpPr>
          <p:nvPr>
            <p:ph type="body" idx="1"/>
          </p:nvPr>
        </p:nvSpPr>
        <p:spPr>
          <a:xfrm>
            <a:off x="585924" y="1291472"/>
            <a:ext cx="7936637" cy="490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Like or Not Like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Two special characters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b="1">
                <a:solidFill>
                  <a:srgbClr val="FF0000"/>
                </a:solidFill>
              </a:rPr>
              <a:t>%</a:t>
            </a:r>
            <a:r>
              <a:rPr lang="en-US"/>
              <a:t> means any sequence of 0 or more characters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b="1">
                <a:solidFill>
                  <a:srgbClr val="FF0000"/>
                </a:solidFill>
              </a:rPr>
              <a:t>_</a:t>
            </a:r>
            <a:r>
              <a:rPr lang="en-US"/>
              <a:t> means any one character</a:t>
            </a:r>
            <a:endParaRPr/>
          </a:p>
        </p:txBody>
      </p:sp>
      <p:sp>
        <p:nvSpPr>
          <p:cNvPr id="250" name="Google Shape;250;p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Pattern Matching in SQL</a:t>
            </a:r>
            <a:endParaRPr/>
          </a:p>
        </p:txBody>
      </p:sp>
      <p:sp>
        <p:nvSpPr>
          <p:cNvPr id="251" name="Google Shape;251;p8"/>
          <p:cNvSpPr txBox="1"/>
          <p:nvPr/>
        </p:nvSpPr>
        <p:spPr>
          <a:xfrm>
            <a:off x="797073" y="1887697"/>
            <a:ext cx="2250937" cy="142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 LIKE p;</a:t>
            </a:r>
            <a:endParaRPr/>
          </a:p>
        </p:txBody>
      </p:sp>
      <p:sp>
        <p:nvSpPr>
          <p:cNvPr id="252" name="Google Shape;252;p8"/>
          <p:cNvSpPr txBox="1"/>
          <p:nvPr/>
        </p:nvSpPr>
        <p:spPr>
          <a:xfrm>
            <a:off x="5384564" y="1887696"/>
            <a:ext cx="2858668" cy="142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 NOT LIKE p;</a:t>
            </a:r>
            <a:endParaRPr/>
          </a:p>
        </p:txBody>
      </p:sp>
      <p:sp>
        <p:nvSpPr>
          <p:cNvPr id="253" name="Google Shape;253;p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54" name="Google Shape;254;p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18.1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average salary of all employees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18.2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number of employees</a:t>
            </a:r>
            <a:endParaRPr/>
          </a:p>
        </p:txBody>
      </p:sp>
      <p:sp>
        <p:nvSpPr>
          <p:cNvPr id="831" name="Google Shape;831;p7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Aggregation Operators</a:t>
            </a:r>
            <a:endParaRPr/>
          </a:p>
        </p:txBody>
      </p:sp>
      <p:pic>
        <p:nvPicPr>
          <p:cNvPr id="832" name="Google Shape;832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962400"/>
            <a:ext cx="4953000" cy="1145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5105400"/>
            <a:ext cx="4648200" cy="111618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7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35" name="Google Shape;835;p7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7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To partition the tuples of relation into groups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Syntax</a:t>
            </a:r>
            <a:endParaRPr/>
          </a:p>
        </p:txBody>
      </p:sp>
      <p:sp>
        <p:nvSpPr>
          <p:cNvPr id="841" name="Google Shape;841;p7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</a:t>
            </a:r>
            <a:endParaRPr/>
          </a:p>
        </p:txBody>
      </p:sp>
      <p:sp>
        <p:nvSpPr>
          <p:cNvPr id="842" name="Google Shape;842;p72"/>
          <p:cNvSpPr txBox="1"/>
          <p:nvPr/>
        </p:nvSpPr>
        <p:spPr>
          <a:xfrm>
            <a:off x="1752600" y="3014008"/>
            <a:ext cx="5486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attributes&gt;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tables&gt;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&lt;condition&gt;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attributes&gt;</a:t>
            </a:r>
            <a:endParaRPr/>
          </a:p>
        </p:txBody>
      </p:sp>
      <p:sp>
        <p:nvSpPr>
          <p:cNvPr id="843" name="Google Shape;843;p7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44" name="Google Shape;844;p7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3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19.1: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Group employees by department number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19.2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List number of employees for each department number</a:t>
            </a:r>
            <a:endParaRPr/>
          </a:p>
        </p:txBody>
      </p:sp>
      <p:sp>
        <p:nvSpPr>
          <p:cNvPr id="850" name="Google Shape;850;p73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</a:t>
            </a:r>
            <a:endParaRPr/>
          </a:p>
        </p:txBody>
      </p:sp>
      <p:pic>
        <p:nvPicPr>
          <p:cNvPr id="851" name="Google Shape;851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999" y="3962400"/>
            <a:ext cx="2155613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6125" y="3962400"/>
            <a:ext cx="54006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73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54" name="Google Shape;854;p73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74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There are two kinds of terms in SELECT clause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i="1"/>
              <a:t>Aggregations</a:t>
            </a:r>
            <a:r>
              <a:rPr lang="en-US"/>
              <a:t>, that applied to an attribute or expression involving attributes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i="1"/>
              <a:t>Grouping Attributes</a:t>
            </a:r>
            <a:r>
              <a:rPr lang="en-US"/>
              <a:t>, that appear in </a:t>
            </a:r>
            <a:r>
              <a:rPr lang="en-US">
                <a:solidFill>
                  <a:srgbClr val="FF0000"/>
                </a:solidFill>
              </a:rPr>
              <a:t>GROUP BY</a:t>
            </a:r>
            <a:r>
              <a:rPr lang="en-US"/>
              <a:t> clause</a:t>
            </a:r>
            <a:endParaRPr/>
          </a:p>
          <a:p>
            <a:pPr marL="91440" lvl="0" indent="-1778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A query with GROUP BY is interpreted as follow: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Evaluate the relation R expressed by the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clauses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Group the tuples of R according to the attributes in </a:t>
            </a:r>
            <a:r>
              <a:rPr lang="en-US">
                <a:solidFill>
                  <a:srgbClr val="FF0000"/>
                </a:solidFill>
              </a:rPr>
              <a:t>GROUP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BY</a:t>
            </a:r>
            <a:r>
              <a:rPr lang="en-US"/>
              <a:t> clause</a:t>
            </a:r>
            <a:endParaRPr/>
          </a:p>
          <a:p>
            <a:pPr marL="384048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Produce as a result the attributes and aggregation of the </a:t>
            </a: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clause</a:t>
            </a:r>
            <a:endParaRPr/>
          </a:p>
        </p:txBody>
      </p:sp>
      <p:sp>
        <p:nvSpPr>
          <p:cNvPr id="861" name="Google Shape;861;p74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</a:t>
            </a:r>
            <a:endParaRPr/>
          </a:p>
        </p:txBody>
      </p:sp>
      <p:sp>
        <p:nvSpPr>
          <p:cNvPr id="862" name="Google Shape;862;p7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63" name="Google Shape;863;p74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75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20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Compute the number of employees for each project</a:t>
            </a:r>
            <a:endParaRPr/>
          </a:p>
        </p:txBody>
      </p:sp>
      <p:sp>
        <p:nvSpPr>
          <p:cNvPr id="869" name="Google Shape;869;p75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</a:t>
            </a:r>
            <a:endParaRPr/>
          </a:p>
        </p:txBody>
      </p:sp>
      <p:pic>
        <p:nvPicPr>
          <p:cNvPr id="870" name="Google Shape;870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2743199"/>
            <a:ext cx="6400800" cy="1641231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7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72" name="Google Shape;872;p7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6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When tuples have nulls, there are some rules: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The value NULL is ignored in any aggregation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Count(*): a number of tuples in a relation</a:t>
            </a:r>
            <a:endParaRPr/>
          </a:p>
          <a:p>
            <a:pPr marL="566928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/>
              <a:t>Count(A): a number of tuples with non-NULL values for A attribute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NULL is treated as an ordinary value when forming groups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The count of empty bag is 0, other aggregation of empty bag is NULL</a:t>
            </a:r>
            <a:endParaRPr/>
          </a:p>
        </p:txBody>
      </p:sp>
      <p:sp>
        <p:nvSpPr>
          <p:cNvPr id="879" name="Google Shape;879;p76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Grouping, Aggregation, and Nulls</a:t>
            </a:r>
            <a:endParaRPr/>
          </a:p>
        </p:txBody>
      </p:sp>
      <p:sp>
        <p:nvSpPr>
          <p:cNvPr id="880" name="Google Shape;880;p7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81" name="Google Shape;881;p7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7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Example: Suppose R(A,B) as followed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384048" lvl="1" indent="-50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888" name="Google Shape;888;p77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Grouping, Aggregation, and Nulls</a:t>
            </a:r>
            <a:endParaRPr/>
          </a:p>
        </p:txBody>
      </p:sp>
      <p:graphicFrame>
        <p:nvGraphicFramePr>
          <p:cNvPr id="889" name="Google Shape;889;p77"/>
          <p:cNvGraphicFramePr/>
          <p:nvPr/>
        </p:nvGraphicFramePr>
        <p:xfrm>
          <a:off x="3657600" y="2306320"/>
          <a:ext cx="1724650" cy="741700"/>
        </p:xfrm>
        <a:graphic>
          <a:graphicData uri="http://schemas.openxmlformats.org/drawingml/2006/table">
            <a:tbl>
              <a:tblPr firstRow="1" bandRow="1">
                <a:noFill/>
                <a:tableStyleId>{3E43525E-37C0-4876-8FA3-B76E93834B79}</a:tableStyleId>
              </a:tblPr>
              <a:tblGrid>
                <a:gridCol w="86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0" name="Google Shape;890;p77"/>
          <p:cNvSpPr txBox="1"/>
          <p:nvPr/>
        </p:nvSpPr>
        <p:spPr>
          <a:xfrm>
            <a:off x="1219200" y="3085743"/>
            <a:ext cx="3124200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 of query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count(B)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FROM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GROUP BY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one tuple (NULL,0)</a:t>
            </a:r>
            <a:endParaRPr/>
          </a:p>
        </p:txBody>
      </p:sp>
      <p:sp>
        <p:nvSpPr>
          <p:cNvPr id="891" name="Google Shape;891;p77"/>
          <p:cNvSpPr txBox="1"/>
          <p:nvPr/>
        </p:nvSpPr>
        <p:spPr>
          <a:xfrm>
            <a:off x="5334000" y="3085743"/>
            <a:ext cx="3200400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 of query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sum(B)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FROM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GROUP BY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one tuple (NULL,NULL)</a:t>
            </a:r>
            <a:endParaRPr/>
          </a:p>
        </p:txBody>
      </p:sp>
      <p:sp>
        <p:nvSpPr>
          <p:cNvPr id="892" name="Google Shape;892;p7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893" name="Google Shape;893;p7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8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If we want to apply conditions to tuples of relations, we put those conditions in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clause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If we want to apply conditions to groups of tuples after grouping, those conditions are based on some aggregations, how can we do?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In that case, we follow the </a:t>
            </a:r>
            <a:r>
              <a:rPr lang="en-US">
                <a:solidFill>
                  <a:srgbClr val="FF0000"/>
                </a:solidFill>
              </a:rPr>
              <a:t>GROUP BY</a:t>
            </a:r>
            <a:r>
              <a:rPr lang="en-US"/>
              <a:t> clause with a </a:t>
            </a:r>
            <a:r>
              <a:rPr lang="en-US">
                <a:solidFill>
                  <a:srgbClr val="FF0000"/>
                </a:solidFill>
              </a:rPr>
              <a:t>HAVING</a:t>
            </a:r>
            <a:r>
              <a:rPr lang="en-US"/>
              <a:t> clause</a:t>
            </a:r>
            <a:endParaRPr/>
          </a:p>
        </p:txBody>
      </p:sp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Considerations …</a:t>
            </a:r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Syntax:</a:t>
            </a:r>
            <a:endParaRPr/>
          </a:p>
        </p:txBody>
      </p:sp>
      <p:sp>
        <p:nvSpPr>
          <p:cNvPr id="909" name="Google Shape;909;p7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HAVING clause</a:t>
            </a:r>
            <a:endParaRPr/>
          </a:p>
        </p:txBody>
      </p:sp>
      <p:sp>
        <p:nvSpPr>
          <p:cNvPr id="910" name="Google Shape;910;p79"/>
          <p:cNvSpPr txBox="1"/>
          <p:nvPr/>
        </p:nvSpPr>
        <p:spPr>
          <a:xfrm>
            <a:off x="1981200" y="2323743"/>
            <a:ext cx="5486400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attributes&gt;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tables&gt;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&lt;conditions on tuples&gt;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&lt;list of attributes&gt;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&lt;conditions on groups&gt;</a:t>
            </a:r>
            <a:endParaRPr/>
          </a:p>
        </p:txBody>
      </p:sp>
      <p:sp>
        <p:nvSpPr>
          <p:cNvPr id="911" name="Google Shape;911;p7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12" name="Google Shape;912;p7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21: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Print the number of employees for each those department, whose average salary exceeds 80000</a:t>
            </a:r>
            <a:endParaRPr/>
          </a:p>
        </p:txBody>
      </p:sp>
      <p:sp>
        <p:nvSpPr>
          <p:cNvPr id="918" name="Google Shape;918;p80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HAVING clause</a:t>
            </a:r>
            <a:endParaRPr/>
          </a:p>
        </p:txBody>
      </p:sp>
      <p:pic>
        <p:nvPicPr>
          <p:cNvPr id="919" name="Google Shape;919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200400"/>
            <a:ext cx="7490534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80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21" name="Google Shape;921;p8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5.1: 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employees named as ‘Võ Việt Anh’</a:t>
            </a:r>
            <a:endParaRPr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 5.2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Find all employees whose name is ended at ‘Anh’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Pattern Matching in SQL</a:t>
            </a:r>
            <a:endParaRPr/>
          </a:p>
        </p:txBody>
      </p:sp>
      <p:pic>
        <p:nvPicPr>
          <p:cNvPr id="262" name="Google Shape;2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4114800"/>
            <a:ext cx="7086600" cy="923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5029199"/>
            <a:ext cx="7010400" cy="94339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265" name="Google Shape;265;p9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Some rules about HAVING clause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An aggregation in a </a:t>
            </a:r>
            <a:r>
              <a:rPr lang="en-US">
                <a:solidFill>
                  <a:srgbClr val="FF0000"/>
                </a:solidFill>
              </a:rPr>
              <a:t>HAVING</a:t>
            </a:r>
            <a:r>
              <a:rPr lang="en-US"/>
              <a:t> clause applies only to the tuples of the group being tested</a:t>
            </a:r>
            <a:endParaRPr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/>
              <a:t>Any attribute of relations in the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clause may be aggregated in the </a:t>
            </a:r>
            <a:r>
              <a:rPr lang="en-US">
                <a:solidFill>
                  <a:srgbClr val="FF0000"/>
                </a:solidFill>
              </a:rPr>
              <a:t>HAVING</a:t>
            </a:r>
            <a:r>
              <a:rPr lang="en-US"/>
              <a:t> clause, but only those attributes that are in the </a:t>
            </a:r>
            <a:r>
              <a:rPr lang="en-US">
                <a:solidFill>
                  <a:srgbClr val="FF0000"/>
                </a:solidFill>
              </a:rPr>
              <a:t>GROUP BY</a:t>
            </a:r>
            <a:r>
              <a:rPr lang="en-US"/>
              <a:t> list may appear un-aggregated in the </a:t>
            </a:r>
            <a:r>
              <a:rPr lang="en-US">
                <a:solidFill>
                  <a:srgbClr val="FF0000"/>
                </a:solidFill>
              </a:rPr>
              <a:t>HAVING</a:t>
            </a:r>
            <a:r>
              <a:rPr lang="en-US"/>
              <a:t> clause (the same rule as for the </a:t>
            </a: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clause)</a:t>
            </a:r>
            <a:endParaRPr/>
          </a:p>
        </p:txBody>
      </p:sp>
      <p:sp>
        <p:nvSpPr>
          <p:cNvPr id="928" name="Google Shape;928;p81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HAVING clause</a:t>
            </a:r>
            <a:endParaRPr/>
          </a:p>
        </p:txBody>
      </p:sp>
      <p:sp>
        <p:nvSpPr>
          <p:cNvPr id="929" name="Google Shape;929;p8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30" name="Google Shape;930;p81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2"/>
          <p:cNvSpPr txBox="1">
            <a:spLocks noGrp="1"/>
          </p:cNvSpPr>
          <p:nvPr>
            <p:ph type="body" idx="1"/>
          </p:nvPr>
        </p:nvSpPr>
        <p:spPr>
          <a:xfrm>
            <a:off x="585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/>
              <a:t>Example:</a:t>
            </a:r>
            <a:endParaRPr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SELECT proNum, COUNT(empSSN) AS Number_Of_Employees,</a:t>
            </a:r>
            <a:endParaRPr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FROM  tblWorksOn </a:t>
            </a:r>
            <a:endParaRPr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GROUP BY </a:t>
            </a:r>
            <a:r>
              <a:rPr lang="en-US" sz="1900" b="1"/>
              <a:t>proNum</a:t>
            </a:r>
            <a:endParaRPr sz="1900" b="1"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HAVING AVG(</a:t>
            </a:r>
            <a:r>
              <a:rPr lang="en-US" sz="1900" b="1"/>
              <a:t>workHours</a:t>
            </a:r>
            <a:r>
              <a:rPr lang="en-US" sz="1900"/>
              <a:t>)&gt;20</a:t>
            </a:r>
            <a:endParaRPr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sz="1900"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SELECT proNum, COUNT(empSSN) AS Number_Of_Employees,</a:t>
            </a:r>
            <a:endParaRPr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FROM  tblWorksOn </a:t>
            </a:r>
            <a:endParaRPr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GROUP BY </a:t>
            </a:r>
            <a:r>
              <a:rPr lang="en-US" sz="1900" b="1"/>
              <a:t>proNum</a:t>
            </a:r>
            <a:endParaRPr sz="1900" b="1"/>
          </a:p>
          <a:p>
            <a:pPr marL="966788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HAVING </a:t>
            </a:r>
            <a:r>
              <a:rPr lang="en-US" sz="1900" b="1"/>
              <a:t>proNum</a:t>
            </a:r>
            <a:r>
              <a:rPr lang="en-US" sz="1900"/>
              <a:t>=4</a:t>
            </a:r>
            <a:endParaRPr/>
          </a:p>
        </p:txBody>
      </p:sp>
      <p:sp>
        <p:nvSpPr>
          <p:cNvPr id="937" name="Google Shape;937;p82"/>
          <p:cNvSpPr txBox="1"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/>
              <a:t>HAVING clause</a:t>
            </a:r>
            <a:endParaRPr/>
          </a:p>
        </p:txBody>
      </p:sp>
      <p:sp>
        <p:nvSpPr>
          <p:cNvPr id="938" name="Google Shape;938;p82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/>
          </a:p>
        </p:txBody>
      </p:sp>
      <p:sp>
        <p:nvSpPr>
          <p:cNvPr id="939" name="Google Shape;939;p8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4243</Words>
  <Application>Microsoft Office PowerPoint</Application>
  <PresentationFormat>On-screen Show (4:3)</PresentationFormat>
  <Paragraphs>838</Paragraphs>
  <Slides>91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91</vt:i4>
      </vt:variant>
    </vt:vector>
  </HeadingPairs>
  <TitlesOfParts>
    <vt:vector size="99" baseType="lpstr">
      <vt:lpstr>Noto Sans Symbols</vt:lpstr>
      <vt:lpstr>Arial</vt:lpstr>
      <vt:lpstr>Helvetica Neue</vt:lpstr>
      <vt:lpstr>Source Code Pro</vt:lpstr>
      <vt:lpstr>Calibri</vt:lpstr>
      <vt:lpstr>Consolas</vt:lpstr>
      <vt:lpstr>Retrospect</vt:lpstr>
      <vt:lpstr>Custom Design</vt:lpstr>
      <vt:lpstr>Chapter 6</vt:lpstr>
      <vt:lpstr>Objectives</vt:lpstr>
      <vt:lpstr>Contents</vt:lpstr>
      <vt:lpstr>REVIEW</vt:lpstr>
      <vt:lpstr>REVIEW – Entity Relationship Diagram</vt:lpstr>
      <vt:lpstr>Integrity constraints </vt:lpstr>
      <vt:lpstr>Comparison of Strings</vt:lpstr>
      <vt:lpstr>Pattern Matching in SQL</vt:lpstr>
      <vt:lpstr>Pattern Matching in SQL</vt:lpstr>
      <vt:lpstr>Pattern Matching in SQL</vt:lpstr>
      <vt:lpstr>PowerPoint Presentation</vt:lpstr>
      <vt:lpstr>Dates and Times</vt:lpstr>
      <vt:lpstr>Null Values</vt:lpstr>
      <vt:lpstr>The Truth-Value UNKNOWN</vt:lpstr>
      <vt:lpstr>The Truth-Value Unknown</vt:lpstr>
      <vt:lpstr>SQL Overview</vt:lpstr>
      <vt:lpstr> Data Definition Language - CREATE</vt:lpstr>
      <vt:lpstr>Data Definition Language - Demo</vt:lpstr>
      <vt:lpstr>Data Definition Language – ALTER, DROP</vt:lpstr>
      <vt:lpstr>Data Definition Language– ALTER, DROP</vt:lpstr>
      <vt:lpstr>PowerPoint Presentation</vt:lpstr>
      <vt:lpstr>2.Giới tính mặc định Nam - default </vt:lpstr>
      <vt:lpstr>3.Tên và địa chỉ cung cấp ko được trùng: unique </vt:lpstr>
      <vt:lpstr>PowerPoint Presentation</vt:lpstr>
      <vt:lpstr>PowerPoint Presentation</vt:lpstr>
      <vt:lpstr>Data Definition Language– ALTER, DROP -Xóa</vt:lpstr>
      <vt:lpstr>Physical Diagram - FUHCompany</vt:lpstr>
      <vt:lpstr>Data Manipulation Language (DML)</vt:lpstr>
      <vt:lpstr>PowerPoint Presentation</vt:lpstr>
      <vt:lpstr>Data Manipulation Language (DML)</vt:lpstr>
      <vt:lpstr>PowerPoint Presentation</vt:lpstr>
      <vt:lpstr>Data Manipulation Language (DML)</vt:lpstr>
      <vt:lpstr>Data Manipulation Language (DML)</vt:lpstr>
      <vt:lpstr>PowerPoint Presentation</vt:lpstr>
      <vt:lpstr>T-SQL : Basic Syntax for a simple SELECT queries</vt:lpstr>
      <vt:lpstr>Common Query in SQL</vt:lpstr>
      <vt:lpstr>Projection in SQL</vt:lpstr>
      <vt:lpstr>Selection in SQL</vt:lpstr>
      <vt:lpstr>Ordering the Output</vt:lpstr>
      <vt:lpstr>Ordering the Output</vt:lpstr>
      <vt:lpstr>6.2 QUERIES INVOLVING MORE THAN ONE RELATION</vt:lpstr>
      <vt:lpstr>Queries Involving More Than One Relation</vt:lpstr>
      <vt:lpstr>Products and Joins in SQL</vt:lpstr>
      <vt:lpstr>Products and Joins in SQL</vt:lpstr>
      <vt:lpstr>What we do if …</vt:lpstr>
      <vt:lpstr>Tuple Variables</vt:lpstr>
      <vt:lpstr>Disambiguating Attributes</vt:lpstr>
      <vt:lpstr>What we do if …</vt:lpstr>
      <vt:lpstr>Union, Intersection, Difference of Queries</vt:lpstr>
      <vt:lpstr>Union, Intersection, Difference of Queries</vt:lpstr>
      <vt:lpstr>Union, Intersection, Difference of Queries</vt:lpstr>
      <vt:lpstr>Union, Intersection, Difference of Queries</vt:lpstr>
      <vt:lpstr>6.3 SUB QUERIES</vt:lpstr>
      <vt:lpstr>Sub-queries</vt:lpstr>
      <vt:lpstr>Sub-queries that Produce Scalar Values</vt:lpstr>
      <vt:lpstr>Sub-queries that Produce Scalar Values</vt:lpstr>
      <vt:lpstr>Sub-queries that Produce Scalar Values</vt:lpstr>
      <vt:lpstr>Sub-queries that Produce Scalar Values</vt:lpstr>
      <vt:lpstr>Sub-queries that Produce Scalar Values</vt:lpstr>
      <vt:lpstr>Conditions Involving Relations</vt:lpstr>
      <vt:lpstr>Conditions Involving Tuples</vt:lpstr>
      <vt:lpstr>Sub-queries that Produce Scalar Values</vt:lpstr>
      <vt:lpstr>Correlated Sub-queries</vt:lpstr>
      <vt:lpstr>Correlated Sub-queries</vt:lpstr>
      <vt:lpstr>Correlated Sub-queries</vt:lpstr>
      <vt:lpstr>Sub-queries in FROM Clauses</vt:lpstr>
      <vt:lpstr>SQL Join Expressions</vt:lpstr>
      <vt:lpstr>SQL Join Expression</vt:lpstr>
      <vt:lpstr>SQL Join Expression</vt:lpstr>
      <vt:lpstr>Natural Joins</vt:lpstr>
      <vt:lpstr>Outer Joins</vt:lpstr>
      <vt:lpstr>Outer joins</vt:lpstr>
      <vt:lpstr>Outer joins</vt:lpstr>
      <vt:lpstr>6.4 Full-Relation Operations</vt:lpstr>
      <vt:lpstr>Eliminating Duplicates</vt:lpstr>
      <vt:lpstr>Eliminating Duplicates</vt:lpstr>
      <vt:lpstr>Duplicates in Unions, Intersections, and Differences</vt:lpstr>
      <vt:lpstr>Grouping and Aggregation in SQL</vt:lpstr>
      <vt:lpstr>Aggregation Operators</vt:lpstr>
      <vt:lpstr>Aggregation Operators</vt:lpstr>
      <vt:lpstr>Grouping</vt:lpstr>
      <vt:lpstr>Grouping</vt:lpstr>
      <vt:lpstr>Grouping</vt:lpstr>
      <vt:lpstr>Grouping</vt:lpstr>
      <vt:lpstr>Grouping, Aggregation, and Nulls</vt:lpstr>
      <vt:lpstr>Grouping, Aggregation, and Nulls</vt:lpstr>
      <vt:lpstr>Considerations …</vt:lpstr>
      <vt:lpstr>HAVING clause</vt:lpstr>
      <vt:lpstr>HAVING clause</vt:lpstr>
      <vt:lpstr>HAVING clause</vt:lpstr>
      <vt:lpstr>HAVING clause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cp:lastModifiedBy>Trần Ngân</cp:lastModifiedBy>
  <cp:revision>9</cp:revision>
  <dcterms:created xsi:type="dcterms:W3CDTF">2020-12-02T06:50:22Z</dcterms:created>
  <dcterms:modified xsi:type="dcterms:W3CDTF">2022-10-07T15:17:03Z</dcterms:modified>
</cp:coreProperties>
</file>