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2"/>
  </p:notesMasterIdLst>
  <p:handoutMasterIdLst>
    <p:handoutMasterId r:id="rId43"/>
  </p:handoutMasterIdLst>
  <p:sldIdLst>
    <p:sldId id="439" r:id="rId2"/>
    <p:sldId id="440" r:id="rId3"/>
    <p:sldId id="555" r:id="rId4"/>
    <p:sldId id="558" r:id="rId5"/>
    <p:sldId id="572" r:id="rId6"/>
    <p:sldId id="559" r:id="rId7"/>
    <p:sldId id="560" r:id="rId8"/>
    <p:sldId id="527" r:id="rId9"/>
    <p:sldId id="540" r:id="rId10"/>
    <p:sldId id="571" r:id="rId11"/>
    <p:sldId id="573" r:id="rId12"/>
    <p:sldId id="578" r:id="rId13"/>
    <p:sldId id="569" r:id="rId14"/>
    <p:sldId id="570" r:id="rId15"/>
    <p:sldId id="574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575" r:id="rId27"/>
    <p:sldId id="576" r:id="rId28"/>
    <p:sldId id="577" r:id="rId29"/>
    <p:sldId id="499" r:id="rId30"/>
    <p:sldId id="539" r:id="rId31"/>
    <p:sldId id="537" r:id="rId32"/>
    <p:sldId id="538" r:id="rId33"/>
    <p:sldId id="495" r:id="rId34"/>
    <p:sldId id="505" r:id="rId35"/>
    <p:sldId id="564" r:id="rId36"/>
    <p:sldId id="565" r:id="rId37"/>
    <p:sldId id="566" r:id="rId38"/>
    <p:sldId id="567" r:id="rId39"/>
    <p:sldId id="568" r:id="rId40"/>
    <p:sldId id="49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5256" autoAdjust="0"/>
  </p:normalViewPr>
  <p:slideViewPr>
    <p:cSldViewPr>
      <p:cViewPr varScale="1">
        <p:scale>
          <a:sx n="82" d="100"/>
          <a:sy n="82" d="100"/>
        </p:scale>
        <p:origin x="15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/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87FA-C239-4BC5-A63B-0735585D4108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1974F-3032-4B06-A443-721F8E7BDDBC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A2FB-8D9A-435F-98D7-4FE8CD7DD98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F14B-FF91-462E-877D-776821D0488C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2EB7B-0035-43C6-A206-869D3910E63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8246-9888-4A13-BB5D-CBB46D4297D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1733F-DC1E-48B3-90BB-1A8E987E3EAA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132C-00E8-40B9-91DB-61C00A1276E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B964-0A56-4DAF-8E1F-231BE20D8A53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9718-3D32-457E-8BD8-FEDCCCB46CF7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980ECD-254F-412E-8E99-CA6982BCB23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/>
              <a:t>Encapsulation</a:t>
            </a:r>
            <a:br>
              <a:rPr lang="en-US" dirty="0"/>
            </a:br>
            <a:br>
              <a:rPr lang="en-US" b="1" dirty="0"/>
            </a:b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/>
              <a:t>//default constructor</a:t>
            </a:r>
            <a:br>
              <a:rPr lang="en-US" dirty="0"/>
            </a:br>
            <a:r>
              <a:rPr lang="en-US" sz="2000" dirty="0">
                <a:solidFill>
                  <a:srgbClr val="0000FF"/>
                </a:solidFill>
              </a:rPr>
              <a:t>public Student(){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code=“SE123”;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name=“</a:t>
            </a:r>
            <a:r>
              <a:rPr lang="en-US" sz="2000" dirty="0" err="1">
                <a:solidFill>
                  <a:srgbClr val="0000FF"/>
                </a:solidFill>
              </a:rPr>
              <a:t>Hieu</a:t>
            </a:r>
            <a:r>
              <a:rPr lang="en-US" sz="2000" dirty="0">
                <a:solidFill>
                  <a:srgbClr val="0000FF"/>
                </a:solidFill>
              </a:rPr>
              <a:t>”;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bYear</a:t>
            </a:r>
            <a:r>
              <a:rPr lang="en-US" sz="2000" dirty="0">
                <a:solidFill>
                  <a:srgbClr val="0000FF"/>
                </a:solidFill>
              </a:rPr>
              <a:t>= 2000;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address=“1 Ba </a:t>
            </a:r>
            <a:r>
              <a:rPr lang="en-US" sz="2000" dirty="0" err="1">
                <a:solidFill>
                  <a:srgbClr val="0000FF"/>
                </a:solidFill>
              </a:rPr>
              <a:t>Trieu</a:t>
            </a:r>
            <a:r>
              <a:rPr lang="en-US" sz="2000" dirty="0">
                <a:solidFill>
                  <a:srgbClr val="0000FF"/>
                </a:solidFill>
              </a:rPr>
              <a:t> , HN”.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//constructor with parameters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public Student(String code, String name,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bYear</a:t>
            </a:r>
            <a:r>
              <a:rPr lang="en-US" sz="2000" dirty="0">
                <a:solidFill>
                  <a:srgbClr val="0000FF"/>
                </a:solidFill>
              </a:rPr>
              <a:t>, String address){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this.code</a:t>
            </a:r>
            <a:r>
              <a:rPr lang="en-US" sz="2000" dirty="0">
                <a:solidFill>
                  <a:srgbClr val="0000FF"/>
                </a:solidFill>
              </a:rPr>
              <a:t>=code;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this.name=name;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this.bYear</a:t>
            </a:r>
            <a:r>
              <a:rPr lang="en-US" sz="2000" dirty="0">
                <a:solidFill>
                  <a:srgbClr val="0000FF"/>
                </a:solidFill>
              </a:rPr>
              <a:t>= year;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rgbClr val="0000FF"/>
                </a:solidFill>
              </a:rPr>
              <a:t>this.address</a:t>
            </a:r>
            <a:r>
              <a:rPr lang="en-US" sz="2000" dirty="0">
                <a:solidFill>
                  <a:srgbClr val="0000FF"/>
                </a:solidFill>
              </a:rPr>
              <a:t>=address.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object: </a:t>
            </a:r>
            <a:r>
              <a:rPr lang="en-US" dirty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keyword </a:t>
            </a:r>
            <a:r>
              <a:rPr lang="en-US" sz="2400" b="1" dirty="0"/>
              <a:t>this</a:t>
            </a:r>
            <a:r>
              <a:rPr lang="en-US" sz="2400" dirty="0"/>
              <a:t> returns the address of the current object. </a:t>
            </a:r>
          </a:p>
          <a:p>
            <a:r>
              <a:rPr lang="en-US" sz="2400" dirty="0"/>
              <a:t>This holds the address of the region of memory that contains all of the data stored in the instance variables of current object.</a:t>
            </a:r>
          </a:p>
          <a:p>
            <a:r>
              <a:rPr lang="en-US" sz="2400" b="1" dirty="0"/>
              <a:t>Scope of this: this</a:t>
            </a:r>
            <a:r>
              <a:rPr lang="en-US" sz="2400" dirty="0"/>
              <a:t> is created and used just when the member method is called. After the member method terminates </a:t>
            </a:r>
            <a:r>
              <a:rPr lang="en-US" sz="2400" b="1" dirty="0"/>
              <a:t>this</a:t>
            </a:r>
            <a:r>
              <a:rPr lang="en-US" sz="2400" dirty="0"/>
              <a:t> will be discarded</a:t>
            </a:r>
          </a:p>
        </p:txBody>
      </p:sp>
    </p:spTree>
    <p:extLst>
      <p:ext uri="{BB962C8B-B14F-4D97-AF65-F5344CB8AC3E}">
        <p14:creationId xmlns:p14="http://schemas.microsoft.com/office/powerpoint/2010/main" val="2081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r>
              <a:rPr lang="en-US" u="sng" dirty="0"/>
              <a:t>Member functions </a:t>
            </a:r>
            <a:r>
              <a:rPr lang="en-US" dirty="0"/>
              <a:t>are the functions, which have their declaration inside the class definition and </a:t>
            </a:r>
            <a:r>
              <a:rPr lang="en-US" u="sng" dirty="0"/>
              <a:t>work on the data members </a:t>
            </a:r>
            <a:r>
              <a:rPr lang="en-US" dirty="0"/>
              <a:t>of the class. </a:t>
            </a:r>
          </a:p>
          <a:p>
            <a:r>
              <a:rPr lang="en-US" dirty="0"/>
              <a:t>Typical method declaration: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[modifier] </a:t>
            </a:r>
            <a:r>
              <a:rPr lang="en-US" sz="2500" b="1" dirty="0" err="1">
                <a:solidFill>
                  <a:srgbClr val="0070C0"/>
                </a:solidFill>
                <a:latin typeface="Courier" pitchFamily="49" charset="0"/>
              </a:rPr>
              <a:t>ReturnType</a:t>
            </a:r>
            <a:r>
              <a:rPr lang="en-US" sz="2500" b="1" dirty="0">
                <a:latin typeface="Courier" pitchFamily="49" charset="0"/>
              </a:rPr>
              <a:t> </a:t>
            </a:r>
            <a:r>
              <a:rPr lang="en-US" sz="2500" b="1" dirty="0" err="1">
                <a:latin typeface="Courier" pitchFamily="49" charset="0"/>
              </a:rPr>
              <a:t>methodName</a:t>
            </a:r>
            <a:r>
              <a:rPr lang="en-US" sz="2500" b="1" dirty="0">
                <a:latin typeface="Courier" pitchFamily="49" charset="0"/>
              </a:rPr>
              <a:t> (</a:t>
            </a:r>
            <a:r>
              <a:rPr lang="en-US" sz="2500" b="1" dirty="0" err="1">
                <a:solidFill>
                  <a:srgbClr val="0070C0"/>
                </a:solidFill>
                <a:latin typeface="Courier" pitchFamily="49" charset="0"/>
              </a:rPr>
              <a:t>params</a:t>
            </a:r>
            <a:r>
              <a:rPr lang="en-US" sz="2500" b="1" dirty="0">
                <a:latin typeface="Courier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500" b="1" dirty="0">
                <a:latin typeface="Courier" pitchFamily="49" charset="0"/>
              </a:rPr>
              <a:t>  &lt;code&gt;</a:t>
            </a:r>
          </a:p>
          <a:p>
            <a:pPr marL="0" indent="0">
              <a:buNone/>
            </a:pPr>
            <a:r>
              <a:rPr lang="en-US" sz="2500" b="1" dirty="0">
                <a:latin typeface="Courier" pitchFamily="49" charset="0"/>
              </a:rPr>
              <a:t>}</a:t>
            </a:r>
          </a:p>
          <a:p>
            <a:pPr lvl="0">
              <a:buClrTx/>
              <a:buSzTx/>
              <a:buFont typeface="Arial" charset="0"/>
              <a:buChar char="•"/>
              <a:defRPr/>
            </a:pPr>
            <a:r>
              <a:rPr lang="en-US" sz="2500" dirty="0"/>
              <a:t>Signature: data help identifying something </a:t>
            </a:r>
          </a:p>
          <a:p>
            <a:pPr lvl="0">
              <a:buClrTx/>
              <a:buSzTx/>
              <a:buFont typeface="Arial" charset="0"/>
              <a:buChar char="•"/>
              <a:defRPr/>
            </a:pPr>
            <a:r>
              <a:rPr lang="en-US" sz="2500" dirty="0"/>
              <a:t>Method Signature:   </a:t>
            </a:r>
            <a:r>
              <a:rPr lang="en-US" sz="2500" dirty="0">
                <a:solidFill>
                  <a:srgbClr val="0000FF"/>
                </a:solidFill>
              </a:rPr>
              <a:t>name + order of parameter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9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A getter is a method that gets the value of a property. </a:t>
            </a:r>
          </a:p>
          <a:p>
            <a:r>
              <a:rPr lang="en-US" dirty="0"/>
              <a:t>A setter is a method that sets the value of a property.</a:t>
            </a:r>
          </a:p>
          <a:p>
            <a:r>
              <a:rPr lang="en-US" dirty="0"/>
              <a:t>Uses: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for completeness of encapsulation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maintain a consistent interface in case internal details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public String </a:t>
            </a:r>
            <a:r>
              <a:rPr lang="en-US" dirty="0" err="1">
                <a:solidFill>
                  <a:srgbClr val="0000FF"/>
                </a:solidFill>
              </a:rPr>
              <a:t>getName</a:t>
            </a:r>
            <a:r>
              <a:rPr lang="en-US" dirty="0">
                <a:solidFill>
                  <a:srgbClr val="0000FF"/>
                </a:solidFill>
              </a:rPr>
              <a:t>(){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return name;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void </a:t>
            </a:r>
            <a:r>
              <a:rPr lang="en-US" dirty="0" err="1">
                <a:solidFill>
                  <a:srgbClr val="0000FF"/>
                </a:solidFill>
              </a:rPr>
              <a:t>setName</a:t>
            </a:r>
            <a:r>
              <a:rPr lang="en-US" dirty="0">
                <a:solidFill>
                  <a:srgbClr val="0000FF"/>
                </a:solidFill>
              </a:rPr>
              <a:t>(String name){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  if(! </a:t>
            </a:r>
            <a:r>
              <a:rPr lang="en-US" dirty="0" err="1">
                <a:solidFill>
                  <a:srgbClr val="0000FF"/>
                </a:solidFill>
              </a:rPr>
              <a:t>name.isEmpty</a:t>
            </a:r>
            <a:r>
              <a:rPr lang="en-US" dirty="0">
                <a:solidFill>
                  <a:srgbClr val="0000FF"/>
                </a:solidFill>
              </a:rPr>
              <a:t>())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       this.name=name;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64260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Member functions: </a:t>
            </a:r>
            <a:br>
              <a:rPr lang="en-US" dirty="0"/>
            </a:br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public void input(){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//code here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void output(){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   //code here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553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Arguments a Constructor/Method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uses the mechanism passing by value. Arguments can be:</a:t>
            </a:r>
          </a:p>
          <a:p>
            <a:pPr lvl="1"/>
            <a:r>
              <a:rPr lang="en-US" dirty="0"/>
              <a:t>Primitive Data Type Arguments</a:t>
            </a:r>
          </a:p>
          <a:p>
            <a:pPr lvl="1"/>
            <a:r>
              <a:rPr lang="en-US" dirty="0"/>
              <a:t>Reference Data Type Arguments (objects)</a:t>
            </a:r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Objects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9154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500" dirty="0"/>
              <a:t>Class provides the blueprint for objects; you create an object from a class.</a:t>
            </a:r>
          </a:p>
          <a:p>
            <a:pPr marL="457200" lvl="1" indent="0">
              <a:buClrTx/>
              <a:buNone/>
            </a:pPr>
            <a:r>
              <a:rPr lang="en-US" sz="2400" dirty="0">
                <a:latin typeface="Courier" pitchFamily="49" charset="0"/>
              </a:rPr>
              <a:t>Student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err="1">
                <a:latin typeface="Courier" pitchFamily="49" charset="0"/>
              </a:rPr>
              <a:t>stu</a:t>
            </a:r>
            <a:r>
              <a:rPr lang="en-US" sz="2400" dirty="0">
                <a:latin typeface="Courier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Student(“SE123”,”Minh”,2000,”1 Ba </a:t>
            </a:r>
            <a:r>
              <a:rPr lang="en-US" sz="2400" dirty="0" err="1">
                <a:latin typeface="Courier" pitchFamily="49" charset="0"/>
              </a:rPr>
              <a:t>Trieu</a:t>
            </a:r>
            <a:r>
              <a:rPr lang="en-US" sz="2400" dirty="0">
                <a:latin typeface="Courier" pitchFamily="49" charset="0"/>
              </a:rPr>
              <a:t>”);</a:t>
            </a:r>
          </a:p>
          <a:p>
            <a:r>
              <a:rPr lang="en-US" dirty="0"/>
              <a:t>Statement has three parts: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are 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object (memory is allocated).</a:t>
            </a:r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object (values are assigned to fields).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9006" y="2743200"/>
            <a:ext cx="0" cy="9913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62200" y="2743200"/>
            <a:ext cx="9906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Type of Constructors</a:t>
            </a:r>
            <a:br>
              <a:rPr lang="en-US" dirty="0"/>
            </a:br>
            <a:r>
              <a:rPr lang="en-US" dirty="0"/>
              <a:t>Create/Use an object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/>
              <a:t>Default constructor</a:t>
            </a:r>
            <a:r>
              <a:rPr lang="en-US" sz="2400" dirty="0"/>
              <a:t>: Constructor with no parameter.</a:t>
            </a:r>
          </a:p>
          <a:p>
            <a:r>
              <a:rPr lang="en-US" sz="2400" b="1" i="1" dirty="0"/>
              <a:t>Parametric constructor</a:t>
            </a:r>
            <a:r>
              <a:rPr lang="en-US" sz="2400" dirty="0"/>
              <a:t>: Constructor with at least one parameter.</a:t>
            </a:r>
          </a:p>
          <a:p>
            <a:endParaRPr lang="en-US" sz="2400" b="1" dirty="0"/>
          </a:p>
          <a:p>
            <a:r>
              <a:rPr lang="en-US" sz="2400" b="1" dirty="0"/>
              <a:t>Create an object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/>
              <a:t>Accessing a field of the object</a:t>
            </a:r>
          </a:p>
          <a:p>
            <a:pPr>
              <a:buNone/>
            </a:pPr>
            <a:r>
              <a:rPr lang="en-US" sz="2400" b="1" dirty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/>
              <a:t>Calling a method of an object</a:t>
            </a:r>
          </a:p>
          <a:p>
            <a:pPr marL="738188">
              <a:buNone/>
            </a:pPr>
            <a:r>
              <a:rPr lang="en-US" sz="2400" b="1" dirty="0">
                <a:solidFill>
                  <a:srgbClr val="0000FF"/>
                </a:solidFill>
              </a:rPr>
              <a:t>object.method(params)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system default constructor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/>
              <a:t>Class and Object</a:t>
            </a:r>
          </a:p>
          <a:p>
            <a:r>
              <a:rPr lang="en-US" sz="2400" dirty="0"/>
              <a:t>How to identify classes</a:t>
            </a:r>
          </a:p>
          <a:p>
            <a:r>
              <a:rPr lang="en-US" sz="2400" dirty="0"/>
              <a:t>Hints for class design</a:t>
            </a:r>
          </a:p>
          <a:p>
            <a:r>
              <a:rPr lang="en-US" sz="2400" dirty="0"/>
              <a:t>How to declare/use a class</a:t>
            </a:r>
          </a:p>
          <a:p>
            <a:r>
              <a:rPr lang="en-US" sz="2400" dirty="0"/>
              <a:t>Current object</a:t>
            </a:r>
          </a:p>
          <a:p>
            <a:r>
              <a:rPr lang="en-US" sz="2400" dirty="0"/>
              <a:t>Member functions</a:t>
            </a:r>
          </a:p>
          <a:p>
            <a:r>
              <a:rPr lang="en-US" sz="2400" dirty="0"/>
              <a:t>Concept Package</a:t>
            </a:r>
          </a:p>
          <a:p>
            <a:r>
              <a:rPr lang="en-US" sz="2400" dirty="0"/>
              <a:t>Access modifiers (a way to hide some members in a class)</a:t>
            </a:r>
          </a:p>
          <a:p>
            <a:pPr>
              <a:buClrTx/>
              <a:buSzTx/>
            </a:pPr>
            <a:r>
              <a:rPr lang="en-US" sz="2400" dirty="0">
                <a:cs typeface="Arial" charset="0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default constructor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100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(1) Memory allocation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(2) Setup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for initializing an object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constructor will  clear all bits in allocated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object variable is a reference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constructor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names are the same as those in declared data filed. So, the keyword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dirty="0"/>
              <a:t>  will help distinguish field name and parameter name. </a:t>
            </a:r>
          </a:p>
          <a:p>
            <a:r>
              <a:rPr lang="en-US" b="1" dirty="0">
                <a:solidFill>
                  <a:srgbClr val="0000FF"/>
                </a:solidFill>
              </a:rPr>
              <a:t>this.x</a:t>
            </a:r>
            <a:r>
              <a:rPr lang="en-US" dirty="0"/>
              <a:t> means that x of this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getter/setter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Accessing each data field is usually supported by :</a:t>
            </a:r>
          </a:p>
          <a:p>
            <a:r>
              <a:rPr lang="en-US" dirty="0"/>
              <a:t>A getter for reading value of this field</a:t>
            </a:r>
          </a:p>
          <a:p>
            <a:r>
              <a:rPr lang="en-US" dirty="0"/>
              <a:t>A setter for modifying this field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system constructor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4412D2-007E-0083-A5A1-48A191118539}"/>
              </a:ext>
            </a:extLst>
          </p:cNvPr>
          <p:cNvSpPr txBox="1"/>
          <p:nvPr/>
        </p:nvSpPr>
        <p:spPr>
          <a:xfrm>
            <a:off x="4572000" y="2286000"/>
            <a:ext cx="36576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/>
              <a:t>Explain the result of the following program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3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package is used, it must be the first line in Java code</a:t>
            </a:r>
          </a:p>
        </p:txBody>
      </p:sp>
    </p:spTree>
    <p:extLst>
      <p:ext uri="{BB962C8B-B14F-4D97-AF65-F5344CB8AC3E}">
        <p14:creationId xmlns:p14="http://schemas.microsoft.com/office/powerpoint/2010/main" val="323442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375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modifiers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 (linguistics)is a word which can bring out the meaning of other word (adjective </a:t>
            </a:r>
            <a:r>
              <a:rPr lang="en-US" sz="2400" dirty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Modifiers (OOP) are keywords </a:t>
            </a:r>
            <a:r>
              <a:rPr lang="en-US" sz="2400" dirty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Java supports some modifiers in which some of them are common and they are called as </a:t>
            </a:r>
            <a:r>
              <a:rPr lang="en-US" sz="2400" b="1" u="sng" dirty="0">
                <a:solidFill>
                  <a:srgbClr val="0000FF"/>
                </a:solidFill>
              </a:rPr>
              <a:t>access modifiers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public, protected, private</a:t>
            </a:r>
            <a:r>
              <a:rPr lang="en-US" sz="2400" dirty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Access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>
                <a:latin typeface="Arial" charset="0"/>
                <a:cs typeface="Arial" charset="0"/>
              </a:rPr>
              <a:t>boundary condition: </a:t>
            </a:r>
            <a:r>
              <a:rPr lang="en-US" sz="2400" dirty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Getters/Setters: </a:t>
            </a:r>
            <a:r>
              <a:rPr lang="en-US" sz="2400" dirty="0"/>
              <a:t>implementing </a:t>
            </a:r>
            <a:r>
              <a:rPr lang="en-US" sz="2400" b="1" dirty="0"/>
              <a:t>getter</a:t>
            </a:r>
            <a:r>
              <a:rPr lang="en-US" sz="2400" dirty="0"/>
              <a:t> and </a:t>
            </a:r>
            <a:r>
              <a:rPr lang="en-US" sz="2400" b="1" dirty="0"/>
              <a:t>setter</a:t>
            </a:r>
            <a:r>
              <a:rPr lang="en-US" sz="2400" dirty="0"/>
              <a:t> is one of the ways to enforce encapsulation in the program’s code.</a:t>
            </a:r>
            <a:endParaRPr 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/>
              <a:t>Outside of a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InPoint2_Use and it is outside of the class IntPoint2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Outside of the class A is another class where the class A is accessed (used)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Modifiers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a group of prototyped methods and they will be implemented in a class afterward. </a:t>
            </a:r>
            <a:r>
              <a:rPr lang="en-US" b="1" dirty="0"/>
              <a:t>It will be introduced later.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0" y="1030069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&gt; protected &gt; default &gt; private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400" y="5983069"/>
            <a:ext cx="427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If you don't use any modifier, it is treated as default by default.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/>
              <a:t>Access Modifiers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/>
              <a:t>Demo: Methods with </a:t>
            </a:r>
            <a:br>
              <a:rPr lang="en-US" sz="3200" b="1" dirty="0"/>
            </a:br>
            <a:r>
              <a:rPr lang="en-US" sz="3200" b="1" dirty="0"/>
              <a:t>Arbitrary Number of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group.length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Case study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Problem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A sports car can be one of a variety of </a:t>
            </a:r>
            <a:r>
              <a:rPr lang="en-US" sz="2800" dirty="0" err="1"/>
              <a:t>colours</a:t>
            </a:r>
            <a:r>
              <a:rPr lang="en-US" sz="2800" dirty="0"/>
              <a:t>, with an engine power between 100 HP and 200 HP. It can be a convertible or a regular model. The car has a button that starts the engine and a parking brake. When the parking brake is released and you press the accelerator, it drives in the direction determined by the transmission setting.</a:t>
            </a:r>
            <a:endParaRPr lang="en-US" sz="2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600" b="1" u="sng" dirty="0">
                <a:latin typeface="Arial" charset="0"/>
                <a:cs typeface="Arial" charset="0"/>
              </a:rPr>
              <a:t>Class Design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From the problem description, concepts in the problem domain are expressed by following classes:</a:t>
            </a:r>
            <a:endParaRPr lang="en-US" sz="24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53570"/>
            <a:ext cx="5701696" cy="18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1143000"/>
          </a:xfrm>
        </p:spPr>
        <p:txBody>
          <a:bodyPr/>
          <a:lstStyle/>
          <a:p>
            <a:r>
              <a:rPr lang="en-US" dirty="0"/>
              <a:t>A UML class diagram is used to represent the Car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362200"/>
            <a:ext cx="4191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3048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6981" y="25716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6087" y="3124200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Colour</a:t>
            </a:r>
            <a:r>
              <a:rPr lang="en-US" dirty="0"/>
              <a:t>: String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EnginePower</a:t>
            </a:r>
            <a:r>
              <a:rPr lang="en-US" dirty="0"/>
              <a:t>: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- Convertible: </a:t>
            </a:r>
            <a:r>
              <a:rPr lang="en-US" dirty="0" err="1"/>
              <a:t>boolean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parkingBrake</a:t>
            </a:r>
            <a:r>
              <a:rPr lang="en-US" dirty="0"/>
              <a:t>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4324529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8925" y="4587712"/>
            <a:ext cx="3781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+Car()</a:t>
            </a:r>
            <a:br>
              <a:rPr lang="en-US" dirty="0"/>
            </a:br>
            <a:r>
              <a:rPr lang="en-US" dirty="0"/>
              <a:t>+Car(String,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+</a:t>
            </a:r>
            <a:r>
              <a:rPr lang="en-US" dirty="0" err="1"/>
              <a:t>pressStartButton</a:t>
            </a:r>
            <a:r>
              <a:rPr lang="en-US" dirty="0"/>
              <a:t>():void </a:t>
            </a:r>
            <a:br>
              <a:rPr lang="en-US" dirty="0"/>
            </a:br>
            <a:r>
              <a:rPr lang="en-US" dirty="0"/>
              <a:t>+</a:t>
            </a:r>
            <a:r>
              <a:rPr lang="en-US" dirty="0" err="1"/>
              <a:t>pressAcceleratorButton</a:t>
            </a:r>
            <a:r>
              <a:rPr lang="en-US" dirty="0"/>
              <a:t>(): void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getColour</a:t>
            </a:r>
            <a:r>
              <a:rPr lang="en-US" dirty="0"/>
              <a:t>(): String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setColour</a:t>
            </a:r>
            <a:r>
              <a:rPr lang="en-US" dirty="0"/>
              <a:t>(String): void</a:t>
            </a:r>
            <a:br>
              <a:rPr lang="en-US" dirty="0"/>
            </a:b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2171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4" y="1143000"/>
            <a:ext cx="875687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804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" y="1025953"/>
            <a:ext cx="9038412" cy="545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81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6" y="1201804"/>
            <a:ext cx="8636044" cy="458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3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3143922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For example</a:t>
            </a:r>
            <a:r>
              <a:rPr lang="en-US" sz="2400" dirty="0"/>
              <a:t>, details of a </a:t>
            </a:r>
            <a:r>
              <a:rPr lang="en-US" sz="2400" b="1" dirty="0">
                <a:solidFill>
                  <a:srgbClr val="0000FF"/>
                </a:solidFill>
              </a:rPr>
              <a:t>student </a:t>
            </a:r>
            <a:r>
              <a:rPr lang="en-US" sz="2400" dirty="0"/>
              <a:t>include </a:t>
            </a:r>
            <a:r>
              <a:rPr lang="en-US" sz="2400" b="1" dirty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400" dirty="0"/>
              <a:t>Write a Java program that will allow </a:t>
            </a:r>
            <a:r>
              <a:rPr lang="en-US" sz="2400" b="1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 a student, </a:t>
            </a:r>
            <a:r>
              <a:rPr lang="en-US" sz="2400" b="1" dirty="0">
                <a:solidFill>
                  <a:srgbClr val="FF0000"/>
                </a:solidFill>
              </a:rPr>
              <a:t>outpu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his/her.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143922"/>
            <a:ext cx="3429000" cy="1477328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Main noun: </a:t>
            </a:r>
            <a:r>
              <a:rPr lang="en-US" b="1" dirty="0">
                <a:solidFill>
                  <a:srgbClr val="006600"/>
                </a:solidFill>
              </a:rPr>
              <a:t>Student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Auxiliary </a:t>
            </a:r>
            <a:r>
              <a:rPr lang="en-US" b="1" dirty="0" err="1">
                <a:solidFill>
                  <a:srgbClr val="0000FF"/>
                </a:solidFill>
              </a:rPr>
              <a:t>nouns:</a:t>
            </a:r>
            <a:r>
              <a:rPr lang="en-US" b="1" dirty="0" err="1">
                <a:solidFill>
                  <a:srgbClr val="006600"/>
                </a:solidFill>
              </a:rPr>
              <a:t>code</a:t>
            </a:r>
            <a:r>
              <a:rPr lang="en-US" b="1" dirty="0">
                <a:solidFill>
                  <a:srgbClr val="006600"/>
                </a:solidFill>
              </a:rPr>
              <a:t> , name, </a:t>
            </a:r>
            <a:r>
              <a:rPr lang="en-US" b="1" dirty="0" err="1">
                <a:solidFill>
                  <a:srgbClr val="006600"/>
                </a:solidFill>
              </a:rPr>
              <a:t>bYear</a:t>
            </a:r>
            <a:r>
              <a:rPr lang="en-US" b="1" dirty="0">
                <a:solidFill>
                  <a:srgbClr val="006600"/>
                </a:solidFill>
              </a:rPr>
              <a:t>, address;</a:t>
            </a:r>
            <a:br>
              <a:rPr lang="en-US" b="1" dirty="0">
                <a:solidFill>
                  <a:srgbClr val="006600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verbs:   </a:t>
            </a:r>
            <a:r>
              <a:rPr lang="en-US" b="1" dirty="0">
                <a:solidFill>
                  <a:srgbClr val="006600"/>
                </a:solidFill>
              </a:rPr>
              <a:t>input() ,  output() 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anatomy of a class, and how to declare fields, methods, and constructors.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Hints for 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Main noun </a:t>
            </a:r>
            <a:r>
              <a:rPr lang="en-US" sz="2000" dirty="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>
                <a:sym typeface="Wingdings" pitchFamily="2" charset="2"/>
              </a:rPr>
              <a:t>Methods: Constructors, Getters, Setters, Normal methods  </a:t>
            </a:r>
            <a:endParaRPr lang="en-US" sz="20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Creating and using objects.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instantiate an object: Using appropriate constructors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 the dot operator to access the object's instance variables and methods.</a:t>
            </a:r>
            <a:endParaRPr lang="en-US" sz="2800" b="1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UML class diagram is used to represent the Student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667000"/>
            <a:ext cx="4114800" cy="2703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3429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76517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4572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340838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 String</a:t>
            </a:r>
            <a:br>
              <a:rPr lang="en-US" dirty="0"/>
            </a:br>
            <a:r>
              <a:rPr lang="en-US" dirty="0"/>
              <a:t>name: String</a:t>
            </a:r>
            <a:br>
              <a:rPr lang="en-US" dirty="0"/>
            </a:br>
            <a:r>
              <a:rPr lang="en-US" dirty="0" err="1"/>
              <a:t>bYear</a:t>
            </a:r>
            <a:r>
              <a:rPr lang="en-US" dirty="0"/>
              <a:t>: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address: String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47244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Input(): void</a:t>
            </a:r>
            <a:br>
              <a:rPr lang="en-US" dirty="0"/>
            </a:br>
            <a:r>
              <a:rPr lang="en-US" dirty="0"/>
              <a:t>output():void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2996004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2734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54974" y="391129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1374" y="36495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7800" y="5022028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47602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638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can add more some functions</a:t>
            </a:r>
          </a:p>
        </p:txBody>
      </p:sp>
    </p:spTree>
    <p:extLst>
      <p:ext uri="{BB962C8B-B14F-4D97-AF65-F5344CB8AC3E}">
        <p14:creationId xmlns:p14="http://schemas.microsoft.com/office/powerpoint/2010/main" val="271579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cohesion(bad 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cohesion(good 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Declaring/Using  a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[</a:t>
            </a:r>
            <a:r>
              <a:rPr lang="en-US" sz="2000" b="1" dirty="0"/>
              <a:t>public</a:t>
            </a:r>
            <a:r>
              <a:rPr lang="en-US" sz="2000" dirty="0"/>
              <a:t>] </a:t>
            </a:r>
            <a:r>
              <a:rPr lang="en-US" sz="2000" b="1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</a:t>
            </a:r>
            <a:r>
              <a:rPr lang="en-US" sz="2000" b="1" dirty="0"/>
              <a:t>[extends FatherClass]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[modifier] Type field1 [= value];</a:t>
            </a:r>
          </a:p>
          <a:p>
            <a:pPr>
              <a:buNone/>
            </a:pPr>
            <a:r>
              <a:rPr lang="en-US" sz="2000" dirty="0"/>
              <a:t>      [modifier] Type field2 [= value];</a:t>
            </a:r>
          </a:p>
          <a:p>
            <a:pPr>
              <a:buNone/>
            </a:pPr>
            <a:r>
              <a:rPr lang="en-US" sz="2000" dirty="0"/>
              <a:t>      // constructor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/>
              <a:t>      [modifier</a:t>
            </a:r>
            <a:r>
              <a:rPr lang="en-US" sz="2000"/>
              <a:t>] Type </a:t>
            </a:r>
            <a:r>
              <a:rPr lang="en-US" sz="2000" b="1">
                <a:solidFill>
                  <a:srgbClr val="002060"/>
                </a:solidFill>
              </a:rPr>
              <a:t>methodName </a:t>
            </a:r>
            <a:r>
              <a:rPr lang="en-US" sz="2000" dirty="0"/>
              <a:t>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/>
              <a:t>      …….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Modifiers will be introduced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>
                <a:solidFill>
                  <a:schemeClr val="bg1"/>
                </a:solidFill>
              </a:rPr>
              <a:t>Number of needed ways to initialize an object.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They usually are codes for initializing values to descriptive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that are invoked to create objects from the class blueprint.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2124</Words>
  <Application>Microsoft Office PowerPoint</Application>
  <PresentationFormat>On-screen Show (4:3)</PresentationFormat>
  <Paragraphs>265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</vt:lpstr>
      <vt:lpstr>Times New Roman</vt:lpstr>
      <vt:lpstr>Wingdings</vt:lpstr>
      <vt:lpstr>Office Theme</vt:lpstr>
      <vt:lpstr>Encapsulation   </vt:lpstr>
      <vt:lpstr>Objectives</vt:lpstr>
      <vt:lpstr>Encapsulation</vt:lpstr>
      <vt:lpstr> How to Identity a Class</vt:lpstr>
      <vt:lpstr>Hints for class design</vt:lpstr>
      <vt:lpstr>Hints for class design</vt:lpstr>
      <vt:lpstr>Hints for class design</vt:lpstr>
      <vt:lpstr>Declaring/Using  a Java Class</vt:lpstr>
      <vt:lpstr>Constructors</vt:lpstr>
      <vt:lpstr>Constructors</vt:lpstr>
      <vt:lpstr>The current object: this</vt:lpstr>
      <vt:lpstr>Member functions</vt:lpstr>
      <vt:lpstr>Member functions: Getter/Setter</vt:lpstr>
      <vt:lpstr>Member functions: Getter/Setter</vt:lpstr>
      <vt:lpstr>Member functions:  other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What Is a Package?</vt:lpstr>
      <vt:lpstr>User-Defined Package</vt:lpstr>
      <vt:lpstr>User-Defined Package</vt:lpstr>
      <vt:lpstr>Access modifiers</vt:lpstr>
      <vt:lpstr>Outside of a Class</vt:lpstr>
      <vt:lpstr>Access Modifiers</vt:lpstr>
      <vt:lpstr>Access Modifiers</vt:lpstr>
      <vt:lpstr>Demo: Methods with  Arbitrary Number of Arguments</vt:lpstr>
      <vt:lpstr>Case study</vt:lpstr>
      <vt:lpstr>Report…</vt:lpstr>
      <vt:lpstr>Report…</vt:lpstr>
      <vt:lpstr>Implement</vt:lpstr>
      <vt:lpstr>Implement</vt:lpstr>
      <vt:lpstr>Implement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Trần Ngân</cp:lastModifiedBy>
  <cp:revision>495</cp:revision>
  <dcterms:created xsi:type="dcterms:W3CDTF">2007-08-21T04:43:22Z</dcterms:created>
  <dcterms:modified xsi:type="dcterms:W3CDTF">2022-06-09T15:35:54Z</dcterms:modified>
</cp:coreProperties>
</file>