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0"/>
  </p:notesMasterIdLst>
  <p:handoutMasterIdLst>
    <p:handoutMasterId r:id="rId21"/>
  </p:handoutMasterIdLst>
  <p:sldIdLst>
    <p:sldId id="439" r:id="rId2"/>
    <p:sldId id="440" r:id="rId3"/>
    <p:sldId id="586" r:id="rId4"/>
    <p:sldId id="530" r:id="rId5"/>
    <p:sldId id="531" r:id="rId6"/>
    <p:sldId id="556" r:id="rId7"/>
    <p:sldId id="587" r:id="rId8"/>
    <p:sldId id="532" r:id="rId9"/>
    <p:sldId id="564" r:id="rId10"/>
    <p:sldId id="547" r:id="rId11"/>
    <p:sldId id="548" r:id="rId12"/>
    <p:sldId id="563" r:id="rId13"/>
    <p:sldId id="588" r:id="rId14"/>
    <p:sldId id="589" r:id="rId15"/>
    <p:sldId id="512" r:id="rId16"/>
    <p:sldId id="584" r:id="rId17"/>
    <p:sldId id="585" r:id="rId18"/>
    <p:sldId id="490"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95373" autoAdjust="0"/>
  </p:normalViewPr>
  <p:slideViewPr>
    <p:cSldViewPr>
      <p:cViewPr varScale="1">
        <p:scale>
          <a:sx n="82" d="100"/>
          <a:sy n="82" d="100"/>
        </p:scale>
        <p:origin x="1776" y="67"/>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6/15/2022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6/15/2022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07E4C3-44BD-4240-B430-1A88D0812EA3}" type="slidenum">
              <a:rPr lang="en-US" smtClean="0"/>
              <a:pPr eaLnBrk="1" hangingPunct="1"/>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a:p>
        </p:txBody>
      </p:sp>
    </p:spTree>
    <p:extLst>
      <p:ext uri="{BB962C8B-B14F-4D97-AF65-F5344CB8AC3E}">
        <p14:creationId xmlns:p14="http://schemas.microsoft.com/office/powerpoint/2010/main" val="1450446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89A8590-671A-491D-8419-172FAC74D613}" type="datetime1">
              <a:rPr lang="en-US" smtClean="0"/>
              <a:t>6/15/2022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Session 05 - Interface and Inheritance</a:t>
            </a:r>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A52FE23-5E9B-490D-8567-C12BF7BB868D}" type="datetime1">
              <a:rPr lang="en-US" smtClean="0"/>
              <a:t>6/15/2022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Session 05 - Interface and Inheritance</a:t>
            </a:r>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613525"/>
            <a:ext cx="1066800" cy="244475"/>
          </a:xfrm>
        </p:spPr>
        <p:txBody>
          <a:bodyPr/>
          <a:lstStyle>
            <a:lvl1pPr>
              <a:defRPr/>
            </a:lvl1pPr>
          </a:lstStyle>
          <a:p>
            <a:pPr>
              <a:defRPr/>
            </a:pPr>
            <a:fld id="{4AD46B98-070D-4671-AB5D-8A9212B576D9}" type="datetime1">
              <a:rPr lang="en-US" smtClean="0"/>
              <a:t>6/15/2022</a:t>
            </a:fld>
            <a:endParaRPr lang="en-US"/>
          </a:p>
        </p:txBody>
      </p:sp>
      <p:sp>
        <p:nvSpPr>
          <p:cNvPr id="5" name="Footer Placeholder 4"/>
          <p:cNvSpPr>
            <a:spLocks noGrp="1"/>
          </p:cNvSpPr>
          <p:nvPr>
            <p:ph type="ftr" sz="quarter" idx="11"/>
          </p:nvPr>
        </p:nvSpPr>
        <p:spPr>
          <a:xfrm>
            <a:off x="2057400" y="6613525"/>
            <a:ext cx="5486400" cy="244475"/>
          </a:xfrm>
        </p:spPr>
        <p:txBody>
          <a:bodyPr/>
          <a:lstStyle>
            <a:lvl1pPr>
              <a:defRPr/>
            </a:lvl1pPr>
          </a:lstStyle>
          <a:p>
            <a:pPr>
              <a:defRPr/>
            </a:pPr>
            <a:r>
              <a:rPr lang="en-US"/>
              <a:t>Session 05 - Interface and Inheritance</a:t>
            </a:r>
          </a:p>
        </p:txBody>
      </p:sp>
      <p:sp>
        <p:nvSpPr>
          <p:cNvPr id="6" name="Slide Number Placeholder 5"/>
          <p:cNvSpPr>
            <a:spLocks noGrp="1"/>
          </p:cNvSpPr>
          <p:nvPr>
            <p:ph type="sldNum" sz="quarter" idx="12"/>
          </p:nvPr>
        </p:nvSpPr>
        <p:spPr>
          <a:xfrm>
            <a:off x="8001000" y="6613525"/>
            <a:ext cx="685800" cy="244475"/>
          </a:xfrm>
        </p:spPr>
        <p:txBody>
          <a:bodyPr/>
          <a:lstStyle>
            <a:lvl1pPr>
              <a:defRPr/>
            </a:lvl1pPr>
          </a:lstStyle>
          <a:p>
            <a:pPr>
              <a:defRPr/>
            </a:pPr>
            <a:fld id="{017F965C-3CEB-45B2-B97C-76AD457A2442}" type="slidenum">
              <a:rPr lang="en-US"/>
              <a:pPr>
                <a:defRPr/>
              </a:pPr>
              <a:t>‹#›</a:t>
            </a:fld>
            <a:r>
              <a:rPr lang="en-US"/>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2770012-CD0A-45F7-8C3D-698DA3ABBD66}" type="datetime1">
              <a:rPr lang="en-US" smtClean="0"/>
              <a:t>6/15/2022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Session 05 - Interface and Inheritance</a:t>
            </a:r>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5273D24-1AFB-4D39-AC24-AAA016588FAC}" type="datetime1">
              <a:rPr lang="en-US" smtClean="0"/>
              <a:t>6/15/2022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Session 05 - Interface and Inheritance</a:t>
            </a:r>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6AD6341-F530-4948-BC7F-FF8CC6E6C387}" type="datetime1">
              <a:rPr lang="en-US" smtClean="0"/>
              <a:t>6/15/2022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Session 05 - Interface and Inheritance</a:t>
            </a:r>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C2E9962-B0D8-4DFE-925F-D36DE511F9EA}" type="datetime1">
              <a:rPr lang="en-US" smtClean="0"/>
              <a:t>6/15/2022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Session 05 - Interface and Inheritance</a:t>
            </a:r>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8D34010-D506-4019-BE63-7E649D878C64}" type="datetime1">
              <a:rPr lang="en-US" smtClean="0"/>
              <a:t>6/15/2022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Session 05 - Interface and Inheritance</a:t>
            </a:r>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BD70A3E-15E0-4ABC-B915-7D68F836A878}" type="datetime1">
              <a:rPr lang="en-US" smtClean="0"/>
              <a:t>6/15/2022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Session 05 - Interface and Inheritance</a:t>
            </a:r>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A9E2914-4A27-4FE1-95CA-C91057F339BE}" type="datetime1">
              <a:rPr lang="en-US" smtClean="0"/>
              <a:t>6/15/2022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Session 05 - Interface and Inheritance</a:t>
            </a:r>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28600"/>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cs typeface="Arial" pitchFamily="34" charset="0"/>
              </a:defRPr>
            </a:lvl1pPr>
          </a:lstStyle>
          <a:p>
            <a:pPr>
              <a:defRPr/>
            </a:pPr>
            <a:fld id="{EC1D999E-32DB-45E4-9FD4-198DA1F99893}" type="datetime1">
              <a:rPr lang="en-US" smtClean="0"/>
              <a:t>6/15/2022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cs typeface="Arial" pitchFamily="34" charset="0"/>
              </a:defRPr>
            </a:lvl1pPr>
          </a:lstStyle>
          <a:p>
            <a:pPr>
              <a:defRPr/>
            </a:pPr>
            <a:r>
              <a:rPr lang="en-US"/>
              <a:t>Session 05 - Interface and Inheritance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2730B33F-D76C-4370-BF16-00D48C2939F7}" type="slidenum">
              <a:rPr lang="en-US" smtClean="0"/>
              <a:pPr>
                <a:defRPr/>
              </a:pPr>
              <a:t>‹#›</a:t>
            </a:fld>
            <a:r>
              <a:rPr lang="en-US"/>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eaLnBrk="0" fontAlgn="base" hangingPunct="0">
        <a:spcBef>
          <a:spcPct val="0"/>
        </a:spcBef>
        <a:spcAft>
          <a:spcPct val="0"/>
        </a:spcAft>
        <a:defRPr sz="4000" b="1" kern="1200">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br>
              <a:rPr lang="en-US" sz="4000">
                <a:latin typeface="Arial" charset="0"/>
                <a:cs typeface="Arial" charset="0"/>
              </a:rPr>
            </a:br>
            <a:r>
              <a:rPr lang="en-US" sz="4000">
                <a:latin typeface="Arial" charset="0"/>
                <a:cs typeface="Arial" charset="0"/>
              </a:rPr>
              <a:t>Inheritance</a:t>
            </a:r>
            <a:br>
              <a:rPr lang="en-US" sz="4000">
                <a:latin typeface="Arial" charset="0"/>
                <a:cs typeface="Arial" charset="0"/>
              </a:rPr>
            </a:br>
            <a:br>
              <a:rPr lang="en-US"/>
            </a:br>
            <a:endParaRPr lang="en-US" sz="2400" b="0"/>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76200"/>
            <a:ext cx="8229600" cy="1143000"/>
          </a:xfrm>
        </p:spPr>
        <p:txBody>
          <a:bodyPr/>
          <a:lstStyle/>
          <a:p>
            <a:r>
              <a:rPr lang="en-US" sz="4000"/>
              <a:t>Inheritance…</a:t>
            </a:r>
          </a:p>
        </p:txBody>
      </p:sp>
      <p:pic>
        <p:nvPicPr>
          <p:cNvPr id="49156" name="Picture 2"/>
          <p:cNvPicPr>
            <a:picLocks noChangeAspect="1" noChangeArrowheads="1"/>
          </p:cNvPicPr>
          <p:nvPr/>
        </p:nvPicPr>
        <p:blipFill>
          <a:blip r:embed="rId2"/>
          <a:srcRect/>
          <a:stretch>
            <a:fillRect/>
          </a:stretch>
        </p:blipFill>
        <p:spPr bwMode="auto">
          <a:xfrm>
            <a:off x="525463" y="914400"/>
            <a:ext cx="8093075" cy="5486400"/>
          </a:xfrm>
          <a:prstGeom prst="rect">
            <a:avLst/>
          </a:prstGeom>
          <a:noFill/>
          <a:ln w="9525">
            <a:noFill/>
            <a:miter lim="800000"/>
            <a:headEnd/>
            <a:tailEnd/>
          </a:ln>
        </p:spPr>
      </p:pic>
      <p:sp>
        <p:nvSpPr>
          <p:cNvPr id="2" name="TextBox 1">
            <a:extLst>
              <a:ext uri="{FF2B5EF4-FFF2-40B4-BE49-F238E27FC236}">
                <a16:creationId xmlns:a16="http://schemas.microsoft.com/office/drawing/2014/main" id="{B888C594-DF52-F8F2-CEC9-A9F6F735393F}"/>
              </a:ext>
            </a:extLst>
          </p:cNvPr>
          <p:cNvSpPr txBox="1"/>
          <p:nvPr/>
        </p:nvSpPr>
        <p:spPr>
          <a:xfrm>
            <a:off x="5410200" y="914400"/>
            <a:ext cx="2743200" cy="1200329"/>
          </a:xfrm>
          <a:prstGeom prst="rect">
            <a:avLst/>
          </a:prstGeom>
          <a:solidFill>
            <a:srgbClr val="00B050"/>
          </a:solidFill>
        </p:spPr>
        <p:txBody>
          <a:bodyPr wrap="square" rtlCol="0">
            <a:spAutoFit/>
          </a:bodyPr>
          <a:lstStyle/>
          <a:p>
            <a:r>
              <a:rPr lang="en-US"/>
              <a:t>Overloading: định nghĩa phương thức trùng tên nhưng khác nhau tham số.</a:t>
            </a:r>
          </a:p>
        </p:txBody>
      </p:sp>
      <p:sp>
        <p:nvSpPr>
          <p:cNvPr id="3" name="TextBox 2">
            <a:extLst>
              <a:ext uri="{FF2B5EF4-FFF2-40B4-BE49-F238E27FC236}">
                <a16:creationId xmlns:a16="http://schemas.microsoft.com/office/drawing/2014/main" id="{5E26B307-9FEC-B6DD-B706-0064AA5377EE}"/>
              </a:ext>
            </a:extLst>
          </p:cNvPr>
          <p:cNvSpPr txBox="1"/>
          <p:nvPr/>
        </p:nvSpPr>
        <p:spPr>
          <a:xfrm>
            <a:off x="6629400" y="2438400"/>
            <a:ext cx="1989137" cy="1200329"/>
          </a:xfrm>
          <a:prstGeom prst="rect">
            <a:avLst/>
          </a:prstGeom>
          <a:solidFill>
            <a:srgbClr val="00B050"/>
          </a:solidFill>
        </p:spPr>
        <p:txBody>
          <a:bodyPr wrap="square" rtlCol="0">
            <a:spAutoFit/>
          </a:bodyPr>
          <a:lstStyle/>
          <a:p>
            <a:r>
              <a:rPr lang="en-US"/>
              <a:t>toString: nối choỗi từng thuộc tính và trả về 1 choỗi</a:t>
            </a:r>
          </a:p>
        </p:txBody>
      </p:sp>
    </p:spTree>
    <p:extLst>
      <p:ext uri="{BB962C8B-B14F-4D97-AF65-F5344CB8AC3E}">
        <p14:creationId xmlns:p14="http://schemas.microsoft.com/office/powerpoint/2010/main" val="1720014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1" name="Picture 4"/>
          <p:cNvPicPr>
            <a:picLocks noChangeAspect="1" noChangeArrowheads="1"/>
          </p:cNvPicPr>
          <p:nvPr/>
        </p:nvPicPr>
        <p:blipFill>
          <a:blip r:embed="rId2"/>
          <a:srcRect/>
          <a:stretch>
            <a:fillRect/>
          </a:stretch>
        </p:blipFill>
        <p:spPr bwMode="auto">
          <a:xfrm>
            <a:off x="0" y="1066800"/>
            <a:ext cx="4495800" cy="5162550"/>
          </a:xfrm>
          <a:prstGeom prst="rect">
            <a:avLst/>
          </a:prstGeom>
          <a:noFill/>
          <a:ln w="9525">
            <a:noFill/>
            <a:miter lim="800000"/>
            <a:headEnd/>
            <a:tailEnd/>
          </a:ln>
        </p:spPr>
      </p:pic>
      <p:sp>
        <p:nvSpPr>
          <p:cNvPr id="7" name="Title 1"/>
          <p:cNvSpPr>
            <a:spLocks noGrp="1"/>
          </p:cNvSpPr>
          <p:nvPr>
            <p:ph type="title"/>
          </p:nvPr>
        </p:nvSpPr>
        <p:spPr>
          <a:xfrm>
            <a:off x="457200" y="-76200"/>
            <a:ext cx="8229600" cy="1143000"/>
          </a:xfrm>
        </p:spPr>
        <p:txBody>
          <a:bodyPr/>
          <a:lstStyle/>
          <a:p>
            <a:r>
              <a:rPr lang="en-US" sz="4000"/>
              <a:t>Inheritance…</a:t>
            </a:r>
          </a:p>
        </p:txBody>
      </p:sp>
      <p:pic>
        <p:nvPicPr>
          <p:cNvPr id="50180" name="Picture 3"/>
          <p:cNvPicPr>
            <a:picLocks noChangeAspect="1" noChangeArrowheads="1"/>
          </p:cNvPicPr>
          <p:nvPr/>
        </p:nvPicPr>
        <p:blipFill>
          <a:blip r:embed="rId3"/>
          <a:srcRect/>
          <a:stretch>
            <a:fillRect/>
          </a:stretch>
        </p:blipFill>
        <p:spPr bwMode="auto">
          <a:xfrm>
            <a:off x="4410075" y="2057400"/>
            <a:ext cx="4657725" cy="3438525"/>
          </a:xfrm>
          <a:prstGeom prst="rect">
            <a:avLst/>
          </a:prstGeom>
          <a:noFill/>
          <a:ln w="9525">
            <a:noFill/>
            <a:miter lim="800000"/>
            <a:headEnd/>
            <a:tailEnd/>
          </a:ln>
        </p:spPr>
      </p:pic>
    </p:spTree>
    <p:extLst>
      <p:ext uri="{BB962C8B-B14F-4D97-AF65-F5344CB8AC3E}">
        <p14:creationId xmlns:p14="http://schemas.microsoft.com/office/powerpoint/2010/main" val="337805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br>
              <a:rPr lang="en-US" b="1"/>
            </a:br>
            <a:br>
              <a:rPr lang="en-US" b="1"/>
            </a:br>
            <a:r>
              <a:rPr lang="en-US"/>
              <a:t>Functions in inheritance</a:t>
            </a:r>
            <a:br>
              <a:rPr lang="en-US" sz="4000"/>
            </a:br>
            <a:br>
              <a:rPr lang="en-US"/>
            </a:br>
            <a:endParaRPr lang="en-US" b="1"/>
          </a:p>
        </p:txBody>
      </p:sp>
      <p:sp>
        <p:nvSpPr>
          <p:cNvPr id="183299" name="Rectangle 3"/>
          <p:cNvSpPr>
            <a:spLocks noGrp="1"/>
          </p:cNvSpPr>
          <p:nvPr>
            <p:ph type="body" idx="1"/>
          </p:nvPr>
        </p:nvSpPr>
        <p:spPr>
          <a:xfrm>
            <a:off x="457200" y="1295400"/>
            <a:ext cx="8229600" cy="5334000"/>
          </a:xfrm>
        </p:spPr>
        <p:txBody>
          <a:bodyPr/>
          <a:lstStyle/>
          <a:p>
            <a:pPr>
              <a:buClrTx/>
              <a:buSzTx/>
              <a:buFont typeface="Arial" charset="0"/>
              <a:buChar char="•"/>
            </a:pPr>
            <a:r>
              <a:rPr lang="en-US" sz="2800"/>
              <a:t>A derived class inherits from superclass is limited to the normal member functions of the superclass.</a:t>
            </a:r>
          </a:p>
          <a:p>
            <a:pPr>
              <a:buClrTx/>
              <a:buSzTx/>
              <a:buFont typeface="Arial" charset="0"/>
              <a:buChar char="•"/>
            </a:pPr>
            <a:r>
              <a:rPr lang="en-US" sz="2800"/>
              <a:t>We use the Java keyword </a:t>
            </a:r>
            <a:r>
              <a:rPr lang="en-US" sz="2800" b="1"/>
              <a:t>super</a:t>
            </a:r>
            <a:r>
              <a:rPr lang="en-US" sz="2800"/>
              <a:t> as the qualifier for calling a superclass ’s method:</a:t>
            </a:r>
          </a:p>
          <a:p>
            <a:pPr lvl="1">
              <a:buClrTx/>
            </a:pPr>
            <a:r>
              <a:rPr lang="en-US" b="1" i="1" err="1">
                <a:solidFill>
                  <a:srgbClr val="0000CC"/>
                </a:solidFill>
              </a:rPr>
              <a:t>super.methodName</a:t>
            </a:r>
            <a:r>
              <a:rPr lang="en-US" b="1" i="1">
                <a:solidFill>
                  <a:srgbClr val="0000CC"/>
                </a:solidFill>
              </a:rPr>
              <a:t>(arguments);</a:t>
            </a:r>
          </a:p>
          <a:p>
            <a:pPr lvl="1">
              <a:buClrTx/>
            </a:pPr>
            <a:r>
              <a:rPr lang="en-US" sz="2800"/>
              <a:t>To invoke the version of method methodName that was defined by our superclass.</a:t>
            </a:r>
          </a:p>
          <a:p>
            <a:pPr>
              <a:buClrTx/>
              <a:buSzTx/>
              <a:buFont typeface="Arial" charset="0"/>
              <a:buChar char="•"/>
            </a:pPr>
            <a:r>
              <a:rPr lang="en-US" sz="2800" b="1"/>
              <a:t>Hiding a method</a:t>
            </a:r>
            <a:r>
              <a:rPr lang="en-US" sz="2800"/>
              <a:t>: Re-implementing a static method implemented in super class</a:t>
            </a:r>
          </a:p>
          <a:p>
            <a:pPr>
              <a:buClrTx/>
              <a:buSzTx/>
              <a:buFont typeface="Arial" charset="0"/>
              <a:buChar char="•"/>
            </a:pPr>
            <a:endParaRPr lang="en-US"/>
          </a:p>
          <a:p>
            <a:pPr>
              <a:buClrTx/>
              <a:buSzTx/>
              <a:buFont typeface="Arial" charset="0"/>
              <a:buChar char="•"/>
            </a:pPr>
            <a:endParaRPr lang="en-US"/>
          </a:p>
          <a:p>
            <a:pPr marL="0" indent="0">
              <a:buClrTx/>
              <a:buSzTx/>
              <a:buNone/>
            </a:pPr>
            <a:endParaRPr lang="en-US"/>
          </a:p>
          <a:p>
            <a:pPr marL="0" indent="0">
              <a:buClrTx/>
              <a:buSzTx/>
              <a:buNone/>
            </a:pPr>
            <a:br>
              <a:rPr lang="en-US"/>
            </a:br>
            <a:br>
              <a:rPr lang="en-US"/>
            </a:br>
            <a:br>
              <a:rPr lang="en-US"/>
            </a:br>
            <a:br>
              <a:rPr lang="en-US"/>
            </a:br>
            <a:endParaRPr lang="en-US">
              <a:latin typeface="Calibri" pitchFamily="34" charset="0"/>
            </a:endParaRPr>
          </a:p>
        </p:txBody>
      </p:sp>
    </p:spTree>
    <p:extLst>
      <p:ext uri="{BB962C8B-B14F-4D97-AF65-F5344CB8AC3E}">
        <p14:creationId xmlns:p14="http://schemas.microsoft.com/office/powerpoint/2010/main" val="289190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Functions in inheritance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772400"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990600" y="3105150"/>
            <a:ext cx="10668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4419600"/>
            <a:ext cx="7772400" cy="2308324"/>
          </a:xfrm>
          <a:prstGeom prst="rect">
            <a:avLst/>
          </a:prstGeom>
          <a:noFill/>
        </p:spPr>
        <p:txBody>
          <a:bodyPr wrap="square" rtlCol="0">
            <a:spAutoFit/>
          </a:bodyPr>
          <a:lstStyle/>
          <a:p>
            <a:pPr marL="285750" indent="-285750">
              <a:buFont typeface="Arial" pitchFamily="34" charset="0"/>
              <a:buChar char="•"/>
            </a:pPr>
            <a:r>
              <a:rPr lang="en-US"/>
              <a:t> The "</a:t>
            </a:r>
            <a:r>
              <a:rPr lang="en-US" err="1"/>
              <a:t>displayDiscount</a:t>
            </a:r>
            <a:r>
              <a:rPr lang="en-US"/>
              <a:t>" method has the same signature (name, plus the number and the type of its parameters) and return type as in the superclass. It is called overriding the superclass's method=&gt; We will learn override method in the next topic</a:t>
            </a:r>
          </a:p>
          <a:p>
            <a:pPr marL="285750" indent="-285750">
              <a:buFont typeface="Arial" pitchFamily="34" charset="0"/>
              <a:buChar char="•"/>
            </a:pPr>
            <a:endParaRPr lang="en-US"/>
          </a:p>
          <a:p>
            <a:pPr marL="285750" indent="-285750">
              <a:buFont typeface="Arial" pitchFamily="34" charset="0"/>
              <a:buChar char="•"/>
            </a:pPr>
            <a:r>
              <a:rPr lang="en-US"/>
              <a:t>The </a:t>
            </a:r>
            <a:r>
              <a:rPr lang="en-US" i="1"/>
              <a:t>"</a:t>
            </a:r>
            <a:r>
              <a:rPr lang="en-US" i="1" err="1"/>
              <a:t>displayDiscount</a:t>
            </a:r>
            <a:r>
              <a:rPr lang="en-US" i="1"/>
              <a:t>"</a:t>
            </a:r>
            <a:r>
              <a:rPr lang="en-US"/>
              <a:t>) that was defined by our superclass. We use the </a:t>
            </a:r>
            <a:r>
              <a:rPr lang="en-US" b="1"/>
              <a:t>"super"</a:t>
            </a:r>
            <a:r>
              <a:rPr lang="en-US"/>
              <a:t> keyword</a:t>
            </a:r>
          </a:p>
          <a:p>
            <a:endParaRPr lang="en-US"/>
          </a:p>
        </p:txBody>
      </p:sp>
      <p:sp>
        <p:nvSpPr>
          <p:cNvPr id="7" name="TextBox 6"/>
          <p:cNvSpPr txBox="1"/>
          <p:nvPr/>
        </p:nvSpPr>
        <p:spPr>
          <a:xfrm>
            <a:off x="6248400" y="3079750"/>
            <a:ext cx="2057400" cy="923330"/>
          </a:xfrm>
          <a:prstGeom prst="rect">
            <a:avLst/>
          </a:prstGeom>
          <a:solidFill>
            <a:schemeClr val="bg1">
              <a:lumMod val="75000"/>
            </a:schemeClr>
          </a:solidFill>
        </p:spPr>
        <p:txBody>
          <a:bodyPr wrap="square" rtlCol="0">
            <a:spAutoFit/>
          </a:bodyPr>
          <a:lstStyle/>
          <a:p>
            <a:r>
              <a:rPr lang="en-US"/>
              <a:t>Output:</a:t>
            </a:r>
          </a:p>
          <a:p>
            <a:r>
              <a:rPr lang="en-US"/>
              <a:t>discounting …</a:t>
            </a:r>
          </a:p>
          <a:p>
            <a:r>
              <a:rPr lang="en-US"/>
              <a:t>and taking …</a:t>
            </a:r>
          </a:p>
        </p:txBody>
      </p:sp>
    </p:spTree>
    <p:extLst>
      <p:ext uri="{BB962C8B-B14F-4D97-AF65-F5344CB8AC3E}">
        <p14:creationId xmlns:p14="http://schemas.microsoft.com/office/powerpoint/2010/main" val="375036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666D-18DF-4461-3FE5-7814F1F33231}"/>
              </a:ext>
            </a:extLst>
          </p:cNvPr>
          <p:cNvSpPr>
            <a:spLocks noGrp="1"/>
          </p:cNvSpPr>
          <p:nvPr>
            <p:ph type="title"/>
          </p:nvPr>
        </p:nvSpPr>
        <p:spPr/>
        <p:txBody>
          <a:bodyPr/>
          <a:lstStyle/>
          <a:p>
            <a:r>
              <a:rPr lang="en-US">
                <a:solidFill>
                  <a:srgbClr val="00B050"/>
                </a:solidFill>
              </a:rPr>
              <a:t>Overriden</a:t>
            </a:r>
            <a:endParaRPr lang="en-US"/>
          </a:p>
        </p:txBody>
      </p:sp>
      <p:sp>
        <p:nvSpPr>
          <p:cNvPr id="3" name="Content Placeholder 2">
            <a:extLst>
              <a:ext uri="{FF2B5EF4-FFF2-40B4-BE49-F238E27FC236}">
                <a16:creationId xmlns:a16="http://schemas.microsoft.com/office/drawing/2014/main" id="{373F9244-1777-4D4E-CB64-71A68EEE95DB}"/>
              </a:ext>
            </a:extLst>
          </p:cNvPr>
          <p:cNvSpPr>
            <a:spLocks noGrp="1"/>
          </p:cNvSpPr>
          <p:nvPr>
            <p:ph idx="1"/>
          </p:nvPr>
        </p:nvSpPr>
        <p:spPr/>
        <p:txBody>
          <a:bodyPr/>
          <a:lstStyle/>
          <a:p>
            <a:pPr marL="0" indent="0">
              <a:buNone/>
            </a:pPr>
            <a:r>
              <a:rPr lang="en-US" sz="2000">
                <a:solidFill>
                  <a:srgbClr val="00B050"/>
                </a:solidFill>
              </a:rPr>
              <a:t>- Overriden: </a:t>
            </a:r>
            <a:r>
              <a:rPr lang="en-US" sz="2000"/>
              <a:t>Tại lớp con khai báo trùng tên, tham số, kiểm trả về ( kế thừa).</a:t>
            </a:r>
          </a:p>
          <a:p>
            <a:pPr>
              <a:buFontTx/>
              <a:buChar char="-"/>
            </a:pPr>
            <a:r>
              <a:rPr lang="en-US" sz="2000" b="0" i="0">
                <a:solidFill>
                  <a:srgbClr val="000000"/>
                </a:solidFill>
                <a:effectLst/>
                <a:latin typeface="-apple-system"/>
              </a:rPr>
              <a:t>Override chỉ xảy ra giữa các lớp có quan hệ kế thừa.</a:t>
            </a:r>
          </a:p>
          <a:p>
            <a:pPr algn="l">
              <a:buFont typeface="Arial" panose="020B0604020202020204" pitchFamily="34" charset="0"/>
              <a:buChar char="•"/>
            </a:pPr>
            <a:r>
              <a:rPr lang="vi-VN" sz="2000" b="0" i="0">
                <a:solidFill>
                  <a:srgbClr val="000000"/>
                </a:solidFill>
                <a:effectLst/>
                <a:latin typeface="-apple-system"/>
              </a:rPr>
              <a:t>1 phương thức ở lớp cha được override ở lớp con thì phương thức override ở lớp con không được phép thu hẹp tầm vực của phương thức đó ở lớp cha.</a:t>
            </a:r>
          </a:p>
          <a:p>
            <a:pPr algn="l">
              <a:buFont typeface="Arial" panose="020B0604020202020204" pitchFamily="34" charset="0"/>
              <a:buChar char="•"/>
            </a:pPr>
            <a:r>
              <a:rPr lang="vi-VN" sz="2000" b="0" i="0">
                <a:solidFill>
                  <a:srgbClr val="000000"/>
                </a:solidFill>
                <a:effectLst/>
                <a:latin typeface="-apple-system"/>
              </a:rPr>
              <a:t>Phương thức ở lớp cha được override ở lớp con thì phương thức override ở lớp con không được phép phát sinh những ngoại lệ kiểm tra (checked exception) khác loại hoặc không có quan hệ kế thừa với các ngoại lệ được ném ra từ phương thức đó ở lớp cha.</a:t>
            </a:r>
          </a:p>
          <a:p>
            <a:pPr algn="l">
              <a:buFont typeface="Arial" panose="020B0604020202020204" pitchFamily="34" charset="0"/>
              <a:buChar char="•"/>
            </a:pPr>
            <a:r>
              <a:rPr lang="vi-VN" sz="2000" b="0" i="0">
                <a:solidFill>
                  <a:srgbClr val="000000"/>
                </a:solidFill>
                <a:effectLst/>
                <a:latin typeface="-apple-system"/>
              </a:rPr>
              <a:t>Sử dụng từ khóa super để gọi phương thức được override ở lớp cha tại phương thức override ở lớp con.</a:t>
            </a:r>
          </a:p>
          <a:p>
            <a:pPr algn="l"/>
            <a:r>
              <a:rPr lang="vi-VN" sz="2000" b="0" i="0">
                <a:solidFill>
                  <a:srgbClr val="000000"/>
                </a:solidFill>
                <a:effectLst/>
                <a:latin typeface="-apple-system"/>
              </a:rPr>
              <a:t>Ví dụ:</a:t>
            </a:r>
          </a:p>
          <a:p>
            <a:pPr>
              <a:buFontTx/>
              <a:buChar char="-"/>
            </a:pPr>
            <a:endParaRPr lang="en-US" sz="2000" b="0" i="0">
              <a:solidFill>
                <a:srgbClr val="000000"/>
              </a:solidFill>
              <a:effectLst/>
              <a:latin typeface="-apple-system"/>
            </a:endParaRPr>
          </a:p>
          <a:p>
            <a:pPr marL="0" indent="0">
              <a:buNone/>
            </a:pPr>
            <a:endParaRPr lang="en-US" sz="2000"/>
          </a:p>
        </p:txBody>
      </p:sp>
    </p:spTree>
    <p:extLst>
      <p:ext uri="{BB962C8B-B14F-4D97-AF65-F5344CB8AC3E}">
        <p14:creationId xmlns:p14="http://schemas.microsoft.com/office/powerpoint/2010/main" val="119773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a:xfrm>
            <a:off x="457200" y="274638"/>
            <a:ext cx="8229600" cy="639762"/>
          </a:xfrm>
        </p:spPr>
        <p:txBody>
          <a:bodyPr/>
          <a:lstStyle/>
          <a:p>
            <a:r>
              <a:rPr lang="en-US" sz="3600"/>
              <a:t>Functions in inheritance:</a:t>
            </a:r>
            <a:br>
              <a:rPr lang="en-US" sz="3600"/>
            </a:br>
            <a:r>
              <a:rPr lang="en-US" sz="3600" b="1"/>
              <a:t>Hiding Method </a:t>
            </a:r>
            <a:endParaRPr lang="en-US" sz="3600" b="1">
              <a:latin typeface="Calibri" pitchFamily="34" charset="0"/>
              <a:cs typeface="Arial" charset="0"/>
            </a:endParaRPr>
          </a:p>
        </p:txBody>
      </p:sp>
      <p:pic>
        <p:nvPicPr>
          <p:cNvPr id="4098" name="Picture 2"/>
          <p:cNvPicPr>
            <a:picLocks noChangeAspect="1" noChangeArrowheads="1"/>
          </p:cNvPicPr>
          <p:nvPr/>
        </p:nvPicPr>
        <p:blipFill>
          <a:blip r:embed="rId2"/>
          <a:srcRect/>
          <a:stretch>
            <a:fillRect/>
          </a:stretch>
        </p:blipFill>
        <p:spPr bwMode="auto">
          <a:xfrm>
            <a:off x="199806" y="1257300"/>
            <a:ext cx="5515194" cy="56007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791200" y="3352800"/>
            <a:ext cx="2986688" cy="1676400"/>
          </a:xfrm>
          <a:prstGeom prst="rect">
            <a:avLst/>
          </a:prstGeom>
          <a:noFill/>
          <a:ln w="9525">
            <a:noFill/>
            <a:miter lim="800000"/>
            <a:headEnd/>
            <a:tailEnd/>
          </a:ln>
          <a:effectLst/>
        </p:spPr>
      </p:pic>
      <p:cxnSp>
        <p:nvCxnSpPr>
          <p:cNvPr id="9" name="Straight Arrow Connector 8"/>
          <p:cNvCxnSpPr/>
          <p:nvPr/>
        </p:nvCxnSpPr>
        <p:spPr>
          <a:xfrm rot="5400000" flipH="1" flipV="1">
            <a:off x="457200" y="3733800"/>
            <a:ext cx="25908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456406" y="3961606"/>
            <a:ext cx="30480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75406" y="3035300"/>
            <a:ext cx="30480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448594" y="3048794"/>
            <a:ext cx="0" cy="2513806"/>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1485900" y="4381500"/>
            <a:ext cx="2362200" cy="762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24400" y="3581400"/>
            <a:ext cx="1905000" cy="1295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914900" y="2628900"/>
            <a:ext cx="1981200" cy="14478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4648201" y="2590800"/>
            <a:ext cx="2209799" cy="17526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E26FBED-53B4-3AA2-2592-ED8A4023FDCE}"/>
              </a:ext>
            </a:extLst>
          </p:cNvPr>
          <p:cNvSpPr txBox="1"/>
          <p:nvPr/>
        </p:nvSpPr>
        <p:spPr>
          <a:xfrm>
            <a:off x="5943600" y="1371600"/>
            <a:ext cx="2986688" cy="923330"/>
          </a:xfrm>
          <a:prstGeom prst="rect">
            <a:avLst/>
          </a:prstGeom>
          <a:solidFill>
            <a:srgbClr val="009900"/>
          </a:solidFill>
        </p:spPr>
        <p:txBody>
          <a:bodyPr wrap="square" rtlCol="0">
            <a:spAutoFit/>
          </a:bodyPr>
          <a:lstStyle/>
          <a:p>
            <a:r>
              <a:rPr lang="en-US">
                <a:solidFill>
                  <a:srgbClr val="FFFF00"/>
                </a:solidFill>
              </a:rPr>
              <a:t>Static</a:t>
            </a:r>
            <a:r>
              <a:rPr lang="en-US"/>
              <a:t>: lớp cha overridden ngược lại lớp con =&gt; vẫn sử dụng method cha.</a:t>
            </a:r>
          </a:p>
        </p:txBody>
      </p:sp>
    </p:spTree>
    <p:extLst>
      <p:ext uri="{BB962C8B-B14F-4D97-AF65-F5344CB8AC3E}">
        <p14:creationId xmlns:p14="http://schemas.microsoft.com/office/powerpoint/2010/main" val="361206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15962"/>
          </a:xfrm>
        </p:spPr>
        <p:txBody>
          <a:bodyPr/>
          <a:lstStyle/>
          <a:p>
            <a:r>
              <a:rPr lang="en-US"/>
              <a:t>Using an “</a:t>
            </a:r>
            <a:r>
              <a:rPr lang="en-US" err="1"/>
              <a:t>instanceof</a:t>
            </a:r>
            <a:r>
              <a:rPr lang="en-US"/>
              <a:t>” operator</a:t>
            </a:r>
            <a:br>
              <a:rPr lang="en-US"/>
            </a:br>
            <a:endParaRPr lang="en-US"/>
          </a:p>
        </p:txBody>
      </p:sp>
      <p:sp>
        <p:nvSpPr>
          <p:cNvPr id="3" name="Content Placeholder 2"/>
          <p:cNvSpPr>
            <a:spLocks noGrp="1"/>
          </p:cNvSpPr>
          <p:nvPr>
            <p:ph idx="1"/>
          </p:nvPr>
        </p:nvSpPr>
        <p:spPr/>
        <p:txBody>
          <a:bodyPr/>
          <a:lstStyle/>
          <a:p>
            <a:r>
              <a:rPr lang="en-US" sz="2600"/>
              <a:t>Dynamic and Static type</a:t>
            </a:r>
          </a:p>
          <a:p>
            <a:pPr lvl="1">
              <a:buFont typeface="Wingdings" pitchFamily="2" charset="2"/>
              <a:buChar char="§"/>
            </a:pPr>
            <a:r>
              <a:rPr lang="en-US" sz="2000"/>
              <a:t>dynamic type: A reference variable that has the type of the superclass can store the address of the object of sub class. It is called to be </a:t>
            </a:r>
            <a:r>
              <a:rPr lang="en-US" sz="2000" i="1"/>
              <a:t>dynamic type</a:t>
            </a:r>
            <a:r>
              <a:rPr lang="en-US" sz="2000"/>
              <a:t>, the type that is has at runtime. </a:t>
            </a:r>
            <a:br>
              <a:rPr lang="en-US" sz="2400"/>
            </a:br>
            <a:r>
              <a:rPr lang="en-US" sz="2400" i="1">
                <a:solidFill>
                  <a:srgbClr val="FF0000"/>
                </a:solidFill>
              </a:rPr>
              <a:t>  Rectangle obj1 = new Box();</a:t>
            </a:r>
          </a:p>
          <a:p>
            <a:pPr lvl="1">
              <a:buFont typeface="Wingdings" pitchFamily="2" charset="2"/>
              <a:buChar char="§"/>
            </a:pPr>
            <a:r>
              <a:rPr lang="en-US" sz="2000"/>
              <a:t>Static type: The type that it has when first declared. Static type checking is enforced by the compiler.</a:t>
            </a:r>
            <a:br>
              <a:rPr lang="en-US" sz="2400"/>
            </a:br>
            <a:r>
              <a:rPr lang="en-US" sz="2400" i="1">
                <a:solidFill>
                  <a:srgbClr val="FF0000"/>
                </a:solidFill>
              </a:rPr>
              <a:t>   Box obj2 = new Box();</a:t>
            </a:r>
          </a:p>
          <a:p>
            <a:r>
              <a:rPr lang="en-US" i="1"/>
              <a:t>“</a:t>
            </a:r>
            <a:r>
              <a:rPr lang="en-US" i="1" err="1"/>
              <a:t>Instanceof</a:t>
            </a:r>
            <a:r>
              <a:rPr lang="en-US" i="1"/>
              <a:t>” operator: </a:t>
            </a:r>
            <a:r>
              <a:rPr lang="en-US" sz="2000"/>
              <a:t>It checks whether the reference of an object belongs to the provided type or not, the </a:t>
            </a:r>
            <a:r>
              <a:rPr lang="en-US" sz="2000" err="1"/>
              <a:t>instanceof</a:t>
            </a:r>
            <a:r>
              <a:rPr lang="en-US" sz="2000"/>
              <a:t> operator will return true or false.</a:t>
            </a:r>
            <a:br>
              <a:rPr lang="en-US" sz="2000"/>
            </a:br>
            <a:r>
              <a:rPr lang="en-US" sz="2000" i="1">
                <a:solidFill>
                  <a:srgbClr val="FF0000"/>
                </a:solidFill>
              </a:rPr>
              <a:t>    If ( obj1  </a:t>
            </a:r>
            <a:r>
              <a:rPr lang="en-US" sz="2000" i="1" err="1">
                <a:solidFill>
                  <a:srgbClr val="FF0000"/>
                </a:solidFill>
              </a:rPr>
              <a:t>instanceof</a:t>
            </a:r>
            <a:r>
              <a:rPr lang="en-US" sz="2000" i="1">
                <a:solidFill>
                  <a:srgbClr val="FF0000"/>
                </a:solidFill>
              </a:rPr>
              <a:t>  Box)</a:t>
            </a:r>
            <a:br>
              <a:rPr lang="en-US" sz="2000" i="1">
                <a:solidFill>
                  <a:srgbClr val="FF0000"/>
                </a:solidFill>
              </a:rPr>
            </a:br>
            <a:r>
              <a:rPr lang="en-US" sz="2000" i="1">
                <a:solidFill>
                  <a:srgbClr val="FF0000"/>
                </a:solidFill>
              </a:rPr>
              <a:t>          </a:t>
            </a:r>
            <a:r>
              <a:rPr lang="en-US" sz="2000" i="1" err="1">
                <a:solidFill>
                  <a:srgbClr val="FF0000"/>
                </a:solidFill>
              </a:rPr>
              <a:t>System.out.println</a:t>
            </a:r>
            <a:r>
              <a:rPr lang="en-US" sz="2000" i="1">
                <a:solidFill>
                  <a:srgbClr val="FF0000"/>
                </a:solidFill>
              </a:rPr>
              <a:t>(“ obj1 is pointing to the Box object”);</a:t>
            </a:r>
          </a:p>
        </p:txBody>
      </p:sp>
    </p:spTree>
    <p:extLst>
      <p:ext uri="{BB962C8B-B14F-4D97-AF65-F5344CB8AC3E}">
        <p14:creationId xmlns:p14="http://schemas.microsoft.com/office/powerpoint/2010/main" val="2916732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93440"/>
            <a:ext cx="9372600" cy="715962"/>
          </a:xfrm>
        </p:spPr>
        <p:txBody>
          <a:bodyPr/>
          <a:lstStyle/>
          <a:p>
            <a:r>
              <a:rPr lang="en-US"/>
              <a:t>Casting </a:t>
            </a:r>
            <a:r>
              <a:rPr lang="en-US">
                <a:solidFill>
                  <a:srgbClr val="00B050"/>
                </a:solidFill>
              </a:rPr>
              <a:t>có 2 cách </a:t>
            </a:r>
          </a:p>
        </p:txBody>
      </p:sp>
      <p:sp>
        <p:nvSpPr>
          <p:cNvPr id="3" name="Content Placeholder 2"/>
          <p:cNvSpPr>
            <a:spLocks noGrp="1"/>
          </p:cNvSpPr>
          <p:nvPr>
            <p:ph idx="1"/>
          </p:nvPr>
        </p:nvSpPr>
        <p:spPr/>
        <p:txBody>
          <a:bodyPr/>
          <a:lstStyle/>
          <a:p>
            <a:r>
              <a:rPr lang="en-US" sz="2000"/>
              <a:t>A variable that has the type of the superclass only calls methods of the superclass. To call methods of the subclass we must </a:t>
            </a:r>
            <a:r>
              <a:rPr lang="en-US" sz="2000" i="1"/>
              <a:t>cast explicitly</a:t>
            </a:r>
          </a:p>
          <a:p>
            <a:r>
              <a:rPr lang="en-US" sz="2000" i="1"/>
              <a:t>for example,</a:t>
            </a:r>
          </a:p>
          <a:p>
            <a:pPr marL="0" indent="0">
              <a:buNone/>
            </a:pPr>
            <a:r>
              <a:rPr lang="en-US" sz="2000"/>
              <a:t>     </a:t>
            </a:r>
            <a:r>
              <a:rPr lang="en-US" sz="2000" i="1">
                <a:solidFill>
                  <a:srgbClr val="FF0000"/>
                </a:solidFill>
              </a:rPr>
              <a:t>Rectangle </a:t>
            </a:r>
            <a:r>
              <a:rPr lang="en-US" sz="2000" i="1" err="1">
                <a:solidFill>
                  <a:srgbClr val="FF0000"/>
                </a:solidFill>
              </a:rPr>
              <a:t>obj</a:t>
            </a:r>
            <a:r>
              <a:rPr lang="en-US" sz="2000" i="1">
                <a:solidFill>
                  <a:srgbClr val="FF0000"/>
                </a:solidFill>
              </a:rPr>
              <a:t> = new Box();</a:t>
            </a:r>
            <a:br>
              <a:rPr lang="en-US" sz="2000" i="1">
                <a:solidFill>
                  <a:srgbClr val="FF0000"/>
                </a:solidFill>
              </a:rPr>
            </a:br>
            <a:r>
              <a:rPr lang="en-US" sz="2000" i="1">
                <a:solidFill>
                  <a:srgbClr val="FF0000"/>
                </a:solidFill>
              </a:rPr>
              <a:t>     ((Box)</a:t>
            </a:r>
            <a:r>
              <a:rPr lang="en-US" sz="2000" i="1" err="1">
                <a:solidFill>
                  <a:srgbClr val="FF0000"/>
                </a:solidFill>
              </a:rPr>
              <a:t>obj</a:t>
            </a:r>
            <a:r>
              <a:rPr lang="en-US" sz="2000" i="1">
                <a:solidFill>
                  <a:srgbClr val="FF0000"/>
                </a:solidFill>
              </a:rPr>
              <a:t>).</a:t>
            </a:r>
            <a:r>
              <a:rPr lang="en-US" sz="2000" i="1" err="1">
                <a:solidFill>
                  <a:srgbClr val="FF0000"/>
                </a:solidFill>
              </a:rPr>
              <a:t>setHeight</a:t>
            </a:r>
            <a:r>
              <a:rPr lang="en-US" sz="2000" i="1">
                <a:solidFill>
                  <a:srgbClr val="FF0000"/>
                </a:solidFill>
              </a:rPr>
              <a:t>(300);</a:t>
            </a:r>
          </a:p>
        </p:txBody>
      </p:sp>
      <p:pic>
        <p:nvPicPr>
          <p:cNvPr id="5" name="Picture 4">
            <a:extLst>
              <a:ext uri="{FF2B5EF4-FFF2-40B4-BE49-F238E27FC236}">
                <a16:creationId xmlns:a16="http://schemas.microsoft.com/office/drawing/2014/main" id="{4EDB4BCD-DD65-0B5E-9BC5-5DEF0CEDECED}"/>
              </a:ext>
            </a:extLst>
          </p:cNvPr>
          <p:cNvPicPr>
            <a:picLocks noChangeAspect="1"/>
          </p:cNvPicPr>
          <p:nvPr/>
        </p:nvPicPr>
        <p:blipFill>
          <a:blip r:embed="rId2"/>
          <a:stretch>
            <a:fillRect/>
          </a:stretch>
        </p:blipFill>
        <p:spPr>
          <a:xfrm>
            <a:off x="1523750" y="3250396"/>
            <a:ext cx="6096500" cy="3226605"/>
          </a:xfrm>
          <a:prstGeom prst="rect">
            <a:avLst/>
          </a:prstGeom>
        </p:spPr>
      </p:pic>
    </p:spTree>
    <p:extLst>
      <p:ext uri="{BB962C8B-B14F-4D97-AF65-F5344CB8AC3E}">
        <p14:creationId xmlns:p14="http://schemas.microsoft.com/office/powerpoint/2010/main" val="76248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sz="4000" b="1">
                <a:latin typeface="Calibri" pitchFamily="34" charset="0"/>
                <a:cs typeface="Arial" charset="0"/>
              </a:rPr>
              <a:t>Summary</a:t>
            </a:r>
          </a:p>
        </p:txBody>
      </p:sp>
      <p:sp>
        <p:nvSpPr>
          <p:cNvPr id="13317" name="Rectangle 3"/>
          <p:cNvSpPr>
            <a:spLocks noGrp="1"/>
          </p:cNvSpPr>
          <p:nvPr>
            <p:ph type="body" idx="1"/>
          </p:nvPr>
        </p:nvSpPr>
        <p:spPr/>
        <p:txBody>
          <a:bodyPr/>
          <a:lstStyle/>
          <a:p>
            <a:r>
              <a:rPr lang="en-US" sz="2400"/>
              <a:t>Object-oriented languages implement reusability of coding structure through inheritance</a:t>
            </a:r>
          </a:p>
          <a:p>
            <a:r>
              <a:rPr lang="en-US" sz="2400"/>
              <a:t>A derived class does not by default inherit the constructor of a super class</a:t>
            </a:r>
          </a:p>
          <a:p>
            <a:r>
              <a:rPr lang="en-US" sz="2400"/>
              <a:t>Constructors in an inheritance hierarchy execute in order from the super class to the derived class</a:t>
            </a:r>
          </a:p>
          <a:p>
            <a:r>
              <a:rPr lang="en-US" sz="2400"/>
              <a:t>Using the </a:t>
            </a:r>
            <a:r>
              <a:rPr lang="en-US" sz="2400" err="1"/>
              <a:t>instanceof</a:t>
            </a:r>
            <a:r>
              <a:rPr lang="en-US" sz="2400"/>
              <a:t> keyword if we need to check the type of the reference variable.</a:t>
            </a:r>
          </a:p>
          <a:p>
            <a:r>
              <a:rPr lang="en-US" sz="2400"/>
              <a:t>Check the type of the reference variable before casting it explicitly.</a:t>
            </a:r>
          </a:p>
          <a:p>
            <a:pPr>
              <a:buClrTx/>
              <a:buSzTx/>
              <a:buFont typeface="Arial" charset="0"/>
              <a:buChar char="•"/>
            </a:pPr>
            <a:endParaRPr lang="en-US"/>
          </a:p>
        </p:txBody>
      </p:sp>
    </p:spTree>
    <p:extLst>
      <p:ext uri="{BB962C8B-B14F-4D97-AF65-F5344CB8AC3E}">
        <p14:creationId xmlns:p14="http://schemas.microsoft.com/office/powerpoint/2010/main" val="41796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a:latin typeface="Calibri" pitchFamily="34" charset="0"/>
                <a:cs typeface="Arial" charset="0"/>
              </a:rPr>
              <a:t>Objectives</a:t>
            </a:r>
          </a:p>
        </p:txBody>
      </p:sp>
      <p:sp>
        <p:nvSpPr>
          <p:cNvPr id="3077" name="Rectangle 3"/>
          <p:cNvSpPr>
            <a:spLocks noGrp="1"/>
          </p:cNvSpPr>
          <p:nvPr>
            <p:ph type="body" idx="1"/>
          </p:nvPr>
        </p:nvSpPr>
        <p:spPr>
          <a:xfrm>
            <a:off x="457200" y="1371600"/>
            <a:ext cx="8229600" cy="4525963"/>
          </a:xfrm>
        </p:spPr>
        <p:txBody>
          <a:bodyPr/>
          <a:lstStyle/>
          <a:p>
            <a:pPr>
              <a:buClrTx/>
              <a:buSzTx/>
              <a:buFont typeface="Arial" charset="0"/>
              <a:buChar char="•"/>
            </a:pPr>
            <a:r>
              <a:rPr lang="en-US"/>
              <a:t>Study concepts: superclass, subclass</a:t>
            </a:r>
          </a:p>
          <a:p>
            <a:pPr>
              <a:buClrTx/>
              <a:buSzTx/>
              <a:buFont typeface="Arial" charset="0"/>
              <a:buChar char="•"/>
            </a:pPr>
            <a:r>
              <a:rPr lang="en-US"/>
              <a:t>Understand  common relationships</a:t>
            </a:r>
          </a:p>
          <a:p>
            <a:pPr>
              <a:buClrTx/>
              <a:buSzTx/>
              <a:buFont typeface="Arial" charset="0"/>
              <a:buChar char="•"/>
            </a:pPr>
            <a:r>
              <a:rPr lang="en-US"/>
              <a:t>Functions in inheritance</a:t>
            </a:r>
          </a:p>
          <a:p>
            <a:pPr>
              <a:buClrTx/>
              <a:buSzTx/>
              <a:buFont typeface="Arial" charset="0"/>
              <a:buChar char="•"/>
            </a:pPr>
            <a:r>
              <a:rPr lang="en-US"/>
              <a:t>Using an “</a:t>
            </a:r>
            <a:r>
              <a:rPr lang="en-US" err="1"/>
              <a:t>instanceof</a:t>
            </a:r>
            <a:r>
              <a:rPr lang="en-US"/>
              <a:t>” operator</a:t>
            </a:r>
          </a:p>
          <a:p>
            <a:pPr>
              <a:buClrTx/>
              <a:buSzTx/>
              <a:buFont typeface="Arial" charset="0"/>
              <a:buChar char="•"/>
            </a:pPr>
            <a:r>
              <a:rPr lang="en-US"/>
              <a:t>Casting</a:t>
            </a:r>
          </a:p>
        </p:txBody>
      </p:sp>
    </p:spTree>
    <p:extLst>
      <p:ext uri="{BB962C8B-B14F-4D97-AF65-F5344CB8AC3E}">
        <p14:creationId xmlns:p14="http://schemas.microsoft.com/office/powerpoint/2010/main" val="297164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Derived and Super Classes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3302209" cy="2514600"/>
          </a:xfrm>
        </p:spPr>
      </p:pic>
      <p:sp>
        <p:nvSpPr>
          <p:cNvPr id="5" name="TextBox 4"/>
          <p:cNvSpPr txBox="1"/>
          <p:nvPr/>
        </p:nvSpPr>
        <p:spPr>
          <a:xfrm>
            <a:off x="3869267" y="1295400"/>
            <a:ext cx="4724400" cy="3970318"/>
          </a:xfrm>
          <a:prstGeom prst="rect">
            <a:avLst/>
          </a:prstGeom>
          <a:noFill/>
        </p:spPr>
        <p:txBody>
          <a:bodyPr wrap="square" rtlCol="0">
            <a:spAutoFit/>
          </a:bodyPr>
          <a:lstStyle/>
          <a:p>
            <a:pPr marL="285750" indent="-285750">
              <a:buFont typeface="Arial" pitchFamily="34" charset="0"/>
              <a:buChar char="•"/>
            </a:pPr>
            <a:r>
              <a:rPr lang="en-US"/>
              <a:t>Object-oriented languages implement reusability of coding structure through inheritance</a:t>
            </a:r>
          </a:p>
          <a:p>
            <a:pPr marL="285750" indent="-285750">
              <a:buFont typeface="Arial" pitchFamily="34" charset="0"/>
              <a:buChar char="•"/>
            </a:pPr>
            <a:r>
              <a:rPr lang="en-US"/>
              <a:t>It refers to the relationship between classes where one class inherits the entire structure of another class</a:t>
            </a:r>
          </a:p>
          <a:p>
            <a:pPr marL="285750" indent="-285750">
              <a:buFont typeface="Arial" pitchFamily="34" charset="0"/>
              <a:buChar char="•"/>
            </a:pPr>
            <a:r>
              <a:rPr lang="en-US"/>
              <a:t>The root of our design is a relatively abstract entity, and we build upon that entity to produce progressively more concrete entities</a:t>
            </a:r>
          </a:p>
          <a:p>
            <a:pPr marL="285750" indent="-285750">
              <a:buFont typeface="Arial" pitchFamily="34" charset="0"/>
              <a:buChar char="•"/>
            </a:pPr>
            <a:r>
              <a:rPr lang="en-US"/>
              <a:t>the higher-level entities are </a:t>
            </a:r>
            <a:r>
              <a:rPr lang="en-US" b="1"/>
              <a:t>“parent”, “base” or “super”</a:t>
            </a:r>
            <a:r>
              <a:rPr lang="en-US"/>
              <a:t> classes</a:t>
            </a:r>
          </a:p>
          <a:p>
            <a:pPr marL="285750" indent="-285750">
              <a:buFont typeface="Arial" pitchFamily="34" charset="0"/>
              <a:buChar char="•"/>
            </a:pPr>
            <a:r>
              <a:rPr lang="en-US"/>
              <a:t>the lower-level ones built from them are </a:t>
            </a:r>
            <a:r>
              <a:rPr lang="en-US" b="1"/>
              <a:t>“child”, "derived" or “sub”</a:t>
            </a:r>
            <a:r>
              <a:rPr lang="en-US"/>
              <a:t> classes.</a:t>
            </a:r>
          </a:p>
        </p:txBody>
      </p:sp>
    </p:spTree>
    <p:extLst>
      <p:ext uri="{BB962C8B-B14F-4D97-AF65-F5344CB8AC3E}">
        <p14:creationId xmlns:p14="http://schemas.microsoft.com/office/powerpoint/2010/main" val="84328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p:cNvSpPr>
          <p:nvPr>
            <p:ph type="title"/>
          </p:nvPr>
        </p:nvSpPr>
        <p:spPr/>
        <p:txBody>
          <a:bodyPr/>
          <a:lstStyle/>
          <a:p>
            <a:r>
              <a:rPr lang="en-US" sz="3600"/>
              <a:t>Object-Oriented Relationships</a:t>
            </a:r>
          </a:p>
        </p:txBody>
      </p:sp>
      <p:sp>
        <p:nvSpPr>
          <p:cNvPr id="10245" name="Rectangle 3"/>
          <p:cNvSpPr>
            <a:spLocks noGrp="1"/>
          </p:cNvSpPr>
          <p:nvPr>
            <p:ph type="body" idx="1"/>
          </p:nvPr>
        </p:nvSpPr>
        <p:spPr/>
        <p:txBody>
          <a:bodyPr/>
          <a:lstStyle/>
          <a:p>
            <a:pPr>
              <a:buClrTx/>
              <a:buSzTx/>
              <a:buFont typeface="Arial" charset="0"/>
              <a:buChar char="•"/>
            </a:pPr>
            <a:r>
              <a:rPr lang="en-US"/>
              <a:t>common relationships in classes:</a:t>
            </a:r>
          </a:p>
          <a:p>
            <a:pPr lvl="1"/>
            <a:r>
              <a:rPr lang="en-US"/>
              <a:t>“is-a/ a kind of”</a:t>
            </a:r>
          </a:p>
          <a:p>
            <a:pPr lvl="1"/>
            <a:r>
              <a:rPr lang="en-US"/>
              <a:t>“has-a”</a:t>
            </a:r>
          </a:p>
          <a:p>
            <a:pPr>
              <a:buClrTx/>
              <a:buSzTx/>
              <a:buFont typeface="Arial" charset="0"/>
              <a:buChar char="•"/>
            </a:pPr>
            <a:r>
              <a:rPr lang="en-US"/>
              <a:t>Examples:</a:t>
            </a:r>
          </a:p>
          <a:p>
            <a:pPr lvl="1"/>
            <a:r>
              <a:rPr lang="en-US"/>
              <a:t>Student is a person</a:t>
            </a:r>
          </a:p>
          <a:p>
            <a:pPr lvl="1"/>
            <a:r>
              <a:rPr lang="en-US"/>
              <a:t>“A home is a house that has a family and a pet.”</a:t>
            </a:r>
          </a:p>
          <a:p>
            <a:pPr lvl="1"/>
            <a:r>
              <a:rPr lang="en-US"/>
              <a:t>An invoice contains some products and a product can be contained in some invoices</a:t>
            </a:r>
            <a:endParaRPr lang="en-US" sz="3200"/>
          </a:p>
        </p:txBody>
      </p:sp>
    </p:spTree>
    <p:extLst>
      <p:ext uri="{BB962C8B-B14F-4D97-AF65-F5344CB8AC3E}">
        <p14:creationId xmlns:p14="http://schemas.microsoft.com/office/powerpoint/2010/main" val="88927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p:cNvSpPr>
          <p:nvPr>
            <p:ph type="title"/>
          </p:nvPr>
        </p:nvSpPr>
        <p:spPr/>
        <p:txBody>
          <a:bodyPr/>
          <a:lstStyle/>
          <a:p>
            <a:r>
              <a:rPr lang="en-US" sz="3200"/>
              <a:t>Object-Oriented Relationships…</a:t>
            </a:r>
          </a:p>
        </p:txBody>
      </p:sp>
      <p:sp>
        <p:nvSpPr>
          <p:cNvPr id="11269" name="Rectangle 3"/>
          <p:cNvSpPr>
            <a:spLocks noGrp="1"/>
          </p:cNvSpPr>
          <p:nvPr>
            <p:ph type="body" idx="1"/>
          </p:nvPr>
        </p:nvSpPr>
        <p:spPr/>
        <p:txBody>
          <a:bodyPr/>
          <a:lstStyle/>
          <a:p>
            <a:pPr>
              <a:buClrTx/>
              <a:buSzTx/>
              <a:buFont typeface="Arial" charset="0"/>
              <a:buNone/>
            </a:pPr>
            <a:r>
              <a:rPr lang="en-US">
                <a:latin typeface="Calibri" pitchFamily="34" charset="0"/>
                <a:cs typeface="Arial"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2578348120"/>
              </p:ext>
            </p:extLst>
          </p:nvPr>
        </p:nvGraphicFramePr>
        <p:xfrm>
          <a:off x="3352800" y="1447801"/>
          <a:ext cx="2590800" cy="1946417"/>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tblGrid>
              <a:tr h="257914">
                <a:tc>
                  <a:txBody>
                    <a:bodyPr/>
                    <a:lstStyle/>
                    <a:p>
                      <a:pPr algn="ctr"/>
                      <a:r>
                        <a:rPr lang="en-US" sz="1800"/>
                        <a:t>Person</a:t>
                      </a:r>
                    </a:p>
                  </a:txBody>
                  <a:tcPr marT="45737" marB="45737"/>
                </a:tc>
                <a:extLst>
                  <a:ext uri="{0D108BD9-81ED-4DB2-BD59-A6C34878D82A}">
                    <a16:rowId xmlns:a16="http://schemas.microsoft.com/office/drawing/2014/main" val="10000"/>
                  </a:ext>
                </a:extLst>
              </a:tr>
              <a:tr h="444745">
                <a:tc>
                  <a:txBody>
                    <a:bodyPr/>
                    <a:lstStyle/>
                    <a:p>
                      <a:pPr>
                        <a:buFontTx/>
                        <a:buChar char="-"/>
                      </a:pPr>
                      <a:r>
                        <a:rPr lang="en-US" sz="1800"/>
                        <a:t> String name, address</a:t>
                      </a:r>
                    </a:p>
                    <a:p>
                      <a:pPr>
                        <a:buFontTx/>
                        <a:buChar char="-"/>
                      </a:pPr>
                      <a:r>
                        <a:rPr lang="en-US" sz="1800"/>
                        <a:t> String birthDate</a:t>
                      </a:r>
                    </a:p>
                  </a:txBody>
                  <a:tcPr marT="45737" marB="45737"/>
                </a:tc>
                <a:extLst>
                  <a:ext uri="{0D108BD9-81ED-4DB2-BD59-A6C34878D82A}">
                    <a16:rowId xmlns:a16="http://schemas.microsoft.com/office/drawing/2014/main" val="10001"/>
                  </a:ext>
                </a:extLst>
              </a:tr>
              <a:tr h="444745">
                <a:tc>
                  <a:txBody>
                    <a:bodyPr/>
                    <a:lstStyle/>
                    <a:p>
                      <a:r>
                        <a:rPr lang="en-US" sz="1800"/>
                        <a:t>+ String</a:t>
                      </a:r>
                      <a:r>
                        <a:rPr lang="en-US" sz="1800" baseline="0"/>
                        <a:t> getName();</a:t>
                      </a:r>
                      <a:endParaRPr lang="en-US" sz="1800"/>
                    </a:p>
                    <a:p>
                      <a:r>
                        <a:rPr lang="en-US" sz="1800"/>
                        <a:t>+ void setName(String n);</a:t>
                      </a:r>
                    </a:p>
                  </a:txBody>
                  <a:tcPr marT="45737" marB="45737"/>
                </a:tc>
                <a:extLst>
                  <a:ext uri="{0D108BD9-81ED-4DB2-BD59-A6C34878D82A}">
                    <a16:rowId xmlns:a16="http://schemas.microsoft.com/office/drawing/2014/main" val="10002"/>
                  </a:ext>
                </a:extLst>
              </a:tr>
              <a:tr h="300395">
                <a:tc>
                  <a:txBody>
                    <a:bodyPr/>
                    <a:lstStyle/>
                    <a:p>
                      <a:r>
                        <a:rPr lang="en-US" sz="1200"/>
                        <a:t>…….</a:t>
                      </a:r>
                    </a:p>
                  </a:txBody>
                  <a:tcPr marT="45737" marB="45737"/>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53143506"/>
              </p:ext>
            </p:extLst>
          </p:nvPr>
        </p:nvGraphicFramePr>
        <p:xfrm>
          <a:off x="304800" y="4267201"/>
          <a:ext cx="3276600" cy="13716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207474">
                <a:tc>
                  <a:txBody>
                    <a:bodyPr/>
                    <a:lstStyle/>
                    <a:p>
                      <a:pPr algn="ctr"/>
                      <a:r>
                        <a:rPr lang="en-US" sz="1800"/>
                        <a:t>Professor</a:t>
                      </a:r>
                    </a:p>
                  </a:txBody>
                  <a:tcPr/>
                </a:tc>
                <a:extLst>
                  <a:ext uri="{0D108BD9-81ED-4DB2-BD59-A6C34878D82A}">
                    <a16:rowId xmlns:a16="http://schemas.microsoft.com/office/drawing/2014/main" val="10000"/>
                  </a:ext>
                </a:extLst>
              </a:tr>
              <a:tr h="236678">
                <a:tc>
                  <a:txBody>
                    <a:bodyPr/>
                    <a:lstStyle/>
                    <a:p>
                      <a:pPr>
                        <a:buFontTx/>
                        <a:buChar char="-"/>
                      </a:pPr>
                      <a:r>
                        <a:rPr lang="en-US" sz="1800"/>
                        <a:t> String</a:t>
                      </a:r>
                      <a:r>
                        <a:rPr lang="en-US" sz="1800" baseline="0"/>
                        <a:t> department</a:t>
                      </a:r>
                      <a:endParaRPr lang="en-US" sz="1800"/>
                    </a:p>
                  </a:txBody>
                  <a:tcPr/>
                </a:tc>
                <a:extLst>
                  <a:ext uri="{0D108BD9-81ED-4DB2-BD59-A6C34878D82A}">
                    <a16:rowId xmlns:a16="http://schemas.microsoft.com/office/drawing/2014/main" val="10001"/>
                  </a:ext>
                </a:extLst>
              </a:tr>
              <a:tr h="241647">
                <a:tc>
                  <a:txBody>
                    <a:bodyPr/>
                    <a:lstStyle/>
                    <a:p>
                      <a:r>
                        <a:rPr lang="en-US" sz="1800"/>
                        <a:t>+ String getDepartment();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a:t>+ void setDepartment(String d);</a:t>
                      </a:r>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44678869"/>
              </p:ext>
            </p:extLst>
          </p:nvPr>
        </p:nvGraphicFramePr>
        <p:xfrm>
          <a:off x="5791200" y="4267201"/>
          <a:ext cx="2971800" cy="1944011"/>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tblGrid>
              <a:tr h="255936">
                <a:tc>
                  <a:txBody>
                    <a:bodyPr/>
                    <a:lstStyle/>
                    <a:p>
                      <a:pPr algn="ctr"/>
                      <a:r>
                        <a:rPr lang="en-US" sz="1800"/>
                        <a:t>Student</a:t>
                      </a:r>
                    </a:p>
                  </a:txBody>
                  <a:tcPr/>
                </a:tc>
                <a:extLst>
                  <a:ext uri="{0D108BD9-81ED-4DB2-BD59-A6C34878D82A}">
                    <a16:rowId xmlns:a16="http://schemas.microsoft.com/office/drawing/2014/main" val="10000"/>
                  </a:ext>
                </a:extLst>
              </a:tr>
              <a:tr h="332586">
                <a:tc>
                  <a:txBody>
                    <a:bodyPr/>
                    <a:lstStyle/>
                    <a:p>
                      <a:pPr>
                        <a:buFontTx/>
                        <a:buChar char="-"/>
                      </a:pPr>
                      <a:r>
                        <a:rPr lang="en-US" sz="1800"/>
                        <a:t> String</a:t>
                      </a:r>
                      <a:r>
                        <a:rPr lang="en-US" sz="1800" baseline="0"/>
                        <a:t> studentId, majorField</a:t>
                      </a:r>
                    </a:p>
                    <a:p>
                      <a:pPr>
                        <a:buFontTx/>
                        <a:buChar char="-"/>
                      </a:pPr>
                      <a:r>
                        <a:rPr lang="en-US" sz="1800" baseline="0"/>
                        <a:t> String degreeSought</a:t>
                      </a:r>
                    </a:p>
                  </a:txBody>
                  <a:tcPr/>
                </a:tc>
                <a:extLst>
                  <a:ext uri="{0D108BD9-81ED-4DB2-BD59-A6C34878D82A}">
                    <a16:rowId xmlns:a16="http://schemas.microsoft.com/office/drawing/2014/main" val="10001"/>
                  </a:ext>
                </a:extLst>
              </a:tr>
              <a:tr h="332586">
                <a:tc>
                  <a:txBody>
                    <a:bodyPr/>
                    <a:lstStyle/>
                    <a:p>
                      <a:r>
                        <a:rPr lang="en-US" sz="1800"/>
                        <a:t>+ String getStudentId();</a:t>
                      </a:r>
                    </a:p>
                    <a:p>
                      <a:r>
                        <a:rPr lang="en-US" sz="1800"/>
                        <a:t>+ void setStudentID(String</a:t>
                      </a:r>
                      <a:r>
                        <a:rPr lang="en-US" sz="1800" baseline="0"/>
                        <a:t> id)</a:t>
                      </a:r>
                      <a:endParaRPr lang="en-US" sz="1800"/>
                    </a:p>
                  </a:txBody>
                  <a:tcPr/>
                </a:tc>
                <a:extLst>
                  <a:ext uri="{0D108BD9-81ED-4DB2-BD59-A6C34878D82A}">
                    <a16:rowId xmlns:a16="http://schemas.microsoft.com/office/drawing/2014/main" val="10002"/>
                  </a:ext>
                </a:extLst>
              </a:tr>
              <a:tr h="298091">
                <a:tc>
                  <a:txBody>
                    <a:bodyPr/>
                    <a:lstStyle/>
                    <a:p>
                      <a:r>
                        <a:rPr lang="en-US" sz="1000"/>
                        <a:t>….</a:t>
                      </a:r>
                    </a:p>
                  </a:txBody>
                  <a:tcPr/>
                </a:tc>
                <a:extLst>
                  <a:ext uri="{0D108BD9-81ED-4DB2-BD59-A6C34878D82A}">
                    <a16:rowId xmlns:a16="http://schemas.microsoft.com/office/drawing/2014/main" val="10003"/>
                  </a:ext>
                </a:extLst>
              </a:tr>
            </a:tbl>
          </a:graphicData>
        </a:graphic>
      </p:graphicFrame>
      <p:cxnSp>
        <p:nvCxnSpPr>
          <p:cNvPr id="10" name="Straight Arrow Connector 9"/>
          <p:cNvCxnSpPr/>
          <p:nvPr/>
        </p:nvCxnSpPr>
        <p:spPr>
          <a:xfrm flipV="1">
            <a:off x="2286000" y="3429000"/>
            <a:ext cx="1066800" cy="8382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5867400" y="3429000"/>
            <a:ext cx="1219200" cy="9144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81400" y="5257800"/>
            <a:ext cx="2209800" cy="1588"/>
          </a:xfrm>
          <a:prstGeom prst="straightConnector1">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3733800"/>
            <a:ext cx="609600" cy="369332"/>
          </a:xfrm>
          <a:prstGeom prst="rect">
            <a:avLst/>
          </a:prstGeom>
          <a:noFill/>
        </p:spPr>
        <p:txBody>
          <a:bodyPr wrap="square" rtlCol="0">
            <a:spAutoFit/>
          </a:bodyPr>
          <a:lstStyle/>
          <a:p>
            <a:r>
              <a:rPr lang="en-US"/>
              <a:t>is a</a:t>
            </a:r>
          </a:p>
        </p:txBody>
      </p:sp>
      <p:sp>
        <p:nvSpPr>
          <p:cNvPr id="16" name="TextBox 15"/>
          <p:cNvSpPr txBox="1"/>
          <p:nvPr/>
        </p:nvSpPr>
        <p:spPr>
          <a:xfrm>
            <a:off x="6553200" y="3733800"/>
            <a:ext cx="609600" cy="369332"/>
          </a:xfrm>
          <a:prstGeom prst="rect">
            <a:avLst/>
          </a:prstGeom>
          <a:noFill/>
        </p:spPr>
        <p:txBody>
          <a:bodyPr wrap="square" rtlCol="0">
            <a:spAutoFit/>
          </a:bodyPr>
          <a:lstStyle/>
          <a:p>
            <a:r>
              <a:rPr lang="en-US"/>
              <a:t>is a</a:t>
            </a:r>
          </a:p>
        </p:txBody>
      </p:sp>
      <p:sp>
        <p:nvSpPr>
          <p:cNvPr id="17" name="TextBox 16"/>
          <p:cNvSpPr txBox="1"/>
          <p:nvPr/>
        </p:nvSpPr>
        <p:spPr>
          <a:xfrm>
            <a:off x="4191000" y="4888468"/>
            <a:ext cx="838200" cy="369332"/>
          </a:xfrm>
          <a:prstGeom prst="rect">
            <a:avLst/>
          </a:prstGeom>
          <a:noFill/>
        </p:spPr>
        <p:txBody>
          <a:bodyPr wrap="square" rtlCol="0">
            <a:spAutoFit/>
          </a:bodyPr>
          <a:lstStyle/>
          <a:p>
            <a:r>
              <a:rPr lang="en-US"/>
              <a:t>teach</a:t>
            </a:r>
          </a:p>
        </p:txBody>
      </p:sp>
      <p:sp>
        <p:nvSpPr>
          <p:cNvPr id="23" name="TextBox 22"/>
          <p:cNvSpPr txBox="1"/>
          <p:nvPr/>
        </p:nvSpPr>
        <p:spPr>
          <a:xfrm>
            <a:off x="228600" y="1295400"/>
            <a:ext cx="2362200" cy="923330"/>
          </a:xfrm>
          <a:prstGeom prst="rect">
            <a:avLst/>
          </a:prstGeom>
          <a:solidFill>
            <a:srgbClr val="002060"/>
          </a:solidFill>
        </p:spPr>
        <p:txBody>
          <a:bodyPr wrap="square" rtlCol="0">
            <a:spAutoFit/>
          </a:bodyPr>
          <a:lstStyle/>
          <a:p>
            <a:r>
              <a:rPr lang="en-US">
                <a:solidFill>
                  <a:schemeClr val="bg1"/>
                </a:solidFill>
              </a:rPr>
              <a:t>The relation “is-a” is implemented as a sub-class</a:t>
            </a:r>
          </a:p>
        </p:txBody>
      </p:sp>
      <p:sp>
        <p:nvSpPr>
          <p:cNvPr id="24" name="TextBox 23"/>
          <p:cNvSpPr txBox="1"/>
          <p:nvPr/>
        </p:nvSpPr>
        <p:spPr>
          <a:xfrm>
            <a:off x="6324600" y="1447800"/>
            <a:ext cx="2362200" cy="923330"/>
          </a:xfrm>
          <a:prstGeom prst="rect">
            <a:avLst/>
          </a:prstGeom>
          <a:solidFill>
            <a:srgbClr val="FF0000"/>
          </a:solidFill>
        </p:spPr>
        <p:txBody>
          <a:bodyPr wrap="square" rtlCol="0">
            <a:spAutoFit/>
          </a:bodyPr>
          <a:lstStyle/>
          <a:p>
            <a:r>
              <a:rPr lang="en-US">
                <a:solidFill>
                  <a:schemeClr val="bg1"/>
                </a:solidFill>
              </a:rPr>
              <a:t>The relation “has-a” is implemented as reference</a:t>
            </a:r>
          </a:p>
        </p:txBody>
      </p:sp>
      <p:sp>
        <p:nvSpPr>
          <p:cNvPr id="25" name="TextBox 24"/>
          <p:cNvSpPr txBox="1"/>
          <p:nvPr/>
        </p:nvSpPr>
        <p:spPr>
          <a:xfrm>
            <a:off x="228600" y="5906869"/>
            <a:ext cx="3352800" cy="646331"/>
          </a:xfrm>
          <a:prstGeom prst="rect">
            <a:avLst/>
          </a:prstGeom>
          <a:solidFill>
            <a:srgbClr val="FF0000"/>
          </a:solidFill>
        </p:spPr>
        <p:txBody>
          <a:bodyPr wrap="square" rtlCol="0">
            <a:spAutoFit/>
          </a:bodyPr>
          <a:lstStyle/>
          <a:p>
            <a:r>
              <a:rPr lang="en-US">
                <a:solidFill>
                  <a:schemeClr val="bg1"/>
                </a:solidFill>
              </a:rPr>
              <a:t>The class Professor has the field Student[] students</a:t>
            </a:r>
          </a:p>
        </p:txBody>
      </p:sp>
      <p:sp>
        <p:nvSpPr>
          <p:cNvPr id="26" name="TextBox 25"/>
          <p:cNvSpPr txBox="1"/>
          <p:nvPr/>
        </p:nvSpPr>
        <p:spPr>
          <a:xfrm>
            <a:off x="6553200" y="5943600"/>
            <a:ext cx="2514600" cy="646331"/>
          </a:xfrm>
          <a:prstGeom prst="rect">
            <a:avLst/>
          </a:prstGeom>
          <a:solidFill>
            <a:srgbClr val="FF0000"/>
          </a:solidFill>
        </p:spPr>
        <p:txBody>
          <a:bodyPr wrap="square" rtlCol="0">
            <a:spAutoFit/>
          </a:bodyPr>
          <a:lstStyle/>
          <a:p>
            <a:pPr algn="ctr"/>
            <a:r>
              <a:rPr lang="en-US">
                <a:solidFill>
                  <a:schemeClr val="bg1"/>
                </a:solidFill>
              </a:rPr>
              <a:t>The class Student has the field Professor pr</a:t>
            </a:r>
          </a:p>
        </p:txBody>
      </p:sp>
      <p:sp>
        <p:nvSpPr>
          <p:cNvPr id="27" name="TextBox 26"/>
          <p:cNvSpPr txBox="1"/>
          <p:nvPr/>
        </p:nvSpPr>
        <p:spPr>
          <a:xfrm>
            <a:off x="76200" y="2218730"/>
            <a:ext cx="2743200" cy="1477328"/>
          </a:xfrm>
          <a:prstGeom prst="rect">
            <a:avLst/>
          </a:prstGeom>
          <a:solidFill>
            <a:srgbClr val="002060"/>
          </a:solidFill>
        </p:spPr>
        <p:txBody>
          <a:bodyPr wrap="square" rtlCol="0">
            <a:spAutoFit/>
          </a:bodyPr>
          <a:lstStyle/>
          <a:p>
            <a:pPr algn="ctr"/>
            <a:r>
              <a:rPr lang="en-US">
                <a:solidFill>
                  <a:schemeClr val="bg1"/>
                </a:solidFill>
              </a:rPr>
              <a:t>Classes Professor, Student are sub-classes of the class Person</a:t>
            </a:r>
          </a:p>
          <a:p>
            <a:pPr algn="ctr"/>
            <a:r>
              <a:rPr lang="en-US">
                <a:solidFill>
                  <a:schemeClr val="bg1"/>
                </a:solidFill>
              </a:rPr>
              <a:t>Sub-classes inherit the structure of super class</a:t>
            </a:r>
          </a:p>
        </p:txBody>
      </p:sp>
    </p:spTree>
    <p:extLst>
      <p:ext uri="{BB962C8B-B14F-4D97-AF65-F5344CB8AC3E}">
        <p14:creationId xmlns:p14="http://schemas.microsoft.com/office/powerpoint/2010/main" val="405887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p:cNvSpPr>
          <p:nvPr>
            <p:ph type="title"/>
          </p:nvPr>
        </p:nvSpPr>
        <p:spPr/>
        <p:txBody>
          <a:bodyPr/>
          <a:lstStyle/>
          <a:p>
            <a:r>
              <a:rPr lang="en-US"/>
              <a:t>Inheritance…</a:t>
            </a:r>
          </a:p>
        </p:txBody>
      </p:sp>
      <p:sp>
        <p:nvSpPr>
          <p:cNvPr id="184323" name="Rectangle 3"/>
          <p:cNvSpPr>
            <a:spLocks noGrp="1"/>
          </p:cNvSpPr>
          <p:nvPr>
            <p:ph type="body" idx="1"/>
          </p:nvPr>
        </p:nvSpPr>
        <p:spPr>
          <a:xfrm>
            <a:off x="457200" y="1295401"/>
            <a:ext cx="8229600" cy="533400"/>
          </a:xfrm>
        </p:spPr>
        <p:txBody>
          <a:bodyPr/>
          <a:lstStyle/>
          <a:p>
            <a:pPr algn="just"/>
            <a:r>
              <a:rPr lang="en-US" sz="2400" b="1">
                <a:solidFill>
                  <a:srgbClr val="0000CC"/>
                </a:solidFill>
              </a:rPr>
              <a:t>How to construct a class hierarchy? </a:t>
            </a:r>
            <a:r>
              <a:rPr lang="en-US" sz="2400" b="1">
                <a:solidFill>
                  <a:srgbClr val="0000CC"/>
                </a:solidFill>
                <a:sym typeface="Wingdings" pitchFamily="2" charset="2"/>
              </a:rPr>
              <a:t> Intersection</a:t>
            </a:r>
            <a:endParaRPr lang="en-US" sz="2400" b="1">
              <a:solidFill>
                <a:srgbClr val="0000CC"/>
              </a:solidFill>
            </a:endParaRPr>
          </a:p>
        </p:txBody>
      </p:sp>
      <p:sp>
        <p:nvSpPr>
          <p:cNvPr id="5" name="Rectangle 3"/>
          <p:cNvSpPr txBox="1">
            <a:spLocks noChangeArrowheads="1"/>
          </p:cNvSpPr>
          <p:nvPr/>
        </p:nvSpPr>
        <p:spPr bwMode="auto">
          <a:xfrm>
            <a:off x="914400" y="1905000"/>
            <a:ext cx="3924300" cy="1219200"/>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Char char="l"/>
              <a:defRPr/>
            </a:pPr>
            <a:r>
              <a:rPr lang="en-US" sz="2000">
                <a:latin typeface="Arial" pitchFamily="34" charset="0"/>
                <a:cs typeface="Arial" pitchFamily="34" charset="0"/>
              </a:rPr>
              <a:t>Rectangle&lt; </a:t>
            </a:r>
            <a:r>
              <a:rPr lang="en-US" sz="2000">
                <a:solidFill>
                  <a:srgbClr val="FF0000"/>
                </a:solidFill>
                <a:latin typeface="Arial" pitchFamily="34" charset="0"/>
                <a:cs typeface="Arial" pitchFamily="34" charset="0"/>
              </a:rPr>
              <a:t>length, width</a:t>
            </a:r>
            <a:r>
              <a:rPr lang="en-US" sz="2000">
                <a:latin typeface="Arial" pitchFamily="34" charset="0"/>
                <a:cs typeface="Arial" pitchFamily="34" charset="0"/>
              </a:rPr>
              <a:t>&gt;</a:t>
            </a:r>
          </a:p>
          <a:p>
            <a:pPr marL="342900" indent="-342900" eaLnBrk="0" hangingPunct="0">
              <a:spcBef>
                <a:spcPct val="20000"/>
              </a:spcBef>
              <a:buClr>
                <a:schemeClr val="tx2">
                  <a:lumMod val="60000"/>
                  <a:lumOff val="40000"/>
                </a:schemeClr>
              </a:buClr>
              <a:buSzPct val="80000"/>
              <a:buFont typeface="Wingdings" pitchFamily="2" charset="2"/>
              <a:buChar char="l"/>
              <a:defRPr/>
            </a:pPr>
            <a:r>
              <a:rPr lang="en-US" sz="2000">
                <a:latin typeface="Arial" pitchFamily="34" charset="0"/>
                <a:cs typeface="Arial" pitchFamily="34" charset="0"/>
              </a:rPr>
              <a:t>Box &lt;</a:t>
            </a:r>
            <a:r>
              <a:rPr lang="en-US" sz="2000">
                <a:solidFill>
                  <a:srgbClr val="FF3300"/>
                </a:solidFill>
                <a:latin typeface="Arial" pitchFamily="34" charset="0"/>
                <a:cs typeface="Arial" pitchFamily="34" charset="0"/>
              </a:rPr>
              <a:t> length, width</a:t>
            </a:r>
            <a:r>
              <a:rPr lang="en-US" sz="2000">
                <a:latin typeface="Arial" pitchFamily="34" charset="0"/>
                <a:cs typeface="Arial" pitchFamily="34" charset="0"/>
              </a:rPr>
              <a:t>, height&gt;</a:t>
            </a:r>
          </a:p>
          <a:p>
            <a:pPr marL="342900" indent="-342900" eaLnBrk="0" hangingPunct="0">
              <a:spcBef>
                <a:spcPct val="20000"/>
              </a:spcBef>
              <a:buClr>
                <a:schemeClr val="tx2">
                  <a:lumMod val="60000"/>
                  <a:lumOff val="40000"/>
                </a:schemeClr>
              </a:buClr>
              <a:buSzPct val="80000"/>
              <a:buFont typeface="Wingdings" pitchFamily="2" charset="2"/>
              <a:buChar char="l"/>
              <a:defRPr/>
            </a:pPr>
            <a:endParaRPr lang="en-US" sz="2000">
              <a:latin typeface="Arial" pitchFamily="34" charset="0"/>
              <a:cs typeface="Arial" pitchFamily="34" charset="0"/>
            </a:endParaRPr>
          </a:p>
        </p:txBody>
      </p:sp>
      <p:grpSp>
        <p:nvGrpSpPr>
          <p:cNvPr id="19" name="Group 18"/>
          <p:cNvGrpSpPr/>
          <p:nvPr/>
        </p:nvGrpSpPr>
        <p:grpSpPr>
          <a:xfrm>
            <a:off x="3429000" y="2965450"/>
            <a:ext cx="1981200" cy="3365500"/>
            <a:chOff x="3352800" y="2730500"/>
            <a:chExt cx="1981200" cy="3365500"/>
          </a:xfrm>
        </p:grpSpPr>
        <p:sp>
          <p:nvSpPr>
            <p:cNvPr id="7" name="Rectangle 5"/>
            <p:cNvSpPr>
              <a:spLocks noChangeArrowheads="1"/>
            </p:cNvSpPr>
            <p:nvPr/>
          </p:nvSpPr>
          <p:spPr bwMode="auto">
            <a:xfrm>
              <a:off x="3352800" y="2730500"/>
              <a:ext cx="1981200" cy="381000"/>
            </a:xfrm>
            <a:prstGeom prst="rect">
              <a:avLst/>
            </a:prstGeom>
            <a:solidFill>
              <a:srgbClr val="660033"/>
            </a:solidFill>
            <a:ln w="9525">
              <a:solidFill>
                <a:schemeClr val="tx1"/>
              </a:solidFill>
              <a:miter lim="800000"/>
              <a:headEnd/>
              <a:tailEnd/>
            </a:ln>
          </p:spPr>
          <p:txBody>
            <a:bodyPr wrap="none" anchor="ctr"/>
            <a:lstStyle/>
            <a:p>
              <a:pPr algn="ctr"/>
              <a:r>
                <a:rPr lang="en-US" b="1">
                  <a:solidFill>
                    <a:schemeClr val="bg1"/>
                  </a:solidFill>
                </a:rPr>
                <a:t>Rectangle</a:t>
              </a:r>
            </a:p>
          </p:txBody>
        </p:sp>
        <p:sp>
          <p:nvSpPr>
            <p:cNvPr id="8" name="Rectangle 6"/>
            <p:cNvSpPr>
              <a:spLocks noChangeArrowheads="1"/>
            </p:cNvSpPr>
            <p:nvPr/>
          </p:nvSpPr>
          <p:spPr bwMode="auto">
            <a:xfrm>
              <a:off x="3352800" y="3111500"/>
              <a:ext cx="1981200" cy="1143000"/>
            </a:xfrm>
            <a:prstGeom prst="rect">
              <a:avLst/>
            </a:prstGeom>
            <a:solidFill>
              <a:schemeClr val="accent1"/>
            </a:solidFill>
            <a:ln w="9525">
              <a:solidFill>
                <a:schemeClr val="tx1"/>
              </a:solidFill>
              <a:miter lim="800000"/>
              <a:headEnd/>
              <a:tailEnd/>
            </a:ln>
          </p:spPr>
          <p:txBody>
            <a:bodyPr wrap="none" anchor="ctr"/>
            <a:lstStyle/>
            <a:p>
              <a:r>
                <a:rPr lang="en-US"/>
                <a:t>Length</a:t>
              </a:r>
              <a:br>
                <a:rPr lang="en-US"/>
              </a:br>
              <a:r>
                <a:rPr lang="en-US"/>
                <a:t>width</a:t>
              </a:r>
            </a:p>
          </p:txBody>
        </p:sp>
        <p:sp>
          <p:nvSpPr>
            <p:cNvPr id="11" name="Rectangle 9"/>
            <p:cNvSpPr>
              <a:spLocks noChangeArrowheads="1"/>
            </p:cNvSpPr>
            <p:nvPr/>
          </p:nvSpPr>
          <p:spPr bwMode="auto">
            <a:xfrm>
              <a:off x="3352800" y="5334000"/>
              <a:ext cx="1981200" cy="381000"/>
            </a:xfrm>
            <a:prstGeom prst="rect">
              <a:avLst/>
            </a:prstGeom>
            <a:solidFill>
              <a:srgbClr val="660033"/>
            </a:solidFill>
            <a:ln w="9525">
              <a:solidFill>
                <a:schemeClr val="tx1"/>
              </a:solidFill>
              <a:miter lim="800000"/>
              <a:headEnd/>
              <a:tailEnd/>
            </a:ln>
          </p:spPr>
          <p:txBody>
            <a:bodyPr wrap="none" anchor="ctr"/>
            <a:lstStyle/>
            <a:p>
              <a:pPr algn="ctr"/>
              <a:r>
                <a:rPr lang="en-US" b="1">
                  <a:solidFill>
                    <a:schemeClr val="bg1"/>
                  </a:solidFill>
                </a:rPr>
                <a:t>Box</a:t>
              </a:r>
            </a:p>
          </p:txBody>
        </p:sp>
        <p:sp>
          <p:nvSpPr>
            <p:cNvPr id="12" name="Rectangle 10"/>
            <p:cNvSpPr>
              <a:spLocks noChangeArrowheads="1"/>
            </p:cNvSpPr>
            <p:nvPr/>
          </p:nvSpPr>
          <p:spPr bwMode="auto">
            <a:xfrm>
              <a:off x="3352800" y="5715000"/>
              <a:ext cx="1981200" cy="381000"/>
            </a:xfrm>
            <a:prstGeom prst="rect">
              <a:avLst/>
            </a:prstGeom>
            <a:solidFill>
              <a:schemeClr val="accent1"/>
            </a:solidFill>
            <a:ln w="9525">
              <a:solidFill>
                <a:schemeClr val="tx1"/>
              </a:solidFill>
              <a:miter lim="800000"/>
              <a:headEnd/>
              <a:tailEnd/>
            </a:ln>
          </p:spPr>
          <p:txBody>
            <a:bodyPr wrap="none" anchor="ctr"/>
            <a:lstStyle/>
            <a:p>
              <a:r>
                <a:rPr lang="en-US"/>
                <a:t>height</a:t>
              </a:r>
            </a:p>
          </p:txBody>
        </p:sp>
        <p:cxnSp>
          <p:nvCxnSpPr>
            <p:cNvPr id="3" name="Straight Connector 2"/>
            <p:cNvCxnSpPr>
              <a:endCxn id="11" idx="0"/>
            </p:cNvCxnSpPr>
            <p:nvPr/>
          </p:nvCxnSpPr>
          <p:spPr>
            <a:xfrm>
              <a:off x="4343400" y="45720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a:off x="4191000" y="4254500"/>
              <a:ext cx="304800" cy="3175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FBDA4A50-5805-DEE1-92E3-B80C849E8F7C}"/>
              </a:ext>
            </a:extLst>
          </p:cNvPr>
          <p:cNvSpPr txBox="1"/>
          <p:nvPr/>
        </p:nvSpPr>
        <p:spPr>
          <a:xfrm>
            <a:off x="6096000" y="2895600"/>
            <a:ext cx="2590800" cy="369332"/>
          </a:xfrm>
          <a:prstGeom prst="rect">
            <a:avLst/>
          </a:prstGeom>
          <a:solidFill>
            <a:srgbClr val="00B050"/>
          </a:solidFill>
        </p:spPr>
        <p:txBody>
          <a:bodyPr wrap="square" rtlCol="0">
            <a:spAutoFit/>
          </a:bodyPr>
          <a:lstStyle/>
          <a:p>
            <a:r>
              <a:rPr lang="en-US" err="1"/>
              <a:t>Dựa</a:t>
            </a:r>
            <a:r>
              <a:rPr lang="en-US"/>
              <a:t> </a:t>
            </a:r>
            <a:r>
              <a:rPr lang="en-US" err="1"/>
              <a:t>vào</a:t>
            </a:r>
            <a:r>
              <a:rPr lang="en-US"/>
              <a:t> </a:t>
            </a:r>
            <a:r>
              <a:rPr lang="en-US" err="1"/>
              <a:t>phần</a:t>
            </a:r>
            <a:r>
              <a:rPr lang="en-US"/>
              <a:t> </a:t>
            </a:r>
            <a:r>
              <a:rPr lang="en-US" err="1"/>
              <a:t>chung</a:t>
            </a:r>
            <a:endParaRPr lang="en-US"/>
          </a:p>
        </p:txBody>
      </p:sp>
    </p:spTree>
    <p:extLst>
      <p:ext uri="{BB962C8B-B14F-4D97-AF65-F5344CB8AC3E}">
        <p14:creationId xmlns:p14="http://schemas.microsoft.com/office/powerpoint/2010/main" val="105012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p:cNvSpPr>
          <p:nvPr>
            <p:ph type="title"/>
          </p:nvPr>
        </p:nvSpPr>
        <p:spPr/>
        <p:txBody>
          <a:bodyPr/>
          <a:lstStyle/>
          <a:p>
            <a:r>
              <a:rPr lang="en-US"/>
              <a:t>Inheritance…</a:t>
            </a:r>
          </a:p>
        </p:txBody>
      </p:sp>
      <p:sp>
        <p:nvSpPr>
          <p:cNvPr id="184323" name="Rectangle 3"/>
          <p:cNvSpPr>
            <a:spLocks noGrp="1"/>
          </p:cNvSpPr>
          <p:nvPr>
            <p:ph type="body" idx="1"/>
          </p:nvPr>
        </p:nvSpPr>
        <p:spPr>
          <a:xfrm>
            <a:off x="457200" y="1295401"/>
            <a:ext cx="8229600" cy="533400"/>
          </a:xfrm>
        </p:spPr>
        <p:txBody>
          <a:bodyPr/>
          <a:lstStyle/>
          <a:p>
            <a:pPr algn="just"/>
            <a:r>
              <a:rPr lang="en-US" sz="2400" b="1">
                <a:solidFill>
                  <a:srgbClr val="0000CC"/>
                </a:solidFill>
              </a:rPr>
              <a:t>How to construct a class hierarchy? </a:t>
            </a:r>
            <a:r>
              <a:rPr lang="en-US" sz="2400" b="1">
                <a:solidFill>
                  <a:srgbClr val="0000CC"/>
                </a:solidFill>
                <a:sym typeface="Wingdings" pitchFamily="2" charset="2"/>
              </a:rPr>
              <a:t> Intersection</a:t>
            </a:r>
            <a:endParaRPr lang="en-US" sz="2400" b="1">
              <a:solidFill>
                <a:srgbClr val="0000CC"/>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438400"/>
            <a:ext cx="6233309" cy="1901856"/>
          </a:xfrm>
          <a:prstGeom prst="rect">
            <a:avLst/>
          </a:prstGeom>
        </p:spPr>
      </p:pic>
      <p:sp>
        <p:nvSpPr>
          <p:cNvPr id="4" name="TextBox 3"/>
          <p:cNvSpPr txBox="1"/>
          <p:nvPr/>
        </p:nvSpPr>
        <p:spPr>
          <a:xfrm>
            <a:off x="609600" y="1792069"/>
            <a:ext cx="7086600" cy="646331"/>
          </a:xfrm>
          <a:prstGeom prst="rect">
            <a:avLst/>
          </a:prstGeom>
          <a:noFill/>
        </p:spPr>
        <p:txBody>
          <a:bodyPr wrap="square" rtlCol="0">
            <a:spAutoFit/>
          </a:bodyPr>
          <a:lstStyle/>
          <a:p>
            <a:r>
              <a:rPr lang="en-US"/>
              <a:t>Consider a shop that sells antiques items, namely </a:t>
            </a:r>
            <a:r>
              <a:rPr lang="en-US" b="1"/>
              <a:t>vases</a:t>
            </a:r>
            <a:r>
              <a:rPr lang="en-US"/>
              <a:t>, </a:t>
            </a:r>
            <a:r>
              <a:rPr lang="en-US" b="1"/>
              <a:t>statues and paintings</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378355"/>
            <a:ext cx="4807052" cy="2411205"/>
          </a:xfrm>
          <a:prstGeom prst="rect">
            <a:avLst/>
          </a:prstGeom>
        </p:spPr>
      </p:pic>
      <p:sp>
        <p:nvSpPr>
          <p:cNvPr id="3" name="TextBox 2">
            <a:extLst>
              <a:ext uri="{FF2B5EF4-FFF2-40B4-BE49-F238E27FC236}">
                <a16:creationId xmlns:a16="http://schemas.microsoft.com/office/drawing/2014/main" id="{9A013312-BB7F-F341-BD89-60A1AC11BE1F}"/>
              </a:ext>
            </a:extLst>
          </p:cNvPr>
          <p:cNvSpPr txBox="1"/>
          <p:nvPr/>
        </p:nvSpPr>
        <p:spPr>
          <a:xfrm>
            <a:off x="7086600" y="2438400"/>
            <a:ext cx="1600200" cy="646331"/>
          </a:xfrm>
          <a:prstGeom prst="rect">
            <a:avLst/>
          </a:prstGeom>
          <a:solidFill>
            <a:srgbClr val="00B050"/>
          </a:solidFill>
        </p:spPr>
        <p:txBody>
          <a:bodyPr wrap="square" rtlCol="0">
            <a:spAutoFit/>
          </a:bodyPr>
          <a:lstStyle/>
          <a:p>
            <a:r>
              <a:rPr lang="en-US"/>
              <a:t>Phần chung: </a:t>
            </a:r>
          </a:p>
          <a:p>
            <a:r>
              <a:rPr lang="en-US"/>
              <a:t>Value, creator</a:t>
            </a:r>
          </a:p>
        </p:txBody>
      </p:sp>
    </p:spTree>
    <p:extLst>
      <p:ext uri="{BB962C8B-B14F-4D97-AF65-F5344CB8AC3E}">
        <p14:creationId xmlns:p14="http://schemas.microsoft.com/office/powerpoint/2010/main" val="78292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lstStyle/>
          <a:p>
            <a:r>
              <a:rPr lang="en-US"/>
              <a:t>Inheritance</a:t>
            </a:r>
          </a:p>
        </p:txBody>
      </p:sp>
      <p:sp>
        <p:nvSpPr>
          <p:cNvPr id="182275" name="Rectangle 3"/>
          <p:cNvSpPr>
            <a:spLocks noGrp="1"/>
          </p:cNvSpPr>
          <p:nvPr>
            <p:ph type="body" idx="1"/>
          </p:nvPr>
        </p:nvSpPr>
        <p:spPr>
          <a:xfrm>
            <a:off x="457200" y="838200"/>
            <a:ext cx="8229600" cy="4830763"/>
          </a:xfrm>
        </p:spPr>
        <p:txBody>
          <a:bodyPr/>
          <a:lstStyle/>
          <a:p>
            <a:pPr>
              <a:buClrTx/>
              <a:buSzTx/>
              <a:buFont typeface="Arial" charset="0"/>
              <a:buChar char="•"/>
            </a:pPr>
            <a:r>
              <a:rPr lang="en-US" sz="2400"/>
              <a:t>There are some sub-classes from one super class </a:t>
            </a:r>
            <a:r>
              <a:rPr lang="en-US" sz="2400">
                <a:sym typeface="Wingdings" pitchFamily="2" charset="2"/>
              </a:rPr>
              <a:t> </a:t>
            </a:r>
            <a:r>
              <a:rPr lang="en-US" sz="2400"/>
              <a:t>An inheritance is a relationship where objects </a:t>
            </a:r>
            <a:r>
              <a:rPr lang="en-US" sz="2400" b="1"/>
              <a:t>share a common structure</a:t>
            </a:r>
            <a:r>
              <a:rPr lang="en-US" sz="2400"/>
              <a:t>: the structure of one object is a sub-structure of another object.</a:t>
            </a:r>
          </a:p>
          <a:p>
            <a:pPr algn="just"/>
            <a:r>
              <a:rPr lang="en-US" sz="2400"/>
              <a:t>The </a:t>
            </a:r>
            <a:r>
              <a:rPr lang="en-US" sz="2400" b="1" u="sng">
                <a:solidFill>
                  <a:srgbClr val="FF0000"/>
                </a:solidFill>
              </a:rPr>
              <a:t>extends</a:t>
            </a:r>
            <a:r>
              <a:rPr lang="en-US" sz="2400"/>
              <a:t> keyword is used to create sub-class.</a:t>
            </a:r>
          </a:p>
          <a:p>
            <a:pPr algn="just"/>
            <a:r>
              <a:rPr lang="en-US" sz="2400"/>
              <a:t>A class can be directly derived from </a:t>
            </a:r>
            <a:r>
              <a:rPr lang="en-US" sz="2400">
                <a:solidFill>
                  <a:srgbClr val="0000CC"/>
                </a:solidFill>
              </a:rPr>
              <a:t>only</a:t>
            </a:r>
            <a:r>
              <a:rPr lang="en-US" sz="2400"/>
              <a:t> one class </a:t>
            </a:r>
            <a:br>
              <a:rPr lang="en-US" sz="2400"/>
            </a:br>
            <a:r>
              <a:rPr lang="en-US" sz="2000" i="1">
                <a:solidFill>
                  <a:srgbClr val="00B050"/>
                </a:solidFill>
              </a:rPr>
              <a:t>( Java is a single-inherited OOP language</a:t>
            </a:r>
            <a:r>
              <a:rPr lang="en-US" sz="2400" i="1">
                <a:solidFill>
                  <a:srgbClr val="00B050"/>
                </a:solidFill>
              </a:rPr>
              <a:t>).</a:t>
            </a:r>
          </a:p>
          <a:p>
            <a:pPr algn="just"/>
            <a:r>
              <a:rPr lang="en-US" sz="2400" i="1">
                <a:solidFill>
                  <a:srgbClr val="00B050"/>
                </a:solidFill>
              </a:rPr>
              <a:t>Java không hỗ trợ đa thừa kế</a:t>
            </a:r>
          </a:p>
          <a:p>
            <a:pPr algn="just"/>
            <a:r>
              <a:rPr lang="en-US" sz="2400"/>
              <a:t>If a class does not have any superclass, then it is implicitly derived from Object class. </a:t>
            </a:r>
          </a:p>
          <a:p>
            <a:pPr algn="just"/>
            <a:r>
              <a:rPr lang="en-US" sz="2400">
                <a:solidFill>
                  <a:srgbClr val="00B050"/>
                </a:solidFill>
              </a:rPr>
              <a:t>Kế thừa từ lớp Object.</a:t>
            </a:r>
          </a:p>
          <a:p>
            <a:pPr algn="just"/>
            <a:r>
              <a:rPr lang="en-US" sz="2400"/>
              <a:t>Unlike other members, constructor </a:t>
            </a:r>
            <a:r>
              <a:rPr lang="en-US" sz="2400" b="1">
                <a:solidFill>
                  <a:srgbClr val="00B050"/>
                </a:solidFill>
              </a:rPr>
              <a:t>cannot be inherited </a:t>
            </a:r>
            <a:r>
              <a:rPr lang="en-US" sz="2000" i="1"/>
              <a:t>(constructor of super class can not initialize sub-class objects)</a:t>
            </a:r>
          </a:p>
        </p:txBody>
      </p:sp>
    </p:spTree>
    <p:extLst>
      <p:ext uri="{BB962C8B-B14F-4D97-AF65-F5344CB8AC3E}">
        <p14:creationId xmlns:p14="http://schemas.microsoft.com/office/powerpoint/2010/main" val="64065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br>
              <a:rPr lang="en-US" sz="4000"/>
            </a:br>
            <a:r>
              <a:rPr lang="en-US" sz="4000"/>
              <a:t>  “super” Keyword</a:t>
            </a:r>
            <a:br>
              <a:rPr lang="en-US" sz="4000"/>
            </a:br>
            <a:endParaRPr lang="en-US" sz="4000"/>
          </a:p>
        </p:txBody>
      </p:sp>
      <p:sp>
        <p:nvSpPr>
          <p:cNvPr id="183299" name="Rectangle 3"/>
          <p:cNvSpPr>
            <a:spLocks noGrp="1"/>
          </p:cNvSpPr>
          <p:nvPr>
            <p:ph type="body" idx="1"/>
          </p:nvPr>
        </p:nvSpPr>
        <p:spPr/>
        <p:txBody>
          <a:bodyPr/>
          <a:lstStyle/>
          <a:p>
            <a:pPr>
              <a:buClrTx/>
              <a:buSzTx/>
              <a:buFont typeface="Arial" charset="0"/>
              <a:buChar char="•"/>
            </a:pPr>
            <a:r>
              <a:rPr lang="en-US"/>
              <a:t>Constructors Are </a:t>
            </a:r>
            <a:r>
              <a:rPr lang="en-US" b="1"/>
              <a:t>Not</a:t>
            </a:r>
            <a:r>
              <a:rPr lang="en-US"/>
              <a:t> Inherited</a:t>
            </a:r>
          </a:p>
          <a:p>
            <a:pPr>
              <a:buClrTx/>
              <a:buSzTx/>
              <a:buFont typeface="Arial" charset="0"/>
              <a:buChar char="•"/>
            </a:pPr>
            <a:r>
              <a:rPr lang="en-US"/>
              <a:t>super(...) for Constructor Reuse</a:t>
            </a:r>
          </a:p>
          <a:p>
            <a:pPr lvl="1">
              <a:buClrTx/>
              <a:buFont typeface="Arial" charset="0"/>
              <a:buChar char="•"/>
            </a:pPr>
            <a:r>
              <a:rPr lang="en-US" sz="2200">
                <a:solidFill>
                  <a:srgbClr val="00B050"/>
                </a:solidFill>
              </a:rPr>
              <a:t>super(arguments); </a:t>
            </a:r>
            <a:r>
              <a:rPr lang="en-US" sz="2200" i="1">
                <a:solidFill>
                  <a:srgbClr val="00B050"/>
                </a:solidFill>
              </a:rPr>
              <a:t>//invoke a superclass constructor</a:t>
            </a:r>
          </a:p>
          <a:p>
            <a:pPr lvl="1">
              <a:buClrTx/>
              <a:buFont typeface="Arial" charset="0"/>
              <a:buChar char="•"/>
            </a:pPr>
            <a:r>
              <a:rPr lang="en-US" sz="2200" i="1">
                <a:solidFill>
                  <a:srgbClr val="C00000"/>
                </a:solidFill>
              </a:rPr>
              <a:t>Vd: public class extend Person().</a:t>
            </a:r>
          </a:p>
          <a:p>
            <a:pPr lvl="1">
              <a:buClrTx/>
              <a:buFont typeface="Arial" charset="0"/>
              <a:buChar char="•"/>
            </a:pPr>
            <a:r>
              <a:rPr lang="en-US" sz="2200"/>
              <a:t>Subclass constructor </a:t>
            </a:r>
            <a:r>
              <a:rPr lang="en-US" sz="2200" b="1"/>
              <a:t>must invoke super class constructor</a:t>
            </a:r>
            <a:r>
              <a:rPr lang="en-US" sz="2200" b="1">
                <a:solidFill>
                  <a:srgbClr val="00B050"/>
                </a:solidFill>
              </a:rPr>
              <a:t>, đặt trong CONSTRUCTION CON</a:t>
            </a:r>
            <a:endParaRPr lang="en-US" sz="2200" i="1">
              <a:solidFill>
                <a:srgbClr val="00B050"/>
              </a:solidFill>
            </a:endParaRPr>
          </a:p>
          <a:p>
            <a:pPr lvl="1">
              <a:buClrTx/>
              <a:buFont typeface="Arial" charset="0"/>
              <a:buChar char="•"/>
            </a:pPr>
            <a:r>
              <a:rPr lang="en-US" sz="2200"/>
              <a:t>The call </a:t>
            </a:r>
            <a:r>
              <a:rPr lang="en-US" sz="2200" b="1" i="1"/>
              <a:t>must </a:t>
            </a:r>
            <a:r>
              <a:rPr lang="en-US" sz="2200" b="1"/>
              <a:t>be the </a:t>
            </a:r>
            <a:r>
              <a:rPr lang="en-US" sz="2200" b="1" i="1"/>
              <a:t>first </a:t>
            </a:r>
            <a:r>
              <a:rPr lang="en-US" sz="2200" b="1"/>
              <a:t>statement in the</a:t>
            </a:r>
            <a:br>
              <a:rPr lang="en-US" sz="2200" b="1"/>
            </a:br>
            <a:r>
              <a:rPr lang="en-US" sz="2200" b="1"/>
              <a:t>subclass constructor, </a:t>
            </a:r>
            <a:r>
              <a:rPr lang="en-US" sz="2200" b="1">
                <a:solidFill>
                  <a:srgbClr val="00B050"/>
                </a:solidFill>
              </a:rPr>
              <a:t>DÒNG ĐẦU TIÊN</a:t>
            </a:r>
            <a:endParaRPr lang="en-US" sz="2200">
              <a:solidFill>
                <a:srgbClr val="00B050"/>
              </a:solidFill>
            </a:endParaRPr>
          </a:p>
          <a:p>
            <a:pPr>
              <a:buClrTx/>
              <a:buSzTx/>
              <a:buFont typeface="Arial" charset="0"/>
              <a:buChar char="•"/>
            </a:pPr>
            <a:r>
              <a:rPr lang="en-US" sz="2700" b="1"/>
              <a:t>Note</a:t>
            </a:r>
            <a:r>
              <a:rPr lang="en-US" sz="2700"/>
              <a:t>: </a:t>
            </a:r>
            <a:r>
              <a:rPr lang="en-US" sz="2000"/>
              <a:t>If a constructor </a:t>
            </a:r>
            <a:r>
              <a:rPr lang="en-US" sz="2000" i="1"/>
              <a:t>does not explicitly invoke a superclass constructor</a:t>
            </a:r>
            <a:r>
              <a:rPr lang="en-US" sz="2000"/>
              <a:t>, the Java compiler </a:t>
            </a:r>
            <a:r>
              <a:rPr lang="en-US" sz="2000" i="1"/>
              <a:t>automatically inserts a call to the no-argument constructor of the superclass</a:t>
            </a:r>
            <a:r>
              <a:rPr lang="en-US" sz="2000"/>
              <a:t>. If the super class does not have a no-argument constructor, you will get a compile-time error.</a:t>
            </a:r>
          </a:p>
          <a:p>
            <a:pPr>
              <a:buClrTx/>
              <a:buSzTx/>
              <a:buFont typeface="Arial" charset="0"/>
              <a:buChar char="•"/>
            </a:pPr>
            <a:r>
              <a:rPr lang="en-US" sz="2000">
                <a:solidFill>
                  <a:srgbClr val="00B050"/>
                </a:solidFill>
              </a:rPr>
              <a:t>Nếu superclass ko có constructor, Java tự gọi (ko có tham số).</a:t>
            </a:r>
            <a:br>
              <a:rPr lang="en-US"/>
            </a:br>
            <a:br>
              <a:rPr lang="en-US"/>
            </a:br>
            <a:br>
              <a:rPr lang="en-US"/>
            </a:br>
            <a:br>
              <a:rPr lang="en-US"/>
            </a:br>
            <a:br>
              <a:rPr lang="en-US"/>
            </a:br>
            <a:br>
              <a:rPr lang="en-US"/>
            </a:br>
            <a:endParaRPr lang="en-US">
              <a:latin typeface="Calibri" pitchFamily="34" charset="0"/>
            </a:endParaRPr>
          </a:p>
        </p:txBody>
      </p:sp>
    </p:spTree>
    <p:extLst>
      <p:ext uri="{BB962C8B-B14F-4D97-AF65-F5344CB8AC3E}">
        <p14:creationId xmlns:p14="http://schemas.microsoft.com/office/powerpoint/2010/main" val="2544415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2936</TotalTime>
  <Words>1203</Words>
  <Application>Microsoft Office PowerPoint</Application>
  <PresentationFormat>On-screen Show (4:3)</PresentationFormat>
  <Paragraphs>127</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Calibri</vt:lpstr>
      <vt:lpstr>Wingdings</vt:lpstr>
      <vt:lpstr>Office Theme</vt:lpstr>
      <vt:lpstr> Inheritance  </vt:lpstr>
      <vt:lpstr>Objectives</vt:lpstr>
      <vt:lpstr>Derived and Super Classes</vt:lpstr>
      <vt:lpstr>Object-Oriented Relationships</vt:lpstr>
      <vt:lpstr>Object-Oriented Relationships…</vt:lpstr>
      <vt:lpstr>Inheritance…</vt:lpstr>
      <vt:lpstr>Inheritance…</vt:lpstr>
      <vt:lpstr>Inheritance</vt:lpstr>
      <vt:lpstr>   “super” Keyword </vt:lpstr>
      <vt:lpstr>Inheritance…</vt:lpstr>
      <vt:lpstr>Inheritance…</vt:lpstr>
      <vt:lpstr>  Functions in inheritance  </vt:lpstr>
      <vt:lpstr>Functions in inheritance</vt:lpstr>
      <vt:lpstr>Overriden</vt:lpstr>
      <vt:lpstr>Functions in inheritance: Hiding Method </vt:lpstr>
      <vt:lpstr>Using an “instanceof” operator </vt:lpstr>
      <vt:lpstr>Casting có 2 cách </vt:lpstr>
      <vt:lpstr>Summary</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Trần Ngân</cp:lastModifiedBy>
  <cp:revision>588</cp:revision>
  <dcterms:created xsi:type="dcterms:W3CDTF">2007-08-21T04:43:22Z</dcterms:created>
  <dcterms:modified xsi:type="dcterms:W3CDTF">2022-06-15T02:20:45Z</dcterms:modified>
</cp:coreProperties>
</file>