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7"/>
  </p:notesMasterIdLst>
  <p:handoutMasterIdLst>
    <p:handoutMasterId r:id="rId38"/>
  </p:handoutMasterIdLst>
  <p:sldIdLst>
    <p:sldId id="439" r:id="rId2"/>
    <p:sldId id="440" r:id="rId3"/>
    <p:sldId id="500" r:id="rId4"/>
    <p:sldId id="597" r:id="rId5"/>
    <p:sldId id="593" r:id="rId6"/>
    <p:sldId id="587" r:id="rId7"/>
    <p:sldId id="591" r:id="rId8"/>
    <p:sldId id="594" r:id="rId9"/>
    <p:sldId id="589" r:id="rId10"/>
    <p:sldId id="568" r:id="rId11"/>
    <p:sldId id="569" r:id="rId12"/>
    <p:sldId id="598" r:id="rId13"/>
    <p:sldId id="570" r:id="rId14"/>
    <p:sldId id="565" r:id="rId15"/>
    <p:sldId id="590" r:id="rId16"/>
    <p:sldId id="558" r:id="rId17"/>
    <p:sldId id="559" r:id="rId18"/>
    <p:sldId id="560" r:id="rId19"/>
    <p:sldId id="599" r:id="rId20"/>
    <p:sldId id="600" r:id="rId21"/>
    <p:sldId id="595" r:id="rId22"/>
    <p:sldId id="544" r:id="rId23"/>
    <p:sldId id="601" r:id="rId24"/>
    <p:sldId id="549" r:id="rId25"/>
    <p:sldId id="550" r:id="rId26"/>
    <p:sldId id="551" r:id="rId27"/>
    <p:sldId id="546" r:id="rId28"/>
    <p:sldId id="602" r:id="rId29"/>
    <p:sldId id="596" r:id="rId30"/>
    <p:sldId id="571" r:id="rId31"/>
    <p:sldId id="585" r:id="rId32"/>
    <p:sldId id="586" r:id="rId33"/>
    <p:sldId id="490" r:id="rId34"/>
    <p:sldId id="603" r:id="rId35"/>
    <p:sldId id="60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5256" autoAdjust="0"/>
  </p:normalViewPr>
  <p:slideViewPr>
    <p:cSldViewPr>
      <p:cViewPr>
        <p:scale>
          <a:sx n="100" d="100"/>
          <a:sy n="100" d="100"/>
        </p:scale>
        <p:origin x="1061" y="-5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anonymousclasses.html" TargetMode="External"/><Relationship Id="rId2" Type="http://schemas.openxmlformats.org/officeDocument/2006/relationships/hyperlink" Target="https://docs.oracle.com/javase/tutorial/java/javaOO/nest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>
                <a:latin typeface="Arial" charset="0"/>
                <a:cs typeface="Arial" charset="0"/>
              </a:rPr>
            </a:br>
            <a:r>
              <a:rPr lang="en-US" sz="4000">
                <a:latin typeface="Arial" charset="0"/>
                <a:cs typeface="Arial" charset="0"/>
              </a:rPr>
              <a:t>Polymorphism</a:t>
            </a:r>
            <a:br>
              <a:rPr lang="en-US" sz="4000">
                <a:latin typeface="Arial" charset="0"/>
                <a:cs typeface="Arial" charset="0"/>
              </a:rPr>
            </a:br>
            <a:r>
              <a:rPr lang="en-US" sz="4000">
                <a:latin typeface="Arial" charset="0"/>
                <a:cs typeface="Arial" charset="0"/>
              </a:rPr>
              <a:t>Tính đa hình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</a:t>
            </a:r>
            <a:r>
              <a:rPr lang="en-US" sz="1600" dirty="0">
                <a:solidFill>
                  <a:srgbClr val="FFFF00"/>
                </a:solidFill>
              </a:rPr>
              <a:t>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B79824-C5D6-3C70-AB3F-6B3B784A8F80}"/>
              </a:ext>
            </a:extLst>
          </p:cNvPr>
          <p:cNvCxnSpPr/>
          <p:nvPr/>
        </p:nvCxnSpPr>
        <p:spPr>
          <a:xfrm>
            <a:off x="7696200" y="4419600"/>
            <a:ext cx="1676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A7BA68-FCEA-1768-686E-E002424DF177}"/>
              </a:ext>
            </a:extLst>
          </p:cNvPr>
          <p:cNvCxnSpPr/>
          <p:nvPr/>
        </p:nvCxnSpPr>
        <p:spPr>
          <a:xfrm>
            <a:off x="7696200" y="4800600"/>
            <a:ext cx="1676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04EE4-4E18-699F-81AE-27CF8973A2F7}"/>
              </a:ext>
            </a:extLst>
          </p:cNvPr>
          <p:cNvSpPr/>
          <p:nvPr/>
        </p:nvSpPr>
        <p:spPr>
          <a:xfrm>
            <a:off x="9525000" y="4191000"/>
            <a:ext cx="1676400" cy="380999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setValue(int 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92A0EB-1B38-632C-CB9A-78BA01177218}"/>
              </a:ext>
            </a:extLst>
          </p:cNvPr>
          <p:cNvSpPr/>
          <p:nvPr/>
        </p:nvSpPr>
        <p:spPr>
          <a:xfrm>
            <a:off x="9525000" y="4800600"/>
            <a:ext cx="1733550" cy="609599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setValue(int l, int 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701AC7-E890-F869-AD8F-2AA663D171D7}"/>
              </a:ext>
            </a:extLst>
          </p:cNvPr>
          <p:cNvSpPr/>
          <p:nvPr/>
        </p:nvSpPr>
        <p:spPr>
          <a:xfrm>
            <a:off x="1447800" y="5105400"/>
            <a:ext cx="19812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8FF198A-6B7E-0BE2-A2AF-D1A8E5D794B0}"/>
              </a:ext>
            </a:extLst>
          </p:cNvPr>
          <p:cNvSpPr/>
          <p:nvPr/>
        </p:nvSpPr>
        <p:spPr>
          <a:xfrm>
            <a:off x="3810000" y="5029200"/>
            <a:ext cx="1676400" cy="598488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Overidding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D75E66-FC72-6403-C7D7-15D35DEBB863}"/>
              </a:ext>
            </a:extLst>
          </p:cNvPr>
          <p:cNvCxnSpPr/>
          <p:nvPr/>
        </p:nvCxnSpPr>
        <p:spPr>
          <a:xfrm>
            <a:off x="1447800" y="5410200"/>
            <a:ext cx="19812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3591BB-AB75-E285-51D9-41FC8CC46C6B}"/>
              </a:ext>
            </a:extLst>
          </p:cNvPr>
          <p:cNvSpPr/>
          <p:nvPr/>
        </p:nvSpPr>
        <p:spPr>
          <a:xfrm>
            <a:off x="976446" y="5181600"/>
            <a:ext cx="381000" cy="299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21606-A33A-1C3F-74B5-3F6A6944DDBE}"/>
              </a:ext>
            </a:extLst>
          </p:cNvPr>
          <p:cNvSpPr txBox="1"/>
          <p:nvPr/>
        </p:nvSpPr>
        <p:spPr>
          <a:xfrm>
            <a:off x="-776154" y="5181600"/>
            <a:ext cx="1478917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Casting (up)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3CDC-2113-44ED-BA46-49E0B57E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33400"/>
            <a:ext cx="7162800" cy="3733800"/>
          </a:xfrm>
          <a:solidFill>
            <a:srgbClr val="00B050"/>
          </a:solidFill>
        </p:spPr>
        <p:txBody>
          <a:bodyPr/>
          <a:lstStyle/>
          <a:p>
            <a:r>
              <a:rPr lang="en-US"/>
              <a:t>setName(info.getName());</a:t>
            </a:r>
          </a:p>
          <a:p>
            <a:r>
              <a:rPr lang="en-US"/>
              <a:t>Dễ chỉnh sửa.</a:t>
            </a:r>
          </a:p>
          <a:p>
            <a:r>
              <a:rPr lang="en-US"/>
              <a:t>~ name = info.getName();</a:t>
            </a:r>
          </a:p>
          <a:p>
            <a:r>
              <a:rPr lang="en-US"/>
              <a:t>DTO: https://viblo.asia/p/entity-domain-model-va-dto-sao-nhieu-qua-vay-YWOZroMPlQ0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1C1E1-B63D-B404-3DD7-3C828CEBDD83}"/>
              </a:ext>
            </a:extLst>
          </p:cNvPr>
          <p:cNvSpPr txBox="1"/>
          <p:nvPr/>
        </p:nvSpPr>
        <p:spPr>
          <a:xfrm>
            <a:off x="1295400" y="44958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Nhập thông tin nhân viên</a:t>
            </a:r>
          </a:p>
          <a:p>
            <a:pPr marL="342900" indent="-342900">
              <a:buAutoNum type="arabicPeriod"/>
            </a:pPr>
            <a:r>
              <a:rPr lang="en-US"/>
              <a:t>Hiện thị thông tin nhân viên </a:t>
            </a:r>
            <a:r>
              <a:rPr lang="en-US">
                <a:solidFill>
                  <a:srgbClr val="00B050"/>
                </a:solidFill>
              </a:rPr>
              <a:t>Employee</a:t>
            </a:r>
          </a:p>
          <a:p>
            <a:pPr marL="342900" indent="-342900">
              <a:buAutoNum type="arabicPeriod"/>
            </a:pPr>
            <a:r>
              <a:rPr lang="en-US"/>
              <a:t>Nhập thông tin khách hang</a:t>
            </a:r>
          </a:p>
          <a:p>
            <a:pPr marL="342900" indent="-342900">
              <a:buAutoNum type="arabicPeriod"/>
            </a:pPr>
            <a:r>
              <a:rPr lang="en-US"/>
              <a:t>Hiển thị thông tin khách hang. </a:t>
            </a:r>
            <a:r>
              <a:rPr lang="en-US">
                <a:solidFill>
                  <a:srgbClr val="00B050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8303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0467" y="1654177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4800600" y="4404208"/>
            <a:ext cx="76200" cy="1386992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31467" y="1698992"/>
            <a:ext cx="2743200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dynamic binding: </a:t>
            </a:r>
            <a:r>
              <a:rPr lang="en-US" sz="1600" dirty="0"/>
              <a:t>based on the object's dynamic type. The method call is bonded to the method body at runtime.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86800" cy="4830763"/>
          </a:xfrm>
        </p:spPr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methods), default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>
                <a:solidFill>
                  <a:srgbClr val="009900"/>
                </a:solidFill>
              </a:rPr>
              <a:t>Interfaces cannot </a:t>
            </a:r>
            <a:r>
              <a:rPr lang="en-US" sz="2800">
                <a:solidFill>
                  <a:srgbClr val="009900"/>
                </a:solidFill>
              </a:rPr>
              <a:t>be instantiated</a:t>
            </a:r>
            <a:r>
              <a:rPr lang="en-US" sz="2800">
                <a:solidFill>
                  <a:schemeClr val="accent6"/>
                </a:solidFill>
              </a:rPr>
              <a:t> tạo </a:t>
            </a:r>
            <a:r>
              <a:rPr lang="en-US" sz="2800" dirty="0">
                <a:solidFill>
                  <a:srgbClr val="009900"/>
                </a:solidFill>
              </a:rPr>
              <a:t>because they have </a:t>
            </a:r>
            <a:r>
              <a:rPr lang="en-US" sz="2800">
                <a:solidFill>
                  <a:srgbClr val="009900"/>
                </a:solidFill>
              </a:rPr>
              <a:t>no-body methods </a:t>
            </a:r>
            <a:r>
              <a:rPr lang="en-US" sz="2800">
                <a:solidFill>
                  <a:schemeClr val="accent6"/>
                </a:solidFill>
              </a:rPr>
              <a:t>bởi nó có phương thức trừu tượng.</a:t>
            </a:r>
          </a:p>
          <a:p>
            <a:r>
              <a:rPr lang="en-US" sz="2800">
                <a:solidFill>
                  <a:schemeClr val="accent6"/>
                </a:solidFill>
              </a:rPr>
              <a:t>Actionable a = new Actionable() – rỗng; ko xảy ra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276600"/>
          </a:xfrm>
        </p:spPr>
        <p:txBody>
          <a:bodyPr/>
          <a:lstStyle/>
          <a:p>
            <a:r>
              <a:rPr lang="en-US" sz="2800" dirty="0"/>
              <a:t>Objects define their interaction with the outside world through the methods that they expose</a:t>
            </a:r>
          </a:p>
          <a:p>
            <a:r>
              <a:rPr lang="en-US" sz="2800" dirty="0"/>
              <a:t>Java does not support "multiple inheritance" (a class can only inherit from one superclass). However, it can be achieved with interfaces, because the class can implement </a:t>
            </a:r>
            <a:r>
              <a:rPr lang="en-US" sz="2800"/>
              <a:t>multiple interfaces</a:t>
            </a:r>
          </a:p>
          <a:p>
            <a:r>
              <a:rPr lang="en-US" sz="2800">
                <a:solidFill>
                  <a:srgbClr val="009900"/>
                </a:solidFill>
              </a:rPr>
              <a:t>Why</a:t>
            </a:r>
            <a:r>
              <a:rPr lang="en-US" sz="2800">
                <a:solidFill>
                  <a:srgbClr val="FF0000"/>
                </a:solidFill>
              </a:rPr>
              <a:t>: Thống nhất tất cả các method có cùng chức năng trong Class liên quan.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sz="3000" b="1" dirty="0"/>
              <a:t>how to create an interface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49299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03285-F317-B21F-5019-79E3763CA381}"/>
              </a:ext>
            </a:extLst>
          </p:cNvPr>
          <p:cNvSpPr txBox="1"/>
          <p:nvPr/>
        </p:nvSpPr>
        <p:spPr>
          <a:xfrm>
            <a:off x="1447800" y="4003973"/>
            <a:ext cx="4572000" cy="92333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Final: Hằng số</a:t>
            </a:r>
          </a:p>
          <a:p>
            <a:r>
              <a:rPr lang="en-US"/>
              <a:t>Method: 1. Static, 2.Abstract, 3. Default.</a:t>
            </a:r>
          </a:p>
          <a:p>
            <a:r>
              <a:rPr lang="en-US"/>
              <a:t>Note: Static, Default chỉ có trong Java 1.8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0" y="1066800"/>
            <a:ext cx="768031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vi-VN" dirty="0"/>
              <a:t>:implement</a:t>
            </a:r>
            <a:r>
              <a:rPr lang="en-US" dirty="0"/>
              <a:t> an interface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1219200"/>
            <a:ext cx="358140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b="1" dirty="0"/>
              <a:t>Output:</a:t>
            </a:r>
          </a:p>
          <a:p>
            <a:r>
              <a:rPr lang="en-US" dirty="0"/>
              <a:t>set lock in the default method</a:t>
            </a:r>
            <a:endParaRPr lang="vi-VN" dirty="0"/>
          </a:p>
          <a:p>
            <a:r>
              <a:rPr lang="en-US" dirty="0"/>
              <a:t>on 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19400" y="1676400"/>
            <a:ext cx="2667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0000" y="19812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 flipV="1">
            <a:off x="3352800" y="2234863"/>
            <a:ext cx="2057400" cy="470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24200" y="25146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86400" y="2781300"/>
            <a:ext cx="12192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53200" y="3250526"/>
            <a:ext cx="838200" cy="1397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5B0849-F868-7004-46ED-A2D33F7E5E5E}"/>
              </a:ext>
            </a:extLst>
          </p:cNvPr>
          <p:cNvSpPr txBox="1"/>
          <p:nvPr/>
        </p:nvSpPr>
        <p:spPr>
          <a:xfrm>
            <a:off x="1714500" y="5626747"/>
            <a:ext cx="5486400" cy="646331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Một class implements Interface phải Overloading tất cả các method trong Interface.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8382000" cy="914400"/>
          </a:xfrm>
        </p:spPr>
        <p:txBody>
          <a:bodyPr/>
          <a:lstStyle/>
          <a:p>
            <a:r>
              <a:rPr lang="vi-VN" b="1" dirty="0"/>
              <a:t>Example: </a:t>
            </a:r>
            <a:r>
              <a:rPr lang="en-US" dirty="0"/>
              <a:t>multiple </a:t>
            </a:r>
            <a:r>
              <a:rPr lang="vi-VN" dirty="0"/>
              <a:t>interfaces</a:t>
            </a:r>
            <a:endParaRPr 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3276600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895600"/>
            <a:ext cx="327660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b="1" dirty="0"/>
              <a:t>Output:</a:t>
            </a:r>
          </a:p>
          <a:p>
            <a:r>
              <a:rPr lang="en-US" dirty="0"/>
              <a:t>set lock in the default method</a:t>
            </a:r>
          </a:p>
          <a:p>
            <a:r>
              <a:rPr lang="en-US" dirty="0"/>
              <a:t>on TV</a:t>
            </a:r>
          </a:p>
          <a:p>
            <a:r>
              <a:rPr lang="en-US" dirty="0"/>
              <a:t>off TV</a:t>
            </a:r>
          </a:p>
          <a:p>
            <a:r>
              <a:rPr lang="en-US" dirty="0"/>
              <a:t>shut down after 10000 seconds</a:t>
            </a:r>
          </a:p>
          <a:p>
            <a:r>
              <a:rPr lang="en-US" dirty="0"/>
              <a:t>TV remote's price:10</a:t>
            </a:r>
          </a:p>
          <a:p>
            <a:r>
              <a:rPr lang="en-US" dirty="0"/>
              <a:t>TV Remote has: 20buttons</a:t>
            </a:r>
          </a:p>
          <a:p>
            <a:r>
              <a:rPr lang="en-US" dirty="0"/>
              <a:t>increase </a:t>
            </a:r>
            <a:r>
              <a:rPr lang="en-US" dirty="0" err="1"/>
              <a:t>volumn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39" y="1143000"/>
            <a:ext cx="567079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89CC6-B135-138E-2757-3983449D21E8}"/>
              </a:ext>
            </a:extLst>
          </p:cNvPr>
          <p:cNvSpPr txBox="1"/>
          <p:nvPr/>
        </p:nvSpPr>
        <p:spPr>
          <a:xfrm>
            <a:off x="990600" y="5943600"/>
            <a:ext cx="3276600" cy="646331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Interface thay thế phương thức trừu tượng: Đa thừa kế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FCF8-5F94-78F4-7B37-93E116C5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267200"/>
          </a:xfrm>
          <a:solidFill>
            <a:srgbClr val="00CC00"/>
          </a:solidFill>
          <a:ln>
            <a:solidFill>
              <a:srgbClr val="FFFF00"/>
            </a:solidFill>
          </a:ln>
        </p:spPr>
        <p:txBody>
          <a:bodyPr/>
          <a:lstStyle/>
          <a:p>
            <a:r>
              <a:rPr lang="en-US" sz="2800"/>
              <a:t>Method default: dung để sử dụng các  method muốn sử dụng, mà không cần phải sửa các method trong cùng class.</a:t>
            </a:r>
          </a:p>
          <a:p>
            <a:endParaRPr lang="en-US" sz="2800"/>
          </a:p>
          <a:p>
            <a:r>
              <a:rPr lang="en-US" sz="2800"/>
              <a:t>Method static: những thuộc tính dung chung, không phân biệt đối tượng. </a:t>
            </a:r>
          </a:p>
          <a:p>
            <a:pPr marL="0" indent="0">
              <a:buNone/>
            </a:pPr>
            <a:r>
              <a:rPr lang="en-US" sz="2800"/>
              <a:t>Uses: Tên Class.method();</a:t>
            </a:r>
          </a:p>
          <a:p>
            <a:pPr marL="0" indent="0">
              <a:buNone/>
            </a:pPr>
            <a:r>
              <a:rPr lang="en-US" sz="2800"/>
              <a:t>Các lớp tiện ích utility.</a:t>
            </a:r>
          </a:p>
          <a:p>
            <a:pPr marL="0" indent="0">
              <a:buNone/>
            </a:pPr>
            <a:r>
              <a:rPr lang="en-US" sz="2800"/>
              <a:t>https://www.baeldung.com/java-static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7B5D8-E63D-CE53-BB3D-06C761BA283F}"/>
              </a:ext>
            </a:extLst>
          </p:cNvPr>
          <p:cNvSpPr txBox="1"/>
          <p:nvPr/>
        </p:nvSpPr>
        <p:spPr>
          <a:xfrm>
            <a:off x="838200" y="5334000"/>
            <a:ext cx="74676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/>
              <a:t>Final trong Class – Ko kế thừa, ko override.</a:t>
            </a:r>
          </a:p>
          <a:p>
            <a:pPr marL="0" indent="0">
              <a:buNone/>
            </a:pPr>
            <a:r>
              <a:rPr lang="en-US"/>
              <a:t>Áp dụng khai báo thuộc tính, thuộc tính trở thành hằng số.</a:t>
            </a:r>
          </a:p>
        </p:txBody>
      </p:sp>
    </p:spTree>
    <p:extLst>
      <p:ext uri="{BB962C8B-B14F-4D97-AF65-F5344CB8AC3E}">
        <p14:creationId xmlns:p14="http://schemas.microsoft.com/office/powerpoint/2010/main" val="25488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Overloading </a:t>
            </a:r>
            <a:r>
              <a:rPr lang="en-US" sz="3000">
                <a:latin typeface="Arial" charset="0"/>
                <a:cs typeface="Arial" charset="0"/>
                <a:sym typeface="Wingdings" pitchFamily="2" charset="2"/>
              </a:rPr>
              <a:t>and Overriding </a:t>
            </a:r>
            <a:r>
              <a:rPr lang="en-US" sz="3000">
                <a:solidFill>
                  <a:srgbClr val="FF0000"/>
                </a:solidFill>
                <a:latin typeface="Arial" charset="0"/>
                <a:cs typeface="Arial" charset="0"/>
                <a:sym typeface="Wingdings" pitchFamily="2" charset="2"/>
              </a:rPr>
              <a:t>thứ 2 20/6/2022 </a:t>
            </a:r>
            <a:endParaRPr lang="en-US" sz="3000" dirty="0">
              <a:solidFill>
                <a:srgbClr val="FF0000"/>
              </a:solidFill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DA03-C2E8-1A4B-A47D-90E520EB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48B0-B739-C0A8-1849-EC78836E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222222"/>
                </a:solidFill>
                <a:effectLst/>
                <a:latin typeface="Roboto Slab"/>
              </a:rPr>
              <a:t>Interface là một chức năng mà bạn có thể thêm và bất kì class nào. Từ chức năng ở đây không đồng nghĩa với method (hay còn gọi là hàm).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2000" b="0" i="0">
                <a:solidFill>
                  <a:srgbClr val="222222"/>
                </a:solidFill>
                <a:effectLst/>
                <a:latin typeface="Roboto Slab"/>
              </a:rPr>
              <a:t>Abstract class là một class cha cho tất cả các class có cùng bản chất. Bản chất ở đây được hiểu là kiểu, loại, nhiệm vụ của class.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262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/>
              <a:t>Example: how to extend 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342" y="2286000"/>
            <a:ext cx="2693458" cy="156916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vi-VN" sz="2000" dirty="0"/>
              <a:t>Output:</a:t>
            </a:r>
          </a:p>
          <a:p>
            <a:pPr marL="0" indent="0">
              <a:buNone/>
            </a:pPr>
            <a:r>
              <a:rPr lang="en-US" sz="1500" dirty="0"/>
              <a:t>on AC</a:t>
            </a:r>
          </a:p>
          <a:p>
            <a:pPr marL="0" indent="0">
              <a:buNone/>
            </a:pPr>
            <a:r>
              <a:rPr lang="en-US" sz="1500" dirty="0"/>
              <a:t>display Korean</a:t>
            </a:r>
          </a:p>
          <a:p>
            <a:pPr marL="0" indent="0">
              <a:buNone/>
            </a:pPr>
            <a:r>
              <a:rPr lang="en-US" sz="1500" dirty="0"/>
              <a:t>set lock in the default method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990600"/>
            <a:ext cx="666115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1998508"/>
            <a:ext cx="5934075" cy="371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762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7AD-D99C-0795-9476-7BDFE7D9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2000"/>
              <a:t>Lớp Trừu ượng là 1 lớp có thể hoặc không có phương thức Trừu Tượng.</a:t>
            </a:r>
          </a:p>
          <a:p>
            <a:r>
              <a:rPr lang="en-US" sz="2000"/>
              <a:t>Why/ When: </a:t>
            </a:r>
          </a:p>
          <a:p>
            <a:pPr marL="0" indent="0">
              <a:buNone/>
            </a:pPr>
            <a:r>
              <a:rPr lang="en-US" sz="2000"/>
              <a:t>1. Abstract Class – chứa Abstract Method. </a:t>
            </a:r>
          </a:p>
          <a:p>
            <a:pPr marL="0" indent="0">
              <a:buNone/>
            </a:pPr>
            <a:r>
              <a:rPr lang="en-US" sz="2000"/>
              <a:t>2. Chức tổng quát các thuộc tính chung.</a:t>
            </a:r>
          </a:p>
          <a:p>
            <a:pPr marL="0" indent="0">
              <a:buNone/>
            </a:pPr>
            <a:r>
              <a:rPr lang="vi-VN" sz="2000" b="0" i="0">
                <a:solidFill>
                  <a:srgbClr val="00B050"/>
                </a:solidFill>
                <a:effectLst/>
                <a:latin typeface="Helvetica Neue"/>
              </a:rPr>
              <a:t>Lớp trừu tượng có thể có hoặc không có phương thức trừu tượng. Nếu một lớp có ít nhất 1 phương thức trừu tượng thì lớp đó phải được khai báo là lớp trừu tượng.</a:t>
            </a:r>
            <a:endParaRPr lang="en-US" sz="2000" b="0" i="0">
              <a:solidFill>
                <a:srgbClr val="00B05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vi-VN" sz="2000" b="0" i="0">
                <a:solidFill>
                  <a:srgbClr val="7030A0"/>
                </a:solidFill>
                <a:effectLst/>
                <a:latin typeface="Helvetica Neue"/>
              </a:rPr>
              <a:t>https://freetuts.net/tinh-truu-tuong-abstraction-trong-java-1138.html</a:t>
            </a:r>
            <a:endParaRPr lang="en-US" sz="2000"/>
          </a:p>
          <a:p>
            <a:r>
              <a:rPr lang="en-US" sz="2000"/>
              <a:t>How:</a:t>
            </a:r>
          </a:p>
          <a:p>
            <a:pPr marL="228600" indent="-228600">
              <a:buAutoNum type="arabicPeriod"/>
            </a:pPr>
            <a:r>
              <a:rPr lang="vi-VN" sz="2000" b="0" i="0">
                <a:solidFill>
                  <a:srgbClr val="414141"/>
                </a:solidFill>
                <a:effectLst/>
                <a:latin typeface="Helvetica Neue"/>
              </a:rPr>
              <a:t>Một khi có một lớp nào đó kế thừa lớp trừu tượng thì lớp con đó bắt buộc phải </a:t>
            </a:r>
            <a:r>
              <a:rPr lang="vi-VN" sz="2000" b="0" i="0">
                <a:solidFill>
                  <a:srgbClr val="00CC00"/>
                </a:solidFill>
                <a:effectLst/>
                <a:latin typeface="Helvetica Neue"/>
              </a:rPr>
              <a:t>override</a:t>
            </a:r>
            <a:r>
              <a:rPr lang="vi-VN" sz="2000" b="0" i="0">
                <a:solidFill>
                  <a:srgbClr val="414141"/>
                </a:solidFill>
                <a:effectLst/>
                <a:latin typeface="Helvetica Neue"/>
              </a:rPr>
              <a:t> lại nội dung tất cả các phương thức trừu tượng có trong lớp đó.</a:t>
            </a:r>
            <a:endParaRPr lang="en-US" sz="2000" b="0" i="0">
              <a:solidFill>
                <a:srgbClr val="41414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sz="2000" b="0" i="0">
                <a:solidFill>
                  <a:srgbClr val="414141"/>
                </a:solidFill>
                <a:effectLst/>
                <a:latin typeface="Helvetica Neue"/>
              </a:rPr>
              <a:t>2. User: Extends -&gt; abstract.</a:t>
            </a:r>
          </a:p>
          <a:p>
            <a:pPr marL="0" indent="0">
              <a:buNone/>
            </a:pPr>
            <a:r>
              <a:rPr lang="en-US" sz="2000">
                <a:solidFill>
                  <a:srgbClr val="414141"/>
                </a:solidFill>
                <a:latin typeface="Helvetica Neue"/>
              </a:rPr>
              <a:t>3. Ko thể tạo Object từ lớp Trừ tượng.</a:t>
            </a:r>
            <a:endParaRPr lang="en-US" sz="2000" b="0" i="0">
              <a:solidFill>
                <a:srgbClr val="414141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vi-VN" sz="1200" b="0" i="0">
              <a:solidFill>
                <a:srgbClr val="414141"/>
              </a:solidFill>
              <a:effectLst/>
              <a:latin typeface="Helvetica Neue"/>
            </a:endParaRP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244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/>
              <a:t>Abstract classes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1F2C-8534-68A9-5777-6E7614C5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930D-E106-7C36-69B2-FB4E3EEF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 trừu tượng: ko có thực, dung để tìm phần chung (định hình bài toán), ngăn chặn tạo Object từ đối tượng (Abstract Class).</a:t>
            </a:r>
          </a:p>
          <a:p>
            <a:r>
              <a:rPr lang="en-US"/>
              <a:t>Ex: Person[] list = new Person[200];</a:t>
            </a:r>
          </a:p>
          <a:p>
            <a:pPr lvl="1"/>
            <a:r>
              <a:rPr lang="en-US"/>
              <a:t>List[i] = new Employess();</a:t>
            </a:r>
          </a:p>
          <a:p>
            <a:pPr lvl="1"/>
            <a:r>
              <a:rPr lang="en-US"/>
              <a:t>List[i] = new Customer();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/>
          <a:lstStyle/>
          <a:p>
            <a:r>
              <a:rPr lang="en-US" dirty="0"/>
              <a:t>Why use nested class?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Local class</a:t>
            </a:r>
          </a:p>
          <a:p>
            <a:pPr lvl="1"/>
            <a:r>
              <a:rPr lang="en-US" dirty="0"/>
              <a:t>Anonymous class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Syntax of nested class</a:t>
            </a:r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sz="1600" i="1" dirty="0"/>
              <a:t>Reference: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hlinkClick r:id="rId2"/>
              </a:rPr>
              <a:t>Nested Classes (The Java™ Tutorials &gt; Learning the Java Language &gt; Classes and Objects) (oracle.com)</a:t>
            </a:r>
            <a:endParaRPr lang="en-US" sz="1600" dirty="0"/>
          </a:p>
          <a:p>
            <a:pPr>
              <a:buFont typeface="Wingdings" pitchFamily="2" charset="2"/>
              <a:buChar char="Ø"/>
            </a:pPr>
            <a:r>
              <a:rPr lang="en-US" sz="1600" dirty="0">
                <a:hlinkClick r:id="rId3"/>
              </a:rPr>
              <a:t>Anonymous Classes (The Java™ Tutorials &gt; Learning the Java Language &gt; Classes and Objects) (oracle.com)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101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Tx/>
            </a:pPr>
            <a:r>
              <a:rPr lang="en-US" sz="2800" dirty="0"/>
              <a:t>The dictionary definition of </a:t>
            </a:r>
            <a:r>
              <a:rPr lang="en-US" sz="2800" i="1" dirty="0"/>
              <a:t>polymorphism</a:t>
            </a:r>
            <a:r>
              <a:rPr lang="en-US" sz="2800" dirty="0"/>
              <a:t> refers to a principle in biology in which an organism or species can have many different forms or stages.</a:t>
            </a:r>
          </a:p>
          <a:p>
            <a:pPr>
              <a:buClrTx/>
              <a:buSzTx/>
            </a:pPr>
            <a:r>
              <a:rPr lang="en-US" sz="2800" dirty="0"/>
              <a:t>Polymorphism </a:t>
            </a:r>
            <a:r>
              <a:rPr lang="en-US" sz="2800" dirty="0">
                <a:solidFill>
                  <a:srgbClr val="00B050"/>
                </a:solidFill>
              </a:rPr>
              <a:t>was perfected in object-oriented languages</a:t>
            </a:r>
            <a:endParaRPr lang="en-US" sz="2800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</a:pPr>
            <a:r>
              <a:rPr lang="en-US" sz="2800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based on </a:t>
            </a:r>
            <a:r>
              <a:rPr lang="en-US" sz="2800" b="1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sz="2800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 and </a:t>
            </a:r>
            <a:r>
              <a:rPr lang="en-US" sz="2800" b="1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sz="2800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 methods techniques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47F3-7987-4DDE-E870-FE7D2A44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0884E2-9F9C-F54B-5B9A-A09F188A6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51273"/>
              </p:ext>
            </p:extLst>
          </p:nvPr>
        </p:nvGraphicFramePr>
        <p:xfrm>
          <a:off x="457200" y="12954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4789647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4235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5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Đều có phương thức Trừu Tượng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Đều có phương thức Trừu Tượng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Ko thể khởi tạo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 thể khởi tạo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Hằng số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bắt buộc là hang số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Phải có ít nhất 1 method trừu tượng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Không nhất thiết phải có 1 method Ab…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8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lớp có thể implements nhiều interface.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lớp chỉ có thể kế thừa một Abstract class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935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14893F-B07A-99A9-3A17-DD5416D006A3}"/>
              </a:ext>
            </a:extLst>
          </p:cNvPr>
          <p:cNvSpPr txBox="1"/>
          <p:nvPr/>
        </p:nvSpPr>
        <p:spPr>
          <a:xfrm>
            <a:off x="914400" y="5486400"/>
            <a:ext cx="7696200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https://viblo.asia/p/khac-nhau-giua-abstract-class-va-interface-khi-nao-dung-chung-ORNZq9YrZ0n</a:t>
            </a:r>
          </a:p>
        </p:txBody>
      </p:sp>
    </p:spTree>
    <p:extLst>
      <p:ext uri="{BB962C8B-B14F-4D97-AF65-F5344CB8AC3E}">
        <p14:creationId xmlns:p14="http://schemas.microsoft.com/office/powerpoint/2010/main" val="65353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AEA-1C3F-F727-F62F-D53A34D7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5F22-9CAC-65F6-3F05-78934813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Abstract Class: Person.</a:t>
            </a:r>
          </a:p>
          <a:p>
            <a:r>
              <a:rPr lang="en-US"/>
              <a:t>Public interface Actionable {</a:t>
            </a:r>
          </a:p>
          <a:p>
            <a:pPr lvl="4"/>
            <a:r>
              <a:rPr lang="en-US"/>
              <a:t>Void input();</a:t>
            </a:r>
          </a:p>
          <a:p>
            <a:pPr lvl="4"/>
            <a:r>
              <a:rPr lang="en-US"/>
              <a:t>Void output() </a:t>
            </a:r>
          </a:p>
          <a:p>
            <a:pPr marL="1828800" lvl="4" indent="0">
              <a:buNone/>
            </a:pPr>
            <a:r>
              <a:rPr lang="en-US"/>
              <a:t>// Ko trừu tượng, do có thể nhập, in thực data.</a:t>
            </a:r>
          </a:p>
        </p:txBody>
      </p:sp>
    </p:spTree>
    <p:extLst>
      <p:ext uri="{BB962C8B-B14F-4D97-AF65-F5344CB8AC3E}">
        <p14:creationId xmlns:p14="http://schemas.microsoft.com/office/powerpoint/2010/main" val="232464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BC87-5BCC-D8A4-DE1A-829C64A0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819400"/>
          </a:xfrm>
          <a:solidFill>
            <a:srgbClr val="00B050"/>
          </a:solidFill>
        </p:spPr>
        <p:txBody>
          <a:bodyPr/>
          <a:lstStyle/>
          <a:p>
            <a:r>
              <a:rPr lang="en-US"/>
              <a:t>Overloading: trong cùng 1 class, trùng tên constructor, khác tham số đầu vào</a:t>
            </a:r>
          </a:p>
          <a:p>
            <a:r>
              <a:rPr lang="en-US"/>
              <a:t>Overriding: kế thừa, sử dụng method của lớp cha sài cho lớp 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67FC-952F-63B0-F63B-73DDF4A53528}"/>
              </a:ext>
            </a:extLst>
          </p:cNvPr>
          <p:cNvSpPr txBox="1"/>
          <p:nvPr/>
        </p:nvSpPr>
        <p:spPr>
          <a:xfrm>
            <a:off x="1447800" y="4800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Tại sao Overloading and Overriding gọi là tính đa hình</a:t>
            </a:r>
          </a:p>
        </p:txBody>
      </p:sp>
    </p:spTree>
    <p:extLst>
      <p:ext uri="{BB962C8B-B14F-4D97-AF65-F5344CB8AC3E}">
        <p14:creationId xmlns:p14="http://schemas.microsoft.com/office/powerpoint/2010/main" val="27744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</a:t>
            </a:r>
            <a:r>
              <a:rPr lang="en-US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same name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but their </a:t>
            </a:r>
            <a:r>
              <a:rPr lang="en-US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the </a:t>
            </a:r>
            <a:r>
              <a:rPr lang="en-US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father class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can be overridden in its </a:t>
            </a:r>
            <a:r>
              <a:rPr lang="en-US" dirty="0">
                <a:solidFill>
                  <a:srgbClr val="00B050"/>
                </a:solidFill>
                <a:latin typeface="Arial" charset="0"/>
                <a:cs typeface="Arial" charset="0"/>
                <a:sym typeface="Wingdings" pitchFamily="2" charset="2"/>
              </a:rPr>
              <a:t>derived classes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23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i="1" dirty="0"/>
              <a:t>Overloading</a:t>
            </a:r>
            <a:r>
              <a:rPr lang="en-US" sz="2600" dirty="0"/>
              <a:t> addresses variations in a function's signature. 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Overloading allows binding of function calls with the same identifier but different argument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600" dirty="0"/>
              <a:t>The compiler binds the function call to the matching function definition . </a:t>
            </a:r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1"/>
            <a:ext cx="4419600" cy="3810000"/>
          </a:xfrm>
        </p:spPr>
        <p:txBody>
          <a:bodyPr/>
          <a:lstStyle/>
          <a:p>
            <a:r>
              <a:rPr lang="en-US" sz="2000" dirty="0"/>
              <a:t>overloading with constructors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length,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>
              <a:solidFill>
                <a:srgbClr val="0000CC"/>
              </a:solidFill>
            </a:endParaRPr>
          </a:p>
          <a:p>
            <a:r>
              <a:rPr lang="en-US" sz="2000" dirty="0"/>
              <a:t>Overloading also extends to general methods.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&gt;0)?1:0;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 1: 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width= (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&gt;0)? wi:0;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</a:p>
        </p:txBody>
      </p:sp>
    </p:spTree>
    <p:extLst>
      <p:ext uri="{BB962C8B-B14F-4D97-AF65-F5344CB8AC3E}">
        <p14:creationId xmlns:p14="http://schemas.microsoft.com/office/powerpoint/2010/main" val="277761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subclass provides the specific implementation of the method that has been declared by one of its pare</a:t>
            </a:r>
          </a:p>
          <a:p>
            <a:r>
              <a:rPr lang="en-US" sz="2800" dirty="0"/>
              <a:t>Subclasses of a class can define their own unique behaviors and yet share some of the same functionality of the parent class. </a:t>
            </a:r>
          </a:p>
        </p:txBody>
      </p:sp>
    </p:spTree>
    <p:extLst>
      <p:ext uri="{BB962C8B-B14F-4D97-AF65-F5344CB8AC3E}">
        <p14:creationId xmlns:p14="http://schemas.microsoft.com/office/powerpoint/2010/main" val="358034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3355" y="1048403"/>
            <a:ext cx="3378113" cy="4724402"/>
            <a:chOff x="2421805" y="1052168"/>
            <a:chExt cx="3378113" cy="4724402"/>
          </a:xfrm>
        </p:grpSpPr>
        <p:sp>
          <p:nvSpPr>
            <p:cNvPr id="4" name="Rectangle 3"/>
            <p:cNvSpPr/>
            <p:nvPr/>
          </p:nvSpPr>
          <p:spPr>
            <a:xfrm>
              <a:off x="2421805" y="3732072"/>
              <a:ext cx="3328070" cy="2044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21805" y="4257005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85740" y="3855407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4203" y="4265472"/>
              <a:ext cx="9557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 height: </a:t>
              </a:r>
              <a:r>
                <a:rPr lang="en-US" sz="1300" dirty="0" err="1"/>
                <a:t>int</a:t>
              </a:r>
              <a:br>
                <a:rPr lang="en-US" sz="1300" dirty="0"/>
              </a:br>
              <a:endParaRPr lang="en-US" sz="13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30104" y="46335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65908" y="4757915"/>
              <a:ext cx="30564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+ Box();</a:t>
              </a:r>
              <a:br>
                <a:rPr lang="en-US" sz="1300" dirty="0"/>
              </a:br>
              <a:r>
                <a:rPr lang="en-US" sz="1300" dirty="0"/>
                <a:t>+ Box(</a:t>
              </a:r>
              <a:r>
                <a:rPr lang="en-US" sz="1300" dirty="0" err="1"/>
                <a:t>int</a:t>
              </a:r>
              <a:r>
                <a:rPr lang="en-US" sz="1300" dirty="0"/>
                <a:t>, </a:t>
              </a:r>
              <a:r>
                <a:rPr lang="en-US" sz="1300" dirty="0" err="1"/>
                <a:t>int</a:t>
              </a:r>
              <a:r>
                <a:rPr lang="en-US" sz="1300" dirty="0"/>
                <a:t>, </a:t>
              </a:r>
              <a:r>
                <a:rPr lang="en-US" sz="1300" dirty="0" err="1"/>
                <a:t>int</a:t>
              </a:r>
              <a:r>
                <a:rPr lang="en-US" sz="1300" dirty="0"/>
                <a:t>)</a:t>
              </a:r>
              <a:br>
                <a:rPr lang="en-US" sz="1300" dirty="0"/>
              </a:br>
              <a:r>
                <a:rPr lang="en-US" sz="1300" dirty="0">
                  <a:solidFill>
                    <a:srgbClr val="0000CC"/>
                  </a:solidFill>
                </a:rPr>
                <a:t>+ </a:t>
              </a:r>
              <a:r>
                <a:rPr lang="en-US" sz="1300" dirty="0" err="1">
                  <a:solidFill>
                    <a:srgbClr val="0000CC"/>
                  </a:solidFill>
                </a:rPr>
                <a:t>toString</a:t>
              </a:r>
              <a:r>
                <a:rPr lang="en-US" sz="1300" dirty="0">
                  <a:solidFill>
                    <a:srgbClr val="0000CC"/>
                  </a:solidFill>
                </a:rPr>
                <a:t>(): String</a:t>
              </a:r>
              <a:br>
                <a:rPr lang="en-US" sz="1300" dirty="0">
                  <a:solidFill>
                    <a:srgbClr val="0000CC"/>
                  </a:solidFill>
                </a:rPr>
              </a:br>
              <a:r>
                <a:rPr lang="en-US" sz="1300" dirty="0"/>
                <a:t>+ set(</a:t>
              </a:r>
              <a:r>
                <a:rPr lang="en-US" sz="1300" dirty="0" err="1"/>
                <a:t>int</a:t>
              </a:r>
              <a:r>
                <a:rPr lang="en-US" sz="1300" dirty="0"/>
                <a:t>, </a:t>
              </a:r>
              <a:r>
                <a:rPr lang="en-US" sz="1300" dirty="0" err="1"/>
                <a:t>int</a:t>
              </a:r>
              <a:r>
                <a:rPr lang="en-US" sz="1300" dirty="0"/>
                <a:t>, </a:t>
              </a:r>
              <a:r>
                <a:rPr lang="en-US" sz="1300" dirty="0" err="1"/>
                <a:t>int</a:t>
              </a:r>
              <a:r>
                <a:rPr lang="en-US" sz="1300" dirty="0"/>
                <a:t> ): void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1848" y="1052168"/>
              <a:ext cx="3328070" cy="2104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71848" y="1577102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35783" y="117550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24246" y="1585569"/>
              <a:ext cx="104868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# length: </a:t>
              </a:r>
              <a:r>
                <a:rPr lang="en-US" sz="1300" dirty="0" err="1"/>
                <a:t>int</a:t>
              </a:r>
              <a:br>
                <a:rPr lang="en-US" sz="1300" dirty="0"/>
              </a:br>
              <a:r>
                <a:rPr lang="en-US" sz="1300" dirty="0"/>
                <a:t># width:  </a:t>
              </a:r>
              <a:r>
                <a:rPr lang="en-US" sz="1300" dirty="0" err="1"/>
                <a:t>int</a:t>
              </a:r>
              <a:br>
                <a:rPr lang="en-US" sz="1300" dirty="0"/>
              </a:br>
              <a:endParaRPr lang="en-US" sz="13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438403" y="2042769"/>
              <a:ext cx="3328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00" y="2064097"/>
              <a:ext cx="2921337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+ Rectangle();</a:t>
              </a:r>
              <a:br>
                <a:rPr lang="en-US" sz="1300" dirty="0"/>
              </a:br>
              <a:r>
                <a:rPr lang="en-US" sz="1300" dirty="0"/>
                <a:t>+ Rectangle(</a:t>
              </a:r>
              <a:r>
                <a:rPr lang="en-US" sz="1300" dirty="0" err="1"/>
                <a:t>int</a:t>
              </a:r>
              <a:r>
                <a:rPr lang="en-US" sz="1300" dirty="0"/>
                <a:t>, </a:t>
              </a:r>
              <a:r>
                <a:rPr lang="en-US" sz="1300" dirty="0" err="1"/>
                <a:t>int</a:t>
              </a:r>
              <a:r>
                <a:rPr lang="en-US" sz="1300" dirty="0"/>
                <a:t>)</a:t>
              </a:r>
              <a:br>
                <a:rPr lang="en-US" sz="1300" dirty="0"/>
              </a:br>
              <a:r>
                <a:rPr lang="en-US" sz="1300" dirty="0"/>
                <a:t>+ </a:t>
              </a:r>
              <a:r>
                <a:rPr lang="en-US" sz="1300" dirty="0" err="1"/>
                <a:t>setValue</a:t>
              </a:r>
              <a:r>
                <a:rPr lang="en-US" sz="1300" dirty="0"/>
                <a:t>(</a:t>
              </a:r>
              <a:r>
                <a:rPr lang="en-US" sz="1300" dirty="0" err="1"/>
                <a:t>int</a:t>
              </a:r>
              <a:r>
                <a:rPr lang="en-US" sz="1300" dirty="0"/>
                <a:t> ):void</a:t>
              </a:r>
              <a:br>
                <a:rPr lang="en-US" sz="1300" dirty="0"/>
              </a:br>
              <a:r>
                <a:rPr lang="en-US" sz="1300" dirty="0"/>
                <a:t>+ </a:t>
              </a:r>
              <a:r>
                <a:rPr lang="en-US" sz="1300" dirty="0" err="1"/>
                <a:t>setValue</a:t>
              </a:r>
              <a:r>
                <a:rPr lang="en-US" sz="1300" dirty="0"/>
                <a:t>(</a:t>
              </a:r>
              <a:r>
                <a:rPr lang="en-US" sz="1300" dirty="0" err="1"/>
                <a:t>int</a:t>
              </a:r>
              <a:r>
                <a:rPr lang="en-US" sz="1300" dirty="0"/>
                <a:t> ,</a:t>
              </a:r>
              <a:r>
                <a:rPr lang="en-US" sz="1300" dirty="0" err="1"/>
                <a:t>int</a:t>
              </a:r>
              <a:r>
                <a:rPr lang="en-US" sz="1300" dirty="0"/>
                <a:t> ):void</a:t>
              </a:r>
              <a:br>
                <a:rPr lang="en-US" sz="1300" dirty="0"/>
              </a:br>
              <a:r>
                <a:rPr lang="en-US" sz="1300" dirty="0">
                  <a:solidFill>
                    <a:srgbClr val="0000CC"/>
                  </a:solidFill>
                </a:rPr>
                <a:t>+ </a:t>
              </a:r>
              <a:r>
                <a:rPr lang="en-US" sz="1300" dirty="0" err="1">
                  <a:solidFill>
                    <a:srgbClr val="0000CC"/>
                  </a:solidFill>
                </a:rPr>
                <a:t>toString</a:t>
              </a:r>
              <a:r>
                <a:rPr lang="en-US" sz="1300" dirty="0">
                  <a:solidFill>
                    <a:srgbClr val="0000CC"/>
                  </a:solidFill>
                </a:rPr>
                <a:t>(): String</a:t>
              </a:r>
            </a:p>
          </p:txBody>
        </p:sp>
        <p:cxnSp>
          <p:nvCxnSpPr>
            <p:cNvPr id="23" name="Straight Connector 22"/>
            <p:cNvCxnSpPr>
              <a:stCxn id="4" idx="0"/>
            </p:cNvCxnSpPr>
            <p:nvPr/>
          </p:nvCxnSpPr>
          <p:spPr>
            <a:xfrm flipV="1">
              <a:off x="4085840" y="3382722"/>
              <a:ext cx="16598" cy="349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102438" y="3154120"/>
              <a:ext cx="16808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94626" y="3154120"/>
              <a:ext cx="25785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94626" y="3382720"/>
              <a:ext cx="3758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91000" y="990600"/>
            <a:ext cx="48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Rectangle{</a:t>
            </a:r>
          </a:p>
          <a:p>
            <a:r>
              <a:rPr lang="en-US" sz="1600" dirty="0"/>
              <a:t>     …</a:t>
            </a:r>
          </a:p>
          <a:p>
            <a:r>
              <a:rPr lang="en-US" sz="1600" dirty="0"/>
              <a:t>     @override</a:t>
            </a:r>
          </a:p>
          <a:p>
            <a:r>
              <a:rPr lang="en-US" sz="1600" dirty="0"/>
              <a:t>      public String </a:t>
            </a:r>
            <a:r>
              <a:rPr lang="en-US" sz="1600" dirty="0" err="1"/>
              <a:t>toString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return length+”@” +width;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public class Box </a:t>
            </a:r>
            <a:r>
              <a:rPr lang="en-US" sz="1600" dirty="0">
                <a:solidFill>
                  <a:srgbClr val="0000CC"/>
                </a:solidFill>
              </a:rPr>
              <a:t>extends</a:t>
            </a:r>
            <a:r>
              <a:rPr lang="en-US" sz="1600" dirty="0"/>
              <a:t> Rectangle{</a:t>
            </a:r>
          </a:p>
          <a:p>
            <a:r>
              <a:rPr lang="en-US" sz="1600" dirty="0"/>
              <a:t>      …</a:t>
            </a:r>
          </a:p>
          <a:p>
            <a:r>
              <a:rPr lang="en-US" sz="1600" dirty="0"/>
              <a:t>      @override</a:t>
            </a:r>
          </a:p>
          <a:p>
            <a:r>
              <a:rPr lang="en-US" sz="1600" dirty="0"/>
              <a:t>      public String </a:t>
            </a:r>
            <a:r>
              <a:rPr lang="en-US" sz="1600" dirty="0" err="1"/>
              <a:t>toString</a:t>
            </a:r>
            <a:r>
              <a:rPr lang="en-US" sz="1600" dirty="0"/>
              <a:t>(){</a:t>
            </a:r>
          </a:p>
          <a:p>
            <a:r>
              <a:rPr lang="en-US" sz="1600" dirty="0"/>
              <a:t>          return </a:t>
            </a:r>
            <a:r>
              <a:rPr lang="en-US" sz="1600" dirty="0" err="1">
                <a:solidFill>
                  <a:srgbClr val="00B050"/>
                </a:solidFill>
              </a:rPr>
              <a:t>super.toString</a:t>
            </a:r>
            <a:r>
              <a:rPr lang="en-US" sz="1600" dirty="0"/>
              <a:t>()+”@”+ height;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5A8ED-9D25-AA71-D823-123075BB9F3B}"/>
              </a:ext>
            </a:extLst>
          </p:cNvPr>
          <p:cNvSpPr txBox="1"/>
          <p:nvPr/>
        </p:nvSpPr>
        <p:spPr>
          <a:xfrm>
            <a:off x="4495799" y="5615529"/>
            <a:ext cx="3974845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/>
              <a:t>Overiide Rectangle: kế thừa của lớp Object (được tạo sẵn trong Java).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0D35805-1E4F-5CB8-0012-69A662F34BE2}"/>
              </a:ext>
            </a:extLst>
          </p:cNvPr>
          <p:cNvSpPr/>
          <p:nvPr/>
        </p:nvSpPr>
        <p:spPr>
          <a:xfrm rot="10800000">
            <a:off x="6064121" y="4419600"/>
            <a:ext cx="838200" cy="990599"/>
          </a:xfrm>
          <a:prstGeom prst="downArrow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1951</Words>
  <Application>Microsoft Office PowerPoint</Application>
  <PresentationFormat>On-screen Show (4:3)</PresentationFormat>
  <Paragraphs>237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Helvetica Neue</vt:lpstr>
      <vt:lpstr>Roboto Slab</vt:lpstr>
      <vt:lpstr>Wingdings</vt:lpstr>
      <vt:lpstr>Office Theme</vt:lpstr>
      <vt:lpstr> Polymorphism Tính đa hình  </vt:lpstr>
      <vt:lpstr>Objectives</vt:lpstr>
      <vt:lpstr>Polymorphism</vt:lpstr>
      <vt:lpstr>PowerPoint Presentation</vt:lpstr>
      <vt:lpstr>Polymorphism</vt:lpstr>
      <vt:lpstr>Overloading</vt:lpstr>
      <vt:lpstr>Overloading</vt:lpstr>
      <vt:lpstr>Overriding</vt:lpstr>
      <vt:lpstr>Overriding</vt:lpstr>
      <vt:lpstr>Overriding Inherited Methods</vt:lpstr>
      <vt:lpstr>How Can Overridden Method be Determined?</vt:lpstr>
      <vt:lpstr>PowerPoint Presentation</vt:lpstr>
      <vt:lpstr>How Can Overridden Methods be Determined?</vt:lpstr>
      <vt:lpstr>Interface</vt:lpstr>
      <vt:lpstr>WHY AND WHEN TO USE INTERFACES?</vt:lpstr>
      <vt:lpstr>Example: how to create an interface</vt:lpstr>
      <vt:lpstr>Example:implement an interface</vt:lpstr>
      <vt:lpstr>Example: multiple interfaces</vt:lpstr>
      <vt:lpstr>PowerPoint Presentation</vt:lpstr>
      <vt:lpstr>PowerPoint Presentation</vt:lpstr>
      <vt:lpstr>Example: how to extend interfaces</vt:lpstr>
      <vt:lpstr>Abstract Classes</vt:lpstr>
      <vt:lpstr>PowerPoint Presentation</vt:lpstr>
      <vt:lpstr>Abstract classes</vt:lpstr>
      <vt:lpstr>Abstract Classes</vt:lpstr>
      <vt:lpstr>Abstract Classes…</vt:lpstr>
      <vt:lpstr>  Implementing Abstract Methods  </vt:lpstr>
      <vt:lpstr>PowerPoint Presentation</vt:lpstr>
      <vt:lpstr>Nested Class(optional)</vt:lpstr>
      <vt:lpstr>Anonymous Classes</vt:lpstr>
      <vt:lpstr>Anonymous Class</vt:lpstr>
      <vt:lpstr>Anonymous Class…</vt:lpstr>
      <vt:lpstr>Summary</vt:lpstr>
      <vt:lpstr>PowerPoint Presentation</vt:lpstr>
      <vt:lpstr>PowerPoint Presentation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Trần Ngân</cp:lastModifiedBy>
  <cp:revision>616</cp:revision>
  <dcterms:created xsi:type="dcterms:W3CDTF">2007-08-21T04:43:22Z</dcterms:created>
  <dcterms:modified xsi:type="dcterms:W3CDTF">2022-06-24T03:49:52Z</dcterms:modified>
</cp:coreProperties>
</file>