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17"/>
  </p:notesMasterIdLst>
  <p:sldIdLst>
    <p:sldId id="256" r:id="rId2"/>
    <p:sldId id="480" r:id="rId3"/>
    <p:sldId id="478" r:id="rId4"/>
    <p:sldId id="479" r:id="rId5"/>
    <p:sldId id="481" r:id="rId6"/>
    <p:sldId id="359" r:id="rId7"/>
    <p:sldId id="361" r:id="rId8"/>
    <p:sldId id="362" r:id="rId9"/>
    <p:sldId id="401" r:id="rId10"/>
    <p:sldId id="455" r:id="rId11"/>
    <p:sldId id="400" r:id="rId12"/>
    <p:sldId id="407" r:id="rId13"/>
    <p:sldId id="474" r:id="rId14"/>
    <p:sldId id="394" r:id="rId15"/>
    <p:sldId id="473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66FFFF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4" autoAdjust="0"/>
    <p:restoredTop sz="96479" autoAdjust="0"/>
  </p:normalViewPr>
  <p:slideViewPr>
    <p:cSldViewPr>
      <p:cViewPr varScale="1">
        <p:scale>
          <a:sx n="82" d="100"/>
          <a:sy n="82" d="100"/>
        </p:scale>
        <p:origin x="189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444C9E7-7644-48F7-9D31-8524A7045315}" type="datetimeFigureOut">
              <a:rPr lang="en-US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F959E70-9C8F-43B0-88FF-A827B982617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A6AA8-5E6C-4F9C-835A-CE35CEB2F485}" type="datetime1">
              <a:rPr lang="en-US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37EC0D-C66F-4FA7-9636-209727C2734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25398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86760-2BF2-4A15-BE4B-D9D8C9379AD7}" type="datetime1">
              <a:rPr lang="en-US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38BF4-DF2F-44B0-8A17-901A29C561B2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80801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9ADCE-74A1-4152-A2C8-3A225B37942B}" type="datetime1">
              <a:rPr lang="en-US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54E7E1-8BC9-47C3-8167-6358A2EBEA9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654354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EDF31-69D2-48D2-B5BD-DCF035F0026C}" type="datetime1">
              <a:rPr lang="en-US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2AD58-7072-4980-ADCC-7EDEDCA8125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32622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A9336-97B3-4132-B0A6-A213710FEE43}" type="datetime1">
              <a:rPr lang="en-US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2D2F9-74A3-4D78-A4E2-09ECD3D4BA5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70916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FE327-89C6-4A95-9384-0FB56E1DF896}" type="datetime1">
              <a:rPr lang="en-US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64E30A-7FA6-4E7F-98BB-9D3732C6C30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97845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0B06E-1367-4975-ACE7-27F8F1D71DA4}" type="datetime1">
              <a:rPr lang="en-US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F89932-5D0C-4E43-9BA3-711FE1FD69F1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67759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A20E9-9638-4D45-80D4-8B63B3B3C3EB}" type="datetime1">
              <a:rPr lang="en-US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5A0E64-96EE-4994-A809-72C1A867D804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66708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F7B9C-183A-47C7-B2B8-CED496E4AB53}" type="datetime1">
              <a:rPr lang="en-US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5066A-C257-4DEE-833B-6D2329DDBA65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06025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51838-370A-4A9C-9706-3EAAD88DB818}" type="datetime1">
              <a:rPr lang="en-US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3F8FC-3B84-4F4A-9BA5-AB12177B6FD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04058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C234A-16C5-4152-A1FF-EE10A155C8B3}" type="datetime1">
              <a:rPr lang="en-US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74EF7-1666-49BB-B084-5A939D89018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01312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43F60-6B32-474A-8077-131339B7E27C}" type="datetime1">
              <a:rPr lang="en-US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2885B2-9FCA-48A7-8ECE-110E5FB3DD2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93353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A5B87-5799-4E30-B7DE-E7E7B351DE5F}" type="datetime1">
              <a:rPr lang="en-US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4D5BF4-0769-4F99-ADD6-3DD80C25BE9E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31641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CCF28927-C7B6-421C-B407-0E910F966941}" type="datetime1">
              <a:rPr lang="en-US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7AA4FB7A-8025-4FF6-9707-42340A69F5F7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Abstractions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4294967295"/>
          </p:nvPr>
        </p:nvSpPr>
        <p:spPr>
          <a:xfrm>
            <a:off x="4267200" y="1447800"/>
            <a:ext cx="48768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needed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special register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(in the other words, the address is less than the lowest address of  user program)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must be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via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accessing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than the special register values,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accepted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occurs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intercept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special register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</a:p>
        </p:txBody>
      </p:sp>
      <p:sp>
        <p:nvSpPr>
          <p:cNvPr id="11268" name="Rectangle 4"/>
          <p:cNvSpPr>
            <a:spLocks/>
          </p:cNvSpPr>
          <p:nvPr/>
        </p:nvSpPr>
        <p:spPr bwMode="auto">
          <a:xfrm>
            <a:off x="914400" y="685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Simplest</a:t>
            </a:r>
          </a:p>
        </p:txBody>
      </p:sp>
      <p:grpSp>
        <p:nvGrpSpPr>
          <p:cNvPr id="11269" name="Group 22"/>
          <p:cNvGrpSpPr>
            <a:grpSpLocks/>
          </p:cNvGrpSpPr>
          <p:nvPr/>
        </p:nvGrpSpPr>
        <p:grpSpPr bwMode="auto">
          <a:xfrm>
            <a:off x="0" y="1981200"/>
            <a:ext cx="4648200" cy="3505200"/>
            <a:chOff x="0" y="1981200"/>
            <a:chExt cx="4648200" cy="3505200"/>
          </a:xfrm>
        </p:grpSpPr>
        <p:pic>
          <p:nvPicPr>
            <p:cNvPr id="11270" name="Picture 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950" y="3910012"/>
              <a:ext cx="3016250" cy="140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1" name="Line 8"/>
            <p:cNvSpPr>
              <a:spLocks noChangeShapeType="1"/>
            </p:cNvSpPr>
            <p:nvPr/>
          </p:nvSpPr>
          <p:spPr bwMode="auto">
            <a:xfrm>
              <a:off x="76200" y="3717925"/>
              <a:ext cx="1219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2" name="Text Box 9"/>
            <p:cNvSpPr txBox="1">
              <a:spLocks noChangeArrowheads="1"/>
            </p:cNvSpPr>
            <p:nvPr/>
          </p:nvSpPr>
          <p:spPr bwMode="auto">
            <a:xfrm>
              <a:off x="0" y="3336925"/>
              <a:ext cx="10668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 address</a:t>
              </a:r>
            </a:p>
          </p:txBody>
        </p:sp>
        <p:sp>
          <p:nvSpPr>
            <p:cNvPr id="11273" name="Text Box 13"/>
            <p:cNvSpPr txBox="1">
              <a:spLocks noChangeArrowheads="1"/>
            </p:cNvSpPr>
            <p:nvPr/>
          </p:nvSpPr>
          <p:spPr bwMode="auto">
            <a:xfrm rot="5400000">
              <a:off x="922337" y="4167188"/>
              <a:ext cx="838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</a:p>
          </p:txBody>
        </p:sp>
        <p:sp>
          <p:nvSpPr>
            <p:cNvPr id="11274" name="Line 23"/>
            <p:cNvSpPr>
              <a:spLocks noChangeShapeType="1"/>
            </p:cNvSpPr>
            <p:nvPr/>
          </p:nvSpPr>
          <p:spPr bwMode="auto">
            <a:xfrm>
              <a:off x="1905000" y="3717925"/>
              <a:ext cx="2362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5" name="AutoShape 24"/>
            <p:cNvSpPr>
              <a:spLocks noChangeArrowheads="1"/>
            </p:cNvSpPr>
            <p:nvPr/>
          </p:nvSpPr>
          <p:spPr bwMode="auto">
            <a:xfrm>
              <a:off x="1295400" y="3336925"/>
              <a:ext cx="609600" cy="762000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</a:p>
          </p:txBody>
        </p:sp>
        <p:sp>
          <p:nvSpPr>
            <p:cNvPr id="11276" name="Rectangle 25"/>
            <p:cNvSpPr>
              <a:spLocks noChangeArrowheads="1"/>
            </p:cNvSpPr>
            <p:nvPr/>
          </p:nvSpPr>
          <p:spPr bwMode="auto">
            <a:xfrm>
              <a:off x="304800" y="1981200"/>
              <a:ext cx="3505200" cy="3651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Special Register stores limit addr</a:t>
              </a:r>
            </a:p>
          </p:txBody>
        </p:sp>
        <p:cxnSp>
          <p:nvCxnSpPr>
            <p:cNvPr id="11277" name="AutoShape 27"/>
            <p:cNvCxnSpPr>
              <a:cxnSpLocks noChangeShapeType="1"/>
              <a:endCxn id="11275" idx="0"/>
            </p:cNvCxnSpPr>
            <p:nvPr/>
          </p:nvCxnSpPr>
          <p:spPr bwMode="auto">
            <a:xfrm>
              <a:off x="1600200" y="2346325"/>
              <a:ext cx="0" cy="99060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78" name="Line 28"/>
            <p:cNvSpPr>
              <a:spLocks noChangeShapeType="1"/>
            </p:cNvSpPr>
            <p:nvPr/>
          </p:nvSpPr>
          <p:spPr bwMode="auto">
            <a:xfrm>
              <a:off x="1600200" y="4098925"/>
              <a:ext cx="0" cy="762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9" name="Text Box 29"/>
            <p:cNvSpPr txBox="1">
              <a:spLocks noChangeArrowheads="1"/>
            </p:cNvSpPr>
            <p:nvPr/>
          </p:nvSpPr>
          <p:spPr bwMode="auto">
            <a:xfrm rot="5400000">
              <a:off x="3763962" y="4129088"/>
              <a:ext cx="10668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 address</a:t>
              </a:r>
            </a:p>
          </p:txBody>
        </p:sp>
        <p:sp>
          <p:nvSpPr>
            <p:cNvPr id="11280" name="Text Box 30"/>
            <p:cNvSpPr txBox="1">
              <a:spLocks noChangeArrowheads="1"/>
            </p:cNvSpPr>
            <p:nvPr/>
          </p:nvSpPr>
          <p:spPr bwMode="auto">
            <a:xfrm>
              <a:off x="0" y="4784725"/>
              <a:ext cx="17526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 error; trap/ interrupt</a:t>
              </a:r>
            </a:p>
          </p:txBody>
        </p:sp>
        <p:cxnSp>
          <p:nvCxnSpPr>
            <p:cNvPr id="11281" name="AutoShape 31"/>
            <p:cNvCxnSpPr>
              <a:cxnSpLocks noChangeShapeType="1"/>
            </p:cNvCxnSpPr>
            <p:nvPr/>
          </p:nvCxnSpPr>
          <p:spPr bwMode="auto">
            <a:xfrm>
              <a:off x="4267200" y="3717925"/>
              <a:ext cx="0" cy="152400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82" name="Text Box 32"/>
            <p:cNvSpPr txBox="1">
              <a:spLocks noChangeArrowheads="1"/>
            </p:cNvSpPr>
            <p:nvPr/>
          </p:nvSpPr>
          <p:spPr bwMode="auto">
            <a:xfrm>
              <a:off x="1981200" y="3184525"/>
              <a:ext cx="838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Abstractions</a:t>
            </a:r>
          </a:p>
        </p:txBody>
      </p:sp>
      <p:sp>
        <p:nvSpPr>
          <p:cNvPr id="190467" name="Rectangle 3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It is possible to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programs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same time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OS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saves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entire contents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file,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bring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program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Memory was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divided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fixed size block 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each one was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fixed bit protection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held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special registers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inside the CPU</a:t>
            </a:r>
          </a:p>
          <a:p>
            <a:pPr lvl="2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Protect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against the processes</a:t>
            </a:r>
          </a:p>
          <a:p>
            <a:pPr lvl="2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Protect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one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against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processes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2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Internal fragmentation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After the programs are loaded to run, the two programs both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 absolute physical memory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→ we want each program to reference a private set of addresses local to it. Number of programs are limited.</a:t>
            </a:r>
          </a:p>
        </p:txBody>
      </p:sp>
      <p:sp>
        <p:nvSpPr>
          <p:cNvPr id="12292" name="Rectangle 4"/>
          <p:cNvSpPr>
            <a:spLocks/>
          </p:cNvSpPr>
          <p:nvPr/>
        </p:nvSpPr>
        <p:spPr bwMode="auto">
          <a:xfrm>
            <a:off x="762000" y="5334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Abstractions</a:t>
            </a:r>
          </a:p>
        </p:txBody>
      </p:sp>
      <p:sp>
        <p:nvSpPr>
          <p:cNvPr id="13315" name="Rectangle 4"/>
          <p:cNvSpPr>
            <a:spLocks/>
          </p:cNvSpPr>
          <p:nvPr/>
        </p:nvSpPr>
        <p:spPr bwMode="auto">
          <a:xfrm>
            <a:off x="762000" y="685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Programs</a:t>
            </a:r>
          </a:p>
        </p:txBody>
      </p:sp>
      <p:pic>
        <p:nvPicPr>
          <p:cNvPr id="13316" name="Picture 7" descr="03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571500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6858000" y="26670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76200" y="1905000"/>
            <a:ext cx="5530850" cy="4532313"/>
            <a:chOff x="76200" y="1905000"/>
            <a:chExt cx="5530850" cy="4532313"/>
          </a:xfrm>
        </p:grpSpPr>
        <p:pic>
          <p:nvPicPr>
            <p:cNvPr id="14342" name="Picture 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5029200"/>
              <a:ext cx="3016250" cy="140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3" name="Line 8"/>
            <p:cNvSpPr>
              <a:spLocks noChangeShapeType="1"/>
            </p:cNvSpPr>
            <p:nvPr/>
          </p:nvSpPr>
          <p:spPr bwMode="auto">
            <a:xfrm>
              <a:off x="152400" y="3733800"/>
              <a:ext cx="1219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Text Box 9"/>
            <p:cNvSpPr txBox="1">
              <a:spLocks noChangeArrowheads="1"/>
            </p:cNvSpPr>
            <p:nvPr/>
          </p:nvSpPr>
          <p:spPr bwMode="auto">
            <a:xfrm>
              <a:off x="76200" y="3352800"/>
              <a:ext cx="10668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Relative address</a:t>
              </a:r>
            </a:p>
          </p:txBody>
        </p:sp>
        <p:sp>
          <p:nvSpPr>
            <p:cNvPr id="14345" name="Oval 11"/>
            <p:cNvSpPr>
              <a:spLocks noChangeArrowheads="1"/>
            </p:cNvSpPr>
            <p:nvPr/>
          </p:nvSpPr>
          <p:spPr bwMode="auto">
            <a:xfrm>
              <a:off x="1371600" y="35052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cxnSp>
          <p:nvCxnSpPr>
            <p:cNvPr id="14346" name="AutoShape 22"/>
            <p:cNvCxnSpPr>
              <a:cxnSpLocks noChangeShapeType="1"/>
            </p:cNvCxnSpPr>
            <p:nvPr/>
          </p:nvCxnSpPr>
          <p:spPr bwMode="auto">
            <a:xfrm>
              <a:off x="1600200" y="2362200"/>
              <a:ext cx="0" cy="114300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47" name="Line 23"/>
            <p:cNvSpPr>
              <a:spLocks noChangeShapeType="1"/>
            </p:cNvSpPr>
            <p:nvPr/>
          </p:nvSpPr>
          <p:spPr bwMode="auto">
            <a:xfrm>
              <a:off x="1905000" y="3733800"/>
              <a:ext cx="2438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Rectangle 25"/>
            <p:cNvSpPr>
              <a:spLocks noChangeArrowheads="1"/>
            </p:cNvSpPr>
            <p:nvPr/>
          </p:nvSpPr>
          <p:spPr bwMode="auto">
            <a:xfrm>
              <a:off x="609600" y="1905000"/>
              <a:ext cx="2133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Loaded address n</a:t>
              </a:r>
            </a:p>
          </p:txBody>
        </p:sp>
        <p:cxnSp>
          <p:nvCxnSpPr>
            <p:cNvPr id="14349" name="AutoShape 31"/>
            <p:cNvCxnSpPr>
              <a:cxnSpLocks noChangeShapeType="1"/>
            </p:cNvCxnSpPr>
            <p:nvPr/>
          </p:nvCxnSpPr>
          <p:spPr bwMode="auto">
            <a:xfrm>
              <a:off x="4343400" y="3733800"/>
              <a:ext cx="0" cy="152400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50" name="Text Box 32"/>
            <p:cNvSpPr txBox="1">
              <a:spLocks noChangeArrowheads="1"/>
            </p:cNvSpPr>
            <p:nvPr/>
          </p:nvSpPr>
          <p:spPr bwMode="auto">
            <a:xfrm>
              <a:off x="1905000" y="3343850"/>
              <a:ext cx="23622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load at real added addresses</a:t>
              </a:r>
            </a:p>
          </p:txBody>
        </p:sp>
      </p:grpSp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Abstractions</a:t>
            </a:r>
          </a:p>
        </p:txBody>
      </p:sp>
      <p:sp>
        <p:nvSpPr>
          <p:cNvPr id="14340" name="Rectangle 4"/>
          <p:cNvSpPr>
            <a:spLocks/>
          </p:cNvSpPr>
          <p:nvPr/>
        </p:nvSpPr>
        <p:spPr bwMode="auto">
          <a:xfrm>
            <a:off x="762000" y="685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Programs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724400" y="1317625"/>
            <a:ext cx="4419600" cy="552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relocation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technique</a:t>
            </a:r>
          </a:p>
          <a:p>
            <a:pPr lvl="2" algn="just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compile time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program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just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time when the program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loaded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 n,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constant 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added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every program address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load process </a:t>
            </a:r>
          </a:p>
          <a:p>
            <a:pPr lvl="2" algn="just" eaLnBrk="1" hangingPunct="1">
              <a:spcBef>
                <a:spcPct val="2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loaded,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cannot change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 memory (static address)</a:t>
            </a:r>
          </a:p>
          <a:p>
            <a:pPr lvl="2" algn="just" eaLnBrk="1" hangingPunct="1">
              <a:spcBef>
                <a:spcPct val="2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Slow down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loading</a:t>
            </a:r>
          </a:p>
          <a:p>
            <a:pPr lvl="2" algn="just" eaLnBrk="1" hangingPunct="1">
              <a:spcBef>
                <a:spcPct val="2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protection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inside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D5EED-7570-58CB-2098-0F39E7DC8F2B}"/>
              </a:ext>
            </a:extLst>
          </p:cNvPr>
          <p:cNvSpPr txBox="1"/>
          <p:nvPr/>
        </p:nvSpPr>
        <p:spPr>
          <a:xfrm>
            <a:off x="2209800" y="2667000"/>
            <a:ext cx="2438397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load,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ko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(Static)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533400"/>
            <a:ext cx="9144000" cy="5943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Pseudo-parallelism (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Multi-programming, quantum or time slice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Switch (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kernel mode, switch CPU to other process – load/store PCB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algorithm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FCFS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non-preemptive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process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will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occurs when the process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terminal state, convey effect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SJF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non-preemptive,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shorted job first, event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when the process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terminal state, optimal algorithms but it not realism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SRT: preemptive,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whose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runtime is the shortest, event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when the process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new (priority) or terminal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RR: preemptive,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of quantum, event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when the process is process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ending quantum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terminal, FCFS or context switch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Scheduling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class 1 – 4 that use any scheduling with statically or dynamic priority,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greatest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runnable process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always run, starvation (aging)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SPT: non-preemptive, estimate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value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series by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average of the current measured value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applying to SJF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Queues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Guaranteed Scheduling, Lottery Scheduling, Fair-Share Scheduling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time: meeting deadline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172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PCB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Id, registers, scheduling information, memory management information, accounting information, I/O status information, …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(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New, Running, Ready, Blocked, Terminal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Utilization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utilization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–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address space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process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thread has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own PC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of execution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protection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threads in one process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de-DE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own stack</a:t>
            </a:r>
          </a:p>
          <a:p>
            <a:pPr lvl="1" algn="just" eaLnBrk="1" hangingPunct="1">
              <a:lnSpc>
                <a:spcPct val="90000"/>
              </a:lnSpc>
              <a:buFont typeface="Symbol" panose="05050102010706020507" pitchFamily="18" charset="2"/>
              <a:buChar char="®"/>
            </a:pPr>
            <a:r>
              <a:rPr lang="de-DE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Improve context switch among processes, optimize quantum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implemented in </a:t>
            </a:r>
            <a:r>
              <a:rPr lang="de-DE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modes: user, kernel, hybrid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  <a:r>
              <a:rPr lang="de-D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same as process in 3 modes combination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5334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IPC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Resolving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Race condition (Critical Region)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Busy waiting (Priority Inversion)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Good solution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race condition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Peterson solution (2 control variables)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TSL (atomically, individual)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Good solution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race condition and busy waiting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binary semaphore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recommending about order in using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), monitors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mutexes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process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Dinning Philosopher problems: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starvation, deadlock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array of semaphore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Baber shop problem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Readers and Writer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problems: 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No reader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will be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kept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 writer can be written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40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5334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Scheduler component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Event: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creation, termination, blocking, Interrupt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non-preemptive, preemptive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Criteria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Fairness, Policy enforcement, Throughput, Turnaround time, CPU utilization, Response time, Proportionality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Turnaround time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terminal time – ready time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Waiting time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∑ (running time – ready/blocked time)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(New, Running, Ready, Blocked, Terminal)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(Compute-bound, I/O-bound)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abstraction that is referenced to the set of addresses a process (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The address of process is always calculated from 0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Simplest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programming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/>
          </p:cNvSpPr>
          <p:nvPr>
            <p:ph type="body" idx="1"/>
          </p:nvPr>
        </p:nvSpPr>
        <p:spPr>
          <a:xfrm>
            <a:off x="228600" y="533400"/>
            <a:ext cx="8915400" cy="63246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for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to be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infinitely large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infinitely fast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nonvolatile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of memory hierarchy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few MBs/GBs, very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expensive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memory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few GBs,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medium-speed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medium-price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main memory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few TBs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cheap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nonvolatile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disk storage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Manager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part of the OS manages (part of) the memory hierarchy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 jobs as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coordinate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how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types of memory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are used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keep track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of which part of memory are in use and which are not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allocate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areas of main memory to processes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swapping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between main memory and disk, when main memory is too small to hold all the processes</a:t>
            </a:r>
          </a:p>
        </p:txBody>
      </p:sp>
      <p:sp>
        <p:nvSpPr>
          <p:cNvPr id="8195" name="Rectangle 4"/>
          <p:cNvSpPr>
            <a:spLocks/>
          </p:cNvSpPr>
          <p:nvPr/>
        </p:nvSpPr>
        <p:spPr bwMode="auto">
          <a:xfrm>
            <a:off x="685800" y="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altLang="en-US" sz="2800" b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61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Abstractions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9154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no abstraction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at all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Mainframe computer (before 1960), early minicomputers (before 1970), and early PC (before 1980)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No swapping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 one program at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 memory are loaded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only program that is run the OS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of memory organization</a:t>
            </a:r>
          </a:p>
          <a:p>
            <a:pPr lvl="1" algn="just" eaLnBrk="1" hangingPunct="1">
              <a:lnSpc>
                <a:spcPct val="90000"/>
              </a:lnSpc>
              <a:buFontTx/>
              <a:buAutoNum type="alphaLcParenR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memory and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</a:p>
          <a:p>
            <a:pPr lvl="1" algn="just" eaLnBrk="1" hangingPunct="1">
              <a:lnSpc>
                <a:spcPct val="90000"/>
              </a:lnSpc>
              <a:buFontTx/>
              <a:buAutoNum type="alphaLcParenR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memory  (ROM) and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bellow</a:t>
            </a:r>
          </a:p>
          <a:p>
            <a:pPr lvl="1" algn="just" eaLnBrk="1" hangingPunct="1">
              <a:lnSpc>
                <a:spcPct val="90000"/>
              </a:lnSpc>
              <a:buFontTx/>
              <a:buAutoNum type="alphaLcParenR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memory,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ROM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(mapped at the top of memory – BIOS) and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them</a:t>
            </a:r>
          </a:p>
        </p:txBody>
      </p:sp>
      <p:sp>
        <p:nvSpPr>
          <p:cNvPr id="9220" name="Rectangle 4"/>
          <p:cNvSpPr>
            <a:spLocks/>
          </p:cNvSpPr>
          <p:nvPr/>
        </p:nvSpPr>
        <p:spPr bwMode="auto">
          <a:xfrm>
            <a:off x="914400" y="685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Simplest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4176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Simplest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243" name="Picture 8" descr="03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7229475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4038600" y="14478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3-1.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5638800" y="5499100"/>
            <a:ext cx="35052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Locate at bottom in RAM, device drives locate at top in ROM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3429000" y="5468938"/>
            <a:ext cx="25146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Locate at top in ROM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Handheld, embedded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457200" y="5486400"/>
            <a:ext cx="29718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Locate at bottom in RAM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Mainframes, minicomputer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FF7BCE-0956-51DA-1F7E-27DAA8B47E01}"/>
              </a:ext>
            </a:extLst>
          </p:cNvPr>
          <p:cNvSpPr txBox="1"/>
          <p:nvPr/>
        </p:nvSpPr>
        <p:spPr>
          <a:xfrm>
            <a:off x="6019800" y="1066800"/>
            <a:ext cx="227647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C: CPU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  <p:bldP spid="8198" grpId="0"/>
      <p:bldP spid="8199" grpId="0"/>
      <p:bldP spid="820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5976</TotalTime>
  <Words>1160</Words>
  <Application>Microsoft Office PowerPoint</Application>
  <PresentationFormat>On-screen Show (4:3)</PresentationFormat>
  <Paragraphs>155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Symbol</vt:lpstr>
      <vt:lpstr>Times New Roman</vt:lpstr>
      <vt:lpstr>Wingdings</vt:lpstr>
      <vt:lpstr>Office Theme</vt:lpstr>
      <vt:lpstr>Memory Management   No Memory Abstraction</vt:lpstr>
      <vt:lpstr>Review</vt:lpstr>
      <vt:lpstr>Review</vt:lpstr>
      <vt:lpstr>Review</vt:lpstr>
      <vt:lpstr>Review</vt:lpstr>
      <vt:lpstr>Objectives</vt:lpstr>
      <vt:lpstr>PowerPoint Presentation</vt:lpstr>
      <vt:lpstr>No Memory Abstractions</vt:lpstr>
      <vt:lpstr>No Memory Abstractions  Simplest </vt:lpstr>
      <vt:lpstr>No Memory Abstractions</vt:lpstr>
      <vt:lpstr>No Memory Abstractions</vt:lpstr>
      <vt:lpstr>No Memory Abstractions</vt:lpstr>
      <vt:lpstr>No Memory Abstractions</vt:lpstr>
      <vt:lpstr>Summary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PFC: Module A - Introduction</dc:title>
  <dc:creator>Phan Truong Lam</dc:creator>
  <cp:lastModifiedBy>Trần Ngân</cp:lastModifiedBy>
  <cp:revision>2084</cp:revision>
  <dcterms:created xsi:type="dcterms:W3CDTF">2007-08-21T04:43:22Z</dcterms:created>
  <dcterms:modified xsi:type="dcterms:W3CDTF">2022-06-13T01:05:44Z</dcterms:modified>
</cp:coreProperties>
</file>