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sldIdLst>
    <p:sldId id="256" r:id="rId2"/>
    <p:sldId id="480" r:id="rId3"/>
    <p:sldId id="359" r:id="rId4"/>
    <p:sldId id="406" r:id="rId5"/>
    <p:sldId id="456" r:id="rId6"/>
    <p:sldId id="409" r:id="rId7"/>
    <p:sldId id="408" r:id="rId8"/>
    <p:sldId id="410" r:id="rId9"/>
    <p:sldId id="411" r:id="rId10"/>
    <p:sldId id="412" r:id="rId11"/>
    <p:sldId id="413" r:id="rId12"/>
    <p:sldId id="374" r:id="rId13"/>
    <p:sldId id="375" r:id="rId14"/>
    <p:sldId id="376" r:id="rId15"/>
    <p:sldId id="415" r:id="rId16"/>
    <p:sldId id="416" r:id="rId17"/>
    <p:sldId id="425" r:id="rId18"/>
    <p:sldId id="417" r:id="rId19"/>
    <p:sldId id="481" r:id="rId20"/>
    <p:sldId id="482" r:id="rId21"/>
    <p:sldId id="483" r:id="rId22"/>
    <p:sldId id="394" r:id="rId23"/>
    <p:sldId id="47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3134" autoAdjust="0"/>
  </p:normalViewPr>
  <p:slideViewPr>
    <p:cSldViewPr>
      <p:cViewPr varScale="1">
        <p:scale>
          <a:sx n="80" d="100"/>
          <a:sy n="80" d="100"/>
        </p:scale>
        <p:origin x="193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B3012C-CECD-4AB3-9687-4556D60F656F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94D28-231A-468E-A855-8B651BC60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E5C8-BCB0-4D52-A7AD-6A77F42B2E00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A379-F729-463D-8828-203F1BF1813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850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C03F-4172-44F2-843D-506D2F96625B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587B4-B611-48E2-AA2E-9101DC121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918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F7F-02DB-42EC-ACE6-FA6316C8F021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CD7D-020C-477C-8C06-08C2C6E7143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4812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4D27-8771-4756-9429-E9EE92AFED30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F273-02F4-415B-8488-602A951020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2496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C0A8-BFA1-4D36-9A04-13E06A5CDA95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19D1-8C62-4B7B-BDF9-9514155A66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4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AF37C-3117-42C5-B966-90E79A721CB3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6B7F8-7070-4AF3-A3F0-11FCD74BF7A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9912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4461-D7D6-438F-9833-487B8FC1F4C6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47F7-71C9-44C3-8596-60B1313AB6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216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41066-A583-4161-A9EC-21ECED4F7800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8DEC6-CCD8-40D0-B221-F6AB3FF40F5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8780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7511-3F35-4559-AC28-AC135C101B47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FCA68-47A8-4C05-B98B-2DDD40A3375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5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54BA-F0E2-479A-9B17-7CD18D823279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E49B1-4873-4CF9-82BF-A2B4996F03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4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38AC-1F54-4D30-B4C8-0D6CCA022B2A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74221-328F-4B8D-9F7F-E8EE5E73C81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04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D836-5870-4588-98AB-AFFAFD2606F1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7080F-0724-4C3C-BEA2-A4136E5CDA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686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4B7A-4A82-4241-AAE2-EE4A7114ADFD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EE0F0-28CD-4D12-873C-D791F33A0A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05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E2B154A-AFDC-4457-8777-A2C1BEC2E4FA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F154BB-AD87-4B5E-A5B5-AD3A356A03E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8D4AC-1872-980B-8777-07525531B7BF}"/>
              </a:ext>
            </a:extLst>
          </p:cNvPr>
          <p:cNvSpPr txBox="1"/>
          <p:nvPr/>
        </p:nvSpPr>
        <p:spPr>
          <a:xfrm>
            <a:off x="685800" y="4800600"/>
            <a:ext cx="80772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địa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vùng</a:t>
            </a:r>
            <a:r>
              <a:rPr lang="en-US" sz="3600" dirty="0"/>
              <a:t> </a:t>
            </a:r>
            <a:r>
              <a:rPr lang="en-US" sz="3600" dirty="0" err="1"/>
              <a:t>nhớ</a:t>
            </a:r>
            <a:r>
              <a:rPr lang="en-US" sz="3600" dirty="0"/>
              <a:t> </a:t>
            </a:r>
            <a:r>
              <a:rPr lang="en-US" sz="3600" dirty="0" err="1"/>
              <a:t>trù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compaction technique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defragment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 compaction)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swapping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 multiple holes in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is possible to combine all into one big one by moving all the processes downward as far as possible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slow and complexity (the addresses are changed and updated)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processes are created with fixed size that never changes, the OS allocates exactly what is needed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processes’ data segments can grow →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is adjacent to another process, the growing process will either have to be moved to a hole on memory large enough for it, 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to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enough hole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not grow in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 area on the disk is full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until some space is freed up (or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killed)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5400" cy="5486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little extra memory (!?)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whenever a process is swapped in or moved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stack of top of its allocated memory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growing downward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data segment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just beyond the program text 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growing upward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memory between them can be used for either segment.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it runs out, the process will either have to be moved to a hole with sufficient space swapped out of memory until a large enough hole can be created, or killed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3-5.</a:t>
            </a:r>
          </a:p>
        </p:txBody>
      </p:sp>
      <p:pic>
        <p:nvPicPr>
          <p:cNvPr id="13316" name="Picture 8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occupied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size of the allocation unit is an important design issue</a:t>
            </a:r>
          </a:p>
          <a:p>
            <a:pPr lvl="1" algn="just" eaLnBrk="1" hangingPunct="1"/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bitmap. Chia </a:t>
            </a:r>
            <a:r>
              <a:rPr lang="en-US" alt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(8,16 …..)</a:t>
            </a:r>
          </a:p>
          <a:p>
            <a:pPr lvl="1" algn="just" eaLnBrk="1" hangingPunct="1"/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but results in waste of memory (</a:t>
            </a: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fragmentation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457200" lvl="1" indent="0" algn="just" eaLnBrk="1" hangingPunct="1">
              <a:buNone/>
            </a:pPr>
            <a:endParaRPr lang="en-US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Bitmap provides a simple way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 amount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because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the bitmap depends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only on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2964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038600" y="3810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when it has been decided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bring a k unit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into memory,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memory manager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must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bitmap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run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 consecutive 0 bits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 the map 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579120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memory segments, where a segment either contains a process or is an empty hole between two processes, to keep track of memory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list specifies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which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List sorted by the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list is simple and fast </a:t>
            </a:r>
          </a:p>
        </p:txBody>
      </p:sp>
      <p:pic>
        <p:nvPicPr>
          <p:cNvPr id="16389" name="Picture 6" descr="03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21300"/>
            <a:ext cx="37338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4953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3-7.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553200" y="4343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36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memory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 – fast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manager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segments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enough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for the process and one for the unused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 – slightly worse performance than first fit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hole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time it is called to find a hole, it starts searching the list from the place where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off last 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always at the beginning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 – slower; tends to fill up memory with tiny, useless holes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beginning to end,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hole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adequate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breaking up a big hole that might be needed later, best fit tries to find a hole that is close to the actual size needed, to best match the request and the available holes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 – is not a very good idea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available hole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the new hole will be big enough to be useful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6576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6576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6576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657600" y="2895600"/>
            <a:ext cx="5334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3659188" y="31242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6576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6576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36576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V="1">
            <a:off x="36576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36591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4191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6576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4191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36576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1910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6576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41910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6576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4191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36576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4191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36576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>
            <a:off x="4191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36576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>
            <a:off x="36591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 flipV="1">
            <a:off x="41910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>
            <a:off x="2895600" y="3049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>
            <a:off x="2897188" y="3276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2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60960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5" name="Rectangle 34"/>
          <p:cNvSpPr>
            <a:spLocks noChangeArrowheads="1"/>
          </p:cNvSpPr>
          <p:nvPr/>
        </p:nvSpPr>
        <p:spPr bwMode="auto">
          <a:xfrm>
            <a:off x="60960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60960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Rectangle 36"/>
          <p:cNvSpPr>
            <a:spLocks noChangeArrowheads="1"/>
          </p:cNvSpPr>
          <p:nvPr/>
        </p:nvSpPr>
        <p:spPr bwMode="auto">
          <a:xfrm>
            <a:off x="6096000" y="2819400"/>
            <a:ext cx="533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60960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9" name="Rectangle 38"/>
          <p:cNvSpPr>
            <a:spLocks noChangeArrowheads="1"/>
          </p:cNvSpPr>
          <p:nvPr/>
        </p:nvSpPr>
        <p:spPr bwMode="auto">
          <a:xfrm>
            <a:off x="60960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Rectangle 39"/>
          <p:cNvSpPr>
            <a:spLocks noChangeArrowheads="1"/>
          </p:cNvSpPr>
          <p:nvPr/>
        </p:nvSpPr>
        <p:spPr bwMode="auto">
          <a:xfrm>
            <a:off x="60960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1" name="Rectangle 40"/>
          <p:cNvSpPr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2" name="Rectangle 41"/>
          <p:cNvSpPr>
            <a:spLocks noChangeArrowheads="1"/>
          </p:cNvSpPr>
          <p:nvPr/>
        </p:nvSpPr>
        <p:spPr bwMode="auto">
          <a:xfrm>
            <a:off x="6096000" y="2590800"/>
            <a:ext cx="533400" cy="2286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3" name="Rectangle 42"/>
          <p:cNvSpPr>
            <a:spLocks noChangeArrowheads="1"/>
          </p:cNvSpPr>
          <p:nvPr/>
        </p:nvSpPr>
        <p:spPr bwMode="auto">
          <a:xfrm>
            <a:off x="6096000" y="49530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 flipV="1">
            <a:off x="6096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60975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 flipV="1">
            <a:off x="66294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6"/>
          <p:cNvSpPr>
            <a:spLocks noChangeShapeType="1"/>
          </p:cNvSpPr>
          <p:nvPr/>
        </p:nvSpPr>
        <p:spPr bwMode="auto">
          <a:xfrm>
            <a:off x="6096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7"/>
          <p:cNvSpPr>
            <a:spLocks noChangeShapeType="1"/>
          </p:cNvSpPr>
          <p:nvPr/>
        </p:nvSpPr>
        <p:spPr bwMode="auto">
          <a:xfrm>
            <a:off x="66294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Line 48"/>
          <p:cNvSpPr>
            <a:spLocks noChangeShapeType="1"/>
          </p:cNvSpPr>
          <p:nvPr/>
        </p:nvSpPr>
        <p:spPr bwMode="auto">
          <a:xfrm>
            <a:off x="60960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49"/>
          <p:cNvSpPr>
            <a:spLocks noChangeShapeType="1"/>
          </p:cNvSpPr>
          <p:nvPr/>
        </p:nvSpPr>
        <p:spPr bwMode="auto">
          <a:xfrm>
            <a:off x="66294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50"/>
          <p:cNvSpPr>
            <a:spLocks noChangeShapeType="1"/>
          </p:cNvSpPr>
          <p:nvPr/>
        </p:nvSpPr>
        <p:spPr bwMode="auto">
          <a:xfrm>
            <a:off x="6096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Line 51"/>
          <p:cNvSpPr>
            <a:spLocks noChangeShapeType="1"/>
          </p:cNvSpPr>
          <p:nvPr/>
        </p:nvSpPr>
        <p:spPr bwMode="auto">
          <a:xfrm>
            <a:off x="66294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Line 52"/>
          <p:cNvSpPr>
            <a:spLocks noChangeShapeType="1"/>
          </p:cNvSpPr>
          <p:nvPr/>
        </p:nvSpPr>
        <p:spPr bwMode="auto">
          <a:xfrm>
            <a:off x="6096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Line 53"/>
          <p:cNvSpPr>
            <a:spLocks noChangeShapeType="1"/>
          </p:cNvSpPr>
          <p:nvPr/>
        </p:nvSpPr>
        <p:spPr bwMode="auto">
          <a:xfrm>
            <a:off x="66294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Line 54"/>
          <p:cNvSpPr>
            <a:spLocks noChangeShapeType="1"/>
          </p:cNvSpPr>
          <p:nvPr/>
        </p:nvSpPr>
        <p:spPr bwMode="auto">
          <a:xfrm>
            <a:off x="6096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66294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>
            <a:off x="60960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Line 57"/>
          <p:cNvSpPr>
            <a:spLocks noChangeShapeType="1"/>
          </p:cNvSpPr>
          <p:nvPr/>
        </p:nvSpPr>
        <p:spPr bwMode="auto">
          <a:xfrm>
            <a:off x="66294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Line 58"/>
          <p:cNvSpPr>
            <a:spLocks noChangeShapeType="1"/>
          </p:cNvSpPr>
          <p:nvPr/>
        </p:nvSpPr>
        <p:spPr bwMode="auto">
          <a:xfrm>
            <a:off x="60975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Line 59"/>
          <p:cNvSpPr>
            <a:spLocks noChangeShapeType="1"/>
          </p:cNvSpPr>
          <p:nvPr/>
        </p:nvSpPr>
        <p:spPr bwMode="auto">
          <a:xfrm>
            <a:off x="5257800" y="49545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Line 60"/>
          <p:cNvSpPr>
            <a:spLocks noChangeShapeType="1"/>
          </p:cNvSpPr>
          <p:nvPr/>
        </p:nvSpPr>
        <p:spPr bwMode="auto">
          <a:xfrm>
            <a:off x="5259388" y="51054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Line 61"/>
          <p:cNvSpPr>
            <a:spLocks noChangeShapeType="1"/>
          </p:cNvSpPr>
          <p:nvPr/>
        </p:nvSpPr>
        <p:spPr bwMode="auto">
          <a:xfrm>
            <a:off x="5257800" y="2516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Line 62"/>
          <p:cNvSpPr>
            <a:spLocks noChangeShapeType="1"/>
          </p:cNvSpPr>
          <p:nvPr/>
        </p:nvSpPr>
        <p:spPr bwMode="auto">
          <a:xfrm>
            <a:off x="5259388" y="27432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Line 63"/>
          <p:cNvSpPr>
            <a:spLocks noChangeShapeType="1"/>
          </p:cNvSpPr>
          <p:nvPr/>
        </p:nvSpPr>
        <p:spPr bwMode="auto">
          <a:xfrm>
            <a:off x="5257800" y="1906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Line 64"/>
          <p:cNvSpPr>
            <a:spLocks noChangeShapeType="1"/>
          </p:cNvSpPr>
          <p:nvPr/>
        </p:nvSpPr>
        <p:spPr bwMode="auto">
          <a:xfrm>
            <a:off x="5259388" y="2133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Rectangle 65"/>
          <p:cNvSpPr>
            <a:spLocks noChangeArrowheads="1"/>
          </p:cNvSpPr>
          <p:nvPr/>
        </p:nvSpPr>
        <p:spPr bwMode="auto">
          <a:xfrm>
            <a:off x="2362200" y="2362200"/>
            <a:ext cx="9509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Last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allocated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block (14K)</a:t>
            </a:r>
          </a:p>
        </p:txBody>
      </p:sp>
      <p:sp>
        <p:nvSpPr>
          <p:cNvPr id="18497" name="Rectangle 66"/>
          <p:cNvSpPr>
            <a:spLocks noChangeArrowheads="1"/>
          </p:cNvSpPr>
          <p:nvPr/>
        </p:nvSpPr>
        <p:spPr bwMode="auto">
          <a:xfrm>
            <a:off x="3657600" y="55626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Before</a:t>
            </a:r>
          </a:p>
        </p:txBody>
      </p:sp>
      <p:sp>
        <p:nvSpPr>
          <p:cNvPr id="23618" name="Rectangle 67"/>
          <p:cNvSpPr>
            <a:spLocks noChangeArrowheads="1"/>
          </p:cNvSpPr>
          <p:nvPr/>
        </p:nvSpPr>
        <p:spPr bwMode="auto">
          <a:xfrm>
            <a:off x="6096000" y="5638800"/>
            <a:ext cx="531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After</a:t>
            </a:r>
          </a:p>
        </p:txBody>
      </p:sp>
      <p:sp>
        <p:nvSpPr>
          <p:cNvPr id="18499" name="Rectangle 68"/>
          <p:cNvSpPr>
            <a:spLocks noChangeArrowheads="1"/>
          </p:cNvSpPr>
          <p:nvPr/>
        </p:nvSpPr>
        <p:spPr bwMode="auto">
          <a:xfrm>
            <a:off x="1828800" y="4191000"/>
            <a:ext cx="1524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00" name="Rectangle 69"/>
          <p:cNvSpPr>
            <a:spLocks noChangeArrowheads="1"/>
          </p:cNvSpPr>
          <p:nvPr/>
        </p:nvSpPr>
        <p:spPr bwMode="auto">
          <a:xfrm>
            <a:off x="3354388" y="1219200"/>
            <a:ext cx="3794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1" name="Rectangle 70"/>
          <p:cNvSpPr>
            <a:spLocks noChangeArrowheads="1"/>
          </p:cNvSpPr>
          <p:nvPr/>
        </p:nvSpPr>
        <p:spPr bwMode="auto">
          <a:xfrm>
            <a:off x="5791200" y="1219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02" name="Rectangle 71"/>
          <p:cNvSpPr>
            <a:spLocks noChangeArrowheads="1"/>
          </p:cNvSpPr>
          <p:nvPr/>
        </p:nvSpPr>
        <p:spPr bwMode="auto">
          <a:xfrm>
            <a:off x="32781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23623" name="Rectangle 72"/>
          <p:cNvSpPr>
            <a:spLocks noChangeArrowheads="1"/>
          </p:cNvSpPr>
          <p:nvPr/>
        </p:nvSpPr>
        <p:spPr bwMode="auto">
          <a:xfrm>
            <a:off x="57165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3278188" y="2011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22K</a:t>
            </a: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3278188" y="2590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18K</a:t>
            </a:r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33877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27" name="Rectangle 76"/>
          <p:cNvSpPr>
            <a:spLocks noChangeArrowheads="1"/>
          </p:cNvSpPr>
          <p:nvPr/>
        </p:nvSpPr>
        <p:spPr bwMode="auto">
          <a:xfrm>
            <a:off x="57499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18508" name="Rectangle 77"/>
          <p:cNvSpPr>
            <a:spLocks noChangeArrowheads="1"/>
          </p:cNvSpPr>
          <p:nvPr/>
        </p:nvSpPr>
        <p:spPr bwMode="auto">
          <a:xfrm>
            <a:off x="3352800" y="3306763"/>
            <a:ext cx="379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9" name="Rectangle 78"/>
          <p:cNvSpPr>
            <a:spLocks noChangeArrowheads="1"/>
          </p:cNvSpPr>
          <p:nvPr/>
        </p:nvSpPr>
        <p:spPr bwMode="auto">
          <a:xfrm>
            <a:off x="5791200" y="32766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3278188" y="4373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1" name="Rectangle 80"/>
          <p:cNvSpPr>
            <a:spLocks noChangeArrowheads="1"/>
          </p:cNvSpPr>
          <p:nvPr/>
        </p:nvSpPr>
        <p:spPr bwMode="auto">
          <a:xfrm>
            <a:off x="5638800" y="4373563"/>
            <a:ext cx="455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2" name="Rectangle 81"/>
          <p:cNvSpPr>
            <a:spLocks noChangeArrowheads="1"/>
          </p:cNvSpPr>
          <p:nvPr/>
        </p:nvSpPr>
        <p:spPr bwMode="auto">
          <a:xfrm>
            <a:off x="5749925" y="22098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33" name="Rectangle 82"/>
          <p:cNvSpPr>
            <a:spLocks noChangeArrowheads="1"/>
          </p:cNvSpPr>
          <p:nvPr/>
        </p:nvSpPr>
        <p:spPr bwMode="auto">
          <a:xfrm>
            <a:off x="5791200" y="2743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2K</a:t>
            </a:r>
          </a:p>
        </p:txBody>
      </p:sp>
      <p:sp>
        <p:nvSpPr>
          <p:cNvPr id="18514" name="Rectangle 83"/>
          <p:cNvSpPr>
            <a:spLocks noChangeArrowheads="1"/>
          </p:cNvSpPr>
          <p:nvPr/>
        </p:nvSpPr>
        <p:spPr bwMode="auto">
          <a:xfrm>
            <a:off x="3278188" y="5135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36K</a:t>
            </a:r>
          </a:p>
        </p:txBody>
      </p:sp>
      <p:sp>
        <p:nvSpPr>
          <p:cNvPr id="23635" name="Rectangle 84"/>
          <p:cNvSpPr>
            <a:spLocks noChangeArrowheads="1"/>
          </p:cNvSpPr>
          <p:nvPr/>
        </p:nvSpPr>
        <p:spPr bwMode="auto">
          <a:xfrm>
            <a:off x="5640388" y="5257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20K</a:t>
            </a:r>
          </a:p>
        </p:txBody>
      </p:sp>
      <p:sp>
        <p:nvSpPr>
          <p:cNvPr id="23636" name="Rectangle 85"/>
          <p:cNvSpPr>
            <a:spLocks noChangeArrowheads="1"/>
          </p:cNvSpPr>
          <p:nvPr/>
        </p:nvSpPr>
        <p:spPr bwMode="auto">
          <a:xfrm>
            <a:off x="4876800" y="4678363"/>
            <a:ext cx="71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Next Fit</a:t>
            </a:r>
          </a:p>
        </p:txBody>
      </p:sp>
      <p:sp>
        <p:nvSpPr>
          <p:cNvPr id="18517" name="Rectangle 86"/>
          <p:cNvSpPr>
            <a:spLocks noChangeArrowheads="1"/>
          </p:cNvSpPr>
          <p:nvPr/>
        </p:nvSpPr>
        <p:spPr bwMode="auto">
          <a:xfrm>
            <a:off x="1925638" y="4114800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Free block</a:t>
            </a:r>
          </a:p>
        </p:txBody>
      </p:sp>
      <p:sp>
        <p:nvSpPr>
          <p:cNvPr id="18518" name="Rectangle 87"/>
          <p:cNvSpPr>
            <a:spLocks noChangeArrowheads="1"/>
          </p:cNvSpPr>
          <p:nvPr/>
        </p:nvSpPr>
        <p:spPr bwMode="auto">
          <a:xfrm>
            <a:off x="1905000" y="3810000"/>
            <a:ext cx="1196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Allocated block</a:t>
            </a:r>
          </a:p>
        </p:txBody>
      </p:sp>
      <p:sp>
        <p:nvSpPr>
          <p:cNvPr id="23639" name="Rectangle 88"/>
          <p:cNvSpPr>
            <a:spLocks noChangeArrowheads="1"/>
          </p:cNvSpPr>
          <p:nvPr/>
        </p:nvSpPr>
        <p:spPr bwMode="auto">
          <a:xfrm>
            <a:off x="4953000" y="2286000"/>
            <a:ext cx="688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Best Fit</a:t>
            </a:r>
          </a:p>
        </p:txBody>
      </p:sp>
      <p:sp>
        <p:nvSpPr>
          <p:cNvPr id="23640" name="Rectangle 89"/>
          <p:cNvSpPr>
            <a:spLocks noChangeArrowheads="1"/>
          </p:cNvSpPr>
          <p:nvPr/>
        </p:nvSpPr>
        <p:spPr bwMode="auto">
          <a:xfrm>
            <a:off x="4953000" y="1676400"/>
            <a:ext cx="723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First Fit</a:t>
            </a:r>
          </a:p>
        </p:txBody>
      </p:sp>
      <p:sp>
        <p:nvSpPr>
          <p:cNvPr id="18521" name="Text Box 90"/>
          <p:cNvSpPr txBox="1">
            <a:spLocks noChangeArrowheads="1"/>
          </p:cNvSpPr>
          <p:nvPr/>
        </p:nvSpPr>
        <p:spPr bwMode="auto">
          <a:xfrm>
            <a:off x="1371600" y="60960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 to block (16K) using First Fit, Best Fit, or Next Fit </a:t>
            </a:r>
          </a:p>
        </p:txBody>
      </p:sp>
      <p:sp>
        <p:nvSpPr>
          <p:cNvPr id="18522" name="Line 92"/>
          <p:cNvSpPr>
            <a:spLocks noChangeShapeType="1"/>
          </p:cNvSpPr>
          <p:nvPr/>
        </p:nvSpPr>
        <p:spPr bwMode="auto">
          <a:xfrm>
            <a:off x="4800600" y="1295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Text Box 93"/>
          <p:cNvSpPr txBox="1">
            <a:spLocks noChangeArrowheads="1"/>
          </p:cNvSpPr>
          <p:nvPr/>
        </p:nvSpPr>
        <p:spPr bwMode="auto">
          <a:xfrm rot="-5400000">
            <a:off x="3002757" y="3169443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direct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5AFEF-DA8F-656E-8680-F3953612BF43}"/>
              </a:ext>
            </a:extLst>
          </p:cNvPr>
          <p:cNvSpPr txBox="1"/>
          <p:nvPr/>
        </p:nvSpPr>
        <p:spPr>
          <a:xfrm>
            <a:off x="6857999" y="1935539"/>
            <a:ext cx="2257423" cy="31393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First: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/>
              <a:t>Next: &lt; First,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First,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mất</a:t>
            </a:r>
            <a:r>
              <a:rPr lang="en-US" dirty="0"/>
              <a:t> time</a:t>
            </a:r>
          </a:p>
          <a:p>
            <a:r>
              <a:rPr lang="en-US" dirty="0"/>
              <a:t>Best: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=&gt; </a:t>
            </a:r>
            <a:r>
              <a:rPr lang="en-US" dirty="0" err="1"/>
              <a:t>cuối</a:t>
            </a:r>
            <a:r>
              <a:rPr lang="en-US" dirty="0"/>
              <a:t>,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r>
              <a:rPr lang="en-US" dirty="0"/>
              <a:t>Worst: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to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quăng</a:t>
            </a:r>
            <a:r>
              <a:rPr lang="en-US" dirty="0"/>
              <a:t> </a:t>
            </a:r>
            <a:r>
              <a:rPr lang="en-US" dirty="0" err="1"/>
              <a:t>dô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618" grpId="0"/>
      <p:bldP spid="23621" grpId="0"/>
      <p:bldP spid="23623" grpId="0"/>
      <p:bldP spid="23627" grpId="0"/>
      <p:bldP spid="23629" grpId="0"/>
      <p:bldP spid="23631" grpId="0"/>
      <p:bldP spid="23632" grpId="0"/>
      <p:bldP spid="23633" grpId="0"/>
      <p:bldP spid="23635" grpId="0"/>
      <p:bldP spid="23636" grpId="0"/>
      <p:bldP spid="23639" grpId="0"/>
      <p:bldP spid="236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processes and holes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Speed up searching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a hole at allocation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Complicates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(additional complexity and slowdown because a freed segment has to be removed from the process list and inserted into the hole list)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list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(to make best fit faster same as first fit)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optimization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possible. Instead of having a separate set of data structures maintaining the hole list, the information can be stored in the holes (the first word hold hole size, the second word a pointer to the following entry)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required size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has the same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all schemes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 by hole size, namely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when process terminates or is swapped out, finding its neighbors to see if a merge is possible expensive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merging is not done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a large number of small holes into which no processes fits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bloat 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rapidly,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 is certainly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programs 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 attractive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SATA disk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of instructions and 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part of program, not entire program)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occupied previously by instructions that are no longer needed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proposed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program: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manually split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programs into little pieces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overlays were kept on the disk and swapped in and out of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 overlay manager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started,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overlay manager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little pieces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into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overlay 0 in memory (if there was space for it)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 finished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(if there was space for it)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top overlay 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(if there was no space), and so 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disk as absolute memory images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are read by the overlay0 as needed. Special relocation and linking algorithms are needed to construct the overlays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require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any special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its code,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 of pieces (overlays) that are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partition such as assembler into pass 1 code (70KB), pass 2 code (80KB), and the symbol table (20KB) and common routines (30KB) used by both pass 1 and pass 2.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memory has only 150 KB. The overlay0 has its size as 10KB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It is impossible to load everything of program into memory because the required program size is 200KB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overlays is applied to overlay1 with 120KB (pass 1, symbol table, and common routines) and the overlay2 with 130KB (pass 2, symbol table, and common routines)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overlay0 is loaded into memory. Then, overlay1 is also loaded above the overlay 0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overlay1 has finished, the control return the overlay0 that reads overlay2 into memory, overwriting overlay1, and transfer control to overlay2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 overview of Virtual Memory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915400" cy="2743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a process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addresses that a process can use to address memory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(larger or smaller)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general concept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contexts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domain)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(processes)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correct operation in order to protect the operating system from access by user processes and to protect user processes from one another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range of legal addresses.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access only these legal 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relocation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two supplementary registers into the hardware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program begins in memory.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relative (that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compiled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time,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register’s value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process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offered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register, in which case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aborted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7171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7172" name="Picture 7" descr="0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6274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3-3.</a:t>
            </a:r>
          </a:p>
        </p:txBody>
      </p: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3657600" y="2133600"/>
            <a:ext cx="5410200" cy="3617913"/>
            <a:chOff x="3657600" y="2133600"/>
            <a:chExt cx="5410200" cy="3617913"/>
          </a:xfrm>
        </p:grpSpPr>
        <p:pic>
          <p:nvPicPr>
            <p:cNvPr id="7175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3434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33800" y="38862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7315200" y="2133600"/>
              <a:ext cx="1752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Register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7924800" y="3657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 rot="5400000">
              <a:off x="4579937" y="4335463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cxnSp>
          <p:nvCxnSpPr>
            <p:cNvPr id="7181" name="AutoShape 22"/>
            <p:cNvCxnSpPr>
              <a:cxnSpLocks noChangeShapeType="1"/>
              <a:stCxn id="7178" idx="2"/>
              <a:endCxn id="7179" idx="0"/>
            </p:cNvCxnSpPr>
            <p:nvPr/>
          </p:nvCxnSpPr>
          <p:spPr bwMode="auto">
            <a:xfrm>
              <a:off x="8191500" y="25146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2" name="Line 23"/>
            <p:cNvSpPr>
              <a:spLocks noChangeShapeType="1"/>
            </p:cNvSpPr>
            <p:nvPr/>
          </p:nvSpPr>
          <p:spPr bwMode="auto">
            <a:xfrm>
              <a:off x="5562600" y="3886200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24"/>
            <p:cNvSpPr>
              <a:spLocks noChangeArrowheads="1"/>
            </p:cNvSpPr>
            <p:nvPr/>
          </p:nvSpPr>
          <p:spPr bwMode="auto">
            <a:xfrm>
              <a:off x="4953000" y="3505200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7184" name="Rectangle 25"/>
            <p:cNvSpPr>
              <a:spLocks noChangeArrowheads="1"/>
            </p:cNvSpPr>
            <p:nvPr/>
          </p:nvSpPr>
          <p:spPr bwMode="auto">
            <a:xfrm>
              <a:off x="4495800" y="2133600"/>
              <a:ext cx="1524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 Register</a:t>
              </a:r>
            </a:p>
          </p:txBody>
        </p:sp>
        <p:cxnSp>
          <p:nvCxnSpPr>
            <p:cNvPr id="7185" name="AutoShape 27"/>
            <p:cNvCxnSpPr>
              <a:cxnSpLocks noChangeShapeType="1"/>
              <a:endCxn id="7183" idx="0"/>
            </p:cNvCxnSpPr>
            <p:nvPr/>
          </p:nvCxnSpPr>
          <p:spPr bwMode="auto">
            <a:xfrm>
              <a:off x="5257800" y="2514600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5257800" y="4267200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 rot="5400000">
              <a:off x="7650162" y="4602163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7188" name="Text Box 30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7189" name="AutoShape 31"/>
            <p:cNvCxnSpPr>
              <a:cxnSpLocks noChangeShapeType="1"/>
            </p:cNvCxnSpPr>
            <p:nvPr/>
          </p:nvCxnSpPr>
          <p:spPr bwMode="auto">
            <a:xfrm>
              <a:off x="8153400" y="41910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 Box 32"/>
            <p:cNvSpPr txBox="1">
              <a:spLocks noChangeArrowheads="1"/>
            </p:cNvSpPr>
            <p:nvPr/>
          </p:nvSpPr>
          <p:spPr bwMode="auto">
            <a:xfrm>
              <a:off x="5638800" y="335280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6FE914-DA88-E4B9-C89C-4BEFC13FB3C2}"/>
              </a:ext>
            </a:extLst>
          </p:cNvPr>
          <p:cNvSpPr txBox="1"/>
          <p:nvPr/>
        </p:nvSpPr>
        <p:spPr>
          <a:xfrm>
            <a:off x="3733800" y="2819400"/>
            <a:ext cx="125729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6172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an easy way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private address space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location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moves,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register’s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(update the registers’ value when the location of memory changes)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compacting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971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08D8F-BDA2-EE2A-E576-E8B297DB97FC}"/>
              </a:ext>
            </a:extLst>
          </p:cNvPr>
          <p:cNvSpPr txBox="1"/>
          <p:nvPr/>
        </p:nvSpPr>
        <p:spPr>
          <a:xfrm>
            <a:off x="6324600" y="1600200"/>
            <a:ext cx="26670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: Internal Fragmentation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47A75B-5BE3-5490-61B2-291E708195FD}"/>
              </a:ext>
            </a:extLst>
          </p:cNvPr>
          <p:cNvCxnSpPr>
            <a:cxnSpLocks/>
          </p:cNvCxnSpPr>
          <p:nvPr/>
        </p:nvCxnSpPr>
        <p:spPr>
          <a:xfrm flipV="1">
            <a:off x="6629400" y="2209800"/>
            <a:ext cx="304800" cy="152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B62AB-AC00-D4B2-ECFB-D53AFC48C054}"/>
              </a:ext>
            </a:extLst>
          </p:cNvPr>
          <p:cNvCxnSpPr/>
          <p:nvPr/>
        </p:nvCxnSpPr>
        <p:spPr>
          <a:xfrm flipV="1">
            <a:off x="5791200" y="5867400"/>
            <a:ext cx="18669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B71EEA-95BB-05DF-C736-AA457FE62AD8}"/>
              </a:ext>
            </a:extLst>
          </p:cNvPr>
          <p:cNvCxnSpPr/>
          <p:nvPr/>
        </p:nvCxnSpPr>
        <p:spPr>
          <a:xfrm flipV="1">
            <a:off x="6019800" y="6324600"/>
            <a:ext cx="2438400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all processes in memory all the time requires a huge amount of memory and cannot be done if there is insufficient memory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strategy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in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for a while,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lvl="1" algn="just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lvl="2" algn="just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out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HDD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HDD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one moment,  a process is entirely in the memory to be run or entirely on the HDD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609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6DB4F-C1A7-762F-5310-354BDABCA1B3}"/>
              </a:ext>
            </a:extLst>
          </p:cNvPr>
          <p:cNvSpPr/>
          <p:nvPr/>
        </p:nvSpPr>
        <p:spPr>
          <a:xfrm>
            <a:off x="4038600" y="1397000"/>
            <a:ext cx="5105400" cy="431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9CACA-B1C8-65DC-5B61-5938FAD3127F}"/>
              </a:ext>
            </a:extLst>
          </p:cNvPr>
          <p:cNvSpPr/>
          <p:nvPr/>
        </p:nvSpPr>
        <p:spPr>
          <a:xfrm>
            <a:off x="76200" y="1397000"/>
            <a:ext cx="3962400" cy="431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-28575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10243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pic>
        <p:nvPicPr>
          <p:cNvPr id="10244" name="Picture 7" descr="03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915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267200" y="5867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78BAC-DDD5-2A60-C34E-19F694A94DFD}"/>
              </a:ext>
            </a:extLst>
          </p:cNvPr>
          <p:cNvSpPr txBox="1"/>
          <p:nvPr/>
        </p:nvSpPr>
        <p:spPr>
          <a:xfrm>
            <a:off x="1143000" y="5943600"/>
            <a:ext cx="41148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/>
              <a:t>vô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ra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5981</TotalTime>
  <Words>2164</Words>
  <Application>Microsoft Office PowerPoint</Application>
  <PresentationFormat>On-screen Show (4:3)</PresentationFormat>
  <Paragraphs>230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Memory Management   Memory Abstraction Address Space</vt:lpstr>
      <vt:lpstr>Review</vt:lpstr>
      <vt:lpstr>Objectives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  Swapping </vt:lpstr>
      <vt:lpstr>A Memory Abstraction  Memory Management with Bitmaps</vt:lpstr>
      <vt:lpstr>A Memory Abstraction   Memory Management with Bitmaps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Virtual Memory Problems</vt:lpstr>
      <vt:lpstr>Virtual Memory Overlays</vt:lpstr>
      <vt:lpstr>Virtual Memory Overlays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2075</cp:revision>
  <dcterms:created xsi:type="dcterms:W3CDTF">2007-08-21T04:43:22Z</dcterms:created>
  <dcterms:modified xsi:type="dcterms:W3CDTF">2022-06-13T01:31:45Z</dcterms:modified>
</cp:coreProperties>
</file>