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32"/>
  </p:notesMasterIdLst>
  <p:sldIdLst>
    <p:sldId id="256" r:id="rId2"/>
    <p:sldId id="466" r:id="rId3"/>
    <p:sldId id="470" r:id="rId4"/>
    <p:sldId id="468" r:id="rId5"/>
    <p:sldId id="469" r:id="rId6"/>
    <p:sldId id="465" r:id="rId7"/>
    <p:sldId id="359" r:id="rId8"/>
    <p:sldId id="361" r:id="rId9"/>
    <p:sldId id="400" r:id="rId10"/>
    <p:sldId id="362" r:id="rId11"/>
    <p:sldId id="462" r:id="rId12"/>
    <p:sldId id="406" r:id="rId13"/>
    <p:sldId id="407" r:id="rId14"/>
    <p:sldId id="463" r:id="rId15"/>
    <p:sldId id="408" r:id="rId16"/>
    <p:sldId id="409" r:id="rId17"/>
    <p:sldId id="410" r:id="rId18"/>
    <p:sldId id="411" r:id="rId19"/>
    <p:sldId id="444" r:id="rId20"/>
    <p:sldId id="412" r:id="rId21"/>
    <p:sldId id="445" r:id="rId22"/>
    <p:sldId id="401" r:id="rId23"/>
    <p:sldId id="413" r:id="rId24"/>
    <p:sldId id="446" r:id="rId25"/>
    <p:sldId id="374" r:id="rId26"/>
    <p:sldId id="375" r:id="rId27"/>
    <p:sldId id="447" r:id="rId28"/>
    <p:sldId id="460" r:id="rId29"/>
    <p:sldId id="394" r:id="rId30"/>
    <p:sldId id="461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66FFFF"/>
    <a:srgbClr val="FFFF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54" autoAdjust="0"/>
    <p:restoredTop sz="94280" autoAdjust="0"/>
  </p:normalViewPr>
  <p:slideViewPr>
    <p:cSldViewPr>
      <p:cViewPr varScale="1">
        <p:scale>
          <a:sx n="86" d="100"/>
          <a:sy n="86" d="100"/>
        </p:scale>
        <p:origin x="1771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F251BE3-00FE-4890-AEC7-F0DB3E2C8887}" type="datetimeFigureOut">
              <a:rPr lang="en-US"/>
              <a:pPr>
                <a:defRPr/>
              </a:pPr>
              <a:t>6/22/2022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41C2112-1062-476C-A2F3-2B332DD75E4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1040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C5C1DD-C128-4ED8-ADC4-C0885555E112}" type="datetime1">
              <a:rPr lang="en-US"/>
              <a:pPr>
                <a:defRPr/>
              </a:pPr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D90C6F-BC01-4413-973A-292C9CA70634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64922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2EEA14-77A8-40AA-BFA3-0BFEDDB97E02}" type="datetime1">
              <a:rPr lang="en-US"/>
              <a:pPr>
                <a:defRPr/>
              </a:pPr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B2D9C3-437D-44C0-AD03-74868B21057B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345390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3D950F-7CCE-477B-99EF-BF1CB20F3BBE}" type="datetime1">
              <a:rPr lang="en-US"/>
              <a:pPr>
                <a:defRPr/>
              </a:pPr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36E02B-3C32-4608-BC41-6D106E41D1F7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464135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B2DDBF-27B9-4592-A20B-A7148EC0276A}" type="datetime1">
              <a:rPr lang="en-US"/>
              <a:pPr>
                <a:defRPr/>
              </a:pPr>
              <a:t>6/22/2022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439C47-FAF9-48BE-ACD9-AF6CA9EF9BA7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608384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D1F8EA-2D86-4F40-8448-9326B762E289}" type="datetime1">
              <a:rPr lang="en-US"/>
              <a:pPr>
                <a:defRPr/>
              </a:pPr>
              <a:t>6/22/2022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82F417-5156-4938-9D37-EEBF76BD9CB3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718021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90C6B-F8A5-450B-A0FC-41CDD8F71A6A}" type="datetime1">
              <a:rPr lang="en-US"/>
              <a:pPr>
                <a:defRPr/>
              </a:pPr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21212C-4765-48C0-B0F0-39F65DA502DA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75711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67CDC-D311-448F-95A4-90582C0CE2E8}" type="datetime1">
              <a:rPr lang="en-US"/>
              <a:pPr>
                <a:defRPr/>
              </a:pPr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0C6BAA-EC15-4F96-BBF9-5ABB1FB5E9CA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4159678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B8660C-5BF5-4849-BB23-AEC0B8EE0A0B}" type="datetime1">
              <a:rPr lang="en-US"/>
              <a:pPr>
                <a:defRPr/>
              </a:pPr>
              <a:t>6/22/2022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F6FAD5-6465-4453-B445-58F4FCEE7954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45805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56D2CA-DE6E-4604-8033-0F36EEF5B413}" type="datetime1">
              <a:rPr lang="en-US"/>
              <a:pPr>
                <a:defRPr/>
              </a:pPr>
              <a:t>6/22/2022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47F2E6-8569-4345-A673-C752A3A5AC04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61712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CDFCB3-1527-40F8-8B11-9BBE7122F6A8}" type="datetime1">
              <a:rPr lang="en-US"/>
              <a:pPr>
                <a:defRPr/>
              </a:pPr>
              <a:t>6/22/2022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C27F01-FDE7-4053-BB05-EFD3E9F7D917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845497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15471-2069-4DA3-AC04-AD574FEE4D0C}" type="datetime1">
              <a:rPr lang="en-US"/>
              <a:pPr>
                <a:defRPr/>
              </a:pPr>
              <a:t>6/22/2022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653159-88AC-4867-B277-E503DC4D83A5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05587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10C61-D091-4577-A366-38DF826D17F9}" type="datetime1">
              <a:rPr lang="en-US"/>
              <a:pPr>
                <a:defRPr/>
              </a:pPr>
              <a:t>6/22/2022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988533-9159-4B78-871D-D076B67BF22C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4069702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3B7F3-0F73-49F4-8BB2-DB42A00279C4}" type="datetime1">
              <a:rPr lang="en-US"/>
              <a:pPr>
                <a:defRPr/>
              </a:pPr>
              <a:t>6/22/2022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0B2ED0-6428-4C11-96E4-44455EED4220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454081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logoNhoFPT.jpg"/>
          <p:cNvPicPr>
            <a:picLocks noChangeAspect="1"/>
          </p:cNvPicPr>
          <p:nvPr userDrawn="1"/>
        </p:nvPicPr>
        <p:blipFill>
          <a:blip r:embed="rId15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120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796B458B-D127-44B5-9C26-12C144ABECB3}" type="datetime1">
              <a:rPr lang="en-US"/>
              <a:pPr>
                <a:defRPr/>
              </a:pPr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8F7C2FD-EAFF-4219-9650-21D2729BFDCD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0" y="1676400"/>
            <a:ext cx="9144000" cy="2438400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Issues for Paging Systems</a:t>
            </a:r>
            <a:endParaRPr lang="en-US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1295400" y="0"/>
            <a:ext cx="8229600" cy="762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Design Issues for Paging System</a:t>
            </a:r>
          </a:p>
        </p:txBody>
      </p:sp>
      <p:sp>
        <p:nvSpPr>
          <p:cNvPr id="139267" name="Rectangle 3"/>
          <p:cNvSpPr>
            <a:spLocks noGrp="1"/>
          </p:cNvSpPr>
          <p:nvPr>
            <p:ph type="body" idx="1"/>
          </p:nvPr>
        </p:nvSpPr>
        <p:spPr>
          <a:xfrm>
            <a:off x="0" y="1143000"/>
            <a:ext cx="9144000" cy="57150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algorithms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</a:t>
            </a:r>
            <a:r>
              <a:rPr lang="en-US" altLang="en-US" sz="20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especially when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working set size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vary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over the lifetime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of a process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thrashing </a:t>
            </a:r>
            <a:r>
              <a:rPr lang="en-US" altLang="en-US" sz="20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va đập (máy lag)</a:t>
            </a:r>
            <a:r>
              <a:rPr lang="en-US" altLang="en-US" sz="20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can occurs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other processes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of which pages are chosen to replace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→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processes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can not control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page fault rate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working set size is smaller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waste of memory</a:t>
            </a:r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Strategies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for 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he system must continually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decide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how many page frames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assign to each process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Monitor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size of working set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of all processes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Based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on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aging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bits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of pages (does not necessarily prevent thrashing)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Page frames allocation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algorithm 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periodically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determine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number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of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running processes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Allocate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pages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proportionally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with each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process size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Give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each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process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minimum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number of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frames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allocation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updated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dynamically</a:t>
            </a:r>
          </a:p>
          <a:p>
            <a:pPr lvl="3" algn="just" eaLnBrk="1" hangingPunct="1">
              <a:lnSpc>
                <a:spcPct val="8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PFF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(Page Fault Frequency) algorithm (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Count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the page number of faults per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second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Some page replacement algorithms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Can work with both policies (FIFO, LRU)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Can work only with the local policy (WSCLock)</a:t>
            </a:r>
            <a:endParaRPr lang="en-GB" altLang="en-US" sz="200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2292" name="Rectangle 4"/>
          <p:cNvSpPr>
            <a:spLocks/>
          </p:cNvSpPr>
          <p:nvPr/>
        </p:nvSpPr>
        <p:spPr bwMode="auto">
          <a:xfrm>
            <a:off x="1295400" y="6096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Local vs. Global Allocation Policies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39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39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39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39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392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1392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1392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xfrm>
            <a:off x="1295400" y="0"/>
            <a:ext cx="8229600" cy="762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Design Issues for Paging System</a:t>
            </a:r>
          </a:p>
        </p:txBody>
      </p:sp>
      <p:sp>
        <p:nvSpPr>
          <p:cNvPr id="139267" name="Rectangle 3"/>
          <p:cNvSpPr>
            <a:spLocks noGrp="1"/>
          </p:cNvSpPr>
          <p:nvPr>
            <p:ph type="body" idx="1"/>
          </p:nvPr>
        </p:nvSpPr>
        <p:spPr>
          <a:xfrm>
            <a:off x="0" y="1371600"/>
            <a:ext cx="9144000" cy="54864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Assume that process A-D make up the set of runnable processes on memory as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B1 B2 B3 A1 A2 A5 A7 D3 D4 D6 C1 C6 C5.</a:t>
            </a:r>
          </a:p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Suppose that D gets a </a:t>
            </a:r>
            <a:r>
              <a:rPr lang="en-US" altLang="en-US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fault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Which page is replaced using </a:t>
            </a:r>
            <a:r>
              <a:rPr lang="en-US" altLang="en-US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local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policy? Assume that the replaced page is always a </a:t>
            </a:r>
            <a:r>
              <a:rPr lang="en-US" altLang="en-US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 page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D6</a:t>
            </a:r>
          </a:p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Which page is replaced using the global policy? Assume that the replaced page is always applied to process taking </a:t>
            </a:r>
            <a:r>
              <a:rPr lang="en-US" altLang="en-US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pages(số nhiều nhất).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A7</a:t>
            </a:r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3316" name="Rectangle 4"/>
          <p:cNvSpPr>
            <a:spLocks/>
          </p:cNvSpPr>
          <p:nvPr/>
        </p:nvSpPr>
        <p:spPr bwMode="auto">
          <a:xfrm>
            <a:off x="990600" y="6096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Local vs. Global Allocation Policies – Example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1524000" y="0"/>
            <a:ext cx="76200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Design Issues for Paging System</a:t>
            </a:r>
          </a:p>
        </p:txBody>
      </p:sp>
      <p:sp>
        <p:nvSpPr>
          <p:cNvPr id="208899" name="Rectangle 3"/>
          <p:cNvSpPr>
            <a:spLocks noGrp="1"/>
          </p:cNvSpPr>
          <p:nvPr>
            <p:ph type="body"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 thrashes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occurs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even if the best page replacement algorithm and optimal global allocation of page frames is used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When the combined </a:t>
            </a:r>
            <a:r>
              <a:rPr lang="en-US" altLang="en-US" sz="20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sets(tập các Page chạy đồng thời)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of all processes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exceed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capacity of memory →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thrashing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PFF algorithm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indicates that some processes need more memory but no process need less memory</a:t>
            </a:r>
          </a:p>
          <a:p>
            <a:pPr lvl="1" algn="just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no way to give more memory to those processes needing it without hurting some other processes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good w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ay 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number of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competing for memory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swap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some processes and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free up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all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they are holding to divide those pages up to thrashing processes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Keep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page-fault rate acceptable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periodically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some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swapped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ones are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swapped out)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Take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into account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degree of multiprogramming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Considering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not only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paging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rate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when deciding which process to swap out,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but also its characteristics (CPU or I/O bound) </a:t>
            </a:r>
          </a:p>
        </p:txBody>
      </p:sp>
      <p:sp>
        <p:nvSpPr>
          <p:cNvPr id="14340" name="Rectangle 4"/>
          <p:cNvSpPr>
            <a:spLocks/>
          </p:cNvSpPr>
          <p:nvPr/>
        </p:nvSpPr>
        <p:spPr bwMode="auto">
          <a:xfrm>
            <a:off x="914400" y="5334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Load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0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0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08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08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762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Design Issues for Paging System</a:t>
            </a:r>
          </a:p>
        </p:txBody>
      </p:sp>
      <p:sp>
        <p:nvSpPr>
          <p:cNvPr id="210947" name="Rectangle 3"/>
          <p:cNvSpPr>
            <a:spLocks noGrp="1"/>
          </p:cNvSpPr>
          <p:nvPr>
            <p:ph type="body"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Is often a parameter that can be chosen by the OS</a:t>
            </a:r>
          </a:p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Determining the best page size requires balancing several competing factors (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overall optimum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Argue for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small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size</a:t>
            </a:r>
            <a:endParaRPr lang="en-US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Internal fragmentation (n = segments in memory, p = bytes of a page size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→ internal fragment is np/2 bytes)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Need many pages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→ the page table is large and transferring takes more time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Argue for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large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size 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Cause more unused program to be in memory than a small size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Transferring takes less time than small size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Analyzed mathematically</a:t>
            </a:r>
          </a:p>
          <a:p>
            <a:pPr lvl="3" algn="just" eaLnBrk="1" hangingPunct="1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s = average process size in bytes, p = page size in bytes</a:t>
            </a:r>
          </a:p>
          <a:p>
            <a:pPr lvl="3" algn="just" eaLnBrk="1" hangingPunct="1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→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s/p = approximate number of pages needed per process</a:t>
            </a:r>
          </a:p>
          <a:p>
            <a:pPr lvl="3" algn="just" eaLnBrk="1" hangingPunct="1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e = number of bytes per page table entry</a:t>
            </a:r>
          </a:p>
          <a:p>
            <a:pPr lvl="3" algn="just" eaLnBrk="1" hangingPunct="1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→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overhead of memory for a process = se/p + p/2, due to page table size and internal fragmentation</a:t>
            </a:r>
          </a:p>
          <a:p>
            <a:pPr lvl="3" algn="just" eaLnBrk="1" hangingPunct="1">
              <a:lnSpc>
                <a:spcPct val="8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optimum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is found equating the first derivative to 0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→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-se/p</a:t>
            </a:r>
            <a:r>
              <a:rPr lang="en-US" altLang="en-US" sz="1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+ ½ = 0 </a:t>
            </a:r>
          </a:p>
        </p:txBody>
      </p:sp>
      <p:sp>
        <p:nvSpPr>
          <p:cNvPr id="1029" name="Rectangle 4"/>
          <p:cNvSpPr>
            <a:spLocks/>
          </p:cNvSpPr>
          <p:nvPr/>
        </p:nvSpPr>
        <p:spPr bwMode="auto">
          <a:xfrm>
            <a:off x="914400" y="6096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Page Size</a:t>
            </a:r>
          </a:p>
        </p:txBody>
      </p:sp>
      <p:graphicFrame>
        <p:nvGraphicFramePr>
          <p:cNvPr id="11271" name="Object 6"/>
          <p:cNvGraphicFramePr>
            <a:graphicFrameLocks noChangeAspect="1"/>
          </p:cNvGraphicFramePr>
          <p:nvPr/>
        </p:nvGraphicFramePr>
        <p:xfrm>
          <a:off x="7772400" y="6324600"/>
          <a:ext cx="838200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22080" imgH="241200" progId="Equation.3">
                  <p:embed/>
                </p:oleObj>
              </mc:Choice>
              <mc:Fallback>
                <p:oleObj name="Equation" r:id="rId3" imgW="62208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6324600"/>
                        <a:ext cx="838200" cy="3254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1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1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10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10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210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210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210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2109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2109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7" grpId="0" build="p" bldLvl="3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762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Design Issues for Paging System</a:t>
            </a: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914400" y="6096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Page Size</a:t>
            </a:r>
          </a:p>
        </p:txBody>
      </p:sp>
      <p:grpSp>
        <p:nvGrpSpPr>
          <p:cNvPr id="15364" name="Group 22"/>
          <p:cNvGrpSpPr>
            <a:grpSpLocks/>
          </p:cNvGrpSpPr>
          <p:nvPr/>
        </p:nvGrpSpPr>
        <p:grpSpPr bwMode="auto">
          <a:xfrm>
            <a:off x="1828800" y="1371600"/>
            <a:ext cx="2514600" cy="4572000"/>
            <a:chOff x="762000" y="1524000"/>
            <a:chExt cx="2514600" cy="4572000"/>
          </a:xfrm>
        </p:grpSpPr>
        <p:sp>
          <p:nvSpPr>
            <p:cNvPr id="12" name="Rectangle 11"/>
            <p:cNvSpPr/>
            <p:nvPr/>
          </p:nvSpPr>
          <p:spPr>
            <a:xfrm>
              <a:off x="762000" y="1524000"/>
              <a:ext cx="2514600" cy="25003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Memory</a:t>
              </a:r>
            </a:p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5386" name="Group 14"/>
            <p:cNvGrpSpPr>
              <a:grpSpLocks/>
            </p:cNvGrpSpPr>
            <p:nvPr/>
          </p:nvGrpSpPr>
          <p:grpSpPr bwMode="auto">
            <a:xfrm>
              <a:off x="762000" y="5410200"/>
              <a:ext cx="2514600" cy="685800"/>
              <a:chOff x="3962400" y="4343400"/>
              <a:chExt cx="2514600" cy="6858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962400" y="4343400"/>
                <a:ext cx="2514600" cy="685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962400" y="4343400"/>
                <a:ext cx="2514600" cy="304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15387" name="Group 15"/>
            <p:cNvGrpSpPr>
              <a:grpSpLocks/>
            </p:cNvGrpSpPr>
            <p:nvPr/>
          </p:nvGrpSpPr>
          <p:grpSpPr bwMode="auto">
            <a:xfrm>
              <a:off x="762000" y="4724400"/>
              <a:ext cx="2514600" cy="685800"/>
              <a:chOff x="3962400" y="4343400"/>
              <a:chExt cx="2514600" cy="68580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3962400" y="4343400"/>
                <a:ext cx="2514600" cy="685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962400" y="4343400"/>
                <a:ext cx="2514600" cy="304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15388" name="Group 18"/>
            <p:cNvGrpSpPr>
              <a:grpSpLocks/>
            </p:cNvGrpSpPr>
            <p:nvPr/>
          </p:nvGrpSpPr>
          <p:grpSpPr bwMode="auto">
            <a:xfrm>
              <a:off x="762000" y="4038600"/>
              <a:ext cx="2514600" cy="685800"/>
              <a:chOff x="3962400" y="4343400"/>
              <a:chExt cx="2514600" cy="6858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3962400" y="4343400"/>
                <a:ext cx="2514600" cy="685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962400" y="4343400"/>
                <a:ext cx="2514600" cy="304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2286000" y="1981200"/>
          <a:ext cx="14605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10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Page table</a:t>
                      </a:r>
                    </a:p>
                  </a:txBody>
                  <a:tcPr marL="91480" marR="91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1480" marR="91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</a:p>
                  </a:txBody>
                  <a:tcPr marL="91480" marR="91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1480" marR="91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</a:p>
                  </a:txBody>
                  <a:tcPr marL="91480" marR="91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1480" marR="91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….</a:t>
                      </a:r>
                    </a:p>
                  </a:txBody>
                  <a:tcPr marL="91480" marR="91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5" name="Curved Connector 24"/>
          <p:cNvCxnSpPr>
            <a:endCxn id="14" idx="3"/>
          </p:cNvCxnSpPr>
          <p:nvPr/>
        </p:nvCxnSpPr>
        <p:spPr>
          <a:xfrm rot="16200000" flipH="1">
            <a:off x="2628900" y="3695700"/>
            <a:ext cx="2819400" cy="609600"/>
          </a:xfrm>
          <a:prstGeom prst="curvedConnector4">
            <a:avLst>
              <a:gd name="adj1" fmla="val -11082"/>
              <a:gd name="adj2" fmla="val 642885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hape 37"/>
          <p:cNvCxnSpPr>
            <a:endCxn id="18" idx="3"/>
          </p:cNvCxnSpPr>
          <p:nvPr/>
        </p:nvCxnSpPr>
        <p:spPr>
          <a:xfrm rot="16200000" flipH="1">
            <a:off x="3200400" y="3581400"/>
            <a:ext cx="1676400" cy="609600"/>
          </a:xfrm>
          <a:prstGeom prst="curvedConnector4">
            <a:avLst>
              <a:gd name="adj1" fmla="val -27552"/>
              <a:gd name="adj2" fmla="val 559808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endCxn id="21" idx="3"/>
          </p:cNvCxnSpPr>
          <p:nvPr/>
        </p:nvCxnSpPr>
        <p:spPr>
          <a:xfrm>
            <a:off x="3733800" y="3505200"/>
            <a:ext cx="609600" cy="533400"/>
          </a:xfrm>
          <a:prstGeom prst="curvedConnector3">
            <a:avLst>
              <a:gd name="adj1" fmla="val 42827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257800" y="1447800"/>
            <a:ext cx="12192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Fragment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Design Issues for Paging System</a:t>
            </a:r>
          </a:p>
        </p:txBody>
      </p:sp>
      <p:sp>
        <p:nvSpPr>
          <p:cNvPr id="212995" name="Rectangle 3"/>
          <p:cNvSpPr>
            <a:spLocks noGrp="1"/>
          </p:cNvSpPr>
          <p:nvPr>
            <p:ph type="body" idx="1"/>
          </p:nvPr>
        </p:nvSpPr>
        <p:spPr>
          <a:xfrm>
            <a:off x="228600" y="990600"/>
            <a:ext cx="8915400" cy="5867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computers have a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address space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holds both programs and data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that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space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often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forcing programmer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stand on their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 everything into the address space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address spaces for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(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I-space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(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D-space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address space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runs from 0 to maximum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must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 spaces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being used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spaces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paged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independently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its own page table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(mapping virtual pages to physical page frames)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Practically is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available address space</a:t>
            </a:r>
          </a:p>
        </p:txBody>
      </p:sp>
      <p:sp>
        <p:nvSpPr>
          <p:cNvPr id="16388" name="Rectangle 4"/>
          <p:cNvSpPr>
            <a:spLocks/>
          </p:cNvSpPr>
          <p:nvPr/>
        </p:nvSpPr>
        <p:spPr bwMode="auto">
          <a:xfrm>
            <a:off x="914400" y="6096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Separate Instruction and Data Spaces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1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12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12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2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12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1524000" y="0"/>
            <a:ext cx="77724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Design Issues for Paging System</a:t>
            </a:r>
          </a:p>
        </p:txBody>
      </p:sp>
      <p:sp>
        <p:nvSpPr>
          <p:cNvPr id="17411" name="Rectangle 4"/>
          <p:cNvSpPr>
            <a:spLocks/>
          </p:cNvSpPr>
          <p:nvPr/>
        </p:nvSpPr>
        <p:spPr bwMode="auto">
          <a:xfrm>
            <a:off x="1066800" y="5334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Separate Instruction and Data Spaces</a:t>
            </a:r>
          </a:p>
        </p:txBody>
      </p:sp>
      <p:pic>
        <p:nvPicPr>
          <p:cNvPr id="17412" name="Picture 7" descr="03-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458200" cy="296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06" name="Text Box 4"/>
          <p:cNvSpPr txBox="1">
            <a:spLocks noChangeArrowheads="1"/>
          </p:cNvSpPr>
          <p:nvPr/>
        </p:nvSpPr>
        <p:spPr bwMode="auto">
          <a:xfrm>
            <a:off x="3429000" y="50292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3-25.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1524000" y="0"/>
            <a:ext cx="76200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Design Issues for Paging System</a:t>
            </a:r>
          </a:p>
        </p:txBody>
      </p:sp>
      <p:sp>
        <p:nvSpPr>
          <p:cNvPr id="217091" name="Rectangle 3"/>
          <p:cNvSpPr>
            <a:spLocks noGrp="1"/>
          </p:cNvSpPr>
          <p:nvPr>
            <p:ph type="body" idx="1"/>
          </p:nvPr>
        </p:nvSpPr>
        <p:spPr>
          <a:xfrm>
            <a:off x="0" y="762000"/>
            <a:ext cx="9144000" cy="60960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large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multiprogramming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system, it is common for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several users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 be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running the same program at the same time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Having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two copies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same page in memory at the same time</a:t>
            </a:r>
          </a:p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Share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only pages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can be shared but data cannot)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separate spaces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supported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two or more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their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I-Space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their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D-Space.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Implementing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 tables are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structures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independent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 table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has two pointers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 table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I-space and one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D-space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Both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 &amp; B processes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editor &amp; sharing pages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scheduler decides 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from memory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evicting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all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its pages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filling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empty page frames with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some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other program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cause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 generate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 large number of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 faults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bring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them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again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Similar,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 terminates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scheduler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discover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still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not removed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 → implement the data structure to keep track of shared pages to reduce the searching (since searching is expensive)</a:t>
            </a:r>
          </a:p>
        </p:txBody>
      </p:sp>
      <p:sp>
        <p:nvSpPr>
          <p:cNvPr id="18436" name="Rectangle 4"/>
          <p:cNvSpPr>
            <a:spLocks/>
          </p:cNvSpPr>
          <p:nvPr/>
        </p:nvSpPr>
        <p:spPr bwMode="auto">
          <a:xfrm>
            <a:off x="914400" y="5334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Shared Pages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1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17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17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170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1524000" y="0"/>
            <a:ext cx="76200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Design Issues for Paging System</a:t>
            </a:r>
          </a:p>
        </p:txBody>
      </p:sp>
      <p:sp>
        <p:nvSpPr>
          <p:cNvPr id="19459" name="Rectangle 4"/>
          <p:cNvSpPr>
            <a:spLocks/>
          </p:cNvSpPr>
          <p:nvPr/>
        </p:nvSpPr>
        <p:spPr bwMode="auto">
          <a:xfrm>
            <a:off x="914400" y="5334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Shared Pages</a:t>
            </a:r>
          </a:p>
        </p:txBody>
      </p:sp>
      <p:pic>
        <p:nvPicPr>
          <p:cNvPr id="19460" name="Picture 7" descr="03-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5867400" cy="491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06" name="Text Box 4"/>
          <p:cNvSpPr txBox="1">
            <a:spLocks noChangeArrowheads="1"/>
          </p:cNvSpPr>
          <p:nvPr/>
        </p:nvSpPr>
        <p:spPr bwMode="auto">
          <a:xfrm>
            <a:off x="6934200" y="44958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3-26.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 idx="4294967295"/>
          </p:nvPr>
        </p:nvSpPr>
        <p:spPr>
          <a:xfrm>
            <a:off x="1524000" y="0"/>
            <a:ext cx="76200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Design Issues for Paging System</a:t>
            </a:r>
          </a:p>
        </p:txBody>
      </p:sp>
      <p:sp>
        <p:nvSpPr>
          <p:cNvPr id="18435" name="Rectangle 3"/>
          <p:cNvSpPr>
            <a:spLocks noGrp="1"/>
          </p:cNvSpPr>
          <p:nvPr>
            <p:ph type="body" idx="4294967295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Sharing data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(modifiable pages)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child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processes 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initially share the same pages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can be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shared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can be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modified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concurrently by many processes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child process attempt to modified a page containing portion of stack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OS recognizes that the page may be shared and can be modified (by both processes), the OS will create a copy of this page and map it to the address space of the child process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will modify its copied page and not the page belonging to the parent process</a:t>
            </a:r>
          </a:p>
          <a:p>
            <a:pPr lvl="1" algn="just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→Above example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copy-on-write strategy solution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If either process writes to a shared page (that can be modified),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copy of shared page is created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that are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modified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either process are copied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; all non-modified pages may be shared by the parent and the child processes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This solution is applied to the OS using the duplicating process strategies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Windows 2000, Linux, Solaris 2</a:t>
            </a:r>
          </a:p>
        </p:txBody>
      </p:sp>
      <p:sp>
        <p:nvSpPr>
          <p:cNvPr id="20484" name="Rectangle 4"/>
          <p:cNvSpPr>
            <a:spLocks/>
          </p:cNvSpPr>
          <p:nvPr/>
        </p:nvSpPr>
        <p:spPr bwMode="auto">
          <a:xfrm>
            <a:off x="914400" y="5334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Shared Pages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8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291" name="Rectangle 3"/>
          <p:cNvSpPr>
            <a:spLocks noGrp="1"/>
          </p:cNvSpPr>
          <p:nvPr>
            <p:ph type="body"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Manager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how the different types of memory are used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track memory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release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areas of main memory to processes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swapping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main memory and disk 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Memory Abstractions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program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OS, only one process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register is used to protection between OS and process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slow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program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OS, many processes locate in memory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Divided into fixed size block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fragmentations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programs both reference absolute physical memory 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static relocation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14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140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Design Issues for Paging System</a:t>
            </a:r>
          </a:p>
        </p:txBody>
      </p:sp>
      <p:sp>
        <p:nvSpPr>
          <p:cNvPr id="221187" name="Rectangle 3"/>
          <p:cNvSpPr>
            <a:spLocks noGrp="1"/>
          </p:cNvSpPr>
          <p:nvPr>
            <p:ph type="body" idx="1"/>
          </p:nvPr>
        </p:nvSpPr>
        <p:spPr>
          <a:xfrm>
            <a:off x="0" y="609600"/>
            <a:ext cx="9144000" cy="64008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modern system, there are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libraries used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many process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Statically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these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every executable program on the disk would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them even more bloated</a:t>
            </a:r>
          </a:p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using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 libraries 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 DLL – Dynamic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Link Libraries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a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 libraries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 function called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stub routine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binds to the called function at the run time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libraries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only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either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them are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time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entire libraries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read into memory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is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paged in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 by page, as needed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 functions that are not called will not be brought into RAM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executable file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 space in memory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function in a shared library is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a bug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not necessary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recompile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call it. The old binaries continue to work</a:t>
            </a:r>
          </a:p>
        </p:txBody>
      </p:sp>
      <p:sp>
        <p:nvSpPr>
          <p:cNvPr id="21508" name="Rectangle 4"/>
          <p:cNvSpPr>
            <a:spLocks/>
          </p:cNvSpPr>
          <p:nvPr/>
        </p:nvSpPr>
        <p:spPr bwMode="auto">
          <a:xfrm>
            <a:off x="914400" y="6096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Shared Libraries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2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21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21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21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21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21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 idx="4294967295"/>
          </p:nvPr>
        </p:nvSpPr>
        <p:spPr>
          <a:xfrm>
            <a:off x="1600200" y="0"/>
            <a:ext cx="75438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Design Issues for Paging System</a:t>
            </a:r>
          </a:p>
        </p:txBody>
      </p:sp>
      <p:sp>
        <p:nvSpPr>
          <p:cNvPr id="221187" name="Rectangle 3"/>
          <p:cNvSpPr>
            <a:spLocks noGrp="1"/>
          </p:cNvSpPr>
          <p:nvPr>
            <p:ph type="body" idx="4294967295"/>
          </p:nvPr>
        </p:nvSpPr>
        <p:spPr>
          <a:xfrm>
            <a:off x="0" y="1066800"/>
            <a:ext cx="9144000" cy="60960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Two processes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uses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shared library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at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different address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 each process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process and shared library are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located at the different addresses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some functions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may be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gone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different absolute addresses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 the shared library</a:t>
            </a:r>
          </a:p>
          <a:p>
            <a:pPr lvl="1" algn="just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→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 address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not be moved in exactly because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relocation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on the fly will not work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with using the shared libraries</a:t>
            </a:r>
          </a:p>
          <a:p>
            <a:pPr lvl="1" algn="just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→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absolute address cannot be applied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with using shared libraries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First Approach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Using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copy-on-write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This will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new pages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relocate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them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on the fly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in correctly for each process in creating progress</a:t>
            </a:r>
          </a:p>
          <a:p>
            <a:pPr lvl="2" algn="just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→ This 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not the shared solution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because this solution copies the non-modified pages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Second Approach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using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position-independent-code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instruction in code should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only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relative offsets then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absolute addresses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This 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word correctly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with the shared libraries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placing anywhere in virtual address space</a:t>
            </a:r>
          </a:p>
        </p:txBody>
      </p:sp>
      <p:sp>
        <p:nvSpPr>
          <p:cNvPr id="22532" name="Rectangle 4"/>
          <p:cNvSpPr>
            <a:spLocks/>
          </p:cNvSpPr>
          <p:nvPr/>
        </p:nvSpPr>
        <p:spPr bwMode="auto">
          <a:xfrm>
            <a:off x="914400" y="6096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Shared Libraries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1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21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21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21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211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211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>
          <a:xfrm>
            <a:off x="1600200" y="76200"/>
            <a:ext cx="7772400" cy="1066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Design Issues for Paging System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Shared Libraries</a:t>
            </a:r>
          </a:p>
        </p:txBody>
      </p:sp>
      <p:pic>
        <p:nvPicPr>
          <p:cNvPr id="23555" name="Picture 8" descr="03-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8153400" cy="439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06" name="Text Box 4"/>
          <p:cNvSpPr txBox="1">
            <a:spLocks noChangeArrowheads="1"/>
          </p:cNvSpPr>
          <p:nvPr/>
        </p:nvSpPr>
        <p:spPr bwMode="auto">
          <a:xfrm>
            <a:off x="3581400" y="60198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3-27.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>
          <a:xfrm>
            <a:off x="1676400" y="0"/>
            <a:ext cx="7620000" cy="4572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Design Issues for Paging System</a:t>
            </a:r>
          </a:p>
        </p:txBody>
      </p:sp>
      <p:sp>
        <p:nvSpPr>
          <p:cNvPr id="223235" name="Rectangle 3"/>
          <p:cNvSpPr>
            <a:spLocks noGrp="1"/>
          </p:cNvSpPr>
          <p:nvPr>
            <p:ph type="body" idx="1"/>
          </p:nvPr>
        </p:nvSpPr>
        <p:spPr>
          <a:xfrm>
            <a:off x="0" y="838200"/>
            <a:ext cx="9144000" cy="61722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Manipulating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on disk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must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invoked the system call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open(), read() and write()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and must access the disk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slow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</a:p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 Mapped File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Treat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file I/O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as routine memory access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Allowing a part of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address space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 be logically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associated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with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 disk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(s) in memory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on disk as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backing store</a:t>
            </a:r>
          </a:p>
          <a:p>
            <a:pPr lvl="1" algn="just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faster and simplifier</a:t>
            </a:r>
          </a:p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does it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Initial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when the file 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accessed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 fault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is occurs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allocated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are loaded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content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from file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Subsequent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the file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manipulations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are handled as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routine memory accesses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not necessarily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immediate writes file to disk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when the memory is modified.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Instead of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this,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updates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file on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disk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periodically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if any if the memory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has been modified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exits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(e.g. file is closed),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modified pages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written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back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to the file</a:t>
            </a:r>
          </a:p>
        </p:txBody>
      </p:sp>
      <p:sp>
        <p:nvSpPr>
          <p:cNvPr id="24580" name="Rectangle 4"/>
          <p:cNvSpPr>
            <a:spLocks/>
          </p:cNvSpPr>
          <p:nvPr/>
        </p:nvSpPr>
        <p:spPr bwMode="auto">
          <a:xfrm>
            <a:off x="1066800" y="4572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Memory-Mapped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2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23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23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23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23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23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232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232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232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 idx="4294967295"/>
          </p:nvPr>
        </p:nvSpPr>
        <p:spPr>
          <a:xfrm>
            <a:off x="1676400" y="76200"/>
            <a:ext cx="7620000" cy="4572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Design Issues for Paging System</a:t>
            </a:r>
          </a:p>
        </p:txBody>
      </p:sp>
      <p:sp>
        <p:nvSpPr>
          <p:cNvPr id="25603" name="Rectangle 3"/>
          <p:cNvSpPr>
            <a:spLocks noGrp="1"/>
          </p:cNvSpPr>
          <p:nvPr>
            <p:ph type="body" idx="4294967295"/>
          </p:nvPr>
        </p:nvSpPr>
        <p:spPr>
          <a:xfrm>
            <a:off x="0" y="838200"/>
            <a:ext cx="9144000" cy="6172200"/>
          </a:xfrm>
        </p:spPr>
        <p:txBody>
          <a:bodyPr/>
          <a:lstStyle/>
          <a:p>
            <a:pPr algn="just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practically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lvl="1" algn="just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Some OS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this solution only through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 specific system call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(ex: mmap() in Solaris 2) an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 treat all other file I/O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using the standard system calls</a:t>
            </a:r>
          </a:p>
          <a:p>
            <a:pPr lvl="1" algn="just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two processes map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onto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same file at the same time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they can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communicated over shared memory</a:t>
            </a:r>
          </a:p>
          <a:p>
            <a:pPr lvl="2" algn="just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writing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share memory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immediately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visible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others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one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reads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sharing data and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support to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copy-on-write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 → Provide high bandwidth channel between process</a:t>
            </a:r>
          </a:p>
          <a:p>
            <a:pPr lvl="2" algn="just"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Shared libraries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this mechanism, if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memory-mapped file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is available</a:t>
            </a:r>
          </a:p>
        </p:txBody>
      </p:sp>
      <p:sp>
        <p:nvSpPr>
          <p:cNvPr id="25604" name="Rectangle 4"/>
          <p:cNvSpPr>
            <a:spLocks/>
          </p:cNvSpPr>
          <p:nvPr/>
        </p:nvSpPr>
        <p:spPr bwMode="auto">
          <a:xfrm>
            <a:off x="1066800" y="5334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Memory-Mapped Files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>
          <a:xfrm>
            <a:off x="1524000" y="152400"/>
            <a:ext cx="7924800" cy="9144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Design Issues for Paging System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Cleaning Policy</a:t>
            </a:r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Paging daemon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background process sleeps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most of time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awakened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periodically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inspect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state of memory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Ensure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 plentiful of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free page frame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 paging works best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too few page frames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paging daemon begins selecting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evict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some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 replacement algorithm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written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them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disk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(if it is modified)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previous contents of page are remembered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All the free frames are clean, so the written to disk in a big hurry does not occur	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Cleaning policy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Using two-handed clock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Front hand is controlled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by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paging daemon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 When it points to a dirty page, that page is written back to disk and the front hand is advanced. Otherwise, it is just advanced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Back hand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 replacement algorithm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as in the standard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clock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>
          <a:xfrm>
            <a:off x="1676400" y="76200"/>
            <a:ext cx="76200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Design Issues for Paging System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 Interface</a:t>
            </a:r>
          </a:p>
        </p:txBody>
      </p:sp>
      <p:sp>
        <p:nvSpPr>
          <p:cNvPr id="25603" name="Rectangle 3"/>
          <p:cNvSpPr>
            <a:spLocks noGrp="1"/>
          </p:cNvSpPr>
          <p:nvPr>
            <p:ph type="body" sz="half"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algn="just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large virtual address space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can be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mapped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with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smaller physical memory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programmer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controls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over their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 map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allow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many processes to share memory</a:t>
            </a:r>
          </a:p>
          <a:p>
            <a:pPr algn="just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Share memory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Programmer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regions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of a memory regions can be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shared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many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</a:p>
          <a:p>
            <a:pPr lvl="1" algn="just"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→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in memory can be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shared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many processes</a:t>
            </a:r>
          </a:p>
          <a:p>
            <a:pPr lvl="1" algn="just"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→ The shared memory region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used to write by one process and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from another process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(pipe mechanism, IPC)</a:t>
            </a:r>
          </a:p>
          <a:p>
            <a:pPr lvl="1" algn="just"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→ high bandwidth, enhance the program’s progress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 idx="4294967295"/>
          </p:nvPr>
        </p:nvSpPr>
        <p:spPr>
          <a:xfrm>
            <a:off x="1676400" y="0"/>
            <a:ext cx="76200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Design Issues for Paging System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 Interface</a:t>
            </a:r>
          </a:p>
        </p:txBody>
      </p:sp>
      <p:sp>
        <p:nvSpPr>
          <p:cNvPr id="26627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message passing system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lvl="1" algn="just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messages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passed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copied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one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complexity and waste time</a:t>
            </a:r>
          </a:p>
          <a:p>
            <a:pPr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 algn="just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Share memory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copying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 names instead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of all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lvl="2" algn="just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sender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unmaps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pages containing the message when the message are passed </a:t>
            </a:r>
          </a:p>
          <a:p>
            <a:pPr lvl="2" algn="just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Then,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receiving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maps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unmapped pages in (only page names have to be copied)</a:t>
            </a:r>
          </a:p>
          <a:p>
            <a:pPr lvl="2" algn="just">
              <a:buFont typeface="Arial" panose="020B0604020202020204" pitchFamily="34" charset="0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high performance</a:t>
            </a:r>
          </a:p>
          <a:p>
            <a:pPr lvl="1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application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lvl="2" algn="just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When a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that is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not mapped 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in, the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 fault 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occurs</a:t>
            </a:r>
          </a:p>
          <a:p>
            <a:pPr lvl="2" algn="just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 fault handler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locates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holding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sends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it a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asking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it to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unmap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the page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over the network</a:t>
            </a:r>
          </a:p>
          <a:p>
            <a:pPr lvl="2" algn="just"/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arrives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mapped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fault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restarted</a:t>
            </a:r>
          </a:p>
          <a:p>
            <a:pPr lvl="2" algn="just">
              <a:buFont typeface="Arial" panose="020B0604020202020204" pitchFamily="34" charset="0"/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→ Allow multiple process over a network to share a set of pages (high performance)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5208588"/>
            <a:ext cx="4419600" cy="15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2"/>
          <p:cNvSpPr>
            <a:spLocks noGrp="1"/>
          </p:cNvSpPr>
          <p:nvPr>
            <p:ph type="title" idx="4294967295"/>
          </p:nvPr>
        </p:nvSpPr>
        <p:spPr>
          <a:xfrm>
            <a:off x="1676400" y="0"/>
            <a:ext cx="76200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Design Issues for Paging System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 Interface</a:t>
            </a:r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066800"/>
            <a:ext cx="5410200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657600"/>
            <a:ext cx="4953000" cy="167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5146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Design Issues for Paging Systems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1295400" y="4800600"/>
            <a:ext cx="6629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291" name="Rectangle 3"/>
          <p:cNvSpPr>
            <a:spLocks noGrp="1"/>
          </p:cNvSpPr>
          <p:nvPr>
            <p:ph type="body"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Abstractions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processes locate in memory (both primary and secondary)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and Limit Registers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processes locate in memory and protection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contains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address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process in memory,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contains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of process, the process owns private address space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fragmentation (Defragment)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Swapping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processes with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ready processes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locate in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passive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processes locate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HDD – swap file area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 out/ in operator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fragmentation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can not grow in memory and the swap area on the disk is full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data segment upward, stack  segment downward</a:t>
            </a:r>
          </a:p>
        </p:txBody>
      </p:sp>
    </p:spTree>
    <p:extLst>
      <p:ext uri="{BB962C8B-B14F-4D97-AF65-F5344CB8AC3E}">
        <p14:creationId xmlns:p14="http://schemas.microsoft.com/office/powerpoint/2010/main" val="115014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4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Next Lecture</a:t>
            </a:r>
          </a:p>
        </p:txBody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5146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the Paging Systems Issues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Combine the paging with managing memory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Case Studies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Intel and MUTICS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291" name="Rectangle 3"/>
          <p:cNvSpPr>
            <a:spLocks noGrp="1"/>
          </p:cNvSpPr>
          <p:nvPr>
            <p:ph type="body"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 Abstractions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 with Bitmaps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 memory divides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units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with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same size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that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bit corresponding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bit in the bitmap (0: free, 1: occupied)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Disadvantages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Slow when searching the bitmap to find a run of k consecutive 0 bits in the map (small)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External fragment (large size)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 with Linked Lists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Maintain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linked list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allocated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(P)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memory (H)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Allocating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algorithms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First, Next, Best, Worst, Quick Fit</a:t>
            </a:r>
            <a:endParaRPr lang="de-DE" altLang="en-US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de-DE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Software/ Process sizes larger than memory</a:t>
            </a:r>
            <a:endParaRPr lang="de-DE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90000"/>
              </a:lnSpc>
            </a:pPr>
            <a:r>
              <a:rPr lang="de-DE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Overlays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de-DE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Developer splits program to many overlays 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de-DE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de-DE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developer‘s knowledge is important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4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40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291" name="Rectangle 3"/>
          <p:cNvSpPr>
            <a:spLocks noGrp="1"/>
          </p:cNvSpPr>
          <p:nvPr>
            <p:ph type="body"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 Abstractions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de-DE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Paging</a:t>
            </a:r>
            <a:endParaRPr lang="de-DE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Address space is broken up into pages 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Physical memory is divided up into page frames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de-DE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Virtual address  vs. Physical address, manage address space with bit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 eaLnBrk="1" hangingPunct="1">
              <a:lnSpc>
                <a:spcPct val="90000"/>
              </a:lnSpc>
            </a:pPr>
            <a:r>
              <a:rPr lang="de-DE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MMU transfers Virtual address </a:t>
            </a:r>
            <a:r>
              <a:rPr lang="de-DE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p, d; then it looks up page table following the index to get the page frame;  the page frame combines with d to determine the physical address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de-DE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Page fault</a:t>
            </a:r>
            <a:r>
              <a:rPr lang="de-DE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 part of its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address space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that is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not in physical memory</a:t>
            </a:r>
            <a:endParaRPr lang="de-DE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 eaLnBrk="1" hangingPunct="1">
              <a:lnSpc>
                <a:spcPct val="90000"/>
              </a:lnSpc>
            </a:pPr>
            <a:r>
              <a:rPr lang="de-DE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Page table</a:t>
            </a:r>
            <a:endParaRPr lang="de-DE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 algn="just" eaLnBrk="1" hangingPunct="1">
              <a:lnSpc>
                <a:spcPct val="90000"/>
              </a:lnSpc>
            </a:pPr>
            <a:r>
              <a:rPr lang="de-DE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de-DE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to collection </a:t>
            </a:r>
            <a:r>
              <a:rPr lang="de-DE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r>
              <a:rPr lang="de-DE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load to </a:t>
            </a:r>
            <a:r>
              <a:rPr lang="de-DE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de-DE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de-DE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base register</a:t>
            </a:r>
            <a:r>
              <a:rPr lang="de-DE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using </a:t>
            </a:r>
            <a:r>
              <a:rPr lang="de-DE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TLB</a:t>
            </a:r>
          </a:p>
          <a:p>
            <a:pPr lvl="4" algn="just" eaLnBrk="1" hangingPunct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Excessive large page table: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multilevel page, inverted page table, inverted page table with hash or TLB</a:t>
            </a:r>
          </a:p>
          <a:p>
            <a:pPr lvl="4" algn="just" eaLnBrk="1" hangingPunct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Entry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Caching disabled, Referenced, Modified, Protection, Present/absent, page frame number</a:t>
            </a:r>
            <a:endParaRPr lang="de-DE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291" name="Rectangle 3"/>
          <p:cNvSpPr>
            <a:spLocks noGrp="1"/>
          </p:cNvSpPr>
          <p:nvPr>
            <p:ph type="body" idx="1"/>
          </p:nvPr>
        </p:nvSpPr>
        <p:spPr>
          <a:xfrm>
            <a:off x="0" y="381000"/>
            <a:ext cx="9144000" cy="6248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Abstractions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de-DE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de-DE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Paging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de-DE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replace algorithms</a:t>
            </a:r>
          </a:p>
          <a:p>
            <a:pPr lvl="4" algn="just" eaLnBrk="1" hangingPunct="1">
              <a:lnSpc>
                <a:spcPct val="90000"/>
              </a:lnSpc>
            </a:pPr>
            <a:r>
              <a:rPr lang="de-DE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Optimal:  the page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be the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latest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one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accessed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future </a:t>
            </a:r>
            <a:endParaRPr lang="de-DE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 algn="just" eaLnBrk="1" hangingPunct="1">
              <a:lnSpc>
                <a:spcPct val="90000"/>
              </a:lnSpc>
            </a:pPr>
            <a:r>
              <a:rPr lang="de-DE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NRU: the page has </a:t>
            </a:r>
            <a:r>
              <a:rPr lang="de-DE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lowest class </a:t>
            </a:r>
            <a:r>
              <a:rPr lang="de-DE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combines R and M bit</a:t>
            </a:r>
          </a:p>
          <a:p>
            <a:pPr lvl="4" algn="just" eaLnBrk="1" hangingPunct="1">
              <a:lnSpc>
                <a:spcPct val="90000"/>
              </a:lnSpc>
            </a:pPr>
            <a:r>
              <a:rPr lang="de-DE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FIFO: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page at the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endParaRPr lang="de-DE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 algn="just" eaLnBrk="1" hangingPunct="1">
              <a:lnSpc>
                <a:spcPct val="90000"/>
              </a:lnSpc>
            </a:pPr>
            <a:r>
              <a:rPr lang="de-DE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Chance: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 page has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been not referenced in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clock interval (R = 0).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page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equals 1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0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tail of the queue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de-DE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 algn="just" eaLnBrk="1" hangingPunct="1">
              <a:lnSpc>
                <a:spcPct val="90000"/>
              </a:lnSpc>
            </a:pPr>
            <a:r>
              <a:rPr lang="de-DE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 </a:t>
            </a:r>
            <a:r>
              <a:rPr lang="de-DE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(circular queue) </a:t>
            </a:r>
            <a:r>
              <a:rPr lang="de-DE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page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being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pointed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to by the hand is inspected. If R = 0, page is evicted. Otherwise, R is reset to 0, the pointer points next</a:t>
            </a:r>
            <a:endParaRPr lang="de-DE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 algn="just" eaLnBrk="1" hangingPunct="1">
              <a:lnSpc>
                <a:spcPct val="90000"/>
              </a:lnSpc>
            </a:pPr>
            <a:r>
              <a:rPr lang="de-DE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LRU</a:t>
            </a:r>
            <a:r>
              <a:rPr lang="de-DE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the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of the list is replaced,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must be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each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reference </a:t>
            </a:r>
            <a:endParaRPr lang="de-DE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 algn="just" eaLnBrk="1" hangingPunct="1">
              <a:lnSpc>
                <a:spcPct val="90000"/>
              </a:lnSpc>
            </a:pPr>
            <a:r>
              <a:rPr lang="de-DE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NFU, Aging (using bit):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the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lowest counter </a:t>
            </a:r>
            <a:endParaRPr lang="de-DE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 algn="just" eaLnBrk="1" hangingPunct="1">
              <a:lnSpc>
                <a:spcPct val="90000"/>
              </a:lnSpc>
            </a:pPr>
            <a:r>
              <a:rPr lang="de-DE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set model, working set clock (circular queue): </a:t>
            </a:r>
            <a:r>
              <a:rPr lang="de-DE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Chance</a:t>
            </a:r>
            <a:r>
              <a:rPr lang="de-DE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Second Chance using age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l-G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bit R</a:t>
            </a:r>
            <a:endParaRPr lang="de-DE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 algn="just" eaLnBrk="1" hangingPunct="1">
              <a:lnSpc>
                <a:spcPct val="90000"/>
              </a:lnSpc>
            </a:pPr>
            <a:r>
              <a:rPr lang="de-DE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Terminology</a:t>
            </a:r>
            <a:r>
              <a:rPr lang="de-DE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Thrashing, Locality of Reference, Demand paging, prepaging, working set, page fault rate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bldLvl="5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9219" name="Rectangle 3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8686800" cy="60960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Design Issues for Paging Systems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Local vs. Global Allocation Policies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Load Control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Page Size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Shared Pages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Shared Libraries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Mapped Files </a:t>
            </a:r>
            <a:r>
              <a:rPr lang="en-US" altLang="en-US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Ánh xạ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Cleaning Policy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 Interface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1143000" y="533400"/>
            <a:ext cx="8229600" cy="762000"/>
          </a:xfrm>
        </p:spPr>
        <p:txBody>
          <a:bodyPr/>
          <a:lstStyle/>
          <a:p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Local vs. Global Allocation Policies</a:t>
            </a:r>
          </a:p>
        </p:txBody>
      </p:sp>
      <p:sp>
        <p:nvSpPr>
          <p:cNvPr id="10243" name="Rectangle 3"/>
          <p:cNvSpPr>
            <a:spLocks noGrp="1"/>
          </p:cNvSpPr>
          <p:nvPr>
            <p:ph type="body"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fault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replacement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should the page replacement algorithms try to find LRU page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only the page currently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allocated to particular process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should it consider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pages in memory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pages of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process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pages of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processes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to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competing runnable processes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process has 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 fraction of memory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allocated (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page frames are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dynamically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 runnable processes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Local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algorithms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set grows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thrashing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working set shrinks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waste of memory</a:t>
            </a:r>
            <a:endParaRPr lang="en-GB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4" name="Rectangle 4"/>
          <p:cNvSpPr>
            <a:spLocks/>
          </p:cNvSpPr>
          <p:nvPr/>
        </p:nvSpPr>
        <p:spPr bwMode="auto">
          <a:xfrm>
            <a:off x="1752600" y="0"/>
            <a:ext cx="7391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Design Issues for Paging System</a:t>
            </a:r>
            <a:endParaRPr lang="en-US" altLang="en-US" sz="2800" b="1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1600200" y="0"/>
            <a:ext cx="77724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Design Issues for Paging System</a:t>
            </a:r>
          </a:p>
        </p:txBody>
      </p:sp>
      <p:sp>
        <p:nvSpPr>
          <p:cNvPr id="11267" name="Rectangle 4"/>
          <p:cNvSpPr>
            <a:spLocks/>
          </p:cNvSpPr>
          <p:nvPr/>
        </p:nvSpPr>
        <p:spPr bwMode="auto">
          <a:xfrm>
            <a:off x="1143000" y="5334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Local vs. Global Allocation Policies</a:t>
            </a:r>
          </a:p>
        </p:txBody>
      </p:sp>
      <p:pic>
        <p:nvPicPr>
          <p:cNvPr id="11268" name="Picture 7" descr="03-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43000"/>
            <a:ext cx="7772400" cy="512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58" name="Text Box 4"/>
          <p:cNvSpPr txBox="1">
            <a:spLocks noChangeArrowheads="1"/>
          </p:cNvSpPr>
          <p:nvPr/>
        </p:nvSpPr>
        <p:spPr bwMode="auto">
          <a:xfrm>
            <a:off x="3657600" y="62484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3-23.</a:t>
            </a:r>
          </a:p>
        </p:txBody>
      </p:sp>
      <p:sp>
        <p:nvSpPr>
          <p:cNvPr id="11270" name="TextBox 5"/>
          <p:cNvSpPr txBox="1">
            <a:spLocks noChangeArrowheads="1"/>
          </p:cNvSpPr>
          <p:nvPr/>
        </p:nvSpPr>
        <p:spPr bwMode="auto">
          <a:xfrm>
            <a:off x="381000" y="1066800"/>
            <a:ext cx="2895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A6 causes the page fault</a:t>
            </a:r>
          </a:p>
        </p:txBody>
      </p:sp>
      <p:sp>
        <p:nvSpPr>
          <p:cNvPr id="11271" name="TextBox 6"/>
          <p:cNvSpPr txBox="1">
            <a:spLocks noChangeArrowheads="1"/>
          </p:cNvSpPr>
          <p:nvPr/>
        </p:nvSpPr>
        <p:spPr bwMode="auto">
          <a:xfrm>
            <a:off x="4038600" y="1066800"/>
            <a:ext cx="1295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</a:p>
        </p:txBody>
      </p:sp>
      <p:sp>
        <p:nvSpPr>
          <p:cNvPr id="11272" name="TextBox 7"/>
          <p:cNvSpPr txBox="1">
            <a:spLocks noChangeArrowheads="1"/>
          </p:cNvSpPr>
          <p:nvPr/>
        </p:nvSpPr>
        <p:spPr bwMode="auto">
          <a:xfrm>
            <a:off x="7239000" y="1066800"/>
            <a:ext cx="1295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</a:p>
        </p:txBody>
      </p:sp>
      <p:sp>
        <p:nvSpPr>
          <p:cNvPr id="9" name="Rectangle 8"/>
          <p:cNvSpPr/>
          <p:nvPr/>
        </p:nvSpPr>
        <p:spPr>
          <a:xfrm>
            <a:off x="3962400" y="1524000"/>
            <a:ext cx="1447800" cy="1676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162800" y="1447800"/>
            <a:ext cx="1447800" cy="441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8" grpId="0"/>
      <p:bldP spid="11271" grpId="0"/>
      <p:bldP spid="11272" grpId="0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5215</TotalTime>
  <Words>3102</Words>
  <Application>Microsoft Office PowerPoint</Application>
  <PresentationFormat>On-screen Show (4:3)</PresentationFormat>
  <Paragraphs>320</Paragraphs>
  <Slides>30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Times New Roman</vt:lpstr>
      <vt:lpstr>Wingdings</vt:lpstr>
      <vt:lpstr>Office Theme</vt:lpstr>
      <vt:lpstr>Equation</vt:lpstr>
      <vt:lpstr>Memory Management   Design Issues for Paging Systems</vt:lpstr>
      <vt:lpstr>Review</vt:lpstr>
      <vt:lpstr>Review</vt:lpstr>
      <vt:lpstr>Review</vt:lpstr>
      <vt:lpstr>Review</vt:lpstr>
      <vt:lpstr>Review</vt:lpstr>
      <vt:lpstr>Objectives</vt:lpstr>
      <vt:lpstr>Local vs. Global Allocation Policies</vt:lpstr>
      <vt:lpstr>Design Issues for Paging System</vt:lpstr>
      <vt:lpstr>Design Issues for Paging System</vt:lpstr>
      <vt:lpstr>Design Issues for Paging System</vt:lpstr>
      <vt:lpstr>Design Issues for Paging System</vt:lpstr>
      <vt:lpstr>Design Issues for Paging System</vt:lpstr>
      <vt:lpstr>Design Issues for Paging System</vt:lpstr>
      <vt:lpstr>Design Issues for Paging System</vt:lpstr>
      <vt:lpstr>Design Issues for Paging System</vt:lpstr>
      <vt:lpstr>Design Issues for Paging System</vt:lpstr>
      <vt:lpstr>Design Issues for Paging System</vt:lpstr>
      <vt:lpstr>Design Issues for Paging System</vt:lpstr>
      <vt:lpstr>Design Issues for Paging System</vt:lpstr>
      <vt:lpstr>Design Issues for Paging System</vt:lpstr>
      <vt:lpstr>Design Issues for Paging System   Shared Libraries</vt:lpstr>
      <vt:lpstr>Design Issues for Paging System</vt:lpstr>
      <vt:lpstr>Design Issues for Paging System</vt:lpstr>
      <vt:lpstr>Design Issues for Paging System   Cleaning Policy</vt:lpstr>
      <vt:lpstr>Design Issues for Paging System   Virtual Memory Interface</vt:lpstr>
      <vt:lpstr>Design Issues for Paging System   Virtual Memory Interface</vt:lpstr>
      <vt:lpstr>Design Issues for Paging System   Virtual Memory Interface</vt:lpstr>
      <vt:lpstr>Summary</vt:lpstr>
      <vt:lpstr>Next Lecture</vt:lpstr>
    </vt:vector>
  </TitlesOfParts>
  <Company>FPT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PFC: Module A - Introduction</dc:title>
  <dc:creator>Phan Truong Lam</dc:creator>
  <cp:lastModifiedBy>Trần Ngân</cp:lastModifiedBy>
  <cp:revision>1922</cp:revision>
  <dcterms:created xsi:type="dcterms:W3CDTF">2007-08-21T04:43:22Z</dcterms:created>
  <dcterms:modified xsi:type="dcterms:W3CDTF">2022-06-22T01:22:36Z</dcterms:modified>
</cp:coreProperties>
</file>