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49"/>
  </p:notesMasterIdLst>
  <p:sldIdLst>
    <p:sldId id="256" r:id="rId2"/>
    <p:sldId id="469" r:id="rId3"/>
    <p:sldId id="470" r:id="rId4"/>
    <p:sldId id="464" r:id="rId5"/>
    <p:sldId id="465" r:id="rId6"/>
    <p:sldId id="466" r:id="rId7"/>
    <p:sldId id="467" r:id="rId8"/>
    <p:sldId id="468" r:id="rId9"/>
    <p:sldId id="414" r:id="rId10"/>
    <p:sldId id="376" r:id="rId11"/>
    <p:sldId id="425" r:id="rId12"/>
    <p:sldId id="415" r:id="rId13"/>
    <p:sldId id="416" r:id="rId14"/>
    <p:sldId id="417" r:id="rId15"/>
    <p:sldId id="418" r:id="rId16"/>
    <p:sldId id="419" r:id="rId17"/>
    <p:sldId id="377" r:id="rId18"/>
    <p:sldId id="378" r:id="rId19"/>
    <p:sldId id="379" r:id="rId20"/>
    <p:sldId id="402" r:id="rId21"/>
    <p:sldId id="422" r:id="rId22"/>
    <p:sldId id="448" r:id="rId23"/>
    <p:sldId id="403" r:id="rId24"/>
    <p:sldId id="423" r:id="rId25"/>
    <p:sldId id="405" r:id="rId26"/>
    <p:sldId id="426" r:id="rId27"/>
    <p:sldId id="449" r:id="rId28"/>
    <p:sldId id="428" r:id="rId29"/>
    <p:sldId id="404" r:id="rId30"/>
    <p:sldId id="450" r:id="rId31"/>
    <p:sldId id="451" r:id="rId32"/>
    <p:sldId id="443" r:id="rId33"/>
    <p:sldId id="453" r:id="rId34"/>
    <p:sldId id="424" r:id="rId35"/>
    <p:sldId id="420" r:id="rId36"/>
    <p:sldId id="459" r:id="rId37"/>
    <p:sldId id="454" r:id="rId38"/>
    <p:sldId id="455" r:id="rId39"/>
    <p:sldId id="456" r:id="rId40"/>
    <p:sldId id="457" r:id="rId41"/>
    <p:sldId id="458" r:id="rId42"/>
    <p:sldId id="429" r:id="rId43"/>
    <p:sldId id="431" r:id="rId44"/>
    <p:sldId id="432" r:id="rId45"/>
    <p:sldId id="434" r:id="rId46"/>
    <p:sldId id="394" r:id="rId47"/>
    <p:sldId id="461"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66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54" autoAdjust="0"/>
    <p:restoredTop sz="89668" autoAdjust="0"/>
  </p:normalViewPr>
  <p:slideViewPr>
    <p:cSldViewPr>
      <p:cViewPr varScale="1">
        <p:scale>
          <a:sx n="77" d="100"/>
          <a:sy n="77" d="100"/>
        </p:scale>
        <p:origin x="2035" y="91"/>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82AF4154-49DC-4A47-9417-FFA3CA0B2179}" type="datetimeFigureOut">
              <a:rPr lang="en-US"/>
              <a:pPr>
                <a:defRPr/>
              </a:pPr>
              <a:t>6/24/2022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C7F90EE-EE13-4991-B5FE-3687C05F513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8758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644538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BB743DD-4472-4EBE-A058-FAB4EAA66F5C}" type="datetime1">
              <a:rPr lang="en-US"/>
              <a:pPr>
                <a:defRPr/>
              </a:pPr>
              <a:t>6/24/2022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D16F02C9-BF5B-4E63-92C6-72841393C4F1}" type="slidenum">
              <a:rPr lang="en-US" altLang="en-US"/>
              <a:pPr/>
              <a:t>‹#›</a:t>
            </a:fld>
            <a:r>
              <a:rPr lang="en-US" altLang="en-US"/>
              <a:t>/40</a:t>
            </a:r>
          </a:p>
        </p:txBody>
      </p:sp>
    </p:spTree>
    <p:extLst>
      <p:ext uri="{BB962C8B-B14F-4D97-AF65-F5344CB8AC3E}">
        <p14:creationId xmlns:p14="http://schemas.microsoft.com/office/powerpoint/2010/main" val="3662183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77051C-5BC7-49CA-B73A-A1BAA77AE44F}" type="datetime1">
              <a:rPr lang="en-US"/>
              <a:pPr>
                <a:defRPr/>
              </a:pPr>
              <a:t>6/24/2022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D1F6152-5B9D-4FAE-8258-93CB1624A232}" type="slidenum">
              <a:rPr lang="en-US" altLang="en-US"/>
              <a:pPr/>
              <a:t>‹#›</a:t>
            </a:fld>
            <a:r>
              <a:rPr lang="en-US" altLang="en-US"/>
              <a:t>/40</a:t>
            </a:r>
          </a:p>
        </p:txBody>
      </p:sp>
    </p:spTree>
    <p:extLst>
      <p:ext uri="{BB962C8B-B14F-4D97-AF65-F5344CB8AC3E}">
        <p14:creationId xmlns:p14="http://schemas.microsoft.com/office/powerpoint/2010/main" val="21456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C3103E-5327-49FD-A8BA-BE8C52215F1F}" type="datetime1">
              <a:rPr lang="en-US"/>
              <a:pPr>
                <a:defRPr/>
              </a:pPr>
              <a:t>6/24/2022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4E499CC-8849-446F-AA9F-6613BAE3F06A}" type="slidenum">
              <a:rPr lang="en-US" altLang="en-US"/>
              <a:pPr/>
              <a:t>‹#›</a:t>
            </a:fld>
            <a:r>
              <a:rPr lang="en-US" altLang="en-US"/>
              <a:t>/40</a:t>
            </a:r>
          </a:p>
        </p:txBody>
      </p:sp>
    </p:spTree>
    <p:extLst>
      <p:ext uri="{BB962C8B-B14F-4D97-AF65-F5344CB8AC3E}">
        <p14:creationId xmlns:p14="http://schemas.microsoft.com/office/powerpoint/2010/main" val="363549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2CAB76E0-1D9E-431F-B963-323A35E5E74A}" type="datetime1">
              <a:rPr lang="en-US"/>
              <a:pPr>
                <a:defRPr/>
              </a:pPr>
              <a:t>6/24/2022</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24A01F31-17EA-4820-A820-A1B85D327A98}" type="slidenum">
              <a:rPr lang="en-US" altLang="en-US"/>
              <a:pPr/>
              <a:t>‹#›</a:t>
            </a:fld>
            <a:r>
              <a:rPr lang="en-US" altLang="en-US"/>
              <a:t>/40</a:t>
            </a:r>
          </a:p>
        </p:txBody>
      </p:sp>
    </p:spTree>
    <p:extLst>
      <p:ext uri="{BB962C8B-B14F-4D97-AF65-F5344CB8AC3E}">
        <p14:creationId xmlns:p14="http://schemas.microsoft.com/office/powerpoint/2010/main" val="115523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B45D586-A809-4483-8560-DD70A8BC2776}" type="datetime1">
              <a:rPr lang="en-US"/>
              <a:pPr>
                <a:defRPr/>
              </a:pPr>
              <a:t>6/24/2022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143F0990-580E-4113-B15F-1D17AC553F4C}" type="slidenum">
              <a:rPr lang="en-US" altLang="en-US"/>
              <a:pPr/>
              <a:t>‹#›</a:t>
            </a:fld>
            <a:r>
              <a:rPr lang="en-US" altLang="en-US"/>
              <a:t>/40</a:t>
            </a:r>
          </a:p>
        </p:txBody>
      </p:sp>
    </p:spTree>
    <p:extLst>
      <p:ext uri="{BB962C8B-B14F-4D97-AF65-F5344CB8AC3E}">
        <p14:creationId xmlns:p14="http://schemas.microsoft.com/office/powerpoint/2010/main" val="129098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607C3AD-ABA6-4B90-AFB8-70C5C284020E}" type="datetime1">
              <a:rPr lang="en-US"/>
              <a:pPr>
                <a:defRPr/>
              </a:pPr>
              <a:t>6/24/2022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3F76904-ADBB-44E0-B3AA-6B2CA181366B}" type="slidenum">
              <a:rPr lang="en-US" altLang="en-US"/>
              <a:pPr/>
              <a:t>‹#›</a:t>
            </a:fld>
            <a:r>
              <a:rPr lang="en-US" altLang="en-US"/>
              <a:t>/40</a:t>
            </a:r>
          </a:p>
        </p:txBody>
      </p:sp>
    </p:spTree>
    <p:extLst>
      <p:ext uri="{BB962C8B-B14F-4D97-AF65-F5344CB8AC3E}">
        <p14:creationId xmlns:p14="http://schemas.microsoft.com/office/powerpoint/2010/main" val="3377163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443966-EE1E-4B08-8507-D9E34ED0984E}" type="datetime1">
              <a:rPr lang="en-US"/>
              <a:pPr>
                <a:defRPr/>
              </a:pPr>
              <a:t>6/24/2022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68AA4D5D-31BD-4AA6-BD66-7A568D359992}" type="slidenum">
              <a:rPr lang="en-US" altLang="en-US"/>
              <a:pPr/>
              <a:t>‹#›</a:t>
            </a:fld>
            <a:r>
              <a:rPr lang="en-US" altLang="en-US"/>
              <a:t>/40</a:t>
            </a:r>
          </a:p>
        </p:txBody>
      </p:sp>
    </p:spTree>
    <p:extLst>
      <p:ext uri="{BB962C8B-B14F-4D97-AF65-F5344CB8AC3E}">
        <p14:creationId xmlns:p14="http://schemas.microsoft.com/office/powerpoint/2010/main" val="153005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E87088E-456E-46EF-B542-B3FE6CE9E186}" type="datetime1">
              <a:rPr lang="en-US"/>
              <a:pPr>
                <a:defRPr/>
              </a:pPr>
              <a:t>6/24/2022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510B5C20-CF80-4864-B517-C3EDB69493F3}" type="slidenum">
              <a:rPr lang="en-US" altLang="en-US"/>
              <a:pPr/>
              <a:t>‹#›</a:t>
            </a:fld>
            <a:r>
              <a:rPr lang="en-US" altLang="en-US"/>
              <a:t>/40</a:t>
            </a:r>
          </a:p>
        </p:txBody>
      </p:sp>
    </p:spTree>
    <p:extLst>
      <p:ext uri="{BB962C8B-B14F-4D97-AF65-F5344CB8AC3E}">
        <p14:creationId xmlns:p14="http://schemas.microsoft.com/office/powerpoint/2010/main" val="412516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7CAEAFF-63C4-40F1-B209-4EEB4B0B5866}" type="datetime1">
              <a:rPr lang="en-US"/>
              <a:pPr>
                <a:defRPr/>
              </a:pPr>
              <a:t>6/24/2022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C812CC98-68A1-42E6-A4D3-68A91434CA27}" type="slidenum">
              <a:rPr lang="en-US" altLang="en-US"/>
              <a:pPr/>
              <a:t>‹#›</a:t>
            </a:fld>
            <a:r>
              <a:rPr lang="en-US" altLang="en-US"/>
              <a:t>/40</a:t>
            </a:r>
          </a:p>
        </p:txBody>
      </p:sp>
    </p:spTree>
    <p:extLst>
      <p:ext uri="{BB962C8B-B14F-4D97-AF65-F5344CB8AC3E}">
        <p14:creationId xmlns:p14="http://schemas.microsoft.com/office/powerpoint/2010/main" val="49606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0C3B132-E312-41D8-9D53-3F1184BEF8F3}" type="datetime1">
              <a:rPr lang="en-US"/>
              <a:pPr>
                <a:defRPr/>
              </a:pPr>
              <a:t>6/24/2022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F8E5FAAD-C2C5-4474-B2C4-A4AF1A18BEBF}" type="slidenum">
              <a:rPr lang="en-US" altLang="en-US"/>
              <a:pPr/>
              <a:t>‹#›</a:t>
            </a:fld>
            <a:r>
              <a:rPr lang="en-US" altLang="en-US"/>
              <a:t>/40</a:t>
            </a:r>
          </a:p>
        </p:txBody>
      </p:sp>
    </p:spTree>
    <p:extLst>
      <p:ext uri="{BB962C8B-B14F-4D97-AF65-F5344CB8AC3E}">
        <p14:creationId xmlns:p14="http://schemas.microsoft.com/office/powerpoint/2010/main" val="383369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500F79-BBB3-4FF1-9642-4A9B96A761A6}" type="datetime1">
              <a:rPr lang="en-US"/>
              <a:pPr>
                <a:defRPr/>
              </a:pPr>
              <a:t>6/24/2022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1EE1CCD9-C3D4-4395-B847-1C8D991929B7}" type="slidenum">
              <a:rPr lang="en-US" altLang="en-US"/>
              <a:pPr/>
              <a:t>‹#›</a:t>
            </a:fld>
            <a:r>
              <a:rPr lang="en-US" altLang="en-US"/>
              <a:t>/40</a:t>
            </a:r>
          </a:p>
        </p:txBody>
      </p:sp>
    </p:spTree>
    <p:extLst>
      <p:ext uri="{BB962C8B-B14F-4D97-AF65-F5344CB8AC3E}">
        <p14:creationId xmlns:p14="http://schemas.microsoft.com/office/powerpoint/2010/main" val="392772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AAA6FDD-5CFB-44B8-817A-59AC995262D4}" type="datetime1">
              <a:rPr lang="en-US"/>
              <a:pPr>
                <a:defRPr/>
              </a:pPr>
              <a:t>6/24/2022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BFC3942-E9C4-438C-AF20-A991C42CD488}" type="slidenum">
              <a:rPr lang="en-US" altLang="en-US"/>
              <a:pPr/>
              <a:t>‹#›</a:t>
            </a:fld>
            <a:r>
              <a:rPr lang="en-US" altLang="en-US"/>
              <a:t>/40</a:t>
            </a:r>
          </a:p>
        </p:txBody>
      </p:sp>
    </p:spTree>
    <p:extLst>
      <p:ext uri="{BB962C8B-B14F-4D97-AF65-F5344CB8AC3E}">
        <p14:creationId xmlns:p14="http://schemas.microsoft.com/office/powerpoint/2010/main" val="64498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8AF796D-1DAB-4CBF-8A9B-8F516D320660}" type="datetime1">
              <a:rPr lang="en-US"/>
              <a:pPr>
                <a:defRPr/>
              </a:pPr>
              <a:t>6/24/2022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81879066-2A4D-4D2B-A9ED-33A460BE06F3}" type="slidenum">
              <a:rPr lang="en-US" altLang="en-US"/>
              <a:pPr/>
              <a:t>‹#›</a:t>
            </a:fld>
            <a:r>
              <a:rPr lang="en-US" altLang="en-US"/>
              <a:t>/40</a:t>
            </a:r>
          </a:p>
        </p:txBody>
      </p:sp>
    </p:spTree>
    <p:extLst>
      <p:ext uri="{BB962C8B-B14F-4D97-AF65-F5344CB8AC3E}">
        <p14:creationId xmlns:p14="http://schemas.microsoft.com/office/powerpoint/2010/main" val="9294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6"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66D82019-D91E-4BF6-B271-714861D608AF}" type="datetime1">
              <a:rPr lang="en-US"/>
              <a:pPr>
                <a:defRPr/>
              </a:pPr>
              <a:t>6/24/2022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94A93B7-75F0-43E7-A0FA-0DAD61600FC3}"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4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Memory Management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Implementation Issues</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Segmentation</a:t>
            </a:r>
            <a:r>
              <a:rPr lang="en-US" altLang="en-US" sz="40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Involvement in Paging</a:t>
            </a:r>
          </a:p>
        </p:txBody>
      </p:sp>
      <p:sp>
        <p:nvSpPr>
          <p:cNvPr id="13315" name="Rectangle 3"/>
          <p:cNvSpPr>
            <a:spLocks noGrp="1"/>
          </p:cNvSpPr>
          <p:nvPr>
            <p:ph type="body" idx="1"/>
          </p:nvPr>
        </p:nvSpPr>
        <p:spPr>
          <a:xfrm>
            <a:off x="0" y="990600"/>
            <a:ext cx="9144000" cy="5867400"/>
          </a:xfrm>
        </p:spPr>
        <p:txBody>
          <a:bodyPr/>
          <a:lstStyle/>
          <a:p>
            <a:pPr algn="just">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There are </a:t>
            </a:r>
            <a:r>
              <a:rPr lang="en-US" altLang="en-US" sz="2800" b="1">
                <a:solidFill>
                  <a:srgbClr val="00B050"/>
                </a:solidFill>
                <a:latin typeface="Times New Roman" panose="02020603050405020304" pitchFamily="18" charset="0"/>
                <a:cs typeface="Times New Roman" panose="02020603050405020304" pitchFamily="18" charset="0"/>
              </a:rPr>
              <a:t>four time </a:t>
            </a:r>
            <a:r>
              <a:rPr lang="en-US" altLang="en-US" sz="2800">
                <a:latin typeface="Times New Roman" panose="02020603050405020304" pitchFamily="18" charset="0"/>
                <a:cs typeface="Times New Roman" panose="02020603050405020304" pitchFamily="18" charset="0"/>
              </a:rPr>
              <a:t>when OS has paging related work to do</a:t>
            </a:r>
          </a:p>
          <a:p>
            <a:pPr lvl="1" algn="just"/>
            <a:r>
              <a:rPr lang="en-US" altLang="en-US" sz="2400">
                <a:latin typeface="Times New Roman" panose="02020603050405020304" pitchFamily="18" charset="0"/>
                <a:cs typeface="Times New Roman" panose="02020603050405020304" pitchFamily="18" charset="0"/>
              </a:rPr>
              <a:t>Process </a:t>
            </a:r>
            <a:r>
              <a:rPr lang="en-US" altLang="en-US" sz="2400" b="1">
                <a:latin typeface="Times New Roman" panose="02020603050405020304" pitchFamily="18" charset="0"/>
                <a:cs typeface="Times New Roman" panose="02020603050405020304" pitchFamily="18" charset="0"/>
              </a:rPr>
              <a:t>creation</a:t>
            </a:r>
            <a:r>
              <a:rPr lang="en-US" altLang="en-US" sz="2400">
                <a:latin typeface="Times New Roman" panose="02020603050405020304" pitchFamily="18" charset="0"/>
                <a:cs typeface="Times New Roman" panose="02020603050405020304" pitchFamily="18" charset="0"/>
              </a:rPr>
              <a:t> time</a:t>
            </a:r>
          </a:p>
          <a:p>
            <a:pPr lvl="1" algn="just"/>
            <a:r>
              <a:rPr lang="en-US" altLang="en-US" sz="2400">
                <a:latin typeface="Times New Roman" panose="02020603050405020304" pitchFamily="18" charset="0"/>
                <a:cs typeface="Times New Roman" panose="02020603050405020304" pitchFamily="18" charset="0"/>
              </a:rPr>
              <a:t>Process </a:t>
            </a:r>
            <a:r>
              <a:rPr lang="en-US" altLang="en-US" sz="2400" b="1">
                <a:latin typeface="Times New Roman" panose="02020603050405020304" pitchFamily="18" charset="0"/>
                <a:cs typeface="Times New Roman" panose="02020603050405020304" pitchFamily="18" charset="0"/>
              </a:rPr>
              <a:t>execution</a:t>
            </a:r>
            <a:r>
              <a:rPr lang="en-US" altLang="en-US" sz="2400">
                <a:latin typeface="Times New Roman" panose="02020603050405020304" pitchFamily="18" charset="0"/>
                <a:cs typeface="Times New Roman" panose="02020603050405020304" pitchFamily="18" charset="0"/>
              </a:rPr>
              <a:t> time</a:t>
            </a:r>
          </a:p>
          <a:p>
            <a:pPr lvl="1" algn="just"/>
            <a:r>
              <a:rPr lang="en-US" altLang="en-US" sz="2400" b="1">
                <a:latin typeface="Times New Roman" panose="02020603050405020304" pitchFamily="18" charset="0"/>
                <a:cs typeface="Times New Roman" panose="02020603050405020304" pitchFamily="18" charset="0"/>
              </a:rPr>
              <a:t>Page fault </a:t>
            </a:r>
            <a:r>
              <a:rPr lang="en-US" altLang="en-US" sz="2400">
                <a:latin typeface="Times New Roman" panose="02020603050405020304" pitchFamily="18" charset="0"/>
                <a:cs typeface="Times New Roman" panose="02020603050405020304" pitchFamily="18" charset="0"/>
              </a:rPr>
              <a:t>time</a:t>
            </a:r>
          </a:p>
          <a:p>
            <a:pPr lvl="1" algn="just"/>
            <a:r>
              <a:rPr lang="en-US" altLang="en-US" sz="2400">
                <a:latin typeface="Times New Roman" panose="02020603050405020304" pitchFamily="18" charset="0"/>
                <a:cs typeface="Times New Roman" panose="02020603050405020304" pitchFamily="18" charset="0"/>
              </a:rPr>
              <a:t>Process </a:t>
            </a:r>
            <a:r>
              <a:rPr lang="en-US" altLang="en-US" sz="2400" b="1">
                <a:latin typeface="Times New Roman" panose="02020603050405020304" pitchFamily="18" charset="0"/>
                <a:cs typeface="Times New Roman" panose="02020603050405020304" pitchFamily="18" charset="0"/>
              </a:rPr>
              <a:t>terminal</a:t>
            </a:r>
            <a:r>
              <a:rPr lang="en-US" altLang="en-US" sz="2400">
                <a:latin typeface="Times New Roman" panose="02020603050405020304" pitchFamily="18" charset="0"/>
                <a:cs typeface="Times New Roman" panose="02020603050405020304" pitchFamily="18" charset="0"/>
              </a:rPr>
              <a:t>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Involvement in Paging</a:t>
            </a:r>
          </a:p>
        </p:txBody>
      </p:sp>
      <p:sp>
        <p:nvSpPr>
          <p:cNvPr id="29699" name="Rectangle 3"/>
          <p:cNvSpPr>
            <a:spLocks noGrp="1"/>
          </p:cNvSpPr>
          <p:nvPr>
            <p:ph type="body" idx="4294967295"/>
          </p:nvPr>
        </p:nvSpPr>
        <p:spPr>
          <a:xfrm>
            <a:off x="228600" y="990600"/>
            <a:ext cx="8915400" cy="5867400"/>
          </a:xfrm>
        </p:spPr>
        <p:txBody>
          <a:bodyPr/>
          <a:lstStyle/>
          <a:p>
            <a:pPr algn="just"/>
            <a:r>
              <a:rPr lang="en-US" altLang="en-US" sz="2800" b="1">
                <a:latin typeface="Times New Roman" panose="02020603050405020304" pitchFamily="18" charset="0"/>
                <a:cs typeface="Times New Roman" panose="02020603050405020304" pitchFamily="18" charset="0"/>
              </a:rPr>
              <a:t>Process creation time</a:t>
            </a:r>
          </a:p>
          <a:p>
            <a:pPr lvl="1" algn="just"/>
            <a:r>
              <a:rPr lang="en-US" altLang="en-US" sz="2400">
                <a:latin typeface="Times New Roman" panose="02020603050405020304" pitchFamily="18" charset="0"/>
                <a:cs typeface="Times New Roman" panose="02020603050405020304" pitchFamily="18" charset="0"/>
              </a:rPr>
              <a:t>OS has to determine how large the program and data will be and create page table for them. </a:t>
            </a:r>
          </a:p>
          <a:p>
            <a:pPr lvl="1" algn="just"/>
            <a:r>
              <a:rPr lang="en-US" altLang="en-US" sz="2400" b="1">
                <a:latin typeface="Times New Roman" panose="02020603050405020304" pitchFamily="18" charset="0"/>
                <a:cs typeface="Times New Roman" panose="02020603050405020304" pitchFamily="18" charset="0"/>
              </a:rPr>
              <a:t>Space has to be allocated in memory for page table and it has to be initialized</a:t>
            </a:r>
          </a:p>
          <a:p>
            <a:pPr lvl="1" algn="just"/>
            <a:r>
              <a:rPr lang="en-US" altLang="en-US" sz="2400">
                <a:latin typeface="Times New Roman" panose="02020603050405020304" pitchFamily="18" charset="0"/>
                <a:cs typeface="Times New Roman" panose="02020603050405020304" pitchFamily="18" charset="0"/>
              </a:rPr>
              <a:t>The page table need not be resident when the process is swapped out but has to be in memory when the process is running. </a:t>
            </a:r>
          </a:p>
          <a:p>
            <a:pPr lvl="1" algn="just"/>
            <a:r>
              <a:rPr lang="en-US" altLang="en-US" sz="2400" b="1">
                <a:latin typeface="Times New Roman" panose="02020603050405020304" pitchFamily="18" charset="0"/>
                <a:cs typeface="Times New Roman" panose="02020603050405020304" pitchFamily="18" charset="0"/>
              </a:rPr>
              <a:t>Space has to be allocated in the swap area (that has to be initialized with program text and data) on disk so that when a page is swapped out, it has somewhere to go</a:t>
            </a:r>
          </a:p>
          <a:p>
            <a:pPr lvl="1" algn="just"/>
            <a:r>
              <a:rPr lang="en-US" altLang="en-US" sz="2400">
                <a:latin typeface="Times New Roman" panose="02020603050405020304" pitchFamily="18" charset="0"/>
                <a:cs typeface="Times New Roman" panose="02020603050405020304" pitchFamily="18" charset="0"/>
              </a:rPr>
              <a:t>Some systems page the program text directly from the executable file, thus saving disk space and initialization time</a:t>
            </a:r>
          </a:p>
          <a:p>
            <a:pPr lvl="1" algn="just"/>
            <a:r>
              <a:rPr lang="en-US" altLang="en-US" sz="2400" b="1">
                <a:latin typeface="Times New Roman" panose="02020603050405020304" pitchFamily="18" charset="0"/>
                <a:cs typeface="Times New Roman" panose="02020603050405020304" pitchFamily="18" charset="0"/>
              </a:rPr>
              <a:t>Information the page table and swap area on disk must be recorded in the process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grpId="0" nodeType="clickEffect">
                                  <p:stCondLst>
                                    <p:cond delay="0"/>
                                  </p:stCondLst>
                                  <p:childTnLst>
                                    <p:set>
                                      <p:cBhvr override="childStyle">
                                        <p:cTn id="6" dur="indefinite"/>
                                        <p:tgtEl>
                                          <p:spTgt spid="29699">
                                            <p:txEl>
                                              <p:pRg st="2" end="2"/>
                                            </p:txEl>
                                          </p:spTgt>
                                        </p:tgtEl>
                                        <p:attrNameLst>
                                          <p:attrName>style.fontStyle</p:attrName>
                                        </p:attrNameLst>
                                      </p:cBhvr>
                                      <p:to>
                                        <p:strVal val="normal"/>
                                      </p:to>
                                    </p:set>
                                    <p:set>
                                      <p:cBhvr override="childStyle">
                                        <p:cTn id="7" dur="indefinite"/>
                                        <p:tgtEl>
                                          <p:spTgt spid="29699">
                                            <p:txEl>
                                              <p:pRg st="2" end="2"/>
                                            </p:txEl>
                                          </p:spTgt>
                                        </p:tgtEl>
                                        <p:attrNameLst>
                                          <p:attrName>style.fontWeight</p:attrName>
                                        </p:attrNameLst>
                                      </p:cBhvr>
                                      <p:to>
                                        <p:strVal val="bold"/>
                                      </p:to>
                                    </p:set>
                                    <p:set>
                                      <p:cBhvr override="childStyle">
                                        <p:cTn id="8" dur="indefinite"/>
                                        <p:tgtEl>
                                          <p:spTgt spid="29699">
                                            <p:txEl>
                                              <p:pRg st="2" end="2"/>
                                            </p:txEl>
                                          </p:spTgt>
                                        </p:tgtEl>
                                        <p:attrNameLst>
                                          <p:attrName>style.textDecorationUnderline</p:attrName>
                                        </p:attrNameLst>
                                      </p:cBhvr>
                                      <p:to>
                                        <p:strVal val="false"/>
                                      </p:to>
                                    </p:set>
                                  </p:childTnLst>
                                </p:cTn>
                              </p:par>
                              <p:par>
                                <p:cTn id="9" presetID="5" presetClass="emph" presetSubtype="1" grpId="0" nodeType="withEffect">
                                  <p:stCondLst>
                                    <p:cond delay="0"/>
                                  </p:stCondLst>
                                  <p:childTnLst>
                                    <p:set>
                                      <p:cBhvr override="childStyle">
                                        <p:cTn id="10" dur="indefinite"/>
                                        <p:tgtEl>
                                          <p:spTgt spid="29699">
                                            <p:txEl>
                                              <p:pRg st="4" end="4"/>
                                            </p:txEl>
                                          </p:spTgt>
                                        </p:tgtEl>
                                        <p:attrNameLst>
                                          <p:attrName>style.fontStyle</p:attrName>
                                        </p:attrNameLst>
                                      </p:cBhvr>
                                      <p:to>
                                        <p:strVal val="normal"/>
                                      </p:to>
                                    </p:set>
                                    <p:set>
                                      <p:cBhvr override="childStyle">
                                        <p:cTn id="11" dur="indefinite"/>
                                        <p:tgtEl>
                                          <p:spTgt spid="29699">
                                            <p:txEl>
                                              <p:pRg st="4" end="4"/>
                                            </p:txEl>
                                          </p:spTgt>
                                        </p:tgtEl>
                                        <p:attrNameLst>
                                          <p:attrName>style.fontWeight</p:attrName>
                                        </p:attrNameLst>
                                      </p:cBhvr>
                                      <p:to>
                                        <p:strVal val="bold"/>
                                      </p:to>
                                    </p:set>
                                    <p:set>
                                      <p:cBhvr override="childStyle">
                                        <p:cTn id="12" dur="indefinite"/>
                                        <p:tgtEl>
                                          <p:spTgt spid="29699">
                                            <p:txEl>
                                              <p:pRg st="4" end="4"/>
                                            </p:txEl>
                                          </p:spTgt>
                                        </p:tgtEl>
                                        <p:attrNameLst>
                                          <p:attrName>style.textDecorationUnderline</p:attrName>
                                        </p:attrNameLst>
                                      </p:cBhvr>
                                      <p:to>
                                        <p:strVal val="false"/>
                                      </p:to>
                                    </p:set>
                                  </p:childTnLst>
                                </p:cTn>
                              </p:par>
                              <p:par>
                                <p:cTn id="13" presetID="5" presetClass="emph" presetSubtype="1" grpId="0" nodeType="withEffect">
                                  <p:stCondLst>
                                    <p:cond delay="0"/>
                                  </p:stCondLst>
                                  <p:childTnLst>
                                    <p:set>
                                      <p:cBhvr override="childStyle">
                                        <p:cTn id="14" dur="indefinite"/>
                                        <p:tgtEl>
                                          <p:spTgt spid="29699">
                                            <p:txEl>
                                              <p:pRg st="6" end="6"/>
                                            </p:txEl>
                                          </p:spTgt>
                                        </p:tgtEl>
                                        <p:attrNameLst>
                                          <p:attrName>style.fontStyle</p:attrName>
                                        </p:attrNameLst>
                                      </p:cBhvr>
                                      <p:to>
                                        <p:strVal val="normal"/>
                                      </p:to>
                                    </p:set>
                                    <p:set>
                                      <p:cBhvr override="childStyle">
                                        <p:cTn id="15" dur="indefinite"/>
                                        <p:tgtEl>
                                          <p:spTgt spid="29699">
                                            <p:txEl>
                                              <p:pRg st="6" end="6"/>
                                            </p:txEl>
                                          </p:spTgt>
                                        </p:tgtEl>
                                        <p:attrNameLst>
                                          <p:attrName>style.fontWeight</p:attrName>
                                        </p:attrNameLst>
                                      </p:cBhvr>
                                      <p:to>
                                        <p:strVal val="bold"/>
                                      </p:to>
                                    </p:set>
                                    <p:set>
                                      <p:cBhvr override="childStyle">
                                        <p:cTn id="16" dur="indefinite"/>
                                        <p:tgtEl>
                                          <p:spTgt spid="29699">
                                            <p:txEl>
                                              <p:pRg st="6" end="6"/>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1676400" y="0"/>
            <a:ext cx="7467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Involvement in Paging</a:t>
            </a:r>
          </a:p>
        </p:txBody>
      </p:sp>
      <p:sp>
        <p:nvSpPr>
          <p:cNvPr id="15363" name="Rectangle 3"/>
          <p:cNvSpPr>
            <a:spLocks noGrp="1"/>
          </p:cNvSpPr>
          <p:nvPr>
            <p:ph type="body" idx="1"/>
          </p:nvPr>
        </p:nvSpPr>
        <p:spPr>
          <a:xfrm>
            <a:off x="304800" y="1143000"/>
            <a:ext cx="8839200" cy="5715000"/>
          </a:xfrm>
        </p:spPr>
        <p:txBody>
          <a:bodyPr/>
          <a:lstStyle/>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Process execution time</a:t>
            </a:r>
          </a:p>
          <a:p>
            <a:pPr lvl="1" algn="just"/>
            <a:r>
              <a:rPr lang="en-US" altLang="en-US" sz="2400">
                <a:latin typeface="Times New Roman" panose="02020603050405020304" pitchFamily="18" charset="0"/>
                <a:cs typeface="Times New Roman" panose="02020603050405020304" pitchFamily="18" charset="0"/>
              </a:rPr>
              <a:t>When a process is scheduled for execution, the </a:t>
            </a:r>
            <a:r>
              <a:rPr lang="en-US" altLang="en-US" sz="2400" b="1">
                <a:latin typeface="Times New Roman" panose="02020603050405020304" pitchFamily="18" charset="0"/>
                <a:cs typeface="Times New Roman" panose="02020603050405020304" pitchFamily="18" charset="0"/>
              </a:rPr>
              <a:t>MMU</a:t>
            </a:r>
            <a:r>
              <a:rPr lang="en-US" altLang="en-US" sz="2400">
                <a:latin typeface="Times New Roman" panose="02020603050405020304" pitchFamily="18" charset="0"/>
                <a:cs typeface="Times New Roman" panose="02020603050405020304" pitchFamily="18" charset="0"/>
              </a:rPr>
              <a:t> has to be </a:t>
            </a:r>
            <a:r>
              <a:rPr lang="en-US" altLang="en-US" sz="2400" b="1">
                <a:latin typeface="Times New Roman" panose="02020603050405020304" pitchFamily="18" charset="0"/>
                <a:cs typeface="Times New Roman" panose="02020603050405020304" pitchFamily="18" charset="0"/>
              </a:rPr>
              <a:t>reset</a:t>
            </a:r>
            <a:r>
              <a:rPr lang="en-US" altLang="en-US" sz="2400">
                <a:latin typeface="Times New Roman" panose="02020603050405020304" pitchFamily="18" charset="0"/>
                <a:cs typeface="Times New Roman" panose="02020603050405020304" pitchFamily="18" charset="0"/>
              </a:rPr>
              <a:t> for the new process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TLB flushed</a:t>
            </a:r>
            <a:r>
              <a:rPr lang="en-US" altLang="en-US" sz="2400">
                <a:latin typeface="Times New Roman" panose="02020603050405020304" pitchFamily="18" charset="0"/>
                <a:cs typeface="Times New Roman" panose="02020603050405020304" pitchFamily="18" charset="0"/>
              </a:rPr>
              <a:t>, to get rid of traces of the previously executing process</a:t>
            </a:r>
          </a:p>
          <a:p>
            <a:pPr lvl="1" algn="just"/>
            <a:r>
              <a:rPr lang="en-US" altLang="en-US" sz="2400">
                <a:latin typeface="Times New Roman" panose="02020603050405020304" pitchFamily="18" charset="0"/>
                <a:cs typeface="Times New Roman" panose="02020603050405020304" pitchFamily="18" charset="0"/>
              </a:rPr>
              <a:t>The new process’ </a:t>
            </a:r>
            <a:r>
              <a:rPr lang="en-US" altLang="en-US" sz="2400" b="1">
                <a:latin typeface="Times New Roman" panose="02020603050405020304" pitchFamily="18" charset="0"/>
                <a:cs typeface="Times New Roman" panose="02020603050405020304" pitchFamily="18" charset="0"/>
              </a:rPr>
              <a:t>page table </a:t>
            </a:r>
            <a:r>
              <a:rPr lang="en-US" altLang="en-US" sz="2400">
                <a:latin typeface="Times New Roman" panose="02020603050405020304" pitchFamily="18" charset="0"/>
                <a:cs typeface="Times New Roman" panose="02020603050405020304" pitchFamily="18" charset="0"/>
              </a:rPr>
              <a:t>has to be </a:t>
            </a:r>
            <a:r>
              <a:rPr lang="en-US" altLang="en-US" sz="2400" b="1">
                <a:latin typeface="Times New Roman" panose="02020603050405020304" pitchFamily="18" charset="0"/>
                <a:cs typeface="Times New Roman" panose="02020603050405020304" pitchFamily="18" charset="0"/>
              </a:rPr>
              <a:t>made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current</a:t>
            </a:r>
            <a:r>
              <a:rPr lang="en-US" altLang="en-US" sz="2400">
                <a:latin typeface="Times New Roman" panose="02020603050405020304" pitchFamily="18" charset="0"/>
                <a:cs typeface="Times New Roman" panose="02020603050405020304" pitchFamily="18" charset="0"/>
              </a:rPr>
              <a:t>, usually by copying it or a pointer to it to some hardware registers</a:t>
            </a:r>
          </a:p>
          <a:p>
            <a:pPr lvl="1" algn="just"/>
            <a:r>
              <a:rPr lang="en-US" altLang="en-US" sz="2400">
                <a:latin typeface="Times New Roman" panose="02020603050405020304" pitchFamily="18" charset="0"/>
                <a:cs typeface="Times New Roman" panose="02020603050405020304" pitchFamily="18" charset="0"/>
              </a:rPr>
              <a:t>Optionally, some or all of the process’ pages </a:t>
            </a:r>
            <a:r>
              <a:rPr lang="en-US" altLang="en-US" sz="2400" b="1">
                <a:latin typeface="Times New Roman" panose="02020603050405020304" pitchFamily="18" charset="0"/>
                <a:cs typeface="Times New Roman" panose="02020603050405020304" pitchFamily="18" charset="0"/>
              </a:rPr>
              <a:t>can be brought into memory (prepaging)</a:t>
            </a:r>
            <a:r>
              <a:rPr lang="en-US" altLang="en-US" sz="2400">
                <a:latin typeface="Times New Roman" panose="02020603050405020304" pitchFamily="18" charset="0"/>
                <a:cs typeface="Times New Roman" panose="02020603050405020304" pitchFamily="18" charset="0"/>
              </a:rPr>
              <a:t> to reduce the number of page faults initially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600200" y="0"/>
            <a:ext cx="75438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Involvement in Paging</a:t>
            </a:r>
          </a:p>
        </p:txBody>
      </p:sp>
      <p:sp>
        <p:nvSpPr>
          <p:cNvPr id="16387" name="Rectangle 3"/>
          <p:cNvSpPr>
            <a:spLocks noGrp="1"/>
          </p:cNvSpPr>
          <p:nvPr>
            <p:ph type="body" idx="1"/>
          </p:nvPr>
        </p:nvSpPr>
        <p:spPr>
          <a:xfrm>
            <a:off x="0" y="1143000"/>
            <a:ext cx="9144000" cy="5715000"/>
          </a:xfrm>
        </p:spPr>
        <p:txBody>
          <a:bodyPr/>
          <a:lstStyle/>
          <a:p>
            <a:pPr algn="just">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Page fault time</a:t>
            </a:r>
          </a:p>
          <a:p>
            <a:pPr lvl="1" algn="just">
              <a:lnSpc>
                <a:spcPct val="90000"/>
              </a:lnSpc>
            </a:pPr>
            <a:r>
              <a:rPr lang="en-US" altLang="en-US" sz="2400">
                <a:latin typeface="Times New Roman" panose="02020603050405020304" pitchFamily="18" charset="0"/>
                <a:cs typeface="Times New Roman" panose="02020603050405020304" pitchFamily="18" charset="0"/>
              </a:rPr>
              <a:t>When a page fault occurs, the OS has to read out hardware registers to </a:t>
            </a:r>
            <a:r>
              <a:rPr lang="en-US" altLang="en-US" sz="2400" b="1">
                <a:latin typeface="Times New Roman" panose="02020603050405020304" pitchFamily="18" charset="0"/>
                <a:cs typeface="Times New Roman" panose="02020603050405020304" pitchFamily="18" charset="0"/>
              </a:rPr>
              <a:t>determine</a:t>
            </a:r>
            <a:r>
              <a:rPr lang="en-US" altLang="en-US" sz="2400">
                <a:latin typeface="Times New Roman" panose="02020603050405020304" pitchFamily="18" charset="0"/>
                <a:cs typeface="Times New Roman" panose="02020603050405020304" pitchFamily="18" charset="0"/>
              </a:rPr>
              <a:t> which </a:t>
            </a:r>
            <a:r>
              <a:rPr lang="en-US" altLang="en-US" sz="2400" b="1">
                <a:latin typeface="Times New Roman" panose="02020603050405020304" pitchFamily="18" charset="0"/>
                <a:cs typeface="Times New Roman" panose="02020603050405020304" pitchFamily="18" charset="0"/>
              </a:rPr>
              <a:t>virtual address causes the fault</a:t>
            </a:r>
          </a:p>
          <a:p>
            <a:pPr lvl="1" algn="just">
              <a:lnSpc>
                <a:spcPct val="90000"/>
              </a:lnSpc>
            </a:pPr>
            <a:r>
              <a:rPr lang="en-US" altLang="en-US" sz="2400">
                <a:latin typeface="Times New Roman" panose="02020603050405020304" pitchFamily="18" charset="0"/>
                <a:cs typeface="Times New Roman" panose="02020603050405020304" pitchFamily="18" charset="0"/>
              </a:rPr>
              <a:t>OS must compute which page is needed and </a:t>
            </a:r>
            <a:r>
              <a:rPr lang="en-US" altLang="en-US" sz="2400" b="1">
                <a:latin typeface="Times New Roman" panose="02020603050405020304" pitchFamily="18" charset="0"/>
                <a:cs typeface="Times New Roman" panose="02020603050405020304" pitchFamily="18" charset="0"/>
              </a:rPr>
              <a:t>locate</a:t>
            </a:r>
            <a:r>
              <a:rPr lang="en-US" altLang="en-US" sz="2400">
                <a:latin typeface="Times New Roman" panose="02020603050405020304" pitchFamily="18" charset="0"/>
                <a:cs typeface="Times New Roman" panose="02020603050405020304" pitchFamily="18" charset="0"/>
              </a:rPr>
              <a:t> that </a:t>
            </a:r>
            <a:r>
              <a:rPr lang="en-US" altLang="en-US" sz="2400" b="1">
                <a:latin typeface="Times New Roman" panose="02020603050405020304" pitchFamily="18" charset="0"/>
                <a:cs typeface="Times New Roman" panose="02020603050405020304" pitchFamily="18" charset="0"/>
              </a:rPr>
              <a:t>page on disk</a:t>
            </a:r>
            <a:r>
              <a:rPr lang="en-US" altLang="en-US" sz="2400">
                <a:latin typeface="Times New Roman" panose="02020603050405020304" pitchFamily="18" charset="0"/>
                <a:cs typeface="Times New Roman" panose="02020603050405020304" pitchFamily="18" charset="0"/>
              </a:rPr>
              <a:t>, then it must </a:t>
            </a:r>
            <a:r>
              <a:rPr lang="en-US" altLang="en-US" sz="2400" b="1">
                <a:latin typeface="Times New Roman" panose="02020603050405020304" pitchFamily="18" charset="0"/>
                <a:cs typeface="Times New Roman" panose="02020603050405020304" pitchFamily="18" charset="0"/>
              </a:rPr>
              <a:t>find an available page frame </a:t>
            </a:r>
            <a:r>
              <a:rPr lang="en-US" altLang="en-US" sz="2400">
                <a:latin typeface="Times New Roman" panose="02020603050405020304" pitchFamily="18" charset="0"/>
                <a:cs typeface="Times New Roman" panose="02020603050405020304" pitchFamily="18" charset="0"/>
              </a:rPr>
              <a:t>to put the new page, </a:t>
            </a:r>
            <a:r>
              <a:rPr lang="en-US" altLang="en-US" sz="2400" b="1">
                <a:latin typeface="Times New Roman" panose="02020603050405020304" pitchFamily="18" charset="0"/>
                <a:cs typeface="Times New Roman" panose="02020603050405020304" pitchFamily="18" charset="0"/>
              </a:rPr>
              <a:t>evicting</a:t>
            </a:r>
            <a:r>
              <a:rPr lang="en-US" altLang="en-US" sz="2400">
                <a:latin typeface="Times New Roman" panose="02020603050405020304" pitchFamily="18" charset="0"/>
                <a:cs typeface="Times New Roman" panose="02020603050405020304" pitchFamily="18" charset="0"/>
              </a:rPr>
              <a:t> some </a:t>
            </a:r>
            <a:r>
              <a:rPr lang="en-US" altLang="en-US" sz="2400" b="1">
                <a:latin typeface="Times New Roman" panose="02020603050405020304" pitchFamily="18" charset="0"/>
                <a:cs typeface="Times New Roman" panose="02020603050405020304" pitchFamily="18" charset="0"/>
              </a:rPr>
              <a:t>old page </a:t>
            </a:r>
            <a:r>
              <a:rPr lang="en-US" altLang="en-US" sz="2400">
                <a:latin typeface="Times New Roman" panose="02020603050405020304" pitchFamily="18" charset="0"/>
                <a:cs typeface="Times New Roman" panose="02020603050405020304" pitchFamily="18" charset="0"/>
              </a:rPr>
              <a:t>if need be</a:t>
            </a:r>
          </a:p>
          <a:p>
            <a:pPr lvl="1" algn="just">
              <a:lnSpc>
                <a:spcPct val="90000"/>
              </a:lnSpc>
            </a:pPr>
            <a:r>
              <a:rPr lang="en-US" altLang="en-US" sz="2400">
                <a:latin typeface="Times New Roman" panose="02020603050405020304" pitchFamily="18" charset="0"/>
                <a:cs typeface="Times New Roman" panose="02020603050405020304" pitchFamily="18" charset="0"/>
              </a:rPr>
              <a:t>OS </a:t>
            </a:r>
            <a:r>
              <a:rPr lang="en-US" altLang="en-US" sz="2400" b="1">
                <a:latin typeface="Times New Roman" panose="02020603050405020304" pitchFamily="18" charset="0"/>
                <a:cs typeface="Times New Roman" panose="02020603050405020304" pitchFamily="18" charset="0"/>
              </a:rPr>
              <a:t>read</a:t>
            </a:r>
            <a:r>
              <a:rPr lang="en-US" altLang="en-US" sz="2400">
                <a:latin typeface="Times New Roman" panose="02020603050405020304" pitchFamily="18" charset="0"/>
                <a:cs typeface="Times New Roman" panose="02020603050405020304" pitchFamily="18" charset="0"/>
              </a:rPr>
              <a:t> the needed page </a:t>
            </a:r>
            <a:r>
              <a:rPr lang="en-US" altLang="en-US" sz="2400" b="1">
                <a:latin typeface="Times New Roman" panose="02020603050405020304" pitchFamily="18" charset="0"/>
                <a:cs typeface="Times New Roman" panose="02020603050405020304" pitchFamily="18" charset="0"/>
              </a:rPr>
              <a:t>into the page frame</a:t>
            </a:r>
          </a:p>
          <a:p>
            <a:pPr lvl="1" algn="just">
              <a:lnSpc>
                <a:spcPct val="90000"/>
              </a:lnSpc>
            </a:pPr>
            <a:r>
              <a:rPr lang="en-US" altLang="en-US" sz="2400">
                <a:latin typeface="Times New Roman" panose="02020603050405020304" pitchFamily="18" charset="0"/>
                <a:cs typeface="Times New Roman" panose="02020603050405020304" pitchFamily="18" charset="0"/>
              </a:rPr>
              <a:t>OS must </a:t>
            </a:r>
            <a:r>
              <a:rPr lang="en-US" altLang="en-US" sz="2400" b="1">
                <a:latin typeface="Times New Roman" panose="02020603050405020304" pitchFamily="18" charset="0"/>
                <a:cs typeface="Times New Roman" panose="02020603050405020304" pitchFamily="18" charset="0"/>
              </a:rPr>
              <a:t>back up PC </a:t>
            </a:r>
            <a:r>
              <a:rPr lang="en-US" altLang="en-US" sz="2400">
                <a:latin typeface="Times New Roman" panose="02020603050405020304" pitchFamily="18" charset="0"/>
                <a:cs typeface="Times New Roman" panose="02020603050405020304" pitchFamily="18" charset="0"/>
              </a:rPr>
              <a:t>to have it point to the faulting instruction and </a:t>
            </a:r>
            <a:r>
              <a:rPr lang="en-US" altLang="en-US" sz="2400" b="1">
                <a:latin typeface="Times New Roman" panose="02020603050405020304" pitchFamily="18" charset="0"/>
                <a:cs typeface="Times New Roman" panose="02020603050405020304" pitchFamily="18" charset="0"/>
              </a:rPr>
              <a:t>let</a:t>
            </a:r>
            <a:r>
              <a:rPr lang="en-US" altLang="en-US" sz="2400">
                <a:latin typeface="Times New Roman" panose="02020603050405020304" pitchFamily="18" charset="0"/>
                <a:cs typeface="Times New Roman" panose="02020603050405020304" pitchFamily="18" charset="0"/>
              </a:rPr>
              <a:t> that </a:t>
            </a:r>
            <a:r>
              <a:rPr lang="en-US" altLang="en-US" sz="2400" b="1">
                <a:latin typeface="Times New Roman" panose="02020603050405020304" pitchFamily="18" charset="0"/>
                <a:cs typeface="Times New Roman" panose="02020603050405020304" pitchFamily="18" charset="0"/>
              </a:rPr>
              <a:t>instruction</a:t>
            </a:r>
            <a:r>
              <a:rPr lang="en-US" altLang="en-US" sz="2400">
                <a:latin typeface="Times New Roman" panose="02020603050405020304" pitchFamily="18" charset="0"/>
                <a:cs typeface="Times New Roman" panose="02020603050405020304" pitchFamily="18" charset="0"/>
              </a:rPr>
              <a:t> execute </a:t>
            </a:r>
            <a:r>
              <a:rPr lang="en-US" altLang="en-US" sz="2400" b="1">
                <a:latin typeface="Times New Roman" panose="02020603050405020304" pitchFamily="18" charset="0"/>
                <a:cs typeface="Times New Roman" panose="02020603050405020304" pitchFamily="18" charset="0"/>
              </a:rPr>
              <a:t>again</a:t>
            </a:r>
          </a:p>
          <a:p>
            <a:pPr algn="just">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Process terminal time</a:t>
            </a:r>
          </a:p>
          <a:p>
            <a:pPr lvl="1" algn="just">
              <a:lnSpc>
                <a:spcPct val="90000"/>
              </a:lnSpc>
            </a:pPr>
            <a:r>
              <a:rPr lang="en-US" altLang="en-US" sz="2400">
                <a:latin typeface="Times New Roman" panose="02020603050405020304" pitchFamily="18" charset="0"/>
                <a:cs typeface="Times New Roman" panose="02020603050405020304" pitchFamily="18" charset="0"/>
              </a:rPr>
              <a:t>When a process exits, the OS must </a:t>
            </a:r>
            <a:r>
              <a:rPr lang="en-US" altLang="en-US" sz="2400" b="1">
                <a:latin typeface="Times New Roman" panose="02020603050405020304" pitchFamily="18" charset="0"/>
                <a:cs typeface="Times New Roman" panose="02020603050405020304" pitchFamily="18" charset="0"/>
              </a:rPr>
              <a:t>release</a:t>
            </a:r>
            <a:r>
              <a:rPr lang="en-US" altLang="en-US" sz="2400">
                <a:latin typeface="Times New Roman" panose="02020603050405020304" pitchFamily="18" charset="0"/>
                <a:cs typeface="Times New Roman" panose="02020603050405020304" pitchFamily="18" charset="0"/>
              </a:rPr>
              <a:t> its </a:t>
            </a:r>
            <a:r>
              <a:rPr lang="en-US" altLang="en-US" sz="2400" b="1">
                <a:latin typeface="Times New Roman" panose="02020603050405020304" pitchFamily="18" charset="0"/>
                <a:cs typeface="Times New Roman" panose="02020603050405020304" pitchFamily="18" charset="0"/>
              </a:rPr>
              <a:t>page table, its page</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disk space </a:t>
            </a:r>
            <a:r>
              <a:rPr lang="en-US" altLang="en-US" sz="2400">
                <a:latin typeface="Times New Roman" panose="02020603050405020304" pitchFamily="18" charset="0"/>
                <a:cs typeface="Times New Roman" panose="02020603050405020304" pitchFamily="18" charset="0"/>
              </a:rPr>
              <a:t>that the pages occupy when they are on disk</a:t>
            </a:r>
          </a:p>
          <a:p>
            <a:pPr lvl="1" algn="just">
              <a:lnSpc>
                <a:spcPct val="90000"/>
              </a:lnSpc>
            </a:pPr>
            <a:r>
              <a:rPr lang="en-US" altLang="en-US" sz="2400">
                <a:latin typeface="Times New Roman" panose="02020603050405020304" pitchFamily="18" charset="0"/>
                <a:cs typeface="Times New Roman" panose="02020603050405020304" pitchFamily="18" charset="0"/>
              </a:rPr>
              <a:t>If some of the pages are </a:t>
            </a:r>
            <a:r>
              <a:rPr lang="en-US" altLang="en-US" sz="2400" b="1">
                <a:latin typeface="Times New Roman" panose="02020603050405020304" pitchFamily="18" charset="0"/>
                <a:cs typeface="Times New Roman" panose="02020603050405020304" pitchFamily="18" charset="0"/>
              </a:rPr>
              <a:t>shared</a:t>
            </a:r>
            <a:r>
              <a:rPr lang="en-US" altLang="en-US" sz="2400">
                <a:latin typeface="Times New Roman" panose="02020603050405020304" pitchFamily="18" charset="0"/>
                <a:cs typeface="Times New Roman" panose="02020603050405020304" pitchFamily="18" charset="0"/>
              </a:rPr>
              <a:t> with other processes, the pages in memory and on disk can </a:t>
            </a:r>
            <a:r>
              <a:rPr lang="en-US" altLang="en-US" sz="2400" b="1">
                <a:latin typeface="Times New Roman" panose="02020603050405020304" pitchFamily="18" charset="0"/>
                <a:cs typeface="Times New Roman" panose="02020603050405020304" pitchFamily="18" charset="0"/>
              </a:rPr>
              <a:t>only be released </a:t>
            </a:r>
            <a:r>
              <a:rPr lang="en-US" altLang="en-US" sz="2400">
                <a:latin typeface="Times New Roman" panose="02020603050405020304" pitchFamily="18" charset="0"/>
                <a:cs typeface="Times New Roman" panose="02020603050405020304" pitchFamily="18" charset="0"/>
              </a:rPr>
              <a:t>when the </a:t>
            </a:r>
            <a:r>
              <a:rPr lang="en-US" altLang="en-US" sz="2400" b="1">
                <a:latin typeface="Times New Roman" panose="02020603050405020304" pitchFamily="18" charset="0"/>
                <a:cs typeface="Times New Roman" panose="02020603050405020304" pitchFamily="18" charset="0"/>
              </a:rPr>
              <a:t>last process using them has terminated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Page Fault Handling</a:t>
            </a:r>
          </a:p>
        </p:txBody>
      </p:sp>
      <p:sp>
        <p:nvSpPr>
          <p:cNvPr id="17411" name="Rectangle 3"/>
          <p:cNvSpPr>
            <a:spLocks noGrp="1"/>
          </p:cNvSpPr>
          <p:nvPr>
            <p:ph type="body" idx="1"/>
          </p:nvPr>
        </p:nvSpPr>
        <p:spPr>
          <a:xfrm>
            <a:off x="0" y="1066800"/>
            <a:ext cx="9144000" cy="6248400"/>
          </a:xfrm>
        </p:spPr>
        <p:txBody>
          <a:bodyPr/>
          <a:lstStyle/>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hardware trap </a:t>
            </a:r>
            <a:r>
              <a:rPr lang="en-US" altLang="en-US" sz="2400">
                <a:latin typeface="Times New Roman" panose="02020603050405020304" pitchFamily="18" charset="0"/>
                <a:cs typeface="Times New Roman" panose="02020603050405020304" pitchFamily="18" charset="0"/>
              </a:rPr>
              <a:t>to kernel; </a:t>
            </a:r>
            <a:r>
              <a:rPr lang="en-US" altLang="en-US" sz="2400" b="1">
                <a:latin typeface="Times New Roman" panose="02020603050405020304" pitchFamily="18" charset="0"/>
                <a:cs typeface="Times New Roman" panose="02020603050405020304" pitchFamily="18" charset="0"/>
              </a:rPr>
              <a:t>save PC </a:t>
            </a:r>
            <a:r>
              <a:rPr lang="en-US" altLang="en-US" sz="2400">
                <a:latin typeface="Times New Roman" panose="02020603050405020304" pitchFamily="18" charset="0"/>
                <a:cs typeface="Times New Roman" panose="02020603050405020304" pitchFamily="18" charset="0"/>
              </a:rPr>
              <a:t>on stack; </a:t>
            </a:r>
            <a:r>
              <a:rPr lang="en-US" altLang="en-US" sz="2400" b="1">
                <a:latin typeface="Times New Roman" panose="02020603050405020304" pitchFamily="18" charset="0"/>
                <a:cs typeface="Times New Roman" panose="02020603050405020304" pitchFamily="18" charset="0"/>
              </a:rPr>
              <a:t>save information </a:t>
            </a:r>
            <a:r>
              <a:rPr lang="en-US" altLang="en-US" sz="2400">
                <a:latin typeface="Times New Roman" panose="02020603050405020304" pitchFamily="18" charset="0"/>
                <a:cs typeface="Times New Roman" panose="02020603050405020304" pitchFamily="18" charset="0"/>
              </a:rPr>
              <a:t>about the state of current instruction </a:t>
            </a:r>
            <a:r>
              <a:rPr lang="en-US" altLang="en-US" sz="2400" b="1">
                <a:latin typeface="Times New Roman" panose="02020603050405020304" pitchFamily="18" charset="0"/>
                <a:cs typeface="Times New Roman" panose="02020603050405020304" pitchFamily="18" charset="0"/>
              </a:rPr>
              <a:t>into a special CPU registers</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An assembly code routine is started to save the general registers and other volatile information to keep the OS from destroying it</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OS </a:t>
            </a:r>
            <a:r>
              <a:rPr lang="en-US" altLang="en-US" sz="2400" b="1">
                <a:latin typeface="Times New Roman" panose="02020603050405020304" pitchFamily="18" charset="0"/>
                <a:cs typeface="Times New Roman" panose="02020603050405020304" pitchFamily="18" charset="0"/>
              </a:rPr>
              <a:t>find</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virtual page</a:t>
            </a:r>
            <a:endParaRPr lang="en-US" altLang="en-US" sz="240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 hardware registers contains this information. </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If not, the OS must retrieve the PC, fetch the instruction, and parse it in software to figure out what it was doing when the fault hit</a:t>
            </a:r>
          </a:p>
          <a:p>
            <a:pPr algn="just" eaLnBrk="1" hangingPunct="1">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Check</a:t>
            </a:r>
            <a:r>
              <a:rPr lang="en-US" altLang="en-US" sz="2400">
                <a:latin typeface="Times New Roman" panose="02020603050405020304" pitchFamily="18" charset="0"/>
                <a:cs typeface="Times New Roman" panose="02020603050405020304" pitchFamily="18" charset="0"/>
              </a:rPr>
              <a:t> if the address is valid and the protection consistent with the access.</a:t>
            </a:r>
            <a:r>
              <a:rPr lang="en-US" altLang="en-US" sz="2200">
                <a:latin typeface="Times New Roman" panose="02020603050405020304" pitchFamily="18" charset="0"/>
                <a:cs typeface="Times New Roman" panose="02020603050405020304" pitchFamily="18" charset="0"/>
              </a:rPr>
              <a:t> </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If not, the process sent a signal or killed. </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If the address is valid and no protection fault has occurred, the system checks to see if a page frame is free. If no frames are free, the page replacement algorithm is run to select a victim</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If the “</a:t>
            </a:r>
            <a:r>
              <a:rPr lang="en-US" altLang="en-US" sz="2400" b="1">
                <a:latin typeface="Times New Roman" panose="02020603050405020304" pitchFamily="18" charset="0"/>
                <a:cs typeface="Times New Roman" panose="02020603050405020304" pitchFamily="18" charset="0"/>
              </a:rPr>
              <a:t>victim</a:t>
            </a:r>
            <a:r>
              <a:rPr lang="en-US" altLang="en-US" sz="2400">
                <a:latin typeface="Times New Roman" panose="02020603050405020304" pitchFamily="18" charset="0"/>
                <a:cs typeface="Times New Roman" panose="02020603050405020304" pitchFamily="18" charset="0"/>
              </a:rPr>
              <a:t>” page is </a:t>
            </a:r>
            <a:r>
              <a:rPr lang="en-US" altLang="en-US" sz="2400" b="1">
                <a:latin typeface="Times New Roman" panose="02020603050405020304" pitchFamily="18" charset="0"/>
                <a:cs typeface="Times New Roman" panose="02020603050405020304" pitchFamily="18" charset="0"/>
              </a:rPr>
              <a:t>dirty</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page</a:t>
            </a:r>
            <a:r>
              <a:rPr lang="en-US" altLang="en-US" sz="2400">
                <a:latin typeface="Times New Roman" panose="02020603050405020304" pitchFamily="18" charset="0"/>
                <a:cs typeface="Times New Roman" panose="02020603050405020304" pitchFamily="18" charset="0"/>
              </a:rPr>
              <a:t> is scheduled for </a:t>
            </a:r>
            <a:r>
              <a:rPr lang="en-US" altLang="en-US" sz="2400" b="1">
                <a:latin typeface="Times New Roman" panose="02020603050405020304" pitchFamily="18" charset="0"/>
                <a:cs typeface="Times New Roman" panose="02020603050405020304" pitchFamily="18" charset="0"/>
              </a:rPr>
              <a:t>transfer</a:t>
            </a:r>
            <a:r>
              <a:rPr lang="en-US" altLang="en-US" sz="2400">
                <a:latin typeface="Times New Roman" panose="02020603050405020304" pitchFamily="18" charset="0"/>
                <a:cs typeface="Times New Roman" panose="02020603050405020304" pitchFamily="18" charset="0"/>
              </a:rPr>
              <a:t> to the </a:t>
            </a:r>
            <a:r>
              <a:rPr lang="en-US" altLang="en-US" sz="2400" b="1">
                <a:latin typeface="Times New Roman" panose="02020603050405020304" pitchFamily="18" charset="0"/>
                <a:cs typeface="Times New Roman" panose="02020603050405020304" pitchFamily="18" charset="0"/>
              </a:rPr>
              <a:t>disk</a:t>
            </a:r>
            <a:r>
              <a:rPr lang="en-US" altLang="en-US" sz="2400">
                <a:latin typeface="Times New Roman" panose="02020603050405020304" pitchFamily="18" charset="0"/>
                <a:cs typeface="Times New Roman" panose="02020603050405020304" pitchFamily="18" charset="0"/>
              </a:rPr>
              <a:t>, and a </a:t>
            </a:r>
            <a:r>
              <a:rPr lang="en-US" altLang="en-US" sz="2400" b="1">
                <a:latin typeface="Times New Roman" panose="02020603050405020304" pitchFamily="18" charset="0"/>
                <a:cs typeface="Times New Roman" panose="02020603050405020304" pitchFamily="18" charset="0"/>
              </a:rPr>
              <a:t>context switch </a:t>
            </a:r>
            <a:r>
              <a:rPr lang="en-US" altLang="en-US" sz="2400">
                <a:latin typeface="Times New Roman" panose="02020603050405020304" pitchFamily="18" charset="0"/>
                <a:cs typeface="Times New Roman" panose="02020603050405020304" pitchFamily="18" charset="0"/>
              </a:rPr>
              <a:t>take place, </a:t>
            </a:r>
            <a:r>
              <a:rPr lang="en-US" altLang="en-US" sz="2400" b="1">
                <a:latin typeface="Times New Roman" panose="02020603050405020304" pitchFamily="18" charset="0"/>
                <a:cs typeface="Times New Roman" panose="02020603050405020304" pitchFamily="18" charset="0"/>
              </a:rPr>
              <a:t>suspending</a:t>
            </a:r>
            <a:r>
              <a:rPr lang="en-US" altLang="en-US" sz="2400">
                <a:latin typeface="Times New Roman" panose="02020603050405020304" pitchFamily="18" charset="0"/>
                <a:cs typeface="Times New Roman" panose="02020603050405020304" pitchFamily="18" charset="0"/>
              </a:rPr>
              <a:t> the faulting process and </a:t>
            </a:r>
            <a:r>
              <a:rPr lang="en-US" altLang="en-US" sz="2400" b="1">
                <a:latin typeface="Times New Roman" panose="02020603050405020304" pitchFamily="18" charset="0"/>
                <a:cs typeface="Times New Roman" panose="02020603050405020304" pitchFamily="18" charset="0"/>
              </a:rPr>
              <a:t>letting another </a:t>
            </a:r>
            <a:r>
              <a:rPr lang="en-US" altLang="en-US" sz="2400">
                <a:latin typeface="Times New Roman" panose="02020603050405020304" pitchFamily="18" charset="0"/>
                <a:cs typeface="Times New Roman" panose="02020603050405020304" pitchFamily="18" charset="0"/>
              </a:rPr>
              <a:t>one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until the disk transfer has completed. In any event, the </a:t>
            </a:r>
            <a:r>
              <a:rPr lang="en-US" altLang="en-US" sz="2400" b="1">
                <a:latin typeface="Times New Roman" panose="02020603050405020304" pitchFamily="18" charset="0"/>
                <a:cs typeface="Times New Roman" panose="02020603050405020304" pitchFamily="18" charset="0"/>
              </a:rPr>
              <a:t>framed</a:t>
            </a:r>
            <a:r>
              <a:rPr lang="en-US" altLang="en-US" sz="2400">
                <a:latin typeface="Times New Roman" panose="02020603050405020304" pitchFamily="18" charset="0"/>
                <a:cs typeface="Times New Roman" panose="02020603050405020304" pitchFamily="18" charset="0"/>
              </a:rPr>
              <a:t> is </a:t>
            </a:r>
            <a:r>
              <a:rPr lang="en-US" altLang="en-US" sz="2400" b="1">
                <a:latin typeface="Times New Roman" panose="02020603050405020304" pitchFamily="18" charset="0"/>
                <a:cs typeface="Times New Roman" panose="02020603050405020304" pitchFamily="18" charset="0"/>
              </a:rPr>
              <a:t>marked</a:t>
            </a:r>
            <a:r>
              <a:rPr lang="en-US" altLang="en-US" sz="2400">
                <a:latin typeface="Times New Roman" panose="02020603050405020304" pitchFamily="18" charset="0"/>
                <a:cs typeface="Times New Roman" panose="02020603050405020304" pitchFamily="18" charset="0"/>
              </a:rPr>
              <a:t> as </a:t>
            </a:r>
            <a:r>
              <a:rPr lang="en-US" altLang="en-US" sz="2400" b="1">
                <a:latin typeface="Times New Roman" panose="02020603050405020304" pitchFamily="18" charset="0"/>
                <a:cs typeface="Times New Roman" panose="02020603050405020304" pitchFamily="18" charset="0"/>
              </a:rPr>
              <a:t>busy</a:t>
            </a:r>
            <a:r>
              <a:rPr lang="en-US" altLang="en-US" sz="2400">
                <a:latin typeface="Times New Roman" panose="02020603050405020304" pitchFamily="18" charset="0"/>
                <a:cs typeface="Times New Roman" panose="02020603050405020304" pitchFamily="18" charset="0"/>
              </a:rPr>
              <a:t> to </a:t>
            </a:r>
            <a:r>
              <a:rPr lang="en-US" altLang="en-US" sz="2400" b="1">
                <a:latin typeface="Times New Roman" panose="02020603050405020304" pitchFamily="18" charset="0"/>
                <a:cs typeface="Times New Roman" panose="02020603050405020304" pitchFamily="18" charset="0"/>
              </a:rPr>
              <a:t>prevent</a:t>
            </a:r>
            <a:r>
              <a:rPr lang="en-US" altLang="en-US" sz="2400">
                <a:latin typeface="Times New Roman" panose="02020603050405020304" pitchFamily="18" charset="0"/>
                <a:cs typeface="Times New Roman" panose="02020603050405020304" pitchFamily="18" charset="0"/>
              </a:rPr>
              <a:t> it from being </a:t>
            </a:r>
            <a:r>
              <a:rPr lang="en-US" altLang="en-US" sz="2400" b="1">
                <a:latin typeface="Times New Roman" panose="02020603050405020304" pitchFamily="18" charset="0"/>
                <a:cs typeface="Times New Roman" panose="02020603050405020304" pitchFamily="18" charset="0"/>
              </a:rPr>
              <a:t>used</a:t>
            </a:r>
            <a:r>
              <a:rPr lang="en-US" altLang="en-US" sz="2400">
                <a:latin typeface="Times New Roman" panose="02020603050405020304" pitchFamily="18" charset="0"/>
                <a:cs typeface="Times New Roman" panose="02020603050405020304" pitchFamily="18" charset="0"/>
              </a:rPr>
              <a:t> for another purpose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9906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Page Fault Handling</a:t>
            </a:r>
          </a:p>
        </p:txBody>
      </p:sp>
      <p:sp>
        <p:nvSpPr>
          <p:cNvPr id="18435" name="Rectangle 3"/>
          <p:cNvSpPr>
            <a:spLocks noGrp="1"/>
          </p:cNvSpPr>
          <p:nvPr>
            <p:ph type="body" idx="1"/>
          </p:nvPr>
        </p:nvSpPr>
        <p:spPr>
          <a:xfrm>
            <a:off x="0" y="1066800"/>
            <a:ext cx="9144000" cy="5791200"/>
          </a:xfrm>
        </p:spPr>
        <p:txBody>
          <a:bodyPr/>
          <a:lstStyle/>
          <a:p>
            <a:pPr algn="just" eaLnBrk="1" hangingPunct="1">
              <a:lnSpc>
                <a:spcPct val="90000"/>
              </a:lnSpc>
              <a:buClrTx/>
              <a:buSzTx/>
              <a:buFont typeface="Arial" panose="020B0604020202020204" pitchFamily="34" charset="0"/>
              <a:buChar char="•"/>
            </a:pPr>
            <a:r>
              <a:rPr lang="en-US" altLang="en-US" sz="2600">
                <a:latin typeface="Times New Roman" panose="02020603050405020304" pitchFamily="18" charset="0"/>
                <a:cs typeface="Times New Roman" panose="02020603050405020304" pitchFamily="18" charset="0"/>
              </a:rPr>
              <a:t>When the </a:t>
            </a:r>
            <a:r>
              <a:rPr lang="en-US" altLang="en-US" sz="2600" b="1">
                <a:latin typeface="Times New Roman" panose="02020603050405020304" pitchFamily="18" charset="0"/>
                <a:cs typeface="Times New Roman" panose="02020603050405020304" pitchFamily="18" charset="0"/>
              </a:rPr>
              <a:t>page frame is clean</a:t>
            </a:r>
            <a:r>
              <a:rPr lang="en-US" altLang="en-US" sz="2600">
                <a:latin typeface="Times New Roman" panose="02020603050405020304" pitchFamily="18" charset="0"/>
                <a:cs typeface="Times New Roman" panose="02020603050405020304" pitchFamily="18" charset="0"/>
              </a:rPr>
              <a:t>, the OS find on the disk address where the needed page is, and </a:t>
            </a:r>
            <a:r>
              <a:rPr lang="en-US" altLang="en-US" sz="2600" b="1">
                <a:latin typeface="Times New Roman" panose="02020603050405020304" pitchFamily="18" charset="0"/>
                <a:cs typeface="Times New Roman" panose="02020603050405020304" pitchFamily="18" charset="0"/>
              </a:rPr>
              <a:t>scheduled</a:t>
            </a:r>
            <a:r>
              <a:rPr lang="en-US" altLang="en-US" sz="2600">
                <a:latin typeface="Times New Roman" panose="02020603050405020304" pitchFamily="18" charset="0"/>
                <a:cs typeface="Times New Roman" panose="02020603050405020304" pitchFamily="18" charset="0"/>
              </a:rPr>
              <a:t> a </a:t>
            </a:r>
            <a:r>
              <a:rPr lang="en-US" altLang="en-US" sz="2600" b="1">
                <a:latin typeface="Times New Roman" panose="02020603050405020304" pitchFamily="18" charset="0"/>
                <a:cs typeface="Times New Roman" panose="02020603050405020304" pitchFamily="18" charset="0"/>
              </a:rPr>
              <a:t>disk</a:t>
            </a:r>
            <a:r>
              <a:rPr lang="en-US" altLang="en-US" sz="2600">
                <a:latin typeface="Times New Roman" panose="02020603050405020304" pitchFamily="18" charset="0"/>
                <a:cs typeface="Times New Roman" panose="02020603050405020304" pitchFamily="18" charset="0"/>
              </a:rPr>
              <a:t> operation to </a:t>
            </a:r>
            <a:r>
              <a:rPr lang="en-US" altLang="en-US" sz="2600" b="1">
                <a:latin typeface="Times New Roman" panose="02020603050405020304" pitchFamily="18" charset="0"/>
                <a:cs typeface="Times New Roman" panose="02020603050405020304" pitchFamily="18" charset="0"/>
              </a:rPr>
              <a:t>bring it in</a:t>
            </a:r>
            <a:r>
              <a:rPr lang="en-US" altLang="en-US" sz="2600">
                <a:latin typeface="Times New Roman" panose="02020603050405020304" pitchFamily="18" charset="0"/>
                <a:cs typeface="Times New Roman" panose="02020603050405020304" pitchFamily="18" charset="0"/>
              </a:rPr>
              <a:t>. While the page is being </a:t>
            </a:r>
            <a:r>
              <a:rPr lang="en-US" altLang="en-US" sz="2600" b="1">
                <a:latin typeface="Times New Roman" panose="02020603050405020304" pitchFamily="18" charset="0"/>
                <a:cs typeface="Times New Roman" panose="02020603050405020304" pitchFamily="18" charset="0"/>
              </a:rPr>
              <a:t>loaded</a:t>
            </a:r>
            <a:r>
              <a:rPr lang="en-US" altLang="en-US" sz="2600">
                <a:latin typeface="Times New Roman" panose="02020603050405020304" pitchFamily="18" charset="0"/>
                <a:cs typeface="Times New Roman" panose="02020603050405020304" pitchFamily="18" charset="0"/>
              </a:rPr>
              <a:t>, the faulting process is </a:t>
            </a:r>
            <a:r>
              <a:rPr lang="en-US" altLang="en-US" sz="2600" b="1">
                <a:latin typeface="Times New Roman" panose="02020603050405020304" pitchFamily="18" charset="0"/>
                <a:cs typeface="Times New Roman" panose="02020603050405020304" pitchFamily="18" charset="0"/>
              </a:rPr>
              <a:t>still suspended </a:t>
            </a:r>
            <a:r>
              <a:rPr lang="en-US" altLang="en-US" sz="2600">
                <a:latin typeface="Times New Roman" panose="02020603050405020304" pitchFamily="18" charset="0"/>
                <a:cs typeface="Times New Roman" panose="02020603050405020304" pitchFamily="18" charset="0"/>
              </a:rPr>
              <a:t>and another user process is run, if one is available</a:t>
            </a:r>
          </a:p>
          <a:p>
            <a:pPr algn="just" eaLnBrk="1" hangingPunct="1">
              <a:lnSpc>
                <a:spcPct val="90000"/>
              </a:lnSpc>
              <a:buClrTx/>
              <a:buSzTx/>
              <a:buFont typeface="Arial" panose="020B0604020202020204" pitchFamily="34" charset="0"/>
              <a:buChar char="•"/>
            </a:pPr>
            <a:r>
              <a:rPr lang="en-US" altLang="en-US" sz="2600">
                <a:latin typeface="Times New Roman" panose="02020603050405020304" pitchFamily="18" charset="0"/>
                <a:cs typeface="Times New Roman" panose="02020603050405020304" pitchFamily="18" charset="0"/>
              </a:rPr>
              <a:t>When the disk interrupt indicates that the page has arrived, the </a:t>
            </a:r>
            <a:r>
              <a:rPr lang="en-US" altLang="en-US" sz="2600" b="1">
                <a:latin typeface="Times New Roman" panose="02020603050405020304" pitchFamily="18" charset="0"/>
                <a:cs typeface="Times New Roman" panose="02020603050405020304" pitchFamily="18" charset="0"/>
              </a:rPr>
              <a:t>OS updates </a:t>
            </a:r>
            <a:r>
              <a:rPr lang="en-US" altLang="en-US" sz="2600">
                <a:latin typeface="Times New Roman" panose="02020603050405020304" pitchFamily="18" charset="0"/>
                <a:cs typeface="Times New Roman" panose="02020603050405020304" pitchFamily="18" charset="0"/>
              </a:rPr>
              <a:t>the </a:t>
            </a:r>
            <a:r>
              <a:rPr lang="en-US" altLang="en-US" sz="2600" b="1">
                <a:latin typeface="Times New Roman" panose="02020603050405020304" pitchFamily="18" charset="0"/>
                <a:cs typeface="Times New Roman" panose="02020603050405020304" pitchFamily="18" charset="0"/>
              </a:rPr>
              <a:t>page table </a:t>
            </a:r>
            <a:r>
              <a:rPr lang="en-US" altLang="en-US" sz="2600">
                <a:latin typeface="Times New Roman" panose="02020603050405020304" pitchFamily="18" charset="0"/>
                <a:cs typeface="Times New Roman" panose="02020603050405020304" pitchFamily="18" charset="0"/>
              </a:rPr>
              <a:t>and mark as normal the page frame</a:t>
            </a:r>
          </a:p>
          <a:p>
            <a:pPr algn="just" eaLnBrk="1" hangingPunct="1">
              <a:lnSpc>
                <a:spcPct val="90000"/>
              </a:lnSpc>
              <a:buClrTx/>
              <a:buSzTx/>
              <a:buFont typeface="Arial" panose="020B0604020202020204" pitchFamily="34" charset="0"/>
              <a:buChar char="•"/>
            </a:pPr>
            <a:r>
              <a:rPr lang="en-US" altLang="en-US" sz="2600">
                <a:latin typeface="Times New Roman" panose="02020603050405020304" pitchFamily="18" charset="0"/>
                <a:cs typeface="Times New Roman" panose="02020603050405020304" pitchFamily="18" charset="0"/>
              </a:rPr>
              <a:t>The </a:t>
            </a:r>
            <a:r>
              <a:rPr lang="en-US" altLang="en-US" sz="2600" b="1">
                <a:latin typeface="Times New Roman" panose="02020603050405020304" pitchFamily="18" charset="0"/>
                <a:cs typeface="Times New Roman" panose="02020603050405020304" pitchFamily="18" charset="0"/>
              </a:rPr>
              <a:t>faulting instruction is backed up </a:t>
            </a:r>
            <a:r>
              <a:rPr lang="en-US" altLang="en-US" sz="2600">
                <a:latin typeface="Times New Roman" panose="02020603050405020304" pitchFamily="18" charset="0"/>
                <a:cs typeface="Times New Roman" panose="02020603050405020304" pitchFamily="18" charset="0"/>
              </a:rPr>
              <a:t>to the state it had when it began and the </a:t>
            </a:r>
            <a:r>
              <a:rPr lang="en-US" altLang="en-US" sz="2600" b="1">
                <a:latin typeface="Times New Roman" panose="02020603050405020304" pitchFamily="18" charset="0"/>
                <a:cs typeface="Times New Roman" panose="02020603050405020304" pitchFamily="18" charset="0"/>
              </a:rPr>
              <a:t>PC is reset </a:t>
            </a:r>
            <a:r>
              <a:rPr lang="en-US" altLang="en-US" sz="2600">
                <a:latin typeface="Times New Roman" panose="02020603050405020304" pitchFamily="18" charset="0"/>
                <a:cs typeface="Times New Roman" panose="02020603050405020304" pitchFamily="18" charset="0"/>
              </a:rPr>
              <a:t>to point to that instruction</a:t>
            </a:r>
          </a:p>
          <a:p>
            <a:pPr algn="just" eaLnBrk="1" hangingPunct="1">
              <a:lnSpc>
                <a:spcPct val="90000"/>
              </a:lnSpc>
              <a:buClrTx/>
              <a:buSzTx/>
              <a:buFont typeface="Arial" panose="020B0604020202020204" pitchFamily="34" charset="0"/>
              <a:buChar char="•"/>
            </a:pPr>
            <a:r>
              <a:rPr lang="en-US" altLang="en-US" sz="2600">
                <a:latin typeface="Times New Roman" panose="02020603050405020304" pitchFamily="18" charset="0"/>
                <a:cs typeface="Times New Roman" panose="02020603050405020304" pitchFamily="18" charset="0"/>
              </a:rPr>
              <a:t>The </a:t>
            </a:r>
            <a:r>
              <a:rPr lang="en-US" altLang="en-US" sz="2600" b="1">
                <a:latin typeface="Times New Roman" panose="02020603050405020304" pitchFamily="18" charset="0"/>
                <a:cs typeface="Times New Roman" panose="02020603050405020304" pitchFamily="18" charset="0"/>
              </a:rPr>
              <a:t>faulting process is scheduled</a:t>
            </a:r>
            <a:r>
              <a:rPr lang="en-US" altLang="en-US" sz="2600">
                <a:latin typeface="Times New Roman" panose="02020603050405020304" pitchFamily="18" charset="0"/>
                <a:cs typeface="Times New Roman" panose="02020603050405020304" pitchFamily="18" charset="0"/>
              </a:rPr>
              <a:t>, and the OS returns to the routine that called it</a:t>
            </a:r>
          </a:p>
          <a:p>
            <a:pPr algn="just" eaLnBrk="1" hangingPunct="1">
              <a:lnSpc>
                <a:spcPct val="90000"/>
              </a:lnSpc>
              <a:buClrTx/>
              <a:buSzTx/>
              <a:buFont typeface="Arial" panose="020B0604020202020204" pitchFamily="34" charset="0"/>
              <a:buChar char="•"/>
            </a:pPr>
            <a:r>
              <a:rPr lang="en-US" altLang="en-US" sz="2600">
                <a:latin typeface="Times New Roman" panose="02020603050405020304" pitchFamily="18" charset="0"/>
                <a:cs typeface="Times New Roman" panose="02020603050405020304" pitchFamily="18" charset="0"/>
              </a:rPr>
              <a:t>This routine </a:t>
            </a:r>
            <a:r>
              <a:rPr lang="en-US" altLang="en-US" sz="2600" b="1">
                <a:latin typeface="Times New Roman" panose="02020603050405020304" pitchFamily="18" charset="0"/>
                <a:cs typeface="Times New Roman" panose="02020603050405020304" pitchFamily="18" charset="0"/>
              </a:rPr>
              <a:t>reloads the registers </a:t>
            </a:r>
            <a:r>
              <a:rPr lang="en-US" altLang="en-US" sz="2600">
                <a:latin typeface="Times New Roman" panose="02020603050405020304" pitchFamily="18" charset="0"/>
                <a:cs typeface="Times New Roman" panose="02020603050405020304" pitchFamily="18" charset="0"/>
              </a:rPr>
              <a:t>and other state </a:t>
            </a:r>
            <a:r>
              <a:rPr lang="en-US" altLang="en-US" sz="2600" b="1">
                <a:latin typeface="Times New Roman" panose="02020603050405020304" pitchFamily="18" charset="0"/>
                <a:cs typeface="Times New Roman" panose="02020603050405020304" pitchFamily="18" charset="0"/>
              </a:rPr>
              <a:t>information</a:t>
            </a:r>
            <a:r>
              <a:rPr lang="en-US" altLang="en-US" sz="2600">
                <a:latin typeface="Times New Roman" panose="02020603050405020304" pitchFamily="18" charset="0"/>
                <a:cs typeface="Times New Roman" panose="02020603050405020304" pitchFamily="18" charset="0"/>
              </a:rPr>
              <a:t> and </a:t>
            </a:r>
            <a:r>
              <a:rPr lang="en-US" altLang="en-US" sz="2600" b="1">
                <a:latin typeface="Times New Roman" panose="02020603050405020304" pitchFamily="18" charset="0"/>
                <a:cs typeface="Times New Roman" panose="02020603050405020304" pitchFamily="18" charset="0"/>
              </a:rPr>
              <a:t>returns to user space to continue execution</a:t>
            </a:r>
            <a:r>
              <a:rPr lang="en-US" altLang="en-US" sz="2600">
                <a:latin typeface="Times New Roman" panose="02020603050405020304" pitchFamily="18" charset="0"/>
                <a:cs typeface="Times New Roman" panose="02020603050405020304" pitchFamily="18" charset="0"/>
              </a:rPr>
              <a:t>, as if no fault had occurred</a:t>
            </a:r>
            <a:endParaRPr lang="en-GB" altLang="en-US" sz="26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524000" y="0"/>
            <a:ext cx="76200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Instruction Backup</a:t>
            </a:r>
          </a:p>
        </p:txBody>
      </p:sp>
      <p:sp>
        <p:nvSpPr>
          <p:cNvPr id="19459" name="Rectangle 3"/>
          <p:cNvSpPr>
            <a:spLocks noGrp="1"/>
          </p:cNvSpPr>
          <p:nvPr>
            <p:ph type="body" idx="1"/>
          </p:nvPr>
        </p:nvSpPr>
        <p:spPr>
          <a:xfrm>
            <a:off x="0" y="1143000"/>
            <a:ext cx="9144000" cy="6019800"/>
          </a:xfrm>
        </p:spPr>
        <p:txBody>
          <a:bodyPr/>
          <a:lstStyle/>
          <a:p>
            <a:pPr algn="just">
              <a:lnSpc>
                <a:spcPct val="80000"/>
              </a:lnSpc>
              <a:spcBef>
                <a:spcPct val="0"/>
              </a:spcBef>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It is easier said than done </a:t>
            </a:r>
            <a:r>
              <a:rPr lang="en-US" altLang="en-US" sz="2800" b="1">
                <a:latin typeface="Times New Roman" panose="02020603050405020304" pitchFamily="18" charset="0"/>
                <a:cs typeface="Times New Roman" panose="02020603050405020304" pitchFamily="18" charset="0"/>
              </a:rPr>
              <a:t>“When the page fault occurs, the OS fetch the page needed, it must restart the instruction causing the trap”</a:t>
            </a:r>
          </a:p>
          <a:p>
            <a:pPr algn="just">
              <a:lnSpc>
                <a:spcPct val="80000"/>
              </a:lnSpc>
              <a:spcBef>
                <a:spcPct val="0"/>
              </a:spcBef>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Context</a:t>
            </a:r>
          </a:p>
          <a:p>
            <a:pPr lvl="1" algn="just">
              <a:lnSpc>
                <a:spcPct val="80000"/>
              </a:lnSpc>
              <a:spcBef>
                <a:spcPct val="0"/>
              </a:spcBef>
            </a:pPr>
            <a:r>
              <a:rPr lang="en-US" altLang="en-US" sz="2400" b="1">
                <a:latin typeface="Times New Roman" panose="02020603050405020304" pitchFamily="18" charset="0"/>
                <a:cs typeface="Times New Roman" panose="02020603050405020304" pitchFamily="18" charset="0"/>
              </a:rPr>
              <a:t>Where</a:t>
            </a:r>
            <a:r>
              <a:rPr lang="en-US" altLang="en-US" sz="2400">
                <a:latin typeface="Times New Roman" panose="02020603050405020304" pitchFamily="18" charset="0"/>
                <a:cs typeface="Times New Roman" panose="02020603050405020304" pitchFamily="18" charset="0"/>
              </a:rPr>
              <a:t> should the </a:t>
            </a:r>
            <a:r>
              <a:rPr lang="en-US" altLang="en-US" sz="2400" b="1">
                <a:latin typeface="Times New Roman" panose="02020603050405020304" pitchFamily="18" charset="0"/>
                <a:cs typeface="Times New Roman" panose="02020603050405020304" pitchFamily="18" charset="0"/>
              </a:rPr>
              <a:t>PC’s position be backed up </a:t>
            </a:r>
            <a:r>
              <a:rPr lang="en-US" altLang="en-US" sz="2400">
                <a:latin typeface="Times New Roman" panose="02020603050405020304" pitchFamily="18" charset="0"/>
                <a:cs typeface="Times New Roman" panose="02020603050405020304" pitchFamily="18" charset="0"/>
              </a:rPr>
              <a:t>when the progressed instructions occur errors?</a:t>
            </a:r>
          </a:p>
          <a:p>
            <a:pPr lvl="1" algn="just">
              <a:lnSpc>
                <a:spcPct val="80000"/>
              </a:lnSpc>
              <a:spcBef>
                <a:spcPct val="0"/>
              </a:spcBef>
            </a:pPr>
            <a:r>
              <a:rPr lang="en-US" altLang="en-US" sz="2400" b="1">
                <a:latin typeface="Times New Roman" panose="02020603050405020304" pitchFamily="18" charset="0"/>
                <a:cs typeface="Times New Roman" panose="02020603050405020304" pitchFamily="18" charset="0"/>
              </a:rPr>
              <a:t>Where</a:t>
            </a:r>
            <a:r>
              <a:rPr lang="en-US" altLang="en-US" sz="2400">
                <a:latin typeface="Times New Roman" panose="02020603050405020304" pitchFamily="18" charset="0"/>
                <a:cs typeface="Times New Roman" panose="02020603050405020304" pitchFamily="18" charset="0"/>
              </a:rPr>
              <a:t> should the </a:t>
            </a:r>
            <a:r>
              <a:rPr lang="en-US" altLang="en-US" sz="2400" b="1">
                <a:latin typeface="Times New Roman" panose="02020603050405020304" pitchFamily="18" charset="0"/>
                <a:cs typeface="Times New Roman" panose="02020603050405020304" pitchFamily="18" charset="0"/>
              </a:rPr>
              <a:t>PC’s position be loaded when the instruction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restarted</a:t>
            </a:r>
            <a:r>
              <a:rPr lang="en-US" altLang="en-US" sz="2400">
                <a:latin typeface="Times New Roman" panose="02020603050405020304" pitchFamily="18" charset="0"/>
                <a:cs typeface="Times New Roman" panose="02020603050405020304" pitchFamily="18" charset="0"/>
              </a:rPr>
              <a:t>?</a:t>
            </a:r>
          </a:p>
          <a:p>
            <a:pPr lvl="1" algn="just">
              <a:lnSpc>
                <a:spcPct val="80000"/>
              </a:lnSpc>
              <a:spcBef>
                <a:spcPct val="0"/>
              </a:spcBef>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value of PC </a:t>
            </a:r>
            <a:r>
              <a:rPr lang="en-US" altLang="en-US" sz="2400">
                <a:latin typeface="Times New Roman" panose="02020603050405020304" pitchFamily="18" charset="0"/>
                <a:cs typeface="Times New Roman" panose="02020603050405020304" pitchFamily="18" charset="0"/>
              </a:rPr>
              <a:t>at the time of the </a:t>
            </a:r>
            <a:r>
              <a:rPr lang="en-US" altLang="en-US" sz="2400" b="1">
                <a:latin typeface="Times New Roman" panose="02020603050405020304" pitchFamily="18" charset="0"/>
                <a:cs typeface="Times New Roman" panose="02020603050405020304" pitchFamily="18" charset="0"/>
              </a:rPr>
              <a:t>trap</a:t>
            </a:r>
            <a:r>
              <a:rPr lang="en-US" altLang="en-US" sz="2400">
                <a:latin typeface="Times New Roman" panose="02020603050405020304" pitchFamily="18" charset="0"/>
                <a:cs typeface="Times New Roman" panose="02020603050405020304" pitchFamily="18" charset="0"/>
              </a:rPr>
              <a:t> depends on which operand faulted and how the CPU’s microcode has been implemented</a:t>
            </a:r>
          </a:p>
          <a:p>
            <a:pPr lvl="1" algn="just">
              <a:lnSpc>
                <a:spcPct val="80000"/>
              </a:lnSpc>
              <a:spcBef>
                <a:spcPct val="0"/>
              </a:spcBef>
            </a:pPr>
            <a:r>
              <a:rPr lang="en-US" altLang="en-US" sz="2400">
                <a:solidFill>
                  <a:srgbClr val="00B050"/>
                </a:solidFill>
                <a:latin typeface="Times New Roman" panose="02020603050405020304" pitchFamily="18" charset="0"/>
                <a:cs typeface="Times New Roman" panose="02020603050405020304" pitchFamily="18" charset="0"/>
              </a:rPr>
              <a:t>In </a:t>
            </a:r>
            <a:r>
              <a:rPr lang="en-US" altLang="en-US" sz="2400" b="1">
                <a:solidFill>
                  <a:srgbClr val="00B050"/>
                </a:solidFill>
                <a:latin typeface="Times New Roman" panose="02020603050405020304" pitchFamily="18" charset="0"/>
                <a:cs typeface="Times New Roman" panose="02020603050405020304" pitchFamily="18" charset="0"/>
              </a:rPr>
              <a:t>auto-incrementing mode</a:t>
            </a:r>
          </a:p>
          <a:p>
            <a:pPr lvl="2" algn="just">
              <a:lnSpc>
                <a:spcPct val="80000"/>
              </a:lnSpc>
            </a:pPr>
            <a:r>
              <a:rPr lang="en-US" altLang="en-US" sz="2000" b="1">
                <a:latin typeface="Times New Roman" panose="02020603050405020304" pitchFamily="18" charset="0"/>
                <a:cs typeface="Times New Roman" panose="02020603050405020304" pitchFamily="18" charset="0"/>
              </a:rPr>
              <a:t>First approach</a:t>
            </a:r>
          </a:p>
          <a:p>
            <a:pPr lvl="3"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increment</a:t>
            </a:r>
            <a:r>
              <a:rPr lang="en-US" altLang="en-US" sz="1800">
                <a:latin typeface="Times New Roman" panose="02020603050405020304" pitchFamily="18" charset="0"/>
                <a:cs typeface="Times New Roman" panose="02020603050405020304" pitchFamily="18" charset="0"/>
              </a:rPr>
              <a:t> may be </a:t>
            </a:r>
            <a:r>
              <a:rPr lang="en-US" altLang="en-US" sz="1800" b="1">
                <a:latin typeface="Times New Roman" panose="02020603050405020304" pitchFamily="18" charset="0"/>
                <a:cs typeface="Times New Roman" panose="02020603050405020304" pitchFamily="18" charset="0"/>
              </a:rPr>
              <a:t>done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before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memory reference</a:t>
            </a:r>
          </a:p>
          <a:p>
            <a:pPr lvl="3" algn="just">
              <a:lnSpc>
                <a:spcPct val="80000"/>
              </a:lnSpc>
            </a:pPr>
            <a:r>
              <a:rPr lang="en-US" altLang="en-US" sz="1800" b="1">
                <a:latin typeface="Times New Roman" panose="02020603050405020304" pitchFamily="18" charset="0"/>
                <a:cs typeface="Times New Roman" panose="02020603050405020304" pitchFamily="18" charset="0"/>
              </a:rPr>
              <a:t>Before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restarting</a:t>
            </a:r>
            <a:r>
              <a:rPr lang="en-US" altLang="en-US" sz="1800">
                <a:latin typeface="Times New Roman" panose="02020603050405020304" pitchFamily="18" charset="0"/>
                <a:cs typeface="Times New Roman" panose="02020603050405020304" pitchFamily="18" charset="0"/>
              </a:rPr>
              <a:t> the instruction, the </a:t>
            </a:r>
            <a:r>
              <a:rPr lang="en-US" altLang="en-US" sz="1800" b="1">
                <a:latin typeface="Times New Roman" panose="02020603050405020304" pitchFamily="18" charset="0"/>
                <a:cs typeface="Times New Roman" panose="02020603050405020304" pitchFamily="18" charset="0"/>
              </a:rPr>
              <a:t>OS</a:t>
            </a:r>
            <a:r>
              <a:rPr lang="en-US" altLang="en-US" sz="1800">
                <a:latin typeface="Times New Roman" panose="02020603050405020304" pitchFamily="18" charset="0"/>
                <a:cs typeface="Times New Roman" panose="02020603050405020304" pitchFamily="18" charset="0"/>
              </a:rPr>
              <a:t> must </a:t>
            </a:r>
            <a:r>
              <a:rPr lang="en-US" altLang="en-US" sz="1800" b="1">
                <a:latin typeface="Times New Roman" panose="02020603050405020304" pitchFamily="18" charset="0"/>
                <a:cs typeface="Times New Roman" panose="02020603050405020304" pitchFamily="18" charset="0"/>
              </a:rPr>
              <a:t>decrease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register</a:t>
            </a:r>
          </a:p>
          <a:p>
            <a:pPr lvl="2" algn="just">
              <a:lnSpc>
                <a:spcPct val="80000"/>
              </a:lnSpc>
            </a:pPr>
            <a:r>
              <a:rPr lang="en-US" altLang="en-US" sz="2000" b="1">
                <a:latin typeface="Times New Roman" panose="02020603050405020304" pitchFamily="18" charset="0"/>
                <a:cs typeface="Times New Roman" panose="02020603050405020304" pitchFamily="18" charset="0"/>
              </a:rPr>
              <a:t>Second approach</a:t>
            </a:r>
          </a:p>
          <a:p>
            <a:pPr lvl="3"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auto-increment </a:t>
            </a:r>
            <a:r>
              <a:rPr lang="en-US" altLang="en-US" sz="1800">
                <a:latin typeface="Times New Roman" panose="02020603050405020304" pitchFamily="18" charset="0"/>
                <a:cs typeface="Times New Roman" panose="02020603050405020304" pitchFamily="18" charset="0"/>
              </a:rPr>
              <a:t>may be </a:t>
            </a:r>
            <a:r>
              <a:rPr lang="en-US" altLang="en-US" sz="1800" b="1">
                <a:latin typeface="Times New Roman" panose="02020603050405020304" pitchFamily="18" charset="0"/>
                <a:cs typeface="Times New Roman" panose="02020603050405020304" pitchFamily="18" charset="0"/>
              </a:rPr>
              <a:t>done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after</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memory reference</a:t>
            </a:r>
          </a:p>
          <a:p>
            <a:pPr lvl="3"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OS do nothing </a:t>
            </a:r>
            <a:r>
              <a:rPr lang="en-US" altLang="en-US" sz="1800">
                <a:latin typeface="Times New Roman" panose="02020603050405020304" pitchFamily="18" charset="0"/>
                <a:cs typeface="Times New Roman" panose="02020603050405020304" pitchFamily="18" charset="0"/>
              </a:rPr>
              <a:t>to restart the instruction</a:t>
            </a:r>
          </a:p>
          <a:p>
            <a:pPr lvl="1" algn="just">
              <a:lnSpc>
                <a:spcPct val="80000"/>
              </a:lnSpc>
            </a:pPr>
            <a:r>
              <a:rPr lang="en-US" altLang="en-US" sz="2400">
                <a:latin typeface="Times New Roman" panose="02020603050405020304" pitchFamily="18" charset="0"/>
                <a:cs typeface="Times New Roman" panose="02020603050405020304" pitchFamily="18" charset="0"/>
              </a:rPr>
              <a:t>In </a:t>
            </a:r>
            <a:r>
              <a:rPr lang="en-US" altLang="en-US" sz="2400" b="1">
                <a:latin typeface="Times New Roman" panose="02020603050405020304" pitchFamily="18" charset="0"/>
                <a:cs typeface="Times New Roman" panose="02020603050405020304" pitchFamily="18" charset="0"/>
              </a:rPr>
              <a:t>auto-decrementing mode</a:t>
            </a:r>
            <a:r>
              <a:rPr lang="en-US" altLang="en-US" sz="2400">
                <a:latin typeface="Times New Roman" panose="02020603050405020304" pitchFamily="18" charset="0"/>
                <a:cs typeface="Times New Roman" panose="02020603050405020304" pitchFamily="18" charset="0"/>
              </a:rPr>
              <a:t>, a similar </a:t>
            </a:r>
            <a:r>
              <a:rPr lang="en-US" altLang="en-US" sz="2400" b="1">
                <a:latin typeface="Times New Roman" panose="02020603050405020304" pitchFamily="18" charset="0"/>
                <a:cs typeface="Times New Roman" panose="02020603050405020304" pitchFamily="18" charset="0"/>
              </a:rPr>
              <a:t>problems also occur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Instruction Backup</a:t>
            </a:r>
          </a:p>
        </p:txBody>
      </p:sp>
      <p:sp>
        <p:nvSpPr>
          <p:cNvPr id="35843" name="Rectangle 3"/>
          <p:cNvSpPr>
            <a:spLocks noGrp="1"/>
          </p:cNvSpPr>
          <p:nvPr>
            <p:ph type="body" idx="1"/>
          </p:nvPr>
        </p:nvSpPr>
        <p:spPr>
          <a:xfrm>
            <a:off x="228600" y="914400"/>
            <a:ext cx="8915400" cy="5943600"/>
          </a:xfrm>
        </p:spPr>
        <p:txBody>
          <a:bodyPr/>
          <a:lstStyle/>
          <a:p>
            <a:pPr algn="just">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Problem</a:t>
            </a:r>
          </a:p>
          <a:p>
            <a:pPr lvl="1" algn="just">
              <a:lnSpc>
                <a:spcPct val="80000"/>
              </a:lnSpc>
            </a:pP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page fault occurs when</a:t>
            </a:r>
            <a:r>
              <a:rPr lang="en-US" altLang="en-US" sz="2400" dirty="0">
                <a:latin typeface="Times New Roman" panose="02020603050405020304" pitchFamily="18" charset="0"/>
                <a:cs typeface="Times New Roman" panose="02020603050405020304" pitchFamily="18" charset="0"/>
              </a:rPr>
              <a:t> a instruction reference the memory, the </a:t>
            </a:r>
            <a:r>
              <a:rPr lang="en-US" altLang="en-US" sz="2400" b="1" dirty="0">
                <a:latin typeface="Times New Roman" panose="02020603050405020304" pitchFamily="18" charset="0"/>
                <a:cs typeface="Times New Roman" panose="02020603050405020304" pitchFamily="18" charset="0"/>
              </a:rPr>
              <a:t>instruction can occur at the operands</a:t>
            </a:r>
          </a:p>
          <a:p>
            <a:pPr lvl="1" algn="just">
              <a:lnSpc>
                <a:spcPct val="80000"/>
              </a:lnSpc>
            </a:pPr>
            <a:r>
              <a:rPr lang="en-US" altLang="en-US" sz="2400" dirty="0">
                <a:latin typeface="Times New Roman" panose="02020603050405020304" pitchFamily="18" charset="0"/>
                <a:cs typeface="Times New Roman" panose="02020603050405020304" pitchFamily="18" charset="0"/>
              </a:rPr>
              <a:t>To </a:t>
            </a:r>
            <a:r>
              <a:rPr lang="en-US" altLang="en-US" sz="2400" b="1" dirty="0">
                <a:latin typeface="Times New Roman" panose="02020603050405020304" pitchFamily="18" charset="0"/>
                <a:cs typeface="Times New Roman" panose="02020603050405020304" pitchFamily="18" charset="0"/>
              </a:rPr>
              <a:t>restart</a:t>
            </a:r>
            <a:r>
              <a:rPr lang="en-US" altLang="en-US" sz="2400" dirty="0">
                <a:latin typeface="Times New Roman" panose="02020603050405020304" pitchFamily="18" charset="0"/>
                <a:cs typeface="Times New Roman" panose="02020603050405020304" pitchFamily="18" charset="0"/>
              </a:rPr>
              <a:t> the instruction, the </a:t>
            </a:r>
            <a:r>
              <a:rPr lang="en-US" altLang="en-US" sz="2400" b="1" dirty="0">
                <a:latin typeface="Times New Roman" panose="02020603050405020304" pitchFamily="18" charset="0"/>
                <a:cs typeface="Times New Roman" panose="02020603050405020304" pitchFamily="18" charset="0"/>
              </a:rPr>
              <a:t>OS</a:t>
            </a:r>
            <a:r>
              <a:rPr lang="en-US" altLang="en-US" sz="2400" dirty="0">
                <a:latin typeface="Times New Roman" panose="02020603050405020304" pitchFamily="18" charset="0"/>
                <a:cs typeface="Times New Roman" panose="02020603050405020304" pitchFamily="18" charset="0"/>
              </a:rPr>
              <a:t> must </a:t>
            </a:r>
            <a:r>
              <a:rPr lang="en-US" altLang="en-US" sz="2400" b="1" dirty="0">
                <a:latin typeface="Times New Roman" panose="02020603050405020304" pitchFamily="18" charset="0"/>
                <a:cs typeface="Times New Roman" panose="02020603050405020304" pitchFamily="18" charset="0"/>
              </a:rPr>
              <a:t>determine</a:t>
            </a:r>
            <a:r>
              <a:rPr lang="en-US" altLang="en-US" sz="2400" dirty="0">
                <a:latin typeface="Times New Roman" panose="02020603050405020304" pitchFamily="18" charset="0"/>
                <a:cs typeface="Times New Roman" panose="02020603050405020304" pitchFamily="18" charset="0"/>
              </a:rPr>
              <a:t> where the </a:t>
            </a:r>
            <a:r>
              <a:rPr lang="en-US" altLang="en-US" sz="2400" b="1" dirty="0">
                <a:latin typeface="Times New Roman" panose="02020603050405020304" pitchFamily="18" charset="0"/>
                <a:cs typeface="Times New Roman" panose="02020603050405020304" pitchFamily="18" charset="0"/>
              </a:rPr>
              <a:t>first byte of instruction </a:t>
            </a:r>
            <a:r>
              <a:rPr lang="en-US" altLang="en-US" sz="2400" dirty="0">
                <a:latin typeface="Times New Roman" panose="02020603050405020304" pitchFamily="18" charset="0"/>
                <a:cs typeface="Times New Roman" panose="02020603050405020304" pitchFamily="18" charset="0"/>
              </a:rPr>
              <a:t>is</a:t>
            </a:r>
          </a:p>
          <a:p>
            <a:pPr lvl="1" algn="just">
              <a:lnSpc>
                <a:spcPct val="80000"/>
              </a:lnSpc>
            </a:pP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OS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cannot know the command </a:t>
            </a:r>
            <a:r>
              <a:rPr lang="en-US" altLang="en-US" sz="2400" dirty="0">
                <a:latin typeface="Times New Roman" panose="02020603050405020304" pitchFamily="18" charset="0"/>
                <a:cs typeface="Times New Roman" panose="02020603050405020304" pitchFamily="18" charset="0"/>
              </a:rPr>
              <a:t>(operator) if the fault occurs at </a:t>
            </a:r>
            <a:r>
              <a:rPr lang="en-US" altLang="en-US" sz="2400">
                <a:latin typeface="Times New Roman" panose="02020603050405020304" pitchFamily="18" charset="0"/>
                <a:cs typeface="Times New Roman" panose="02020603050405020304" pitchFamily="18" charset="0"/>
              </a:rPr>
              <a:t>the operand.</a:t>
            </a:r>
            <a:endParaRPr lang="en-US" altLang="en-US" sz="2400" dirty="0">
              <a:latin typeface="Times New Roman" panose="02020603050405020304" pitchFamily="18" charset="0"/>
              <a:cs typeface="Times New Roman" panose="02020603050405020304" pitchFamily="18" charset="0"/>
            </a:endParaRPr>
          </a:p>
          <a:p>
            <a:pPr lvl="1" algn="just">
              <a:lnSpc>
                <a:spcPct val="80000"/>
              </a:lnSpc>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OS</a:t>
            </a:r>
            <a:r>
              <a:rPr lang="en-US" altLang="en-US" sz="2400" dirty="0">
                <a:latin typeface="Times New Roman" panose="02020603050405020304" pitchFamily="18" charset="0"/>
                <a:cs typeface="Times New Roman" panose="02020603050405020304" pitchFamily="18" charset="0"/>
              </a:rPr>
              <a:t> has to </a:t>
            </a:r>
            <a:r>
              <a:rPr lang="en-US" altLang="en-US" sz="2400" b="1" dirty="0">
                <a:latin typeface="Times New Roman" panose="02020603050405020304" pitchFamily="18" charset="0"/>
                <a:cs typeface="Times New Roman" panose="02020603050405020304" pitchFamily="18" charset="0"/>
              </a:rPr>
              <a:t>jump</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through</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hoops</a:t>
            </a:r>
            <a:r>
              <a:rPr lang="en-US" altLang="en-US" sz="2400" dirty="0">
                <a:latin typeface="Times New Roman" panose="02020603050405020304" pitchFamily="18" charset="0"/>
                <a:cs typeface="Times New Roman" panose="02020603050405020304" pitchFamily="18" charset="0"/>
              </a:rPr>
              <a:t> to </a:t>
            </a:r>
            <a:r>
              <a:rPr lang="en-US" altLang="en-US" sz="2400" b="1" dirty="0">
                <a:latin typeface="Times New Roman" panose="02020603050405020304" pitchFamily="18" charset="0"/>
                <a:cs typeface="Times New Roman" panose="02020603050405020304" pitchFamily="18" charset="0"/>
              </a:rPr>
              <a:t>figure out </a:t>
            </a:r>
            <a:r>
              <a:rPr lang="en-US" altLang="en-US" sz="2400" dirty="0">
                <a:latin typeface="Times New Roman" panose="02020603050405020304" pitchFamily="18" charset="0"/>
                <a:cs typeface="Times New Roman" panose="02020603050405020304" pitchFamily="18" charset="0"/>
              </a:rPr>
              <a:t>what </a:t>
            </a:r>
            <a:r>
              <a:rPr lang="en-US" altLang="en-US" sz="2400" b="1" dirty="0">
                <a:latin typeface="Times New Roman" panose="02020603050405020304" pitchFamily="18" charset="0"/>
                <a:cs typeface="Times New Roman" panose="02020603050405020304" pitchFamily="18" charset="0"/>
              </a:rPr>
              <a:t>happened</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how to repair it </a:t>
            </a:r>
            <a:r>
              <a:rPr lang="en-US" altLang="en-US" sz="2400" dirty="0">
                <a:solidFill>
                  <a:srgbClr val="FF0000"/>
                </a:solidFill>
                <a:latin typeface="Times New Roman" panose="02020603050405020304" pitchFamily="18" charset="0"/>
                <a:cs typeface="Times New Roman" panose="02020603050405020304" pitchFamily="18" charset="0"/>
              </a:rPr>
              <a:t>(how to an operator as individual or atomicity)</a:t>
            </a:r>
          </a:p>
          <a:p>
            <a:pPr algn="just">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Solution</a:t>
            </a:r>
          </a:p>
          <a:p>
            <a:pPr lvl="1" algn="just">
              <a:lnSpc>
                <a:spcPct val="80000"/>
              </a:lnSpc>
            </a:pPr>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hidden internal </a:t>
            </a:r>
            <a:r>
              <a:rPr lang="en-US" altLang="en-US" sz="2400" dirty="0">
                <a:latin typeface="Times New Roman" panose="02020603050405020304" pitchFamily="18" charset="0"/>
                <a:cs typeface="Times New Roman" panose="02020603050405020304" pitchFamily="18" charset="0"/>
              </a:rPr>
              <a:t>is </a:t>
            </a:r>
            <a:r>
              <a:rPr lang="en-US" altLang="en-US" sz="2400" b="1" dirty="0">
                <a:latin typeface="Times New Roman" panose="02020603050405020304" pitchFamily="18" charset="0"/>
                <a:cs typeface="Times New Roman" panose="02020603050405020304" pitchFamily="18" charset="0"/>
              </a:rPr>
              <a:t>used</a:t>
            </a:r>
            <a:r>
              <a:rPr lang="en-US" altLang="en-US" sz="2400" dirty="0">
                <a:latin typeface="Times New Roman" panose="02020603050405020304" pitchFamily="18" charset="0"/>
                <a:cs typeface="Times New Roman" panose="02020603050405020304" pitchFamily="18" charset="0"/>
              </a:rPr>
              <a:t> to </a:t>
            </a:r>
            <a:r>
              <a:rPr lang="en-US" altLang="en-US" sz="2400" b="1" dirty="0">
                <a:latin typeface="Times New Roman" panose="02020603050405020304" pitchFamily="18" charset="0"/>
                <a:cs typeface="Times New Roman" panose="02020603050405020304" pitchFamily="18" charset="0"/>
              </a:rPr>
              <a:t>store</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PC</a:t>
            </a:r>
            <a:r>
              <a:rPr lang="en-US" altLang="en-US" sz="2400" dirty="0">
                <a:latin typeface="Times New Roman" panose="02020603050405020304" pitchFamily="18" charset="0"/>
                <a:cs typeface="Times New Roman" panose="02020603050405020304" pitchFamily="18" charset="0"/>
              </a:rPr>
              <a:t> before each </a:t>
            </a:r>
            <a:r>
              <a:rPr lang="en-US" altLang="en-US" sz="2400" b="1" dirty="0">
                <a:latin typeface="Times New Roman" panose="02020603050405020304" pitchFamily="18" charset="0"/>
                <a:cs typeface="Times New Roman" panose="02020603050405020304" pitchFamily="18" charset="0"/>
              </a:rPr>
              <a:t>instruction</a:t>
            </a:r>
            <a:r>
              <a:rPr lang="en-US" altLang="en-US" sz="2400" dirty="0">
                <a:latin typeface="Times New Roman" panose="02020603050405020304" pitchFamily="18" charset="0"/>
                <a:cs typeface="Times New Roman" panose="02020603050405020304" pitchFamily="18" charset="0"/>
              </a:rPr>
              <a:t> is </a:t>
            </a:r>
            <a:r>
              <a:rPr lang="en-US" altLang="en-US" sz="2400" b="1" dirty="0">
                <a:latin typeface="Times New Roman" panose="02020603050405020304" pitchFamily="18" charset="0"/>
                <a:cs typeface="Times New Roman" panose="02020603050405020304" pitchFamily="18" charset="0"/>
              </a:rPr>
              <a:t>executed</a:t>
            </a:r>
          </a:p>
          <a:p>
            <a:pPr lvl="1" algn="just">
              <a:lnSpc>
                <a:spcPct val="80000"/>
              </a:lnSpc>
            </a:pPr>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second register </a:t>
            </a:r>
            <a:r>
              <a:rPr lang="en-US" altLang="en-US" sz="2400" dirty="0">
                <a:latin typeface="Times New Roman" panose="02020603050405020304" pitchFamily="18" charset="0"/>
                <a:cs typeface="Times New Roman" panose="02020603050405020304" pitchFamily="18" charset="0"/>
              </a:rPr>
              <a:t>is used to </a:t>
            </a:r>
            <a:r>
              <a:rPr lang="en-US" altLang="en-US" sz="2400" b="1" dirty="0">
                <a:latin typeface="Times New Roman" panose="02020603050405020304" pitchFamily="18" charset="0"/>
                <a:cs typeface="Times New Roman" panose="02020603050405020304" pitchFamily="18" charset="0"/>
              </a:rPr>
              <a:t>store</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registers auto-incremented or auto-decremented</a:t>
            </a:r>
            <a:r>
              <a:rPr lang="en-US" altLang="en-US" sz="2400" dirty="0">
                <a:latin typeface="Times New Roman" panose="02020603050405020304" pitchFamily="18" charset="0"/>
                <a:cs typeface="Times New Roman" panose="02020603050405020304" pitchFamily="18" charset="0"/>
              </a:rPr>
              <a:t>, and by </a:t>
            </a:r>
            <a:r>
              <a:rPr lang="en-US" altLang="en-US" sz="2400" b="1" dirty="0">
                <a:latin typeface="Times New Roman" panose="02020603050405020304" pitchFamily="18" charset="0"/>
                <a:cs typeface="Times New Roman" panose="02020603050405020304" pitchFamily="18" charset="0"/>
              </a:rPr>
              <a:t>how much</a:t>
            </a:r>
          </a:p>
          <a:p>
            <a:pPr lvl="1" algn="just">
              <a:lnSpc>
                <a:spcPct val="80000"/>
              </a:lnSpc>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When the </a:t>
            </a:r>
            <a:r>
              <a:rPr lang="en-US" altLang="en-US" sz="2400" b="1" dirty="0">
                <a:latin typeface="Times New Roman" panose="02020603050405020304" pitchFamily="18" charset="0"/>
                <a:cs typeface="Times New Roman" panose="02020603050405020304" pitchFamily="18" charset="0"/>
              </a:rPr>
              <a:t>fault instruction is restarted</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OS</a:t>
            </a:r>
            <a:r>
              <a:rPr lang="en-US" altLang="en-US" sz="2400" dirty="0">
                <a:latin typeface="Times New Roman" panose="02020603050405020304" pitchFamily="18" charset="0"/>
                <a:cs typeface="Times New Roman" panose="02020603050405020304" pitchFamily="18" charset="0"/>
              </a:rPr>
              <a:t> can </a:t>
            </a:r>
            <a:r>
              <a:rPr lang="en-US" altLang="en-US" sz="2400" b="1" dirty="0">
                <a:latin typeface="Times New Roman" panose="02020603050405020304" pitchFamily="18" charset="0"/>
                <a:cs typeface="Times New Roman" panose="02020603050405020304" pitchFamily="18" charset="0"/>
              </a:rPr>
              <a:t>unambiguously</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undo all the effects of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843">
                                            <p:txEl>
                                              <p:pRg st="6" end="6"/>
                                            </p:txEl>
                                          </p:spTgt>
                                        </p:tgtEl>
                                        <p:attrNameLst>
                                          <p:attrName>style.visibility</p:attrName>
                                        </p:attrNameLst>
                                      </p:cBhvr>
                                      <p:to>
                                        <p:strVal val="visible"/>
                                      </p:to>
                                    </p:set>
                                    <p:animEffect transition="in" filter="checkerboard(across)">
                                      <p:cBhvr>
                                        <p:cTn id="7" dur="500"/>
                                        <p:tgtEl>
                                          <p:spTgt spid="35843">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5843">
                                            <p:txEl>
                                              <p:pRg st="7" end="7"/>
                                            </p:txEl>
                                          </p:spTgt>
                                        </p:tgtEl>
                                        <p:attrNameLst>
                                          <p:attrName>style.visibility</p:attrName>
                                        </p:attrNameLst>
                                      </p:cBhvr>
                                      <p:to>
                                        <p:strVal val="visible"/>
                                      </p:to>
                                    </p:set>
                                    <p:animEffect transition="in" filter="checkerboard(across)">
                                      <p:cBhvr>
                                        <p:cTn id="10" dur="500"/>
                                        <p:tgtEl>
                                          <p:spTgt spid="35843">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5843">
                                            <p:txEl>
                                              <p:pRg st="8" end="8"/>
                                            </p:txEl>
                                          </p:spTgt>
                                        </p:tgtEl>
                                        <p:attrNameLst>
                                          <p:attrName>style.visibility</p:attrName>
                                        </p:attrNameLst>
                                      </p:cBhvr>
                                      <p:to>
                                        <p:strVal val="visible"/>
                                      </p:to>
                                    </p:set>
                                    <p:animEffect transition="in" filter="checkerboard(across)">
                                      <p:cBhvr>
                                        <p:cTn id="13" dur="500"/>
                                        <p:tgtEl>
                                          <p:spTgt spid="35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Locking Pages in Memory</a:t>
            </a:r>
          </a:p>
        </p:txBody>
      </p:sp>
      <p:sp>
        <p:nvSpPr>
          <p:cNvPr id="36867" name="Rectangle 3"/>
          <p:cNvSpPr>
            <a:spLocks noGrp="1"/>
          </p:cNvSpPr>
          <p:nvPr>
            <p:ph type="body" idx="1"/>
          </p:nvPr>
        </p:nvSpPr>
        <p:spPr>
          <a:xfrm>
            <a:off x="0" y="838200"/>
            <a:ext cx="9144000" cy="5867400"/>
          </a:xfrm>
        </p:spPr>
        <p:txBody>
          <a:bodyPr/>
          <a:lstStyle/>
          <a:p>
            <a:pPr algn="just">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Problems</a:t>
            </a:r>
          </a:p>
          <a:p>
            <a:pPr lvl="1" algn="just">
              <a:lnSpc>
                <a:spcPct val="90000"/>
              </a:lnSpc>
            </a:pPr>
            <a:r>
              <a:rPr lang="en-US" altLang="en-US" sz="2200">
                <a:latin typeface="Times New Roman" panose="02020603050405020304" pitchFamily="18" charset="0"/>
                <a:cs typeface="Times New Roman" panose="02020603050405020304" pitchFamily="18" charset="0"/>
              </a:rPr>
              <a:t>While the </a:t>
            </a:r>
            <a:r>
              <a:rPr lang="en-US" altLang="en-US" sz="2200" b="1">
                <a:latin typeface="Times New Roman" panose="02020603050405020304" pitchFamily="18" charset="0"/>
                <a:cs typeface="Times New Roman" panose="02020603050405020304" pitchFamily="18" charset="0"/>
              </a:rPr>
              <a:t>process</a:t>
            </a:r>
            <a:r>
              <a:rPr lang="en-US" altLang="en-US" sz="2200">
                <a:latin typeface="Times New Roman" panose="02020603050405020304" pitchFamily="18" charset="0"/>
                <a:cs typeface="Times New Roman" panose="02020603050405020304" pitchFamily="18" charset="0"/>
              </a:rPr>
              <a:t> is </a:t>
            </a:r>
            <a:r>
              <a:rPr lang="en-US" altLang="en-US" sz="2200" b="1">
                <a:latin typeface="Times New Roman" panose="02020603050405020304" pitchFamily="18" charset="0"/>
                <a:cs typeface="Times New Roman" panose="02020603050405020304" pitchFamily="18" charset="0"/>
              </a:rPr>
              <a:t>suspended</a:t>
            </a:r>
            <a:r>
              <a:rPr lang="en-US" altLang="en-US" sz="2200">
                <a:latin typeface="Times New Roman" panose="02020603050405020304" pitchFamily="18" charset="0"/>
                <a:cs typeface="Times New Roman" panose="02020603050405020304" pitchFamily="18" charset="0"/>
              </a:rPr>
              <a:t> because it is </a:t>
            </a:r>
            <a:r>
              <a:rPr lang="en-US" altLang="en-US" sz="2200" b="1">
                <a:latin typeface="Times New Roman" panose="02020603050405020304" pitchFamily="18" charset="0"/>
                <a:cs typeface="Times New Roman" panose="02020603050405020304" pitchFamily="18" charset="0"/>
              </a:rPr>
              <a:t>waiting for the I/O </a:t>
            </a:r>
            <a:r>
              <a:rPr lang="en-US" altLang="en-US" sz="2200">
                <a:latin typeface="Times New Roman" panose="02020603050405020304" pitchFamily="18" charset="0"/>
                <a:cs typeface="Times New Roman" panose="02020603050405020304" pitchFamily="18" charset="0"/>
              </a:rPr>
              <a:t>to complete, </a:t>
            </a:r>
            <a:r>
              <a:rPr lang="en-US" altLang="en-US" sz="2200" b="1">
                <a:latin typeface="Times New Roman" panose="02020603050405020304" pitchFamily="18" charset="0"/>
                <a:cs typeface="Times New Roman" panose="02020603050405020304" pitchFamily="18" charset="0"/>
              </a:rPr>
              <a:t>another process is run</a:t>
            </a:r>
            <a:r>
              <a:rPr lang="en-US" altLang="en-US" sz="2200">
                <a:latin typeface="Times New Roman" panose="02020603050405020304" pitchFamily="18" charset="0"/>
                <a:cs typeface="Times New Roman" panose="02020603050405020304" pitchFamily="18" charset="0"/>
              </a:rPr>
              <a:t>. </a:t>
            </a:r>
          </a:p>
          <a:p>
            <a:pPr lvl="1" algn="just">
              <a:lnSpc>
                <a:spcPct val="90000"/>
              </a:lnSpc>
            </a:pPr>
            <a:r>
              <a:rPr lang="en-US" altLang="en-US" sz="2200" b="1">
                <a:latin typeface="Times New Roman" panose="02020603050405020304" pitchFamily="18" charset="0"/>
                <a:cs typeface="Times New Roman" panose="02020603050405020304" pitchFamily="18" charset="0"/>
              </a:rPr>
              <a:t>However</a:t>
            </a:r>
            <a:r>
              <a:rPr lang="en-US" altLang="en-US" sz="2200">
                <a:latin typeface="Times New Roman" panose="02020603050405020304" pitchFamily="18" charset="0"/>
                <a:cs typeface="Times New Roman" panose="02020603050405020304" pitchFamily="18" charset="0"/>
              </a:rPr>
              <a:t>, this </a:t>
            </a:r>
            <a:r>
              <a:rPr lang="en-US" altLang="en-US" sz="2200" b="1">
                <a:latin typeface="Times New Roman" panose="02020603050405020304" pitchFamily="18" charset="0"/>
                <a:cs typeface="Times New Roman" panose="02020603050405020304" pitchFamily="18" charset="0"/>
              </a:rPr>
              <a:t>other process gets</a:t>
            </a:r>
            <a:r>
              <a:rPr lang="en-US" altLang="en-US" sz="2200">
                <a:latin typeface="Times New Roman" panose="02020603050405020304" pitchFamily="18" charset="0"/>
                <a:cs typeface="Times New Roman" panose="02020603050405020304" pitchFamily="18" charset="0"/>
              </a:rPr>
              <a:t> a </a:t>
            </a:r>
            <a:r>
              <a:rPr lang="en-US" altLang="en-US" sz="2200" b="1">
                <a:latin typeface="Times New Roman" panose="02020603050405020304" pitchFamily="18" charset="0"/>
                <a:cs typeface="Times New Roman" panose="02020603050405020304" pitchFamily="18" charset="0"/>
              </a:rPr>
              <a:t>page fault</a:t>
            </a:r>
          </a:p>
          <a:p>
            <a:pPr lvl="1" algn="just">
              <a:lnSpc>
                <a:spcPct val="90000"/>
              </a:lnSpc>
            </a:pPr>
            <a:r>
              <a:rPr lang="en-US" altLang="en-US" sz="2200">
                <a:latin typeface="Times New Roman" panose="02020603050405020304" pitchFamily="18" charset="0"/>
                <a:cs typeface="Times New Roman" panose="02020603050405020304" pitchFamily="18" charset="0"/>
              </a:rPr>
              <a:t>If the </a:t>
            </a:r>
            <a:r>
              <a:rPr lang="en-US" altLang="en-US" sz="2200" b="1">
                <a:latin typeface="Times New Roman" panose="02020603050405020304" pitchFamily="18" charset="0"/>
                <a:cs typeface="Times New Roman" panose="02020603050405020304" pitchFamily="18" charset="0"/>
              </a:rPr>
              <a:t>global paging algorithm </a:t>
            </a:r>
            <a:r>
              <a:rPr lang="en-US" altLang="en-US" sz="2200">
                <a:latin typeface="Times New Roman" panose="02020603050405020304" pitchFamily="18" charset="0"/>
                <a:cs typeface="Times New Roman" panose="02020603050405020304" pitchFamily="18" charset="0"/>
              </a:rPr>
              <a:t>is used, there is a </a:t>
            </a:r>
            <a:r>
              <a:rPr lang="en-US" altLang="en-US" sz="2200" b="1">
                <a:latin typeface="Times New Roman" panose="02020603050405020304" pitchFamily="18" charset="0"/>
                <a:cs typeface="Times New Roman" panose="02020603050405020304" pitchFamily="18" charset="0"/>
              </a:rPr>
              <a:t>chance</a:t>
            </a:r>
            <a:r>
              <a:rPr lang="en-US" altLang="en-US" sz="2200">
                <a:latin typeface="Times New Roman" panose="02020603050405020304" pitchFamily="18" charset="0"/>
                <a:cs typeface="Times New Roman" panose="02020603050405020304" pitchFamily="18" charset="0"/>
              </a:rPr>
              <a:t> that the </a:t>
            </a:r>
            <a:r>
              <a:rPr lang="en-US" altLang="en-US" sz="2200" b="1">
                <a:latin typeface="Times New Roman" panose="02020603050405020304" pitchFamily="18" charset="0"/>
                <a:cs typeface="Times New Roman" panose="02020603050405020304" pitchFamily="18" charset="0"/>
              </a:rPr>
              <a:t>page</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containing</a:t>
            </a:r>
            <a:r>
              <a:rPr lang="en-US" altLang="en-US" sz="2200">
                <a:latin typeface="Times New Roman" panose="02020603050405020304" pitchFamily="18" charset="0"/>
                <a:cs typeface="Times New Roman" panose="02020603050405020304" pitchFamily="18" charset="0"/>
              </a:rPr>
              <a:t> the </a:t>
            </a:r>
            <a:r>
              <a:rPr lang="en-US" altLang="en-US" sz="2200" b="1">
                <a:latin typeface="Times New Roman" panose="02020603050405020304" pitchFamily="18" charset="0"/>
                <a:cs typeface="Times New Roman" panose="02020603050405020304" pitchFamily="18" charset="0"/>
              </a:rPr>
              <a:t>I/O buffer </a:t>
            </a:r>
            <a:r>
              <a:rPr lang="en-US" altLang="en-US" sz="2200">
                <a:latin typeface="Times New Roman" panose="02020603050405020304" pitchFamily="18" charset="0"/>
                <a:cs typeface="Times New Roman" panose="02020603050405020304" pitchFamily="18" charset="0"/>
              </a:rPr>
              <a:t>will be chosen to be </a:t>
            </a:r>
            <a:r>
              <a:rPr lang="en-US" altLang="en-US" sz="2200" b="1">
                <a:latin typeface="Times New Roman" panose="02020603050405020304" pitchFamily="18" charset="0"/>
                <a:cs typeface="Times New Roman" panose="02020603050405020304" pitchFamily="18" charset="0"/>
              </a:rPr>
              <a:t>removed from memory</a:t>
            </a:r>
          </a:p>
          <a:p>
            <a:pPr lvl="1" algn="just">
              <a:lnSpc>
                <a:spcPct val="90000"/>
              </a:lnSpc>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In the case of DMA used with I/O, the </a:t>
            </a:r>
            <a:r>
              <a:rPr lang="en-US" altLang="en-US" sz="2200" b="1">
                <a:latin typeface="Times New Roman" panose="02020603050405020304" pitchFamily="18" charset="0"/>
                <a:cs typeface="Times New Roman" panose="02020603050405020304" pitchFamily="18" charset="0"/>
              </a:rPr>
              <a:t>evicted</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page causes the problems  </a:t>
            </a:r>
          </a:p>
          <a:p>
            <a:pPr lvl="2" algn="just">
              <a:lnSpc>
                <a:spcPct val="90000"/>
              </a:lnSpc>
            </a:pPr>
            <a:r>
              <a:rPr lang="en-US" altLang="en-US" sz="2000">
                <a:latin typeface="Times New Roman" panose="02020603050405020304" pitchFamily="18" charset="0"/>
                <a:cs typeface="Times New Roman" panose="02020603050405020304" pitchFamily="18" charset="0"/>
              </a:rPr>
              <a:t>The transferring data will be written into either the buffer or this page</a:t>
            </a:r>
          </a:p>
          <a:p>
            <a:pPr lvl="2" algn="just">
              <a:lnSpc>
                <a:spcPct val="90000"/>
              </a:lnSpc>
            </a:pPr>
            <a:r>
              <a:rPr lang="en-US" altLang="en-US" sz="2000" b="1">
                <a:latin typeface="Times New Roman" panose="02020603050405020304" pitchFamily="18" charset="0"/>
                <a:cs typeface="Times New Roman" panose="02020603050405020304" pitchFamily="18" charset="0"/>
              </a:rPr>
              <a:t>Notes</a:t>
            </a:r>
            <a:r>
              <a:rPr lang="en-US" altLang="en-US" sz="2000">
                <a:latin typeface="Times New Roman" panose="02020603050405020304" pitchFamily="18" charset="0"/>
                <a:cs typeface="Times New Roman" panose="02020603050405020304" pitchFamily="18" charset="0"/>
              </a:rPr>
              <a:t>: The DMA can be transfer the data without controlling of CPU</a:t>
            </a:r>
          </a:p>
          <a:p>
            <a:pPr algn="just">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Solution</a:t>
            </a:r>
          </a:p>
          <a:p>
            <a:pPr lvl="1" algn="just">
              <a:lnSpc>
                <a:spcPct val="90000"/>
              </a:lnSpc>
            </a:pPr>
            <a:r>
              <a:rPr lang="en-US" altLang="en-US" sz="2200" b="1">
                <a:latin typeface="Times New Roman" panose="02020603050405020304" pitchFamily="18" charset="0"/>
                <a:cs typeface="Times New Roman" panose="02020603050405020304" pitchFamily="18" charset="0"/>
              </a:rPr>
              <a:t>First Approach</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Lock</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pages</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engaged in I/O in memory </a:t>
            </a:r>
            <a:r>
              <a:rPr lang="en-US" altLang="en-US" sz="2200">
                <a:latin typeface="Times New Roman" panose="02020603050405020304" pitchFamily="18" charset="0"/>
                <a:cs typeface="Times New Roman" panose="02020603050405020304" pitchFamily="18" charset="0"/>
              </a:rPr>
              <a:t>so that they will </a:t>
            </a:r>
            <a:r>
              <a:rPr lang="en-US" altLang="en-US" sz="2200" b="1">
                <a:latin typeface="Times New Roman" panose="02020603050405020304" pitchFamily="18" charset="0"/>
                <a:cs typeface="Times New Roman" panose="02020603050405020304" pitchFamily="18" charset="0"/>
              </a:rPr>
              <a:t>not be removed</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pinning</a:t>
            </a:r>
            <a:r>
              <a:rPr lang="en-US" altLang="en-US" sz="2200">
                <a:latin typeface="Times New Roman" panose="02020603050405020304" pitchFamily="18" charset="0"/>
                <a:cs typeface="Times New Roman" panose="02020603050405020304" pitchFamily="18" charset="0"/>
              </a:rPr>
              <a:t>)</a:t>
            </a:r>
          </a:p>
          <a:p>
            <a:pPr lvl="2" algn="just">
              <a:lnSpc>
                <a:spcPct val="90000"/>
              </a:lnSpc>
            </a:pPr>
            <a:r>
              <a:rPr lang="en-US" altLang="en-US" sz="2000">
                <a:latin typeface="Times New Roman" panose="02020603050405020304" pitchFamily="18" charset="0"/>
                <a:cs typeface="Times New Roman" panose="02020603050405020304" pitchFamily="18" charset="0"/>
              </a:rPr>
              <a:t>If the locking pages in memory always </a:t>
            </a:r>
            <a:r>
              <a:rPr lang="en-US" altLang="en-US" sz="2000" b="1">
                <a:latin typeface="Times New Roman" panose="02020603050405020304" pitchFamily="18" charset="0"/>
                <a:cs typeface="Times New Roman" panose="02020603050405020304" pitchFamily="18" charset="0"/>
              </a:rPr>
              <a:t>occurs with high ratio</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bottle neck or thrashing </a:t>
            </a:r>
            <a:r>
              <a:rPr lang="en-US" altLang="en-US" sz="2000">
                <a:latin typeface="Times New Roman" panose="02020603050405020304" pitchFamily="18" charset="0"/>
                <a:cs typeface="Times New Roman" panose="02020603050405020304" pitchFamily="18" charset="0"/>
              </a:rPr>
              <a:t>can be occurs</a:t>
            </a:r>
          </a:p>
          <a:p>
            <a:pPr lvl="1" algn="just">
              <a:lnSpc>
                <a:spcPct val="90000"/>
              </a:lnSpc>
            </a:pPr>
            <a:r>
              <a:rPr lang="en-US" altLang="en-US" sz="2200" b="1">
                <a:latin typeface="Times New Roman" panose="02020603050405020304" pitchFamily="18" charset="0"/>
                <a:cs typeface="Times New Roman" panose="02020603050405020304" pitchFamily="18" charset="0"/>
              </a:rPr>
              <a:t>Second Approach</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Do</a:t>
            </a:r>
            <a:r>
              <a:rPr lang="en-US" altLang="en-US" sz="2200">
                <a:latin typeface="Times New Roman" panose="02020603050405020304" pitchFamily="18" charset="0"/>
                <a:cs typeface="Times New Roman" panose="02020603050405020304" pitchFamily="18" charset="0"/>
              </a:rPr>
              <a:t> all </a:t>
            </a:r>
            <a:r>
              <a:rPr lang="en-US" altLang="en-US" sz="2200" b="1">
                <a:latin typeface="Times New Roman" panose="02020603050405020304" pitchFamily="18" charset="0"/>
                <a:cs typeface="Times New Roman" panose="02020603050405020304" pitchFamily="18" charset="0"/>
              </a:rPr>
              <a:t>I/O to kernel buffers &amp; copy the data </a:t>
            </a:r>
            <a:r>
              <a:rPr lang="en-US" altLang="en-US" sz="2200">
                <a:latin typeface="Times New Roman" panose="02020603050405020304" pitchFamily="18" charset="0"/>
                <a:cs typeface="Times New Roman" panose="02020603050405020304" pitchFamily="18" charset="0"/>
              </a:rPr>
              <a:t>to use </a:t>
            </a:r>
            <a:r>
              <a:rPr lang="en-US" altLang="en-US" sz="2200" b="1">
                <a:latin typeface="Times New Roman" panose="02020603050405020304" pitchFamily="18" charset="0"/>
                <a:cs typeface="Times New Roman" panose="02020603050405020304" pitchFamily="18" charset="0"/>
              </a:rPr>
              <a:t>pages later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867">
                                            <p:txEl>
                                              <p:pRg st="8" end="8"/>
                                            </p:txEl>
                                          </p:spTgt>
                                        </p:tgtEl>
                                        <p:attrNameLst>
                                          <p:attrName>style.visibility</p:attrName>
                                        </p:attrNameLst>
                                      </p:cBhvr>
                                      <p:to>
                                        <p:strVal val="visible"/>
                                      </p:to>
                                    </p:set>
                                    <p:animEffect transition="in" filter="checkerboard(across)">
                                      <p:cBhvr>
                                        <p:cTn id="7" dur="500"/>
                                        <p:tgtEl>
                                          <p:spTgt spid="36867">
                                            <p:txEl>
                                              <p:pRg st="8" end="8"/>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6867">
                                            <p:txEl>
                                              <p:pRg st="9" end="9"/>
                                            </p:txEl>
                                          </p:spTgt>
                                        </p:tgtEl>
                                        <p:attrNameLst>
                                          <p:attrName>style.visibility</p:attrName>
                                        </p:attrNameLst>
                                      </p:cBhvr>
                                      <p:to>
                                        <p:strVal val="visible"/>
                                      </p:to>
                                    </p:set>
                                    <p:animEffect transition="in" filter="checkerboard(across)">
                                      <p:cBhvr>
                                        <p:cTn id="10" dur="500"/>
                                        <p:tgtEl>
                                          <p:spTgt spid="36867">
                                            <p:txEl>
                                              <p:pRg st="9" end="9"/>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6867">
                                            <p:txEl>
                                              <p:pRg st="10" end="10"/>
                                            </p:txEl>
                                          </p:spTgt>
                                        </p:tgtEl>
                                        <p:attrNameLst>
                                          <p:attrName>style.visibility</p:attrName>
                                        </p:attrNameLst>
                                      </p:cBhvr>
                                      <p:to>
                                        <p:strVal val="visible"/>
                                      </p:to>
                                    </p:set>
                                    <p:animEffect transition="in" filter="checkerboard(across)">
                                      <p:cBhvr>
                                        <p:cTn id="13" dur="500"/>
                                        <p:tgtEl>
                                          <p:spTgt spid="368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Backing Store</a:t>
            </a:r>
          </a:p>
        </p:txBody>
      </p:sp>
      <p:sp>
        <p:nvSpPr>
          <p:cNvPr id="22531" name="Rectangle 3"/>
          <p:cNvSpPr>
            <a:spLocks noGrp="1"/>
          </p:cNvSpPr>
          <p:nvPr>
            <p:ph type="body" sz="half" idx="1"/>
          </p:nvPr>
        </p:nvSpPr>
        <p:spPr>
          <a:xfrm>
            <a:off x="228600" y="1066800"/>
            <a:ext cx="8915400" cy="5791200"/>
          </a:xfrm>
        </p:spPr>
        <p:txBody>
          <a:bodyPr/>
          <a:lstStyle/>
          <a:p>
            <a:pPr algn="just"/>
            <a:r>
              <a:rPr lang="en-US" altLang="en-US" sz="2400">
                <a:latin typeface="Times New Roman" panose="02020603050405020304" pitchFamily="18" charset="0"/>
                <a:cs typeface="Times New Roman" panose="02020603050405020304" pitchFamily="18" charset="0"/>
              </a:rPr>
              <a:t>The simplest algorithm for allocating page space on disk</a:t>
            </a:r>
          </a:p>
          <a:p>
            <a:pPr lvl="1" algn="just"/>
            <a:r>
              <a:rPr lang="en-US" altLang="en-US" sz="2000" b="1">
                <a:latin typeface="Times New Roman" panose="02020603050405020304" pitchFamily="18" charset="0"/>
                <a:cs typeface="Times New Roman" panose="02020603050405020304" pitchFamily="18" charset="0"/>
              </a:rPr>
              <a:t>A special swap partition </a:t>
            </a:r>
            <a:r>
              <a:rPr lang="en-US" altLang="en-US" sz="2000">
                <a:latin typeface="Times New Roman" panose="02020603050405020304" pitchFamily="18" charset="0"/>
                <a:cs typeface="Times New Roman" panose="02020603050405020304" pitchFamily="18" charset="0"/>
              </a:rPr>
              <a:t>exits on the disk</a:t>
            </a:r>
          </a:p>
          <a:p>
            <a:pPr lvl="1" algn="just"/>
            <a:r>
              <a:rPr lang="en-US" altLang="en-US" sz="2000">
                <a:latin typeface="Times New Roman" panose="02020603050405020304" pitchFamily="18" charset="0"/>
                <a:cs typeface="Times New Roman" panose="02020603050405020304" pitchFamily="18" charset="0"/>
              </a:rPr>
              <a:t>This partition </a:t>
            </a:r>
            <a:r>
              <a:rPr lang="en-US" altLang="en-US" sz="2000" b="1">
                <a:latin typeface="Times New Roman" panose="02020603050405020304" pitchFamily="18" charset="0"/>
                <a:cs typeface="Times New Roman" panose="02020603050405020304" pitchFamily="18" charset="0"/>
              </a:rPr>
              <a:t>uses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block numbers </a:t>
            </a:r>
            <a:r>
              <a:rPr lang="en-US" altLang="en-US" sz="2000">
                <a:latin typeface="Times New Roman" panose="02020603050405020304" pitchFamily="18" charset="0"/>
                <a:cs typeface="Times New Roman" panose="02020603050405020304" pitchFamily="18" charset="0"/>
              </a:rPr>
              <a:t>relative to the start of the partition, instead of using a normal file system </a:t>
            </a:r>
          </a:p>
          <a:p>
            <a:pPr lvl="1" algn="just"/>
            <a:r>
              <a:rPr lang="en-US" altLang="en-US" sz="2000">
                <a:latin typeface="Times New Roman" panose="02020603050405020304" pitchFamily="18" charset="0"/>
                <a:cs typeface="Times New Roman" panose="02020603050405020304" pitchFamily="18" charset="0"/>
              </a:rPr>
              <a:t>When the </a:t>
            </a:r>
            <a:r>
              <a:rPr lang="en-US" altLang="en-US" sz="2000" b="1">
                <a:latin typeface="Times New Roman" panose="02020603050405020304" pitchFamily="18" charset="0"/>
                <a:cs typeface="Times New Roman" panose="02020603050405020304" pitchFamily="18" charset="0"/>
              </a:rPr>
              <a:t>system is booted</a:t>
            </a:r>
            <a:r>
              <a:rPr lang="en-US" altLang="en-US" sz="2000">
                <a:latin typeface="Times New Roman" panose="02020603050405020304" pitchFamily="18" charset="0"/>
                <a:cs typeface="Times New Roman" panose="02020603050405020304" pitchFamily="18" charset="0"/>
              </a:rPr>
              <a:t>, the swap partition is </a:t>
            </a:r>
            <a:r>
              <a:rPr lang="en-US" altLang="en-US" sz="2000" b="1">
                <a:latin typeface="Times New Roman" panose="02020603050405020304" pitchFamily="18" charset="0"/>
                <a:cs typeface="Times New Roman" panose="02020603050405020304" pitchFamily="18" charset="0"/>
              </a:rPr>
              <a:t>empty</a:t>
            </a:r>
            <a:r>
              <a:rPr lang="en-US" altLang="en-US" sz="2000">
                <a:latin typeface="Times New Roman" panose="02020603050405020304" pitchFamily="18" charset="0"/>
                <a:cs typeface="Times New Roman" panose="02020603050405020304" pitchFamily="18" charset="0"/>
              </a:rPr>
              <a:t> and is represented in memory as a single entry </a:t>
            </a:r>
            <a:r>
              <a:rPr lang="en-US" altLang="en-US" sz="2000" b="1">
                <a:latin typeface="Times New Roman" panose="02020603050405020304" pitchFamily="18" charset="0"/>
                <a:cs typeface="Times New Roman" panose="02020603050405020304" pitchFamily="18" charset="0"/>
              </a:rPr>
              <a:t>giving its origin and size</a:t>
            </a:r>
          </a:p>
          <a:p>
            <a:pPr lvl="1" algn="just"/>
            <a:r>
              <a:rPr lang="en-US" altLang="en-US" sz="2000">
                <a:latin typeface="Times New Roman" panose="02020603050405020304" pitchFamily="18" charset="0"/>
                <a:cs typeface="Times New Roman" panose="02020603050405020304" pitchFamily="18" charset="0"/>
              </a:rPr>
              <a:t>When the </a:t>
            </a:r>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started</a:t>
            </a:r>
            <a:r>
              <a:rPr lang="en-US" altLang="en-US" sz="2000">
                <a:latin typeface="Times New Roman" panose="02020603050405020304" pitchFamily="18" charset="0"/>
                <a:cs typeface="Times New Roman" panose="02020603050405020304" pitchFamily="18" charset="0"/>
              </a:rPr>
              <a:t>, a chunk of the partition area the size of first process is </a:t>
            </a:r>
            <a:r>
              <a:rPr lang="en-US" altLang="en-US" sz="2000" b="1">
                <a:latin typeface="Times New Roman" panose="02020603050405020304" pitchFamily="18" charset="0"/>
                <a:cs typeface="Times New Roman" panose="02020603050405020304" pitchFamily="18" charset="0"/>
              </a:rPr>
              <a:t>reserved</a:t>
            </a:r>
            <a:r>
              <a:rPr lang="en-US" altLang="en-US" sz="2000">
                <a:latin typeface="Times New Roman" panose="02020603050405020304" pitchFamily="18" charset="0"/>
                <a:cs typeface="Times New Roman" panose="02020603050405020304" pitchFamily="18" charset="0"/>
              </a:rPr>
              <a:t> and the </a:t>
            </a:r>
            <a:r>
              <a:rPr lang="en-US" altLang="en-US" sz="2000" b="1">
                <a:latin typeface="Times New Roman" panose="02020603050405020304" pitchFamily="18" charset="0"/>
                <a:cs typeface="Times New Roman" panose="02020603050405020304" pitchFamily="18" charset="0"/>
              </a:rPr>
              <a:t>remaining</a:t>
            </a:r>
            <a:r>
              <a:rPr lang="en-US" altLang="en-US" sz="2000">
                <a:latin typeface="Times New Roman" panose="02020603050405020304" pitchFamily="18" charset="0"/>
                <a:cs typeface="Times New Roman" panose="02020603050405020304" pitchFamily="18" charset="0"/>
              </a:rPr>
              <a:t> area </a:t>
            </a:r>
            <a:r>
              <a:rPr lang="en-US" altLang="en-US" sz="2000" b="1">
                <a:latin typeface="Times New Roman" panose="02020603050405020304" pitchFamily="18" charset="0"/>
                <a:cs typeface="Times New Roman" panose="02020603050405020304" pitchFamily="18" charset="0"/>
              </a:rPr>
              <a:t>reduced by that amount</a:t>
            </a:r>
          </a:p>
          <a:p>
            <a:pPr lvl="1" algn="just"/>
            <a:r>
              <a:rPr lang="en-US" altLang="en-US" sz="2000">
                <a:latin typeface="Times New Roman" panose="02020603050405020304" pitchFamily="18" charset="0"/>
                <a:cs typeface="Times New Roman" panose="02020603050405020304" pitchFamily="18" charset="0"/>
              </a:rPr>
              <a:t>As </a:t>
            </a:r>
            <a:r>
              <a:rPr lang="en-US" altLang="en-US" sz="2000" b="1">
                <a:latin typeface="Times New Roman" panose="02020603050405020304" pitchFamily="18" charset="0"/>
                <a:cs typeface="Times New Roman" panose="02020603050405020304" pitchFamily="18" charset="0"/>
              </a:rPr>
              <a:t>new processes are started</a:t>
            </a:r>
            <a:r>
              <a:rPr lang="en-US" altLang="en-US" sz="2000">
                <a:latin typeface="Times New Roman" panose="02020603050405020304" pitchFamily="18" charset="0"/>
                <a:cs typeface="Times New Roman" panose="02020603050405020304" pitchFamily="18" charset="0"/>
              </a:rPr>
              <a:t>, they are </a:t>
            </a:r>
            <a:r>
              <a:rPr lang="en-US" altLang="en-US" sz="2000" b="1">
                <a:latin typeface="Times New Roman" panose="02020603050405020304" pitchFamily="18" charset="0"/>
                <a:cs typeface="Times New Roman" panose="02020603050405020304" pitchFamily="18" charset="0"/>
              </a:rPr>
              <a:t>assigned chunks of the swap partition </a:t>
            </a:r>
            <a:r>
              <a:rPr lang="en-US" altLang="en-US" sz="2000">
                <a:latin typeface="Times New Roman" panose="02020603050405020304" pitchFamily="18" charset="0"/>
                <a:cs typeface="Times New Roman" panose="02020603050405020304" pitchFamily="18" charset="0"/>
              </a:rPr>
              <a:t>equal in size to their core images</a:t>
            </a:r>
          </a:p>
          <a:p>
            <a:pPr lvl="1" algn="just"/>
            <a:r>
              <a:rPr lang="en-US" altLang="en-US" sz="2000">
                <a:latin typeface="Times New Roman" panose="02020603050405020304" pitchFamily="18" charset="0"/>
                <a:cs typeface="Times New Roman" panose="02020603050405020304" pitchFamily="18" charset="0"/>
              </a:rPr>
              <a:t>As they </a:t>
            </a:r>
            <a:r>
              <a:rPr lang="en-US" altLang="en-US" sz="2000" b="1">
                <a:latin typeface="Times New Roman" panose="02020603050405020304" pitchFamily="18" charset="0"/>
                <a:cs typeface="Times New Roman" panose="02020603050405020304" pitchFamily="18" charset="0"/>
              </a:rPr>
              <a:t>finished</a:t>
            </a:r>
            <a:r>
              <a:rPr lang="en-US" altLang="en-US" sz="2000">
                <a:latin typeface="Times New Roman" panose="02020603050405020304" pitchFamily="18" charset="0"/>
                <a:cs typeface="Times New Roman" panose="02020603050405020304" pitchFamily="18" charset="0"/>
              </a:rPr>
              <a:t>, their </a:t>
            </a:r>
            <a:r>
              <a:rPr lang="en-US" altLang="en-US" sz="2000" b="1">
                <a:latin typeface="Times New Roman" panose="02020603050405020304" pitchFamily="18" charset="0"/>
                <a:cs typeface="Times New Roman" panose="02020603050405020304" pitchFamily="18" charset="0"/>
              </a:rPr>
              <a:t>disk space is freed</a:t>
            </a:r>
          </a:p>
          <a:p>
            <a:pPr lvl="1" algn="just"/>
            <a:r>
              <a:rPr lang="en-US" altLang="en-US" sz="2000" b="1">
                <a:latin typeface="Times New Roman" panose="02020603050405020304" pitchFamily="18" charset="0"/>
                <a:cs typeface="Times New Roman" panose="02020603050405020304" pitchFamily="18" charset="0"/>
              </a:rPr>
              <a:t>Requirements</a:t>
            </a:r>
            <a:r>
              <a:rPr lang="en-US" altLang="en-US" sz="2000">
                <a:latin typeface="Times New Roman" panose="02020603050405020304" pitchFamily="18" charset="0"/>
                <a:cs typeface="Times New Roman" panose="02020603050405020304" pitchFamily="18" charset="0"/>
              </a:rPr>
              <a:t>: swap area must be initialized to copy entire process image to the swap area before the process start</a:t>
            </a:r>
          </a:p>
          <a:p>
            <a:pPr lvl="1"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associated with each process is the disk address of its swap area, that is where on the swap partition its image is kept (that also kept in process table)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Manager</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coordinate</a:t>
            </a:r>
            <a:r>
              <a:rPr lang="en-US" altLang="en-US" sz="2400" dirty="0">
                <a:latin typeface="Times New Roman" panose="02020603050405020304" pitchFamily="18" charset="0"/>
                <a:cs typeface="Times New Roman" panose="02020603050405020304" pitchFamily="18" charset="0"/>
              </a:rPr>
              <a:t> how the different types of memory are used</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keep track memory </a:t>
            </a:r>
            <a:r>
              <a:rPr lang="en-US" altLang="en-US" sz="2400" dirty="0">
                <a:latin typeface="Times New Roman" panose="02020603050405020304" pitchFamily="18" charset="0"/>
                <a:cs typeface="Times New Roman" panose="02020603050405020304" pitchFamily="18" charset="0"/>
              </a:rPr>
              <a:t>to </a:t>
            </a:r>
            <a:r>
              <a:rPr lang="en-US" altLang="en-US" sz="2400" b="1" dirty="0">
                <a:latin typeface="Times New Roman" panose="02020603050405020304" pitchFamily="18" charset="0"/>
                <a:cs typeface="Times New Roman" panose="02020603050405020304" pitchFamily="18" charset="0"/>
              </a:rPr>
              <a:t>allocate</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release</a:t>
            </a:r>
            <a:r>
              <a:rPr lang="en-US" altLang="en-US" sz="2400" dirty="0">
                <a:latin typeface="Times New Roman" panose="02020603050405020304" pitchFamily="18" charset="0"/>
                <a:cs typeface="Times New Roman" panose="02020603050405020304" pitchFamily="18" charset="0"/>
              </a:rPr>
              <a:t> areas of main memory to processes</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manage swapping </a:t>
            </a:r>
            <a:r>
              <a:rPr lang="en-US" altLang="en-US" sz="2400" dirty="0">
                <a:latin typeface="Times New Roman" panose="02020603050405020304" pitchFamily="18" charset="0"/>
                <a:cs typeface="Times New Roman" panose="02020603050405020304" pitchFamily="18" charset="0"/>
              </a:rPr>
              <a:t>between main memory and disk </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No 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Single program </a:t>
            </a:r>
          </a:p>
          <a:p>
            <a:pPr lvl="2" algn="just" eaLnBrk="1" hangingPunct="1">
              <a:lnSpc>
                <a:spcPct val="90000"/>
              </a:lnSpc>
            </a:pPr>
            <a:r>
              <a:rPr lang="en-US" altLang="en-US" sz="2000" b="1" i="1" dirty="0">
                <a:latin typeface="Times New Roman" panose="02020603050405020304" pitchFamily="18" charset="0"/>
                <a:cs typeface="Times New Roman" panose="02020603050405020304" pitchFamily="18" charset="0"/>
              </a:rPr>
              <a:t>One OS, only one process</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Special register is used to protection between OS and process</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r>
              <a:rPr lang="en-US" altLang="en-US" sz="2000" dirty="0">
                <a:latin typeface="Times New Roman" panose="02020603050405020304" pitchFamily="18" charset="0"/>
                <a:cs typeface="Times New Roman" panose="02020603050405020304" pitchFamily="18" charset="0"/>
              </a:rPr>
              <a:t>: slow</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Multiple program</a:t>
            </a:r>
          </a:p>
          <a:p>
            <a:pPr lvl="2" algn="just" eaLnBrk="1" hangingPunct="1">
              <a:lnSpc>
                <a:spcPct val="90000"/>
              </a:lnSpc>
            </a:pPr>
            <a:r>
              <a:rPr lang="en-US" altLang="en-US" sz="2000" b="1" i="1" dirty="0">
                <a:latin typeface="Times New Roman" panose="02020603050405020304" pitchFamily="18" charset="0"/>
                <a:cs typeface="Times New Roman" panose="02020603050405020304" pitchFamily="18" charset="0"/>
              </a:rPr>
              <a:t>One OS, many processes locate in memory</a:t>
            </a:r>
            <a:endParaRPr lang="en-US" altLang="en-US" sz="2000" dirty="0">
              <a:latin typeface="Times New Roman" panose="02020603050405020304" pitchFamily="18" charset="0"/>
              <a:cs typeface="Times New Roman" panose="02020603050405020304" pitchFamily="18" charset="0"/>
            </a:endParaRP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Divided into fixed size block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endParaRPr lang="en-US" altLang="en-US" sz="2000" dirty="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Internal fragmentations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Two programs both reference absolute physical memory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sym typeface="Symbol" panose="05050102010706020507" pitchFamily="18" charset="2"/>
              </a:rPr>
              <a:t> static relocation</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83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5" dur="500"/>
                                        <p:tgtEl>
                                          <p:spTgt spid="140291">
                                            <p:txEl>
                                              <p:pRg st="6" end="6"/>
                                            </p:txEl>
                                          </p:spTgt>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8" dur="500"/>
                                        <p:tgtEl>
                                          <p:spTgt spid="140291">
                                            <p:txEl>
                                              <p:pRg st="7" end="7"/>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1" dur="500"/>
                                        <p:tgtEl>
                                          <p:spTgt spid="14029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6" dur="500"/>
                                        <p:tgtEl>
                                          <p:spTgt spid="140291">
                                            <p:txEl>
                                              <p:pRg st="9" end="9"/>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9" dur="500"/>
                                        <p:tgtEl>
                                          <p:spTgt spid="140291">
                                            <p:txEl>
                                              <p:pRg st="10" end="10"/>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52" dur="500"/>
                                        <p:tgtEl>
                                          <p:spTgt spid="140291">
                                            <p:txEl>
                                              <p:pRg st="11" end="11"/>
                                            </p:txEl>
                                          </p:spTgt>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55" dur="500"/>
                                        <p:tgtEl>
                                          <p:spTgt spid="140291">
                                            <p:txEl>
                                              <p:pRg st="12" end="12"/>
                                            </p:txEl>
                                          </p:spTgt>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8" dur="500"/>
                                        <p:tgtEl>
                                          <p:spTgt spid="140291">
                                            <p:txEl>
                                              <p:pRg st="13" end="13"/>
                                            </p:txEl>
                                          </p:spTgt>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61"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Backing Store</a:t>
            </a:r>
          </a:p>
        </p:txBody>
      </p:sp>
      <p:sp>
        <p:nvSpPr>
          <p:cNvPr id="38915" name="Rectangle 3"/>
          <p:cNvSpPr>
            <a:spLocks noGrp="1"/>
          </p:cNvSpPr>
          <p:nvPr>
            <p:ph type="body" sz="half" idx="1"/>
          </p:nvPr>
        </p:nvSpPr>
        <p:spPr>
          <a:xfrm>
            <a:off x="0" y="914400"/>
            <a:ext cx="9144000" cy="5943600"/>
          </a:xfrm>
        </p:spPr>
        <p:txBody>
          <a:bodyPr/>
          <a:lstStyle/>
          <a:p>
            <a:pPr algn="just"/>
            <a:r>
              <a:rPr lang="en-US" altLang="en-US" sz="2800" b="1">
                <a:latin typeface="Times New Roman" panose="02020603050405020304" pitchFamily="18" charset="0"/>
                <a:cs typeface="Times New Roman" panose="02020603050405020304" pitchFamily="18" charset="0"/>
              </a:rPr>
              <a:t>Problems</a:t>
            </a:r>
            <a:r>
              <a:rPr lang="en-US" altLang="en-US" sz="2800">
                <a:latin typeface="Times New Roman" panose="02020603050405020304" pitchFamily="18" charset="0"/>
                <a:cs typeface="Times New Roman" panose="02020603050405020304" pitchFamily="18" charset="0"/>
              </a:rPr>
              <a:t>: </a:t>
            </a:r>
          </a:p>
          <a:p>
            <a:pPr lvl="1" algn="just"/>
            <a:r>
              <a:rPr lang="en-US" altLang="en-US" sz="2400" b="1">
                <a:latin typeface="Times New Roman" panose="02020603050405020304" pitchFamily="18" charset="0"/>
                <a:cs typeface="Times New Roman" panose="02020603050405020304" pitchFamily="18" charset="0"/>
              </a:rPr>
              <a:t>Process</a:t>
            </a:r>
            <a:r>
              <a:rPr lang="en-US" altLang="en-US" sz="2400">
                <a:latin typeface="Times New Roman" panose="02020603050405020304" pitchFamily="18" charset="0"/>
                <a:cs typeface="Times New Roman" panose="02020603050405020304" pitchFamily="18" charset="0"/>
              </a:rPr>
              <a:t> can </a:t>
            </a:r>
            <a:r>
              <a:rPr lang="en-US" altLang="en-US" sz="2400" b="1">
                <a:latin typeface="Times New Roman" panose="02020603050405020304" pitchFamily="18" charset="0"/>
                <a:cs typeface="Times New Roman" panose="02020603050405020304" pitchFamily="18" charset="0"/>
              </a:rPr>
              <a:t>increase in size after starting </a:t>
            </a:r>
          </a:p>
          <a:p>
            <a:pPr lvl="1" algn="just"/>
            <a:r>
              <a:rPr lang="en-US" altLang="en-US" sz="2400">
                <a:latin typeface="Times New Roman" panose="02020603050405020304" pitchFamily="18" charset="0"/>
                <a:cs typeface="Times New Roman" panose="02020603050405020304" pitchFamily="18" charset="0"/>
              </a:rPr>
              <a:t>This occurs due to the </a:t>
            </a:r>
            <a:r>
              <a:rPr lang="en-US" altLang="en-US" sz="2400" b="1">
                <a:latin typeface="Times New Roman" panose="02020603050405020304" pitchFamily="18" charset="0"/>
                <a:cs typeface="Times New Roman" panose="02020603050405020304" pitchFamily="18" charset="0"/>
              </a:rPr>
              <a:t>growing of data and stack</a:t>
            </a:r>
          </a:p>
          <a:p>
            <a:pPr algn="just"/>
            <a:r>
              <a:rPr lang="en-US" altLang="en-US" sz="2800" b="1">
                <a:latin typeface="Times New Roman" panose="02020603050405020304" pitchFamily="18" charset="0"/>
                <a:cs typeface="Times New Roman" panose="02020603050405020304" pitchFamily="18" charset="0"/>
              </a:rPr>
              <a:t>Solution</a:t>
            </a:r>
          </a:p>
          <a:p>
            <a:pPr lvl="1" algn="just"/>
            <a:r>
              <a:rPr lang="en-US" altLang="en-US" sz="2400" b="1">
                <a:latin typeface="Times New Roman" panose="02020603050405020304" pitchFamily="18" charset="0"/>
                <a:cs typeface="Times New Roman" panose="02020603050405020304" pitchFamily="18" charset="0"/>
              </a:rPr>
              <a:t>First Approach</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Reserve</a:t>
            </a:r>
            <a:r>
              <a:rPr lang="en-US" altLang="en-US" sz="2400">
                <a:latin typeface="Times New Roman" panose="02020603050405020304" pitchFamily="18" charset="0"/>
                <a:cs typeface="Times New Roman" panose="02020603050405020304" pitchFamily="18" charset="0"/>
              </a:rPr>
              <a:t> separate swap areas for text, data, stack and allow each of these areas to </a:t>
            </a:r>
            <a:r>
              <a:rPr lang="en-US" altLang="en-US" sz="2400" b="1">
                <a:latin typeface="Times New Roman" panose="02020603050405020304" pitchFamily="18" charset="0"/>
                <a:cs typeface="Times New Roman" panose="02020603050405020304" pitchFamily="18" charset="0"/>
              </a:rPr>
              <a:t>consist of more than one chunk on the disk (!?)</a:t>
            </a:r>
          </a:p>
          <a:p>
            <a:pPr lvl="1" algn="just"/>
            <a:r>
              <a:rPr lang="en-US" altLang="en-US" sz="2400" b="1">
                <a:latin typeface="Times New Roman" panose="02020603050405020304" pitchFamily="18" charset="0"/>
                <a:cs typeface="Times New Roman" panose="02020603050405020304" pitchFamily="18" charset="0"/>
              </a:rPr>
              <a:t>Second Approach: </a:t>
            </a:r>
          </a:p>
          <a:p>
            <a:pPr lvl="2" algn="just"/>
            <a:r>
              <a:rPr lang="en-US" altLang="en-US" sz="2000" b="1">
                <a:latin typeface="Times New Roman" panose="02020603050405020304" pitchFamily="18" charset="0"/>
                <a:cs typeface="Times New Roman" panose="02020603050405020304" pitchFamily="18" charset="0"/>
              </a:rPr>
              <a:t>Allocate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nothing</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allocate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disk space </a:t>
            </a:r>
            <a:r>
              <a:rPr lang="en-US" altLang="en-US" sz="2000">
                <a:latin typeface="Times New Roman" panose="02020603050405020304" pitchFamily="18" charset="0"/>
                <a:cs typeface="Times New Roman" panose="02020603050405020304" pitchFamily="18" charset="0"/>
              </a:rPr>
              <a:t>for each page when it is </a:t>
            </a:r>
            <a:r>
              <a:rPr lang="en-US" altLang="en-US" sz="2000" b="1">
                <a:latin typeface="Times New Roman" panose="02020603050405020304" pitchFamily="18" charset="0"/>
                <a:cs typeface="Times New Roman" panose="02020603050405020304" pitchFamily="18" charset="0"/>
              </a:rPr>
              <a:t>swapped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out and de-allocate </a:t>
            </a:r>
            <a:r>
              <a:rPr lang="en-US" altLang="en-US" sz="2000">
                <a:latin typeface="Times New Roman" panose="02020603050405020304" pitchFamily="18" charset="0"/>
                <a:cs typeface="Times New Roman" panose="02020603050405020304" pitchFamily="18" charset="0"/>
              </a:rPr>
              <a:t>it when it is swapped back in </a:t>
            </a:r>
          </a:p>
          <a:p>
            <a:pPr lvl="2"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processes in memory do not tie up any swap space</a:t>
            </a:r>
          </a:p>
          <a:p>
            <a:pPr lvl="2" algn="just"/>
            <a:r>
              <a:rPr lang="en-US" altLang="en-US" sz="2000" b="1">
                <a:latin typeface="Times New Roman" panose="02020603050405020304" pitchFamily="18" charset="0"/>
                <a:cs typeface="Times New Roman" panose="02020603050405020304" pitchFamily="18" charset="0"/>
              </a:rPr>
              <a:t>Disadvantage</a:t>
            </a:r>
          </a:p>
          <a:p>
            <a:pPr lvl="3" algn="just"/>
            <a:r>
              <a:rPr lang="en-US" altLang="en-US" sz="1800">
                <a:latin typeface="Times New Roman" panose="02020603050405020304" pitchFamily="18" charset="0"/>
                <a:cs typeface="Times New Roman" panose="02020603050405020304" pitchFamily="18" charset="0"/>
              </a:rPr>
              <a:t>A disk address is </a:t>
            </a:r>
            <a:r>
              <a:rPr lang="en-US" altLang="en-US" sz="1800" b="1">
                <a:latin typeface="Times New Roman" panose="02020603050405020304" pitchFamily="18" charset="0"/>
                <a:cs typeface="Times New Roman" panose="02020603050405020304" pitchFamily="18" charset="0"/>
              </a:rPr>
              <a:t>needed in memory </a:t>
            </a:r>
            <a:r>
              <a:rPr lang="en-US" altLang="en-US" sz="1800">
                <a:latin typeface="Times New Roman" panose="02020603050405020304" pitchFamily="18" charset="0"/>
                <a:cs typeface="Times New Roman" panose="02020603050405020304" pitchFamily="18" charset="0"/>
              </a:rPr>
              <a:t>to </a:t>
            </a:r>
            <a:r>
              <a:rPr lang="en-US" altLang="en-US" sz="1800" b="1">
                <a:latin typeface="Times New Roman" panose="02020603050405020304" pitchFamily="18" charset="0"/>
                <a:cs typeface="Times New Roman" panose="02020603050405020304" pitchFamily="18" charset="0"/>
              </a:rPr>
              <a:t>keep track </a:t>
            </a:r>
            <a:r>
              <a:rPr lang="en-US" altLang="en-US" sz="1800">
                <a:latin typeface="Times New Roman" panose="02020603050405020304" pitchFamily="18" charset="0"/>
                <a:cs typeface="Times New Roman" panose="02020603050405020304" pitchFamily="18" charset="0"/>
              </a:rPr>
              <a:t>of </a:t>
            </a:r>
            <a:r>
              <a:rPr lang="en-US" altLang="en-US" sz="1800" b="1">
                <a:latin typeface="Times New Roman" panose="02020603050405020304" pitchFamily="18" charset="0"/>
                <a:cs typeface="Times New Roman" panose="02020603050405020304" pitchFamily="18" charset="0"/>
              </a:rPr>
              <a:t>each page on disk</a:t>
            </a:r>
          </a:p>
          <a:p>
            <a:pPr lvl="3" algn="just"/>
            <a:r>
              <a:rPr lang="en-US" altLang="en-US" sz="1800">
                <a:latin typeface="Times New Roman" panose="02020603050405020304" pitchFamily="18" charset="0"/>
                <a:cs typeface="Times New Roman" panose="02020603050405020304" pitchFamily="18" charset="0"/>
              </a:rPr>
              <a:t>In </a:t>
            </a:r>
            <a:r>
              <a:rPr lang="en-US" altLang="en-US" sz="1800" b="1">
                <a:latin typeface="Times New Roman" panose="02020603050405020304" pitchFamily="18" charset="0"/>
                <a:cs typeface="Times New Roman" panose="02020603050405020304" pitchFamily="18" charset="0"/>
              </a:rPr>
              <a:t>each process</a:t>
            </a:r>
            <a:r>
              <a:rPr lang="en-US" altLang="en-US" sz="1800">
                <a:latin typeface="Times New Roman" panose="02020603050405020304" pitchFamily="18" charset="0"/>
                <a:cs typeface="Times New Roman" panose="02020603050405020304" pitchFamily="18" charset="0"/>
              </a:rPr>
              <a:t>, there must be </a:t>
            </a:r>
            <a:r>
              <a:rPr lang="en-US" altLang="en-US" sz="1800" b="1">
                <a:latin typeface="Times New Roman" panose="02020603050405020304" pitchFamily="18" charset="0"/>
                <a:cs typeface="Times New Roman" panose="02020603050405020304" pitchFamily="18" charset="0"/>
              </a:rPr>
              <a:t>a table stored</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location</a:t>
            </a:r>
            <a:r>
              <a:rPr lang="en-US" altLang="en-US" sz="1800">
                <a:latin typeface="Times New Roman" panose="02020603050405020304" pitchFamily="18" charset="0"/>
                <a:cs typeface="Times New Roman" panose="02020603050405020304" pitchFamily="18" charset="0"/>
              </a:rPr>
              <a:t> of </a:t>
            </a:r>
            <a:r>
              <a:rPr lang="en-US" altLang="en-US" sz="1800" b="1">
                <a:latin typeface="Times New Roman" panose="02020603050405020304" pitchFamily="18" charset="0"/>
                <a:cs typeface="Times New Roman" panose="02020603050405020304" pitchFamily="18" charset="0"/>
              </a:rPr>
              <a:t>each page on disk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animEffect transition="in" filter="checkerboard(across)">
                                      <p:cBhvr>
                                        <p:cTn id="7" dur="500"/>
                                        <p:tgtEl>
                                          <p:spTgt spid="38915">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8915">
                                            <p:txEl>
                                              <p:pRg st="5" end="5"/>
                                            </p:txEl>
                                          </p:spTgt>
                                        </p:tgtEl>
                                        <p:attrNameLst>
                                          <p:attrName>style.visibility</p:attrName>
                                        </p:attrNameLst>
                                      </p:cBhvr>
                                      <p:to>
                                        <p:strVal val="visible"/>
                                      </p:to>
                                    </p:set>
                                    <p:animEffect transition="in" filter="checkerboard(across)">
                                      <p:cBhvr>
                                        <p:cTn id="10" dur="500"/>
                                        <p:tgtEl>
                                          <p:spTgt spid="38915">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8915">
                                            <p:txEl>
                                              <p:pRg st="6" end="6"/>
                                            </p:txEl>
                                          </p:spTgt>
                                        </p:tgtEl>
                                        <p:attrNameLst>
                                          <p:attrName>style.visibility</p:attrName>
                                        </p:attrNameLst>
                                      </p:cBhvr>
                                      <p:to>
                                        <p:strVal val="visible"/>
                                      </p:to>
                                    </p:set>
                                    <p:animEffect transition="in" filter="checkerboard(across)">
                                      <p:cBhvr>
                                        <p:cTn id="13" dur="500"/>
                                        <p:tgtEl>
                                          <p:spTgt spid="38915">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8915">
                                            <p:txEl>
                                              <p:pRg st="7" end="7"/>
                                            </p:txEl>
                                          </p:spTgt>
                                        </p:tgtEl>
                                        <p:attrNameLst>
                                          <p:attrName>style.visibility</p:attrName>
                                        </p:attrNameLst>
                                      </p:cBhvr>
                                      <p:to>
                                        <p:strVal val="visible"/>
                                      </p:to>
                                    </p:set>
                                    <p:animEffect transition="in" filter="checkerboard(across)">
                                      <p:cBhvr>
                                        <p:cTn id="16" dur="500"/>
                                        <p:tgtEl>
                                          <p:spTgt spid="38915">
                                            <p:txEl>
                                              <p:pRg st="7" end="7"/>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8915">
                                            <p:txEl>
                                              <p:pRg st="8" end="8"/>
                                            </p:txEl>
                                          </p:spTgt>
                                        </p:tgtEl>
                                        <p:attrNameLst>
                                          <p:attrName>style.visibility</p:attrName>
                                        </p:attrNameLst>
                                      </p:cBhvr>
                                      <p:to>
                                        <p:strVal val="visible"/>
                                      </p:to>
                                    </p:set>
                                    <p:animEffect transition="in" filter="checkerboard(across)">
                                      <p:cBhvr>
                                        <p:cTn id="19" dur="500"/>
                                        <p:tgtEl>
                                          <p:spTgt spid="38915">
                                            <p:txEl>
                                              <p:pRg st="8" end="8"/>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8915">
                                            <p:txEl>
                                              <p:pRg st="9" end="9"/>
                                            </p:txEl>
                                          </p:spTgt>
                                        </p:tgtEl>
                                        <p:attrNameLst>
                                          <p:attrName>style.visibility</p:attrName>
                                        </p:attrNameLst>
                                      </p:cBhvr>
                                      <p:to>
                                        <p:strVal val="visible"/>
                                      </p:to>
                                    </p:set>
                                    <p:animEffect transition="in" filter="checkerboard(across)">
                                      <p:cBhvr>
                                        <p:cTn id="22" dur="500"/>
                                        <p:tgtEl>
                                          <p:spTgt spid="38915">
                                            <p:txEl>
                                              <p:pRg st="9" end="9"/>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8915">
                                            <p:txEl>
                                              <p:pRg st="10" end="10"/>
                                            </p:txEl>
                                          </p:spTgt>
                                        </p:tgtEl>
                                        <p:attrNameLst>
                                          <p:attrName>style.visibility</p:attrName>
                                        </p:attrNameLst>
                                      </p:cBhvr>
                                      <p:to>
                                        <p:strVal val="visible"/>
                                      </p:to>
                                    </p:set>
                                    <p:animEffect transition="in" filter="checkerboard(across)">
                                      <p:cBhvr>
                                        <p:cTn id="25" dur="500"/>
                                        <p:tgtEl>
                                          <p:spTgt spid="389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Backing Store</a:t>
            </a:r>
          </a:p>
        </p:txBody>
      </p:sp>
      <p:pic>
        <p:nvPicPr>
          <p:cNvPr id="24579" name="Picture 8" descr="03-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3" y="1436688"/>
            <a:ext cx="8042275"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9"/>
          <p:cNvSpPr>
            <a:spLocks noChangeArrowheads="1"/>
          </p:cNvSpPr>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1400" b="1">
                <a:latin typeface="Times New Roman" panose="02020603050405020304" pitchFamily="18" charset="0"/>
                <a:cs typeface="Times New Roman" panose="02020603050405020304" pitchFamily="18" charset="0"/>
              </a:rPr>
              <a:t>Tanenbaum, Fig. 3-29.</a:t>
            </a:r>
          </a:p>
          <a:p>
            <a:pPr algn="ctr" eaLnBrk="1" hangingPunct="1">
              <a:spcBef>
                <a:spcPct val="20000"/>
              </a:spcBef>
            </a:pPr>
            <a:r>
              <a:rPr lang="en-US" altLang="en-US" sz="1400" b="1">
                <a:latin typeface="Times New Roman" panose="02020603050405020304" pitchFamily="18" charset="0"/>
                <a:cs typeface="Times New Roman" panose="02020603050405020304" pitchFamily="18" charset="0"/>
              </a:rPr>
              <a:t>(a) Paging to a static swap area. 	 (b) Backing up pages dynamically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Backing Store</a:t>
            </a:r>
          </a:p>
        </p:txBody>
      </p:sp>
      <p:sp>
        <p:nvSpPr>
          <p:cNvPr id="39939" name="Rectangle 3"/>
          <p:cNvSpPr>
            <a:spLocks noGrp="1"/>
          </p:cNvSpPr>
          <p:nvPr>
            <p:ph type="body" sz="half" idx="4294967295"/>
          </p:nvPr>
        </p:nvSpPr>
        <p:spPr>
          <a:xfrm>
            <a:off x="0" y="914400"/>
            <a:ext cx="9144000" cy="5943600"/>
          </a:xfrm>
        </p:spPr>
        <p:txBody>
          <a:bodyPr/>
          <a:lstStyle/>
          <a:p>
            <a:pPr algn="just">
              <a:lnSpc>
                <a:spcPct val="80000"/>
              </a:lnSpc>
            </a:pPr>
            <a:r>
              <a:rPr lang="en-US" altLang="en-US" sz="2400" b="1">
                <a:latin typeface="Times New Roman" panose="02020603050405020304" pitchFamily="18" charset="0"/>
                <a:cs typeface="Times New Roman" panose="02020603050405020304" pitchFamily="18" charset="0"/>
              </a:rPr>
              <a:t>Second approach </a:t>
            </a:r>
            <a:r>
              <a:rPr lang="en-US" altLang="en-US" sz="2400">
                <a:latin typeface="Times New Roman" panose="02020603050405020304" pitchFamily="18" charset="0"/>
                <a:cs typeface="Times New Roman" panose="02020603050405020304" pitchFamily="18" charset="0"/>
              </a:rPr>
              <a:t>in details,</a:t>
            </a:r>
          </a:p>
          <a:p>
            <a:pPr lvl="1" algn="just">
              <a:lnSpc>
                <a:spcPct val="80000"/>
              </a:lnSpc>
            </a:pPr>
            <a:r>
              <a:rPr lang="en-US" altLang="en-US" sz="2000">
                <a:latin typeface="Times New Roman" panose="02020603050405020304" pitchFamily="18" charset="0"/>
                <a:cs typeface="Times New Roman" panose="02020603050405020304" pitchFamily="18" charset="0"/>
              </a:rPr>
              <a:t>Paging to a </a:t>
            </a:r>
            <a:r>
              <a:rPr lang="en-US" altLang="en-US" sz="2000" b="1">
                <a:latin typeface="Times New Roman" panose="02020603050405020304" pitchFamily="18" charset="0"/>
                <a:cs typeface="Times New Roman" panose="02020603050405020304" pitchFamily="18" charset="0"/>
              </a:rPr>
              <a:t>static swap area</a:t>
            </a:r>
          </a:p>
          <a:p>
            <a:pPr lvl="2"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swap area on disk </a:t>
            </a:r>
            <a:r>
              <a:rPr lang="en-US" altLang="en-US" sz="1800">
                <a:latin typeface="Times New Roman" panose="02020603050405020304" pitchFamily="18" charset="0"/>
                <a:cs typeface="Times New Roman" panose="02020603050405020304" pitchFamily="18" charset="0"/>
              </a:rPr>
              <a:t>is as </a:t>
            </a:r>
            <a:r>
              <a:rPr lang="en-US" altLang="en-US" sz="1800" b="1">
                <a:latin typeface="Times New Roman" panose="02020603050405020304" pitchFamily="18" charset="0"/>
                <a:cs typeface="Times New Roman" panose="02020603050405020304" pitchFamily="18" charset="0"/>
              </a:rPr>
              <a:t>large</a:t>
            </a:r>
            <a:r>
              <a:rPr lang="en-US" altLang="en-US" sz="1800">
                <a:latin typeface="Times New Roman" panose="02020603050405020304" pitchFamily="18" charset="0"/>
                <a:cs typeface="Times New Roman" panose="02020603050405020304" pitchFamily="18" charset="0"/>
              </a:rPr>
              <a:t> as the </a:t>
            </a:r>
            <a:r>
              <a:rPr lang="en-US" altLang="en-US" sz="1800" b="1">
                <a:latin typeface="Times New Roman" panose="02020603050405020304" pitchFamily="18" charset="0"/>
                <a:cs typeface="Times New Roman" panose="02020603050405020304" pitchFamily="18" charset="0"/>
              </a:rPr>
              <a:t>process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virtual address space</a:t>
            </a:r>
          </a:p>
          <a:p>
            <a:pPr lvl="2" algn="just">
              <a:lnSpc>
                <a:spcPct val="80000"/>
              </a:lnSpc>
            </a:pPr>
            <a:r>
              <a:rPr lang="en-US" altLang="en-US" sz="1800">
                <a:latin typeface="Times New Roman" panose="02020603050405020304" pitchFamily="18" charset="0"/>
                <a:cs typeface="Times New Roman" panose="02020603050405020304" pitchFamily="18" charset="0"/>
              </a:rPr>
              <a:t>Each page has a </a:t>
            </a:r>
            <a:r>
              <a:rPr lang="en-US" altLang="en-US" sz="1800" b="1">
                <a:latin typeface="Times New Roman" panose="02020603050405020304" pitchFamily="18" charset="0"/>
                <a:cs typeface="Times New Roman" panose="02020603050405020304" pitchFamily="18" charset="0"/>
              </a:rPr>
              <a:t>fixed location on disk </a:t>
            </a:r>
            <a:r>
              <a:rPr lang="en-US" altLang="en-US" sz="1800">
                <a:latin typeface="Times New Roman" panose="02020603050405020304" pitchFamily="18" charset="0"/>
                <a:cs typeface="Times New Roman" panose="02020603050405020304" pitchFamily="18" charset="0"/>
              </a:rPr>
              <a:t>and </a:t>
            </a:r>
            <a:r>
              <a:rPr lang="en-US" altLang="en-US" sz="1800" b="1">
                <a:latin typeface="Times New Roman" panose="02020603050405020304" pitchFamily="18" charset="0"/>
                <a:cs typeface="Times New Roman" panose="02020603050405020304" pitchFamily="18" charset="0"/>
              </a:rPr>
              <a:t>store in contiguously </a:t>
            </a:r>
            <a:r>
              <a:rPr lang="en-US" altLang="en-US" sz="1800">
                <a:latin typeface="Times New Roman" panose="02020603050405020304" pitchFamily="18" charset="0"/>
                <a:cs typeface="Times New Roman" panose="02020603050405020304" pitchFamily="18" charset="0"/>
              </a:rPr>
              <a:t>in order of  the page number</a:t>
            </a:r>
          </a:p>
          <a:p>
            <a:pPr lvl="2" algn="just">
              <a:lnSpc>
                <a:spcPct val="80000"/>
              </a:lnSpc>
            </a:pPr>
            <a:r>
              <a:rPr lang="en-US" altLang="en-US" sz="1800">
                <a:latin typeface="Times New Roman" panose="02020603050405020304" pitchFamily="18" charset="0"/>
                <a:cs typeface="Times New Roman" panose="02020603050405020304" pitchFamily="18" charset="0"/>
              </a:rPr>
              <a:t>A </a:t>
            </a:r>
            <a:r>
              <a:rPr lang="en-US" altLang="en-US" sz="1800" b="1">
                <a:latin typeface="Times New Roman" panose="02020603050405020304" pitchFamily="18" charset="0"/>
                <a:cs typeface="Times New Roman" panose="02020603050405020304" pitchFamily="18" charset="0"/>
              </a:rPr>
              <a:t>page</a:t>
            </a:r>
            <a:r>
              <a:rPr lang="en-US" altLang="en-US" sz="1800">
                <a:latin typeface="Times New Roman" panose="02020603050405020304" pitchFamily="18" charset="0"/>
                <a:cs typeface="Times New Roman" panose="02020603050405020304" pitchFamily="18" charset="0"/>
              </a:rPr>
              <a:t> is in memory </a:t>
            </a:r>
            <a:r>
              <a:rPr lang="en-US" altLang="en-US" sz="1800" b="1">
                <a:latin typeface="Times New Roman" panose="02020603050405020304" pitchFamily="18" charset="0"/>
                <a:cs typeface="Times New Roman" panose="02020603050405020304" pitchFamily="18" charset="0"/>
              </a:rPr>
              <a:t>always</a:t>
            </a:r>
            <a:r>
              <a:rPr lang="en-US" altLang="en-US" sz="1800">
                <a:latin typeface="Times New Roman" panose="02020603050405020304" pitchFamily="18" charset="0"/>
                <a:cs typeface="Times New Roman" panose="02020603050405020304" pitchFamily="18" charset="0"/>
              </a:rPr>
              <a:t> has a </a:t>
            </a:r>
            <a:r>
              <a:rPr lang="en-US" altLang="en-US" sz="1800" b="1">
                <a:latin typeface="Times New Roman" panose="02020603050405020304" pitchFamily="18" charset="0"/>
                <a:cs typeface="Times New Roman" panose="02020603050405020304" pitchFamily="18" charset="0"/>
              </a:rPr>
              <a:t>shadow copy on disk</a:t>
            </a:r>
          </a:p>
          <a:p>
            <a:pPr lvl="2" algn="just">
              <a:lnSpc>
                <a:spcPct val="80000"/>
              </a:lnSpc>
            </a:pPr>
            <a:r>
              <a:rPr lang="en-US" altLang="en-US" sz="1800" b="1">
                <a:latin typeface="Times New Roman" panose="02020603050405020304" pitchFamily="18" charset="0"/>
                <a:cs typeface="Times New Roman" panose="02020603050405020304" pitchFamily="18" charset="0"/>
              </a:rPr>
              <a:t>Disadvantages</a:t>
            </a:r>
          </a:p>
          <a:p>
            <a:pPr lvl="3" algn="just">
              <a:lnSpc>
                <a:spcPct val="80000"/>
              </a:lnSpc>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synchronization</a:t>
            </a:r>
            <a:r>
              <a:rPr lang="en-US" altLang="en-US" sz="1600">
                <a:latin typeface="Times New Roman" panose="02020603050405020304" pitchFamily="18" charset="0"/>
                <a:cs typeface="Times New Roman" panose="02020603050405020304" pitchFamily="18" charset="0"/>
              </a:rPr>
              <a:t> on </a:t>
            </a:r>
            <a:r>
              <a:rPr lang="en-US" altLang="en-US" sz="1600" b="1">
                <a:latin typeface="Times New Roman" panose="02020603050405020304" pitchFamily="18" charset="0"/>
                <a:cs typeface="Times New Roman" panose="02020603050405020304" pitchFamily="18" charset="0"/>
              </a:rPr>
              <a:t>disk</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must</a:t>
            </a:r>
            <a:r>
              <a:rPr lang="en-US" altLang="en-US" sz="1600">
                <a:latin typeface="Times New Roman" panose="02020603050405020304" pitchFamily="18" charset="0"/>
                <a:cs typeface="Times New Roman" panose="02020603050405020304" pitchFamily="18" charset="0"/>
              </a:rPr>
              <a:t> be </a:t>
            </a:r>
            <a:r>
              <a:rPr lang="en-US" altLang="en-US" sz="1600" b="1">
                <a:latin typeface="Times New Roman" panose="02020603050405020304" pitchFamily="18" charset="0"/>
                <a:cs typeface="Times New Roman" panose="02020603050405020304" pitchFamily="18" charset="0"/>
              </a:rPr>
              <a:t>progressed</a:t>
            </a:r>
            <a:r>
              <a:rPr lang="en-US" altLang="en-US" sz="1600">
                <a:latin typeface="Times New Roman" panose="02020603050405020304" pitchFamily="18" charset="0"/>
                <a:cs typeface="Times New Roman" panose="02020603050405020304" pitchFamily="18" charset="0"/>
              </a:rPr>
              <a:t> even the page in memory </a:t>
            </a:r>
            <a:r>
              <a:rPr lang="en-US" altLang="en-US" sz="1600" b="1">
                <a:latin typeface="Times New Roman" panose="02020603050405020304" pitchFamily="18" charset="0"/>
                <a:cs typeface="Times New Roman" panose="02020603050405020304" pitchFamily="18" charset="0"/>
              </a:rPr>
              <a:t>has not been modified</a:t>
            </a:r>
          </a:p>
          <a:p>
            <a:pPr lvl="3" algn="just">
              <a:lnSpc>
                <a:spcPct val="80000"/>
              </a:lnSpc>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page</a:t>
            </a:r>
            <a:r>
              <a:rPr lang="en-US" altLang="en-US" sz="1600">
                <a:latin typeface="Times New Roman" panose="02020603050405020304" pitchFamily="18" charset="0"/>
                <a:cs typeface="Times New Roman" panose="02020603050405020304" pitchFamily="18" charset="0"/>
              </a:rPr>
              <a:t> on disk may </a:t>
            </a:r>
            <a:r>
              <a:rPr lang="en-US" altLang="en-US" sz="1600" b="1">
                <a:latin typeface="Times New Roman" panose="02020603050405020304" pitchFamily="18" charset="0"/>
                <a:cs typeface="Times New Roman" panose="02020603050405020304" pitchFamily="18" charset="0"/>
              </a:rPr>
              <a:t>be out of date due </a:t>
            </a:r>
            <a:r>
              <a:rPr lang="en-US" altLang="en-US" sz="1600">
                <a:latin typeface="Times New Roman" panose="02020603050405020304" pitchFamily="18" charset="0"/>
                <a:cs typeface="Times New Roman" panose="02020603050405020304" pitchFamily="18" charset="0"/>
              </a:rPr>
              <a:t>to </a:t>
            </a:r>
            <a:r>
              <a:rPr lang="en-US" altLang="en-US" sz="1600" b="1">
                <a:latin typeface="Times New Roman" panose="02020603050405020304" pitchFamily="18" charset="0"/>
                <a:cs typeface="Times New Roman" panose="02020603050405020304" pitchFamily="18" charset="0"/>
              </a:rPr>
              <a:t>not update </a:t>
            </a: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modified</a:t>
            </a:r>
            <a:r>
              <a:rPr lang="en-US" altLang="en-US" sz="1600">
                <a:latin typeface="Times New Roman" panose="02020603050405020304" pitchFamily="18" charset="0"/>
                <a:cs typeface="Times New Roman" panose="02020603050405020304" pitchFamily="18" charset="0"/>
              </a:rPr>
              <a:t> page from memory (for a long time)</a:t>
            </a:r>
          </a:p>
          <a:p>
            <a:pPr lvl="2" algn="just">
              <a:lnSpc>
                <a:spcPct val="80000"/>
              </a:lnSpc>
            </a:pPr>
            <a:r>
              <a:rPr lang="en-US" altLang="en-US" sz="1800" b="1">
                <a:latin typeface="Times New Roman" panose="02020603050405020304" pitchFamily="18" charset="0"/>
                <a:cs typeface="Times New Roman" panose="02020603050405020304" pitchFamily="18" charset="0"/>
              </a:rPr>
              <a:t>Ex</a:t>
            </a:r>
            <a:r>
              <a:rPr lang="en-US" altLang="en-US" sz="1800">
                <a:latin typeface="Times New Roman" panose="02020603050405020304" pitchFamily="18" charset="0"/>
                <a:cs typeface="Times New Roman" panose="02020603050405020304" pitchFamily="18" charset="0"/>
              </a:rPr>
              <a:t>: Unix is applied</a:t>
            </a:r>
          </a:p>
          <a:p>
            <a:pPr lvl="1" algn="just">
              <a:lnSpc>
                <a:spcPct val="80000"/>
              </a:lnSpc>
            </a:pPr>
            <a:r>
              <a:rPr lang="en-US" altLang="en-US" sz="2000">
                <a:latin typeface="Times New Roman" panose="02020603050405020304" pitchFamily="18" charset="0"/>
                <a:cs typeface="Times New Roman" panose="02020603050405020304" pitchFamily="18" charset="0"/>
              </a:rPr>
              <a:t>Backing up </a:t>
            </a:r>
            <a:r>
              <a:rPr lang="en-US" altLang="en-US" sz="2000" b="1">
                <a:latin typeface="Times New Roman" panose="02020603050405020304" pitchFamily="18" charset="0"/>
                <a:cs typeface="Times New Roman" panose="02020603050405020304" pitchFamily="18" charset="0"/>
              </a:rPr>
              <a:t>pages dynamically</a:t>
            </a:r>
          </a:p>
          <a:p>
            <a:pPr lvl="2" algn="just">
              <a:lnSpc>
                <a:spcPct val="80000"/>
              </a:lnSpc>
            </a:pPr>
            <a:r>
              <a:rPr lang="en-US" altLang="en-US" sz="1800" b="1">
                <a:latin typeface="Times New Roman" panose="02020603050405020304" pitchFamily="18" charset="0"/>
                <a:cs typeface="Times New Roman" panose="02020603050405020304" pitchFamily="18" charset="0"/>
              </a:rPr>
              <a:t>Disk map </a:t>
            </a:r>
          </a:p>
          <a:p>
            <a:pPr lvl="3" algn="just">
              <a:lnSpc>
                <a:spcPct val="80000"/>
              </a:lnSpc>
            </a:pPr>
            <a:r>
              <a:rPr lang="en-US" altLang="en-US" sz="1600">
                <a:latin typeface="Times New Roman" panose="02020603050405020304" pitchFamily="18" charset="0"/>
                <a:cs typeface="Times New Roman" panose="02020603050405020304" pitchFamily="18" charset="0"/>
              </a:rPr>
              <a:t>Is a </a:t>
            </a:r>
            <a:r>
              <a:rPr lang="en-US" altLang="en-US" sz="1600" b="1">
                <a:latin typeface="Times New Roman" panose="02020603050405020304" pitchFamily="18" charset="0"/>
                <a:cs typeface="Times New Roman" panose="02020603050405020304" pitchFamily="18" charset="0"/>
              </a:rPr>
              <a:t>table mapping </a:t>
            </a:r>
            <a:r>
              <a:rPr lang="en-US" altLang="en-US" sz="1600">
                <a:latin typeface="Times New Roman" panose="02020603050405020304" pitchFamily="18" charset="0"/>
                <a:cs typeface="Times New Roman" panose="02020603050405020304" pitchFamily="18" charset="0"/>
              </a:rPr>
              <a:t>the disk address per virtual page is used</a:t>
            </a:r>
          </a:p>
          <a:p>
            <a:pPr lvl="3" algn="just">
              <a:lnSpc>
                <a:spcPct val="80000"/>
              </a:lnSpc>
            </a:pPr>
            <a:r>
              <a:rPr lang="en-US" altLang="en-US" sz="1600">
                <a:latin typeface="Times New Roman" panose="02020603050405020304" pitchFamily="18" charset="0"/>
                <a:cs typeface="Times New Roman" panose="02020603050405020304" pitchFamily="18" charset="0"/>
              </a:rPr>
              <a:t>Its </a:t>
            </a:r>
            <a:r>
              <a:rPr lang="en-US" altLang="en-US" sz="1600" b="1">
                <a:latin typeface="Times New Roman" panose="02020603050405020304" pitchFamily="18" charset="0"/>
                <a:cs typeface="Times New Roman" panose="02020603050405020304" pitchFamily="18" charset="0"/>
              </a:rPr>
              <a:t>entries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contain</a:t>
            </a:r>
            <a:r>
              <a:rPr lang="en-US" altLang="en-US" sz="1600">
                <a:latin typeface="Times New Roman" panose="02020603050405020304" pitchFamily="18" charset="0"/>
                <a:cs typeface="Times New Roman" panose="02020603050405020304" pitchFamily="18" charset="0"/>
              </a:rPr>
              <a:t> an </a:t>
            </a:r>
            <a:r>
              <a:rPr lang="en-US" altLang="en-US" sz="1600" b="1">
                <a:latin typeface="Times New Roman" panose="02020603050405020304" pitchFamily="18" charset="0"/>
                <a:cs typeface="Times New Roman" panose="02020603050405020304" pitchFamily="18" charset="0"/>
              </a:rPr>
              <a:t>invalid disk address </a:t>
            </a:r>
            <a:r>
              <a:rPr lang="en-US" altLang="en-US" sz="1600">
                <a:latin typeface="Times New Roman" panose="02020603050405020304" pitchFamily="18" charset="0"/>
                <a:cs typeface="Times New Roman" panose="02020603050405020304" pitchFamily="18" charset="0"/>
              </a:rPr>
              <a:t>or a </a:t>
            </a:r>
            <a:r>
              <a:rPr lang="en-US" altLang="en-US" sz="1600" b="1">
                <a:latin typeface="Times New Roman" panose="02020603050405020304" pitchFamily="18" charset="0"/>
                <a:cs typeface="Times New Roman" panose="02020603050405020304" pitchFamily="18" charset="0"/>
              </a:rPr>
              <a:t>bit marking them as not in </a:t>
            </a:r>
            <a:r>
              <a:rPr lang="en-US" altLang="en-US" sz="1600">
                <a:latin typeface="Times New Roman" panose="02020603050405020304" pitchFamily="18" charset="0"/>
                <a:cs typeface="Times New Roman" panose="02020603050405020304" pitchFamily="18" charset="0"/>
              </a:rPr>
              <a:t>used</a:t>
            </a:r>
          </a:p>
          <a:p>
            <a:pPr lvl="2" algn="just">
              <a:lnSpc>
                <a:spcPct val="80000"/>
              </a:lnSpc>
            </a:pPr>
            <a:r>
              <a:rPr lang="en-US" altLang="en-US" sz="1800" b="1">
                <a:latin typeface="Times New Roman" panose="02020603050405020304" pitchFamily="18" charset="0"/>
                <a:cs typeface="Times New Roman" panose="02020603050405020304" pitchFamily="18" charset="0"/>
              </a:rPr>
              <a:t>Pages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do not have fixed addresses </a:t>
            </a:r>
            <a:r>
              <a:rPr lang="en-US" altLang="en-US" sz="1800">
                <a:latin typeface="Times New Roman" panose="02020603050405020304" pitchFamily="18" charset="0"/>
                <a:cs typeface="Times New Roman" panose="02020603050405020304" pitchFamily="18" charset="0"/>
              </a:rPr>
              <a:t>on disk. </a:t>
            </a:r>
          </a:p>
          <a:p>
            <a:pPr lvl="2" algn="just">
              <a:lnSpc>
                <a:spcPct val="80000"/>
              </a:lnSpc>
            </a:pPr>
            <a:r>
              <a:rPr lang="en-US" altLang="en-US" sz="1800">
                <a:latin typeface="Times New Roman" panose="02020603050405020304" pitchFamily="18" charset="0"/>
                <a:cs typeface="Times New Roman" panose="02020603050405020304" pitchFamily="18" charset="0"/>
              </a:rPr>
              <a:t>A page in memory </a:t>
            </a:r>
            <a:r>
              <a:rPr lang="en-US" altLang="en-US" sz="1800" b="1">
                <a:latin typeface="Times New Roman" panose="02020603050405020304" pitchFamily="18" charset="0"/>
                <a:cs typeface="Times New Roman" panose="02020603050405020304" pitchFamily="18" charset="0"/>
              </a:rPr>
              <a:t>has no copy on disk</a:t>
            </a:r>
          </a:p>
          <a:p>
            <a:pPr lvl="2" algn="just">
              <a:lnSpc>
                <a:spcPct val="80000"/>
              </a:lnSpc>
            </a:pPr>
            <a:r>
              <a:rPr lang="en-US" altLang="en-US" sz="1800">
                <a:latin typeface="Times New Roman" panose="02020603050405020304" pitchFamily="18" charset="0"/>
                <a:cs typeface="Times New Roman" panose="02020603050405020304" pitchFamily="18" charset="0"/>
              </a:rPr>
              <a:t>When the </a:t>
            </a:r>
            <a:r>
              <a:rPr lang="en-US" altLang="en-US" sz="1800" b="1">
                <a:latin typeface="Times New Roman" panose="02020603050405020304" pitchFamily="18" charset="0"/>
                <a:cs typeface="Times New Roman" panose="02020603050405020304" pitchFamily="18" charset="0"/>
              </a:rPr>
              <a:t>page is swapped </a:t>
            </a:r>
            <a:r>
              <a:rPr lang="en-US" altLang="en-US" sz="1800">
                <a:latin typeface="Times New Roman" panose="02020603050405020304" pitchFamily="18" charset="0"/>
                <a:cs typeface="Times New Roman" panose="02020603050405020304" pitchFamily="18" charset="0"/>
              </a:rPr>
              <a:t>out, an </a:t>
            </a:r>
            <a:r>
              <a:rPr lang="en-US" altLang="en-US" sz="1800" b="1">
                <a:latin typeface="Times New Roman" panose="02020603050405020304" pitchFamily="18" charset="0"/>
                <a:cs typeface="Times New Roman" panose="02020603050405020304" pitchFamily="18" charset="0"/>
              </a:rPr>
              <a:t>empty disk space </a:t>
            </a:r>
            <a:r>
              <a:rPr lang="en-US" altLang="en-US" sz="1800">
                <a:latin typeface="Times New Roman" panose="02020603050405020304" pitchFamily="18" charset="0"/>
                <a:cs typeface="Times New Roman" panose="02020603050405020304" pitchFamily="18" charset="0"/>
              </a:rPr>
              <a:t>is </a:t>
            </a:r>
            <a:r>
              <a:rPr lang="en-US" altLang="en-US" sz="1800" b="1">
                <a:latin typeface="Times New Roman" panose="02020603050405020304" pitchFamily="18" charset="0"/>
                <a:cs typeface="Times New Roman" panose="02020603050405020304" pitchFamily="18" charset="0"/>
              </a:rPr>
              <a:t>chosen</a:t>
            </a:r>
            <a:r>
              <a:rPr lang="en-US" altLang="en-US" sz="1800">
                <a:latin typeface="Times New Roman" panose="02020603050405020304" pitchFamily="18" charset="0"/>
                <a:cs typeface="Times New Roman" panose="02020603050405020304" pitchFamily="18" charset="0"/>
              </a:rPr>
              <a:t> on the </a:t>
            </a:r>
            <a:r>
              <a:rPr lang="en-US" altLang="en-US" sz="1800" b="1">
                <a:latin typeface="Times New Roman" panose="02020603050405020304" pitchFamily="18" charset="0"/>
                <a:cs typeface="Times New Roman" panose="02020603050405020304" pitchFamily="18" charset="0"/>
              </a:rPr>
              <a:t>fly</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and the disk map is updated </a:t>
            </a:r>
            <a:r>
              <a:rPr lang="en-US" altLang="en-US" sz="1800">
                <a:latin typeface="Times New Roman" panose="02020603050405020304" pitchFamily="18" charset="0"/>
                <a:cs typeface="Times New Roman" panose="02020603050405020304" pitchFamily="18" charset="0"/>
              </a:rPr>
              <a:t>accordingly</a:t>
            </a:r>
          </a:p>
          <a:p>
            <a:pPr lvl="2" algn="just">
              <a:lnSpc>
                <a:spcPct val="80000"/>
              </a:lnSpc>
            </a:pPr>
            <a:r>
              <a:rPr lang="en-US" altLang="en-US" sz="1800" b="1">
                <a:latin typeface="Times New Roman" panose="02020603050405020304" pitchFamily="18" charset="0"/>
                <a:cs typeface="Times New Roman" panose="02020603050405020304" pitchFamily="18" charset="0"/>
              </a:rPr>
              <a:t>Ex</a:t>
            </a:r>
            <a:r>
              <a:rPr lang="en-US" altLang="en-US" sz="1800">
                <a:latin typeface="Times New Roman" panose="02020603050405020304" pitchFamily="18" charset="0"/>
                <a:cs typeface="Times New Roman" panose="02020603050405020304" pitchFamily="18" charset="0"/>
              </a:rPr>
              <a:t>: Windows using swap file to apply this strategy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box(in)">
                                      <p:cBhvr>
                                        <p:cTn id="7" dur="500"/>
                                        <p:tgtEl>
                                          <p:spTgt spid="3993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9939">
                                            <p:txEl>
                                              <p:pRg st="2" end="2"/>
                                            </p:txEl>
                                          </p:spTgt>
                                        </p:tgtEl>
                                        <p:attrNameLst>
                                          <p:attrName>style.visibility</p:attrName>
                                        </p:attrNameLst>
                                      </p:cBhvr>
                                      <p:to>
                                        <p:strVal val="visible"/>
                                      </p:to>
                                    </p:set>
                                    <p:animEffect transition="in" filter="box(in)">
                                      <p:cBhvr>
                                        <p:cTn id="10" dur="500"/>
                                        <p:tgtEl>
                                          <p:spTgt spid="39939">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animEffect transition="in" filter="box(in)">
                                      <p:cBhvr>
                                        <p:cTn id="13" dur="500"/>
                                        <p:tgtEl>
                                          <p:spTgt spid="39939">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9939">
                                            <p:txEl>
                                              <p:pRg st="4" end="4"/>
                                            </p:txEl>
                                          </p:spTgt>
                                        </p:tgtEl>
                                        <p:attrNameLst>
                                          <p:attrName>style.visibility</p:attrName>
                                        </p:attrNameLst>
                                      </p:cBhvr>
                                      <p:to>
                                        <p:strVal val="visible"/>
                                      </p:to>
                                    </p:set>
                                    <p:animEffect transition="in" filter="box(in)">
                                      <p:cBhvr>
                                        <p:cTn id="16" dur="500"/>
                                        <p:tgtEl>
                                          <p:spTgt spid="39939">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animEffect transition="in" filter="box(in)">
                                      <p:cBhvr>
                                        <p:cTn id="19" dur="500"/>
                                        <p:tgtEl>
                                          <p:spTgt spid="39939">
                                            <p:txEl>
                                              <p:pRg st="5" end="5"/>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9939">
                                            <p:txEl>
                                              <p:pRg st="6" end="6"/>
                                            </p:txEl>
                                          </p:spTgt>
                                        </p:tgtEl>
                                        <p:attrNameLst>
                                          <p:attrName>style.visibility</p:attrName>
                                        </p:attrNameLst>
                                      </p:cBhvr>
                                      <p:to>
                                        <p:strVal val="visible"/>
                                      </p:to>
                                    </p:set>
                                    <p:animEffect transition="in" filter="box(in)">
                                      <p:cBhvr>
                                        <p:cTn id="22" dur="500"/>
                                        <p:tgtEl>
                                          <p:spTgt spid="39939">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9939">
                                            <p:txEl>
                                              <p:pRg st="7" end="7"/>
                                            </p:txEl>
                                          </p:spTgt>
                                        </p:tgtEl>
                                        <p:attrNameLst>
                                          <p:attrName>style.visibility</p:attrName>
                                        </p:attrNameLst>
                                      </p:cBhvr>
                                      <p:to>
                                        <p:strVal val="visible"/>
                                      </p:to>
                                    </p:set>
                                    <p:animEffect transition="in" filter="box(in)">
                                      <p:cBhvr>
                                        <p:cTn id="25" dur="500"/>
                                        <p:tgtEl>
                                          <p:spTgt spid="39939">
                                            <p:txEl>
                                              <p:pRg st="7" end="7"/>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9939">
                                            <p:txEl>
                                              <p:pRg st="8" end="8"/>
                                            </p:txEl>
                                          </p:spTgt>
                                        </p:tgtEl>
                                        <p:attrNameLst>
                                          <p:attrName>style.visibility</p:attrName>
                                        </p:attrNameLst>
                                      </p:cBhvr>
                                      <p:to>
                                        <p:strVal val="visible"/>
                                      </p:to>
                                    </p:set>
                                    <p:animEffect transition="in" filter="box(in)">
                                      <p:cBhvr>
                                        <p:cTn id="28" dur="500"/>
                                        <p:tgtEl>
                                          <p:spTgt spid="39939">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39939">
                                            <p:txEl>
                                              <p:pRg st="9" end="9"/>
                                            </p:txEl>
                                          </p:spTgt>
                                        </p:tgtEl>
                                        <p:attrNameLst>
                                          <p:attrName>style.visibility</p:attrName>
                                        </p:attrNameLst>
                                      </p:cBhvr>
                                      <p:to>
                                        <p:strVal val="visible"/>
                                      </p:to>
                                    </p:set>
                                    <p:animEffect transition="in" filter="box(in)">
                                      <p:cBhvr>
                                        <p:cTn id="33" dur="500"/>
                                        <p:tgtEl>
                                          <p:spTgt spid="39939">
                                            <p:txEl>
                                              <p:pRg st="9" end="9"/>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39939">
                                            <p:txEl>
                                              <p:pRg st="10" end="10"/>
                                            </p:txEl>
                                          </p:spTgt>
                                        </p:tgtEl>
                                        <p:attrNameLst>
                                          <p:attrName>style.visibility</p:attrName>
                                        </p:attrNameLst>
                                      </p:cBhvr>
                                      <p:to>
                                        <p:strVal val="visible"/>
                                      </p:to>
                                    </p:set>
                                    <p:animEffect transition="in" filter="box(in)">
                                      <p:cBhvr>
                                        <p:cTn id="36" dur="500"/>
                                        <p:tgtEl>
                                          <p:spTgt spid="39939">
                                            <p:txEl>
                                              <p:pRg st="10" end="10"/>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39939">
                                            <p:txEl>
                                              <p:pRg st="11" end="11"/>
                                            </p:txEl>
                                          </p:spTgt>
                                        </p:tgtEl>
                                        <p:attrNameLst>
                                          <p:attrName>style.visibility</p:attrName>
                                        </p:attrNameLst>
                                      </p:cBhvr>
                                      <p:to>
                                        <p:strVal val="visible"/>
                                      </p:to>
                                    </p:set>
                                    <p:animEffect transition="in" filter="box(in)">
                                      <p:cBhvr>
                                        <p:cTn id="39" dur="500"/>
                                        <p:tgtEl>
                                          <p:spTgt spid="39939">
                                            <p:txEl>
                                              <p:pRg st="11" end="11"/>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39939">
                                            <p:txEl>
                                              <p:pRg st="12" end="12"/>
                                            </p:txEl>
                                          </p:spTgt>
                                        </p:tgtEl>
                                        <p:attrNameLst>
                                          <p:attrName>style.visibility</p:attrName>
                                        </p:attrNameLst>
                                      </p:cBhvr>
                                      <p:to>
                                        <p:strVal val="visible"/>
                                      </p:to>
                                    </p:set>
                                    <p:animEffect transition="in" filter="box(in)">
                                      <p:cBhvr>
                                        <p:cTn id="42" dur="500"/>
                                        <p:tgtEl>
                                          <p:spTgt spid="39939">
                                            <p:txEl>
                                              <p:pRg st="12" end="12"/>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39939">
                                            <p:txEl>
                                              <p:pRg st="13" end="13"/>
                                            </p:txEl>
                                          </p:spTgt>
                                        </p:tgtEl>
                                        <p:attrNameLst>
                                          <p:attrName>style.visibility</p:attrName>
                                        </p:attrNameLst>
                                      </p:cBhvr>
                                      <p:to>
                                        <p:strVal val="visible"/>
                                      </p:to>
                                    </p:set>
                                    <p:animEffect transition="in" filter="box(in)">
                                      <p:cBhvr>
                                        <p:cTn id="45" dur="500"/>
                                        <p:tgtEl>
                                          <p:spTgt spid="39939">
                                            <p:txEl>
                                              <p:pRg st="13" end="13"/>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39939">
                                            <p:txEl>
                                              <p:pRg st="14" end="14"/>
                                            </p:txEl>
                                          </p:spTgt>
                                        </p:tgtEl>
                                        <p:attrNameLst>
                                          <p:attrName>style.visibility</p:attrName>
                                        </p:attrNameLst>
                                      </p:cBhvr>
                                      <p:to>
                                        <p:strVal val="visible"/>
                                      </p:to>
                                    </p:set>
                                    <p:animEffect transition="in" filter="box(in)">
                                      <p:cBhvr>
                                        <p:cTn id="48" dur="500"/>
                                        <p:tgtEl>
                                          <p:spTgt spid="39939">
                                            <p:txEl>
                                              <p:pRg st="14" end="14"/>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39939">
                                            <p:txEl>
                                              <p:pRg st="15" end="15"/>
                                            </p:txEl>
                                          </p:spTgt>
                                        </p:tgtEl>
                                        <p:attrNameLst>
                                          <p:attrName>style.visibility</p:attrName>
                                        </p:attrNameLst>
                                      </p:cBhvr>
                                      <p:to>
                                        <p:strVal val="visible"/>
                                      </p:to>
                                    </p:set>
                                    <p:animEffect transition="in" filter="box(in)">
                                      <p:cBhvr>
                                        <p:cTn id="51" dur="500"/>
                                        <p:tgtEl>
                                          <p:spTgt spid="39939">
                                            <p:txEl>
                                              <p:pRg st="15" end="15"/>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39939">
                                            <p:txEl>
                                              <p:pRg st="16" end="16"/>
                                            </p:txEl>
                                          </p:spTgt>
                                        </p:tgtEl>
                                        <p:attrNameLst>
                                          <p:attrName>style.visibility</p:attrName>
                                        </p:attrNameLst>
                                      </p:cBhvr>
                                      <p:to>
                                        <p:strVal val="visible"/>
                                      </p:to>
                                    </p:set>
                                    <p:animEffect transition="in" filter="box(in)">
                                      <p:cBhvr>
                                        <p:cTn id="54" dur="500"/>
                                        <p:tgtEl>
                                          <p:spTgt spid="3993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Separation of Policy and Mechanism</a:t>
            </a:r>
          </a:p>
        </p:txBody>
      </p:sp>
      <p:sp>
        <p:nvSpPr>
          <p:cNvPr id="26627" name="Rectangle 3"/>
          <p:cNvSpPr>
            <a:spLocks noGrp="1"/>
          </p:cNvSpPr>
          <p:nvPr>
            <p:ph type="body" sz="half" idx="1"/>
          </p:nvPr>
        </p:nvSpPr>
        <p:spPr>
          <a:xfrm>
            <a:off x="0" y="1066800"/>
            <a:ext cx="9144000" cy="5791200"/>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The memory management system is divided into three parts</a:t>
            </a:r>
          </a:p>
          <a:p>
            <a:pPr lvl="1" algn="just">
              <a:lnSpc>
                <a:spcPct val="90000"/>
              </a:lnSpc>
            </a:pPr>
            <a:r>
              <a:rPr lang="en-US" altLang="en-US" sz="2400" b="1">
                <a:latin typeface="Times New Roman" panose="02020603050405020304" pitchFamily="18" charset="0"/>
                <a:cs typeface="Times New Roman" panose="02020603050405020304" pitchFamily="18" charset="0"/>
              </a:rPr>
              <a:t>A low-level MMU handler</a:t>
            </a:r>
          </a:p>
          <a:p>
            <a:pPr lvl="2" algn="just">
              <a:lnSpc>
                <a:spcPct val="90000"/>
              </a:lnSpc>
            </a:pPr>
            <a:r>
              <a:rPr lang="en-US" altLang="en-US" sz="2000">
                <a:latin typeface="Times New Roman" panose="02020603050405020304" pitchFamily="18" charset="0"/>
                <a:cs typeface="Times New Roman" panose="02020603050405020304" pitchFamily="18" charset="0"/>
              </a:rPr>
              <a:t>All the details of </a:t>
            </a:r>
            <a:r>
              <a:rPr lang="en-US" altLang="en-US" sz="2000" b="1">
                <a:latin typeface="Times New Roman" panose="02020603050405020304" pitchFamily="18" charset="0"/>
                <a:cs typeface="Times New Roman" panose="02020603050405020304" pitchFamily="18" charset="0"/>
              </a:rPr>
              <a:t>how the MMU works </a:t>
            </a:r>
            <a:r>
              <a:rPr lang="en-US" altLang="en-US" sz="2000">
                <a:latin typeface="Times New Roman" panose="02020603050405020304" pitchFamily="18" charset="0"/>
                <a:cs typeface="Times New Roman" panose="02020603050405020304" pitchFamily="18" charset="0"/>
              </a:rPr>
              <a:t>are encapsulated in the MMU handler</a:t>
            </a:r>
          </a:p>
          <a:p>
            <a:pPr lvl="2" algn="just">
              <a:lnSpc>
                <a:spcPct val="90000"/>
              </a:lnSpc>
            </a:pPr>
            <a:r>
              <a:rPr lang="en-US" altLang="en-US" sz="2000">
                <a:latin typeface="Times New Roman" panose="02020603050405020304" pitchFamily="18" charset="0"/>
                <a:cs typeface="Times New Roman" panose="02020603050405020304" pitchFamily="18" charset="0"/>
              </a:rPr>
              <a:t>MMU handler is </a:t>
            </a:r>
            <a:r>
              <a:rPr lang="en-US" altLang="en-US" sz="2000" b="1">
                <a:latin typeface="Times New Roman" panose="02020603050405020304" pitchFamily="18" charset="0"/>
                <a:cs typeface="Times New Roman" panose="02020603050405020304" pitchFamily="18" charset="0"/>
              </a:rPr>
              <a:t>machine-dependent code </a:t>
            </a:r>
            <a:r>
              <a:rPr lang="en-US" altLang="en-US" sz="2000">
                <a:latin typeface="Times New Roman" panose="02020603050405020304" pitchFamily="18" charset="0"/>
                <a:cs typeface="Times New Roman" panose="02020603050405020304" pitchFamily="18" charset="0"/>
              </a:rPr>
              <a:t>and has to be </a:t>
            </a:r>
            <a:r>
              <a:rPr lang="en-US" altLang="en-US" sz="2000" b="1">
                <a:latin typeface="Times New Roman" panose="02020603050405020304" pitchFamily="18" charset="0"/>
                <a:cs typeface="Times New Roman" panose="02020603050405020304" pitchFamily="18" charset="0"/>
              </a:rPr>
              <a:t>rewritten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for each new platform the OS </a:t>
            </a:r>
            <a:r>
              <a:rPr lang="en-US" altLang="en-US" sz="2000">
                <a:latin typeface="Times New Roman" panose="02020603050405020304" pitchFamily="18" charset="0"/>
                <a:cs typeface="Times New Roman" panose="02020603050405020304" pitchFamily="18" charset="0"/>
              </a:rPr>
              <a:t>is ported to</a:t>
            </a:r>
          </a:p>
          <a:p>
            <a:pPr lvl="1" algn="just">
              <a:lnSpc>
                <a:spcPct val="90000"/>
              </a:lnSpc>
            </a:pPr>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page fault handler </a:t>
            </a:r>
            <a:r>
              <a:rPr lang="en-US" altLang="en-US" sz="2400">
                <a:latin typeface="Times New Roman" panose="02020603050405020304" pitchFamily="18" charset="0"/>
                <a:cs typeface="Times New Roman" panose="02020603050405020304" pitchFamily="18" charset="0"/>
              </a:rPr>
              <a:t>that is part of the kernel</a:t>
            </a:r>
          </a:p>
          <a:p>
            <a:pPr lvl="2" algn="just">
              <a:lnSpc>
                <a:spcPct val="90000"/>
              </a:lnSpc>
            </a:pPr>
            <a:r>
              <a:rPr lang="en-US" altLang="en-US" sz="2000">
                <a:latin typeface="Times New Roman" panose="02020603050405020304" pitchFamily="18" charset="0"/>
                <a:cs typeface="Times New Roman" panose="02020603050405020304" pitchFamily="18" charset="0"/>
              </a:rPr>
              <a:t>A page fault handler is </a:t>
            </a:r>
            <a:r>
              <a:rPr lang="en-US" altLang="en-US" sz="2000" b="1">
                <a:latin typeface="Times New Roman" panose="02020603050405020304" pitchFamily="18" charset="0"/>
                <a:cs typeface="Times New Roman" panose="02020603050405020304" pitchFamily="18" charset="0"/>
              </a:rPr>
              <a:t>machine-independent code </a:t>
            </a:r>
            <a:r>
              <a:rPr lang="en-US" altLang="en-US" sz="2000">
                <a:latin typeface="Times New Roman" panose="02020603050405020304" pitchFamily="18" charset="0"/>
                <a:cs typeface="Times New Roman" panose="02020603050405020304" pitchFamily="18" charset="0"/>
              </a:rPr>
              <a:t>and </a:t>
            </a:r>
            <a:r>
              <a:rPr lang="en-US" altLang="en-US" sz="2000" b="1">
                <a:latin typeface="Times New Roman" panose="02020603050405020304" pitchFamily="18" charset="0"/>
                <a:cs typeface="Times New Roman" panose="02020603050405020304" pitchFamily="18" charset="0"/>
              </a:rPr>
              <a:t>contains</a:t>
            </a:r>
            <a:r>
              <a:rPr lang="en-US" altLang="en-US" sz="2000">
                <a:latin typeface="Times New Roman" panose="02020603050405020304" pitchFamily="18" charset="0"/>
                <a:cs typeface="Times New Roman" panose="02020603050405020304" pitchFamily="18" charset="0"/>
              </a:rPr>
              <a:t> most of the </a:t>
            </a:r>
            <a:r>
              <a:rPr lang="en-US" altLang="en-US" sz="2000" b="1">
                <a:latin typeface="Times New Roman" panose="02020603050405020304" pitchFamily="18" charset="0"/>
                <a:cs typeface="Times New Roman" panose="02020603050405020304" pitchFamily="18" charset="0"/>
              </a:rPr>
              <a:t>mechanism for paging</a:t>
            </a:r>
          </a:p>
          <a:p>
            <a:pPr lvl="1" algn="just">
              <a:lnSpc>
                <a:spcPct val="90000"/>
              </a:lnSpc>
            </a:pPr>
            <a:r>
              <a:rPr lang="en-US" altLang="en-US" sz="2400">
                <a:latin typeface="Times New Roman" panose="02020603050405020304" pitchFamily="18" charset="0"/>
                <a:cs typeface="Times New Roman" panose="02020603050405020304" pitchFamily="18" charset="0"/>
              </a:rPr>
              <a:t>An </a:t>
            </a:r>
            <a:r>
              <a:rPr lang="en-US" altLang="en-US" sz="2400" b="1">
                <a:latin typeface="Times New Roman" panose="02020603050405020304" pitchFamily="18" charset="0"/>
                <a:cs typeface="Times New Roman" panose="02020603050405020304" pitchFamily="18" charset="0"/>
              </a:rPr>
              <a:t>external pager </a:t>
            </a:r>
            <a:r>
              <a:rPr lang="en-US" altLang="en-US" sz="2400">
                <a:latin typeface="Times New Roman" panose="02020603050405020304" pitchFamily="18" charset="0"/>
                <a:cs typeface="Times New Roman" panose="02020603050405020304" pitchFamily="18" charset="0"/>
              </a:rPr>
              <a:t>running in user space</a:t>
            </a:r>
          </a:p>
          <a:p>
            <a:pPr lvl="2" algn="just">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policy</a:t>
            </a:r>
            <a:r>
              <a:rPr lang="en-US" altLang="en-US" sz="2000">
                <a:latin typeface="Times New Roman" panose="02020603050405020304" pitchFamily="18" charset="0"/>
                <a:cs typeface="Times New Roman" panose="02020603050405020304" pitchFamily="18" charset="0"/>
              </a:rPr>
              <a:t> is largely </a:t>
            </a:r>
            <a:r>
              <a:rPr lang="en-US" altLang="en-US" sz="2000" b="1">
                <a:latin typeface="Times New Roman" panose="02020603050405020304" pitchFamily="18" charset="0"/>
                <a:cs typeface="Times New Roman" panose="02020603050405020304" pitchFamily="18" charset="0"/>
              </a:rPr>
              <a:t>determined by the external page</a:t>
            </a:r>
            <a:r>
              <a:rPr lang="en-US" altLang="en-US" sz="2000">
                <a:latin typeface="Times New Roman" panose="02020603050405020304" pitchFamily="18" charset="0"/>
                <a:cs typeface="Times New Roman" panose="02020603050405020304" pitchFamily="18" charset="0"/>
              </a:rPr>
              <a:t>, which </a:t>
            </a:r>
            <a:r>
              <a:rPr lang="en-US" altLang="en-US" sz="2000" b="1">
                <a:latin typeface="Times New Roman" panose="02020603050405020304" pitchFamily="18" charset="0"/>
                <a:cs typeface="Times New Roman" panose="02020603050405020304" pitchFamily="18" charset="0"/>
              </a:rPr>
              <a:t>runs as a user process</a:t>
            </a:r>
          </a:p>
          <a:p>
            <a:pPr lvl="2" algn="just">
              <a:lnSpc>
                <a:spcPct val="90000"/>
              </a:lnSpc>
            </a:pPr>
            <a:r>
              <a:rPr lang="en-US" altLang="en-US" sz="2000">
                <a:latin typeface="Times New Roman" panose="02020603050405020304" pitchFamily="18" charset="0"/>
                <a:cs typeface="Times New Roman" panose="02020603050405020304" pitchFamily="18" charset="0"/>
              </a:rPr>
              <a:t>When a </a:t>
            </a:r>
            <a:r>
              <a:rPr lang="en-US" altLang="en-US" sz="2000" b="1">
                <a:latin typeface="Times New Roman" panose="02020603050405020304" pitchFamily="18" charset="0"/>
                <a:cs typeface="Times New Roman" panose="02020603050405020304" pitchFamily="18" charset="0"/>
              </a:rPr>
              <a:t>process starts up</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external page is notified in </a:t>
            </a:r>
            <a:r>
              <a:rPr lang="en-US" altLang="en-US" sz="2000">
                <a:latin typeface="Times New Roman" panose="02020603050405020304" pitchFamily="18" charset="0"/>
                <a:cs typeface="Times New Roman" panose="02020603050405020304" pitchFamily="18" charset="0"/>
              </a:rPr>
              <a:t>order </a:t>
            </a:r>
            <a:r>
              <a:rPr lang="en-US" altLang="en-US" sz="2000" b="1">
                <a:latin typeface="Times New Roman" panose="02020603050405020304" pitchFamily="18" charset="0"/>
                <a:cs typeface="Times New Roman" panose="02020603050405020304" pitchFamily="18" charset="0"/>
              </a:rPr>
              <a:t>to set up </a:t>
            </a: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process page map 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allocate backing store </a:t>
            </a:r>
            <a:r>
              <a:rPr lang="en-US" altLang="en-US" sz="2000">
                <a:latin typeface="Times New Roman" panose="02020603050405020304" pitchFamily="18" charset="0"/>
                <a:cs typeface="Times New Roman" panose="02020603050405020304" pitchFamily="18" charset="0"/>
              </a:rPr>
              <a:t>on the disk if need be</a:t>
            </a:r>
          </a:p>
          <a:p>
            <a:pPr lvl="2" algn="just">
              <a:lnSpc>
                <a:spcPct val="90000"/>
              </a:lnSpc>
            </a:pPr>
            <a:r>
              <a:rPr lang="en-US" altLang="en-US" sz="2000">
                <a:latin typeface="Times New Roman" panose="02020603050405020304" pitchFamily="18" charset="0"/>
                <a:cs typeface="Times New Roman" panose="02020603050405020304" pitchFamily="18" charset="0"/>
              </a:rPr>
              <a:t>As the </a:t>
            </a:r>
            <a:r>
              <a:rPr lang="en-US" altLang="en-US" sz="2000" b="1">
                <a:latin typeface="Times New Roman" panose="02020603050405020304" pitchFamily="18" charset="0"/>
                <a:cs typeface="Times New Roman" panose="02020603050405020304" pitchFamily="18" charset="0"/>
              </a:rPr>
              <a:t>process runs</a:t>
            </a:r>
            <a:r>
              <a:rPr lang="en-US" altLang="en-US" sz="2000">
                <a:latin typeface="Times New Roman" panose="02020603050405020304" pitchFamily="18" charset="0"/>
                <a:cs typeface="Times New Roman" panose="02020603050405020304" pitchFamily="18" charset="0"/>
              </a:rPr>
              <a:t>, it may </a:t>
            </a:r>
            <a:r>
              <a:rPr lang="en-US" altLang="en-US" sz="2000" b="1">
                <a:latin typeface="Times New Roman" panose="02020603050405020304" pitchFamily="18" charset="0"/>
                <a:cs typeface="Times New Roman" panose="02020603050405020304" pitchFamily="18" charset="0"/>
              </a:rPr>
              <a:t>map new objects into its address space</a:t>
            </a:r>
            <a:r>
              <a:rPr lang="en-US" altLang="en-US" sz="2000">
                <a:latin typeface="Times New Roman" panose="02020603050405020304" pitchFamily="18" charset="0"/>
                <a:cs typeface="Times New Roman" panose="02020603050405020304" pitchFamily="18" charset="0"/>
              </a:rPr>
              <a:t>, so the </a:t>
            </a:r>
            <a:r>
              <a:rPr lang="en-US" altLang="en-US" sz="2000" b="1">
                <a:latin typeface="Times New Roman" panose="02020603050405020304" pitchFamily="18" charset="0"/>
                <a:cs typeface="Times New Roman" panose="02020603050405020304" pitchFamily="18" charset="0"/>
              </a:rPr>
              <a:t>external pager is again notified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Separation of Policy and Mechanism</a:t>
            </a:r>
          </a:p>
        </p:txBody>
      </p:sp>
      <p:pic>
        <p:nvPicPr>
          <p:cNvPr id="27651"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1600"/>
            <a:ext cx="7108825"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657600" y="5486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Separation of Policy and Mechanism</a:t>
            </a:r>
          </a:p>
        </p:txBody>
      </p:sp>
      <p:sp>
        <p:nvSpPr>
          <p:cNvPr id="44035" name="Rectangle 3"/>
          <p:cNvSpPr>
            <a:spLocks noGrp="1"/>
          </p:cNvSpPr>
          <p:nvPr>
            <p:ph type="body" sz="half" idx="1"/>
          </p:nvPr>
        </p:nvSpPr>
        <p:spPr>
          <a:xfrm>
            <a:off x="0" y="1066800"/>
            <a:ext cx="9144000" cy="5791200"/>
          </a:xfrm>
        </p:spPr>
        <p:txBody>
          <a:bodyPr/>
          <a:lstStyle/>
          <a:p>
            <a:pPr algn="just">
              <a:lnSpc>
                <a:spcPct val="90000"/>
              </a:lnSpc>
            </a:pPr>
            <a:r>
              <a:rPr lang="en-US" altLang="en-US" sz="2000">
                <a:latin typeface="Times New Roman" panose="02020603050405020304" pitchFamily="18" charset="0"/>
                <a:cs typeface="Times New Roman" panose="02020603050405020304" pitchFamily="18" charset="0"/>
              </a:rPr>
              <a:t>When the process </a:t>
            </a:r>
            <a:r>
              <a:rPr lang="en-US" altLang="en-US" sz="2000" b="1">
                <a:latin typeface="Times New Roman" panose="02020603050405020304" pitchFamily="18" charset="0"/>
                <a:cs typeface="Times New Roman" panose="02020603050405020304" pitchFamily="18" charset="0"/>
              </a:rPr>
              <a:t>starts running</a:t>
            </a:r>
            <a:r>
              <a:rPr lang="en-US" altLang="en-US" sz="2000">
                <a:latin typeface="Times New Roman" panose="02020603050405020304" pitchFamily="18" charset="0"/>
                <a:cs typeface="Times New Roman" panose="02020603050405020304" pitchFamily="18" charset="0"/>
              </a:rPr>
              <a:t>, it may </a:t>
            </a:r>
            <a:r>
              <a:rPr lang="en-US" altLang="en-US" sz="2000" b="1">
                <a:latin typeface="Times New Roman" panose="02020603050405020304" pitchFamily="18" charset="0"/>
                <a:cs typeface="Times New Roman" panose="02020603050405020304" pitchFamily="18" charset="0"/>
              </a:rPr>
              <a:t>get a page fault. </a:t>
            </a:r>
          </a:p>
          <a:p>
            <a:pPr algn="just">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fault hander figures out </a:t>
            </a:r>
            <a:r>
              <a:rPr lang="en-US" altLang="en-US" sz="2000">
                <a:latin typeface="Times New Roman" panose="02020603050405020304" pitchFamily="18" charset="0"/>
                <a:cs typeface="Times New Roman" panose="02020603050405020304" pitchFamily="18" charset="0"/>
              </a:rPr>
              <a:t>which </a:t>
            </a:r>
            <a:r>
              <a:rPr lang="en-US" altLang="en-US" sz="2000" b="1">
                <a:latin typeface="Times New Roman" panose="02020603050405020304" pitchFamily="18" charset="0"/>
                <a:cs typeface="Times New Roman" panose="02020603050405020304" pitchFamily="18" charset="0"/>
              </a:rPr>
              <a:t>virtual page </a:t>
            </a: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needed</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send message to </a:t>
            </a: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external pager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telling</a:t>
            </a:r>
            <a:r>
              <a:rPr lang="en-US" altLang="en-US" sz="2000">
                <a:latin typeface="Times New Roman" panose="02020603050405020304" pitchFamily="18" charset="0"/>
                <a:cs typeface="Times New Roman" panose="02020603050405020304" pitchFamily="18" charset="0"/>
              </a:rPr>
              <a:t> it the </a:t>
            </a:r>
            <a:r>
              <a:rPr lang="en-US" altLang="en-US" sz="2000" b="1">
                <a:latin typeface="Times New Roman" panose="02020603050405020304" pitchFamily="18" charset="0"/>
                <a:cs typeface="Times New Roman" panose="02020603050405020304" pitchFamily="18" charset="0"/>
              </a:rPr>
              <a:t>problem</a:t>
            </a:r>
          </a:p>
          <a:p>
            <a:pPr algn="just">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external pager </a:t>
            </a:r>
            <a:r>
              <a:rPr lang="en-US" altLang="en-US" sz="2000">
                <a:latin typeface="Times New Roman" panose="02020603050405020304" pitchFamily="18" charset="0"/>
                <a:cs typeface="Times New Roman" panose="02020603050405020304" pitchFamily="18" charset="0"/>
              </a:rPr>
              <a:t>then </a:t>
            </a:r>
            <a:r>
              <a:rPr lang="en-US" altLang="en-US" sz="2000" b="1">
                <a:latin typeface="Times New Roman" panose="02020603050405020304" pitchFamily="18" charset="0"/>
                <a:cs typeface="Times New Roman" panose="02020603050405020304" pitchFamily="18" charset="0"/>
              </a:rPr>
              <a:t>reads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needed page in from</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disk</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copies</a:t>
            </a:r>
            <a:r>
              <a:rPr lang="en-US" altLang="en-US" sz="2000">
                <a:latin typeface="Times New Roman" panose="02020603050405020304" pitchFamily="18" charset="0"/>
                <a:cs typeface="Times New Roman" panose="02020603050405020304" pitchFamily="18" charset="0"/>
              </a:rPr>
              <a:t> it to a portion of </a:t>
            </a:r>
            <a:r>
              <a:rPr lang="en-US" altLang="en-US" sz="2000" b="1">
                <a:latin typeface="Times New Roman" panose="02020603050405020304" pitchFamily="18" charset="0"/>
                <a:cs typeface="Times New Roman" panose="02020603050405020304" pitchFamily="18" charset="0"/>
              </a:rPr>
              <a:t>its own address space</a:t>
            </a:r>
            <a:r>
              <a:rPr lang="en-US" altLang="en-US" sz="2000">
                <a:latin typeface="Times New Roman" panose="02020603050405020304" pitchFamily="18" charset="0"/>
                <a:cs typeface="Times New Roman" panose="02020603050405020304" pitchFamily="18" charset="0"/>
              </a:rPr>
              <a:t>, then it </a:t>
            </a:r>
            <a:r>
              <a:rPr lang="en-US" altLang="en-US" sz="2000" b="1">
                <a:latin typeface="Times New Roman" panose="02020603050405020304" pitchFamily="18" charset="0"/>
                <a:cs typeface="Times New Roman" panose="02020603050405020304" pitchFamily="18" charset="0"/>
              </a:rPr>
              <a:t>tells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fault handler where</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page</a:t>
            </a:r>
            <a:r>
              <a:rPr lang="en-US" altLang="en-US" sz="2000">
                <a:latin typeface="Times New Roman" panose="02020603050405020304" pitchFamily="18" charset="0"/>
                <a:cs typeface="Times New Roman" panose="02020603050405020304" pitchFamily="18" charset="0"/>
              </a:rPr>
              <a:t> is</a:t>
            </a:r>
          </a:p>
          <a:p>
            <a:pPr algn="just">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fault handler then unmaps </a:t>
            </a: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page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from</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external pager’s address space </a:t>
            </a:r>
            <a:r>
              <a:rPr lang="en-US" altLang="en-US" sz="2000">
                <a:latin typeface="Times New Roman" panose="02020603050405020304" pitchFamily="18" charset="0"/>
                <a:cs typeface="Times New Roman" panose="02020603050405020304" pitchFamily="18" charset="0"/>
              </a:rPr>
              <a:t>and </a:t>
            </a:r>
            <a:r>
              <a:rPr lang="en-US" altLang="en-US" sz="2000" b="1">
                <a:latin typeface="Times New Roman" panose="02020603050405020304" pitchFamily="18" charset="0"/>
                <a:cs typeface="Times New Roman" panose="02020603050405020304" pitchFamily="18" charset="0"/>
              </a:rPr>
              <a:t>asks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MMU handler </a:t>
            </a:r>
            <a:r>
              <a:rPr lang="en-US" altLang="en-US" sz="2000">
                <a:latin typeface="Times New Roman" panose="02020603050405020304" pitchFamily="18" charset="0"/>
                <a:cs typeface="Times New Roman" panose="02020603050405020304" pitchFamily="18" charset="0"/>
              </a:rPr>
              <a:t>to </a:t>
            </a:r>
            <a:r>
              <a:rPr lang="en-US" altLang="en-US" sz="2000" b="1">
                <a:latin typeface="Times New Roman" panose="02020603050405020304" pitchFamily="18" charset="0"/>
                <a:cs typeface="Times New Roman" panose="02020603050405020304" pitchFamily="18" charset="0"/>
              </a:rPr>
              <a:t>put</a:t>
            </a:r>
            <a:r>
              <a:rPr lang="en-US" altLang="en-US" sz="2000">
                <a:latin typeface="Times New Roman" panose="02020603050405020304" pitchFamily="18" charset="0"/>
                <a:cs typeface="Times New Roman" panose="02020603050405020304" pitchFamily="18" charset="0"/>
              </a:rPr>
              <a:t> it </a:t>
            </a:r>
            <a:r>
              <a:rPr lang="en-US" altLang="en-US" sz="2000" b="1">
                <a:latin typeface="Times New Roman" panose="02020603050405020304" pitchFamily="18" charset="0"/>
                <a:cs typeface="Times New Roman" panose="02020603050405020304" pitchFamily="18" charset="0"/>
              </a:rPr>
              <a:t>into</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user’s address space at the right place</a:t>
            </a:r>
          </a:p>
          <a:p>
            <a:pPr algn="just">
              <a:lnSpc>
                <a:spcPct val="90000"/>
              </a:lnSpc>
            </a:pPr>
            <a:r>
              <a:rPr lang="en-US" altLang="en-US" sz="2000">
                <a:latin typeface="Times New Roman" panose="02020603050405020304" pitchFamily="18" charset="0"/>
                <a:cs typeface="Times New Roman" panose="02020603050405020304" pitchFamily="18" charset="0"/>
              </a:rPr>
              <a:t>The user </a:t>
            </a:r>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can be re</a:t>
            </a:r>
            <a:r>
              <a:rPr lang="en-US" altLang="en-US" sz="2000" b="1">
                <a:latin typeface="Times New Roman" panose="02020603050405020304" pitchFamily="18" charset="0"/>
                <a:cs typeface="Times New Roman" panose="02020603050405020304" pitchFamily="18" charset="0"/>
              </a:rPr>
              <a:t>started</a:t>
            </a:r>
          </a:p>
          <a:p>
            <a:pPr algn="just">
              <a:lnSpc>
                <a:spcPct val="90000"/>
              </a:lnSpc>
            </a:pPr>
            <a:r>
              <a:rPr lang="en-US" altLang="en-US" sz="2000" b="1">
                <a:latin typeface="Times New Roman" panose="02020603050405020304" pitchFamily="18" charset="0"/>
                <a:cs typeface="Times New Roman" panose="02020603050405020304" pitchFamily="18" charset="0"/>
              </a:rPr>
              <a:t>Problems</a:t>
            </a:r>
          </a:p>
          <a:p>
            <a:pPr lvl="1" algn="just">
              <a:lnSpc>
                <a:spcPct val="90000"/>
              </a:lnSpc>
            </a:pPr>
            <a:r>
              <a:rPr lang="en-US" altLang="en-US" sz="1800" b="1">
                <a:latin typeface="Times New Roman" panose="02020603050405020304" pitchFamily="18" charset="0"/>
                <a:cs typeface="Times New Roman" panose="02020603050405020304" pitchFamily="18" charset="0"/>
              </a:rPr>
              <a:t>External pager </a:t>
            </a:r>
            <a:r>
              <a:rPr lang="en-US" altLang="en-US" sz="1800">
                <a:latin typeface="Times New Roman" panose="02020603050405020304" pitchFamily="18" charset="0"/>
                <a:cs typeface="Times New Roman" panose="02020603050405020304" pitchFamily="18" charset="0"/>
              </a:rPr>
              <a:t>does </a:t>
            </a:r>
            <a:r>
              <a:rPr lang="en-US" altLang="en-US" sz="1800" b="1">
                <a:latin typeface="Times New Roman" panose="02020603050405020304" pitchFamily="18" charset="0"/>
                <a:cs typeface="Times New Roman" panose="02020603050405020304" pitchFamily="18" charset="0"/>
              </a:rPr>
              <a:t>not have access </a:t>
            </a:r>
            <a:r>
              <a:rPr lang="en-US" altLang="en-US" sz="1800">
                <a:latin typeface="Times New Roman" panose="02020603050405020304" pitchFamily="18" charset="0"/>
                <a:cs typeface="Times New Roman" panose="02020603050405020304" pitchFamily="18" charset="0"/>
              </a:rPr>
              <a:t>to the </a:t>
            </a:r>
            <a:r>
              <a:rPr lang="en-US" altLang="en-US" sz="1800" b="1">
                <a:latin typeface="Times New Roman" panose="02020603050405020304" pitchFamily="18" charset="0"/>
                <a:cs typeface="Times New Roman" panose="02020603050405020304" pitchFamily="18" charset="0"/>
              </a:rPr>
              <a:t>R and M bits of all the pages</a:t>
            </a:r>
          </a:p>
          <a:p>
            <a:pPr lvl="1" algn="just">
              <a:lnSpc>
                <a:spcPct val="90000"/>
              </a:lnSpc>
            </a:pPr>
            <a:r>
              <a:rPr lang="en-US" altLang="en-US" sz="1800">
                <a:latin typeface="Times New Roman" panose="02020603050405020304" pitchFamily="18" charset="0"/>
                <a:cs typeface="Times New Roman" panose="02020603050405020304" pitchFamily="18" charset="0"/>
              </a:rPr>
              <a:t>Some </a:t>
            </a:r>
            <a:r>
              <a:rPr lang="en-US" altLang="en-US" sz="1800" b="1">
                <a:latin typeface="Times New Roman" panose="02020603050405020304" pitchFamily="18" charset="0"/>
                <a:cs typeface="Times New Roman" panose="02020603050405020304" pitchFamily="18" charset="0"/>
              </a:rPr>
              <a:t>mechanism</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needed</a:t>
            </a:r>
            <a:r>
              <a:rPr lang="en-US" altLang="en-US" sz="1800">
                <a:latin typeface="Times New Roman" panose="02020603050405020304" pitchFamily="18" charset="0"/>
                <a:cs typeface="Times New Roman" panose="02020603050405020304" pitchFamily="18" charset="0"/>
              </a:rPr>
              <a:t> to </a:t>
            </a:r>
            <a:r>
              <a:rPr lang="en-US" altLang="en-US" sz="1800" b="1">
                <a:latin typeface="Times New Roman" panose="02020603050405020304" pitchFamily="18" charset="0"/>
                <a:cs typeface="Times New Roman" panose="02020603050405020304" pitchFamily="18" charset="0"/>
              </a:rPr>
              <a:t>pass</a:t>
            </a:r>
            <a:r>
              <a:rPr lang="en-US" altLang="en-US" sz="1800">
                <a:latin typeface="Times New Roman" panose="02020603050405020304" pitchFamily="18" charset="0"/>
                <a:cs typeface="Times New Roman" panose="02020603050405020304" pitchFamily="18" charset="0"/>
              </a:rPr>
              <a:t> this </a:t>
            </a:r>
            <a:r>
              <a:rPr lang="en-US" altLang="en-US" sz="1800" b="1">
                <a:latin typeface="Times New Roman" panose="02020603050405020304" pitchFamily="18" charset="0"/>
                <a:cs typeface="Times New Roman" panose="02020603050405020304" pitchFamily="18" charset="0"/>
              </a:rPr>
              <a:t>information</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to the external pager or</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page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replacement algorithm </a:t>
            </a:r>
            <a:r>
              <a:rPr lang="en-US" altLang="en-US" sz="1800">
                <a:latin typeface="Times New Roman" panose="02020603050405020304" pitchFamily="18" charset="0"/>
                <a:cs typeface="Times New Roman" panose="02020603050405020304" pitchFamily="18" charset="0"/>
              </a:rPr>
              <a:t>must go in the kernel</a:t>
            </a:r>
          </a:p>
          <a:p>
            <a:pPr lvl="1" algn="just">
              <a:lnSpc>
                <a:spcPct val="9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sym typeface="Symbol" panose="05050102010706020507" pitchFamily="18" charset="2"/>
              </a:rPr>
              <a:t></a:t>
            </a:r>
            <a:r>
              <a:rPr lang="en-US" altLang="en-US" sz="1800">
                <a:latin typeface="Times New Roman" panose="02020603050405020304" pitchFamily="18" charset="0"/>
                <a:cs typeface="Times New Roman" panose="02020603050405020304" pitchFamily="18" charset="0"/>
              </a:rPr>
              <a:t>the fault handler tells the external pager which page it has selected for eviction and provides the data, either by mapping it into the external pager’s address space or including it in a message. Either way, the external pager writes the data to disk</a:t>
            </a:r>
          </a:p>
          <a:p>
            <a:pPr algn="just">
              <a:lnSpc>
                <a:spcPct val="90000"/>
              </a:lnSpc>
            </a:pPr>
            <a:r>
              <a:rPr lang="en-US" altLang="en-US" sz="2000" b="1">
                <a:latin typeface="Times New Roman" panose="02020603050405020304" pitchFamily="18" charset="0"/>
                <a:cs typeface="Times New Roman" panose="02020603050405020304" pitchFamily="18" charset="0"/>
              </a:rPr>
              <a:t>Advantages</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more modular code </a:t>
            </a:r>
            <a:r>
              <a:rPr lang="en-US" altLang="en-US" sz="2000">
                <a:latin typeface="Times New Roman" panose="02020603050405020304" pitchFamily="18" charset="0"/>
                <a:cs typeface="Times New Roman" panose="02020603050405020304" pitchFamily="18" charset="0"/>
              </a:rPr>
              <a:t>and </a:t>
            </a:r>
            <a:r>
              <a:rPr lang="en-US" altLang="en-US" sz="2000" b="1">
                <a:latin typeface="Times New Roman" panose="02020603050405020304" pitchFamily="18" charset="0"/>
                <a:cs typeface="Times New Roman" panose="02020603050405020304" pitchFamily="18" charset="0"/>
              </a:rPr>
              <a:t>greater flexibility</a:t>
            </a:r>
          </a:p>
          <a:p>
            <a:pPr algn="just">
              <a:lnSpc>
                <a:spcPct val="90000"/>
              </a:lnSpc>
            </a:pPr>
            <a:r>
              <a:rPr lang="en-US" altLang="en-US" sz="2000" b="1">
                <a:latin typeface="Times New Roman" panose="02020603050405020304" pitchFamily="18" charset="0"/>
                <a:cs typeface="Times New Roman" panose="02020603050405020304" pitchFamily="18" charset="0"/>
              </a:rPr>
              <a:t>Disadvantages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extra overhead </a:t>
            </a:r>
            <a:r>
              <a:rPr lang="en-US" altLang="en-US" sz="2000">
                <a:latin typeface="Times New Roman" panose="02020603050405020304" pitchFamily="18" charset="0"/>
                <a:cs typeface="Times New Roman" panose="02020603050405020304" pitchFamily="18" charset="0"/>
              </a:rPr>
              <a:t>of the </a:t>
            </a:r>
            <a:r>
              <a:rPr lang="en-US" altLang="en-US" sz="2000" b="1">
                <a:latin typeface="Times New Roman" panose="02020603050405020304" pitchFamily="18" charset="0"/>
                <a:cs typeface="Times New Roman" panose="02020603050405020304" pitchFamily="18" charset="0"/>
              </a:rPr>
              <a:t>various message </a:t>
            </a:r>
            <a:r>
              <a:rPr lang="en-US" altLang="en-US" sz="2000">
                <a:latin typeface="Times New Roman" panose="02020603050405020304" pitchFamily="18" charset="0"/>
                <a:cs typeface="Times New Roman" panose="02020603050405020304" pitchFamily="18" charset="0"/>
              </a:rPr>
              <a:t>being </a:t>
            </a:r>
            <a:r>
              <a:rPr lang="en-US" altLang="en-US" sz="2000" b="1">
                <a:latin typeface="Times New Roman" panose="02020603050405020304" pitchFamily="18" charset="0"/>
                <a:cs typeface="Times New Roman" panose="02020603050405020304" pitchFamily="18" charset="0"/>
              </a:rPr>
              <a:t>sent</a:t>
            </a:r>
            <a:r>
              <a:rPr lang="en-US" altLang="en-US" sz="2000">
                <a:latin typeface="Times New Roman" panose="02020603050405020304" pitchFamily="18" charset="0"/>
                <a:cs typeface="Times New Roman" panose="02020603050405020304" pitchFamily="18" charset="0"/>
              </a:rPr>
              <a:t> between the pieces of the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035">
                                            <p:txEl>
                                              <p:pRg st="5" end="5"/>
                                            </p:txEl>
                                          </p:spTgt>
                                        </p:tgtEl>
                                        <p:attrNameLst>
                                          <p:attrName>style.visibility</p:attrName>
                                        </p:attrNameLst>
                                      </p:cBhvr>
                                      <p:to>
                                        <p:strVal val="visible"/>
                                      </p:to>
                                    </p:set>
                                    <p:animEffect transition="in" filter="box(in)">
                                      <p:cBhvr>
                                        <p:cTn id="7" dur="500"/>
                                        <p:tgtEl>
                                          <p:spTgt spid="44035">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4035">
                                            <p:txEl>
                                              <p:pRg st="6" end="6"/>
                                            </p:txEl>
                                          </p:spTgt>
                                        </p:tgtEl>
                                        <p:attrNameLst>
                                          <p:attrName>style.visibility</p:attrName>
                                        </p:attrNameLst>
                                      </p:cBhvr>
                                      <p:to>
                                        <p:strVal val="visible"/>
                                      </p:to>
                                    </p:set>
                                    <p:animEffect transition="in" filter="box(in)">
                                      <p:cBhvr>
                                        <p:cTn id="10" dur="500"/>
                                        <p:tgtEl>
                                          <p:spTgt spid="44035">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4035">
                                            <p:txEl>
                                              <p:pRg st="7" end="7"/>
                                            </p:txEl>
                                          </p:spTgt>
                                        </p:tgtEl>
                                        <p:attrNameLst>
                                          <p:attrName>style.visibility</p:attrName>
                                        </p:attrNameLst>
                                      </p:cBhvr>
                                      <p:to>
                                        <p:strVal val="visible"/>
                                      </p:to>
                                    </p:set>
                                    <p:animEffect transition="in" filter="box(in)">
                                      <p:cBhvr>
                                        <p:cTn id="13" dur="500"/>
                                        <p:tgtEl>
                                          <p:spTgt spid="44035">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4035">
                                            <p:txEl>
                                              <p:pRg st="8" end="8"/>
                                            </p:txEl>
                                          </p:spTgt>
                                        </p:tgtEl>
                                        <p:attrNameLst>
                                          <p:attrName>style.visibility</p:attrName>
                                        </p:attrNameLst>
                                      </p:cBhvr>
                                      <p:to>
                                        <p:strVal val="visible"/>
                                      </p:to>
                                    </p:set>
                                    <p:animEffect transition="in" filter="box(in)">
                                      <p:cBhvr>
                                        <p:cTn id="16" dur="500"/>
                                        <p:tgtEl>
                                          <p:spTgt spid="44035">
                                            <p:txEl>
                                              <p:pRg st="8" end="8"/>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4035">
                                            <p:txEl>
                                              <p:pRg st="9" end="9"/>
                                            </p:txEl>
                                          </p:spTgt>
                                        </p:tgtEl>
                                        <p:attrNameLst>
                                          <p:attrName>style.visibility</p:attrName>
                                        </p:attrNameLst>
                                      </p:cBhvr>
                                      <p:to>
                                        <p:strVal val="visible"/>
                                      </p:to>
                                    </p:set>
                                    <p:animEffect transition="in" filter="box(in)">
                                      <p:cBhvr>
                                        <p:cTn id="19" dur="500"/>
                                        <p:tgtEl>
                                          <p:spTgt spid="44035">
                                            <p:txEl>
                                              <p:pRg st="9" end="9"/>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44035">
                                            <p:txEl>
                                              <p:pRg st="10" end="10"/>
                                            </p:txEl>
                                          </p:spTgt>
                                        </p:tgtEl>
                                        <p:attrNameLst>
                                          <p:attrName>style.visibility</p:attrName>
                                        </p:attrNameLst>
                                      </p:cBhvr>
                                      <p:to>
                                        <p:strVal val="visible"/>
                                      </p:to>
                                    </p:set>
                                    <p:animEffect transition="in" filter="box(in)">
                                      <p:cBhvr>
                                        <p:cTn id="22" dur="500"/>
                                        <p:tgtEl>
                                          <p:spTgt spid="440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descr="03-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276600"/>
            <a:ext cx="3810000"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p:cNvSpPr>
          <p:nvPr>
            <p:ph type="title" idx="4294967295"/>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Segmentation</a:t>
            </a:r>
            <a:endParaRPr lang="en-US" altLang="en-US" sz="4000">
              <a:latin typeface="Times New Roman" panose="02020603050405020304" pitchFamily="18" charset="0"/>
              <a:cs typeface="Times New Roman" panose="02020603050405020304" pitchFamily="18" charset="0"/>
            </a:endParaRPr>
          </a:p>
        </p:txBody>
      </p:sp>
      <p:sp>
        <p:nvSpPr>
          <p:cNvPr id="29700" name="Rectangle 3"/>
          <p:cNvSpPr>
            <a:spLocks noGrp="1"/>
          </p:cNvSpPr>
          <p:nvPr>
            <p:ph type="body" sz="half" idx="4294967295"/>
          </p:nvPr>
        </p:nvSpPr>
        <p:spPr>
          <a:xfrm>
            <a:off x="0" y="457200"/>
            <a:ext cx="6400800" cy="6400800"/>
          </a:xfrm>
        </p:spPr>
        <p:txBody>
          <a:bodyPr/>
          <a:lstStyle/>
          <a:p>
            <a:pPr algn="just"/>
            <a:r>
              <a:rPr lang="en-US" altLang="en-US" sz="2400" b="1">
                <a:latin typeface="Times New Roman" panose="02020603050405020304" pitchFamily="18" charset="0"/>
                <a:cs typeface="Times New Roman" panose="02020603050405020304" pitchFamily="18" charset="0"/>
              </a:rPr>
              <a:t>Context</a:t>
            </a:r>
          </a:p>
          <a:p>
            <a:pPr lvl="1"/>
            <a:r>
              <a:rPr lang="en-US" altLang="en-US" sz="2000">
                <a:latin typeface="Times New Roman" panose="02020603050405020304" pitchFamily="18" charset="0"/>
                <a:cs typeface="Times New Roman" panose="02020603050405020304" pitchFamily="18" charset="0"/>
              </a:rPr>
              <a:t>Programmer’s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view of memory</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is not usually as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single linear </a:t>
            </a:r>
            <a:br>
              <a:rPr lang="en-US" altLang="en-US" sz="2000" b="1">
                <a:latin typeface="Times New Roman" panose="02020603050405020304" pitchFamily="18" charset="0"/>
                <a:cs typeface="Times New Roman" panose="02020603050405020304" pitchFamily="18" charset="0"/>
              </a:rPr>
            </a:br>
            <a:r>
              <a:rPr lang="en-US" altLang="en-US" sz="2000" b="1">
                <a:latin typeface="Times New Roman" panose="02020603050405020304" pitchFamily="18" charset="0"/>
                <a:cs typeface="Times New Roman" panose="02020603050405020304" pitchFamily="18" charset="0"/>
              </a:rPr>
              <a:t>address space</a:t>
            </a:r>
          </a:p>
          <a:p>
            <a:pPr lvl="1"/>
            <a:endParaRPr lang="en-US" altLang="en-US" sz="2000">
              <a:latin typeface="Times New Roman" panose="02020603050405020304" pitchFamily="18" charset="0"/>
              <a:cs typeface="Times New Roman" panose="02020603050405020304" pitchFamily="18" charset="0"/>
            </a:endParaRPr>
          </a:p>
          <a:p>
            <a:pPr lvl="1"/>
            <a:endParaRPr lang="en-US" altLang="en-US" sz="2000">
              <a:latin typeface="Times New Roman" panose="02020603050405020304" pitchFamily="18" charset="0"/>
              <a:cs typeface="Times New Roman" panose="02020603050405020304" pitchFamily="18" charset="0"/>
            </a:endParaRPr>
          </a:p>
          <a:p>
            <a:pPr lvl="1"/>
            <a:r>
              <a:rPr lang="en-US" altLang="en-US" sz="2000">
                <a:latin typeface="Times New Roman" panose="02020603050405020304" pitchFamily="18" charset="0"/>
                <a:cs typeface="Times New Roman" panose="02020603050405020304" pitchFamily="18" charset="0"/>
              </a:rPr>
              <a:t>Programmer </a:t>
            </a:r>
            <a:r>
              <a:rPr lang="en-US" altLang="en-US" sz="2000" b="1">
                <a:latin typeface="Times New Roman" panose="02020603050405020304" pitchFamily="18" charset="0"/>
                <a:cs typeface="Times New Roman" panose="02020603050405020304" pitchFamily="18" charset="0"/>
              </a:rPr>
              <a:t>cannot predict how large </a:t>
            </a:r>
            <a:r>
              <a:rPr lang="en-US" altLang="en-US" sz="2000">
                <a:latin typeface="Times New Roman" panose="02020603050405020304" pitchFamily="18" charset="0"/>
                <a:cs typeface="Times New Roman" panose="02020603050405020304" pitchFamily="18" charset="0"/>
              </a:rPr>
              <a:t>these will be, or </a:t>
            </a:r>
            <a:r>
              <a:rPr lang="en-US" altLang="en-US" sz="2000" b="1">
                <a:latin typeface="Times New Roman" panose="02020603050405020304" pitchFamily="18" charset="0"/>
                <a:cs typeface="Times New Roman" panose="02020603050405020304" pitchFamily="18" charset="0"/>
              </a:rPr>
              <a:t>how</a:t>
            </a:r>
            <a:r>
              <a:rPr lang="en-US" altLang="en-US" sz="2000">
                <a:latin typeface="Times New Roman" panose="02020603050405020304" pitchFamily="18" charset="0"/>
                <a:cs typeface="Times New Roman" panose="02020603050405020304" pitchFamily="18" charset="0"/>
              </a:rPr>
              <a:t> they’ll </a:t>
            </a:r>
            <a:r>
              <a:rPr lang="en-US" altLang="en-US" sz="2000" b="1">
                <a:latin typeface="Times New Roman" panose="02020603050405020304" pitchFamily="18" charset="0"/>
                <a:cs typeface="Times New Roman" panose="02020603050405020304" pitchFamily="18" charset="0"/>
              </a:rPr>
              <a:t>grow</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doesn’t want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to </a:t>
            </a:r>
            <a:r>
              <a:rPr lang="en-US" altLang="en-US" sz="2000" b="1">
                <a:latin typeface="Times New Roman" panose="02020603050405020304" pitchFamily="18" charset="0"/>
                <a:cs typeface="Times New Roman" panose="02020603050405020304" pitchFamily="18" charset="0"/>
              </a:rPr>
              <a:t>manage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where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they go </a:t>
            </a:r>
            <a:r>
              <a:rPr lang="en-US" altLang="en-US" sz="2000">
                <a:latin typeface="Times New Roman" panose="02020603050405020304" pitchFamily="18" charset="0"/>
                <a:cs typeface="Times New Roman" panose="02020603050405020304" pitchFamily="18" charset="0"/>
              </a:rPr>
              <a:t>in virtual memory</a:t>
            </a:r>
          </a:p>
          <a:p>
            <a:pPr lvl="1"/>
            <a:endParaRPr lang="en-US" altLang="en-US" sz="2000">
              <a:latin typeface="Times New Roman" panose="02020603050405020304" pitchFamily="18" charset="0"/>
              <a:cs typeface="Times New Roman" panose="02020603050405020304" pitchFamily="18" charset="0"/>
            </a:endParaRPr>
          </a:p>
          <a:p>
            <a:pPr lvl="1"/>
            <a:endParaRPr lang="en-US" altLang="en-US" sz="2000">
              <a:latin typeface="Times New Roman" panose="02020603050405020304" pitchFamily="18" charset="0"/>
              <a:cs typeface="Times New Roman" panose="02020603050405020304" pitchFamily="18" charset="0"/>
            </a:endParaRPr>
          </a:p>
          <a:p>
            <a:pPr lvl="1" algn="just"/>
            <a:r>
              <a:rPr lang="en-US" altLang="en-US" sz="2000">
                <a:latin typeface="Times New Roman" panose="02020603050405020304" pitchFamily="18" charset="0"/>
                <a:cs typeface="Times New Roman" panose="02020603050405020304" pitchFamily="18" charset="0"/>
              </a:rPr>
              <a:t>The virtual memory is o</a:t>
            </a:r>
            <a:r>
              <a:rPr lang="en-US" altLang="en-US" sz="2000" b="1">
                <a:latin typeface="Times New Roman" panose="02020603050405020304" pitchFamily="18" charset="0"/>
                <a:cs typeface="Times New Roman" panose="02020603050405020304" pitchFamily="18" charset="0"/>
              </a:rPr>
              <a:t>ne-dimensional</a:t>
            </a:r>
            <a:r>
              <a:rPr lang="en-US" altLang="en-US" sz="2000">
                <a:latin typeface="Times New Roman" panose="02020603050405020304" pitchFamily="18" charset="0"/>
                <a:cs typeface="Times New Roman" panose="02020603050405020304" pitchFamily="18" charset="0"/>
              </a:rPr>
              <a:t> because the virtual address go from 0 to some maximum address, one address after one another.</a:t>
            </a:r>
          </a:p>
          <a:p>
            <a:pPr lvl="1"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virtual memory gives a process </a:t>
            </a:r>
            <a:r>
              <a:rPr lang="en-US" altLang="en-US" sz="2000">
                <a:latin typeface="Times New Roman" panose="02020603050405020304" pitchFamily="18" charset="0"/>
                <a:cs typeface="Times New Roman" panose="02020603050405020304" pitchFamily="18" charset="0"/>
              </a:rPr>
              <a:t>a com</a:t>
            </a:r>
            <a:r>
              <a:rPr lang="en-US" altLang="en-US" sz="2000" b="1">
                <a:latin typeface="Times New Roman" panose="02020603050405020304" pitchFamily="18" charset="0"/>
                <a:cs typeface="Times New Roman" panose="02020603050405020304" pitchFamily="18" charset="0"/>
              </a:rPr>
              <a:t>plete virtual address space to itself</a:t>
            </a:r>
          </a:p>
        </p:txBody>
      </p:sp>
      <p:pic>
        <p:nvPicPr>
          <p:cNvPr id="2970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914400"/>
            <a:ext cx="289560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117975"/>
            <a:ext cx="38862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p:cNvSpPr>
          <p:nvPr>
            <p:ph type="title" idx="4294967295"/>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Segmentation</a:t>
            </a:r>
            <a:endParaRPr lang="en-US" altLang="en-US" sz="4000">
              <a:latin typeface="Times New Roman" panose="02020603050405020304" pitchFamily="18" charset="0"/>
              <a:cs typeface="Times New Roman" panose="02020603050405020304" pitchFamily="18" charset="0"/>
            </a:endParaRPr>
          </a:p>
        </p:txBody>
      </p:sp>
      <p:sp>
        <p:nvSpPr>
          <p:cNvPr id="30724" name="Rectangle 3"/>
          <p:cNvSpPr>
            <a:spLocks noGrp="1"/>
          </p:cNvSpPr>
          <p:nvPr>
            <p:ph type="body" sz="half" idx="4294967295"/>
          </p:nvPr>
        </p:nvSpPr>
        <p:spPr>
          <a:xfrm>
            <a:off x="0" y="457200"/>
            <a:ext cx="9144000" cy="3886200"/>
          </a:xfrm>
        </p:spPr>
        <p:txBody>
          <a:bodyPr/>
          <a:lstStyle/>
          <a:p>
            <a:pPr algn="just">
              <a:lnSpc>
                <a:spcPct val="80000"/>
              </a:lnSpc>
            </a:pPr>
            <a:r>
              <a:rPr lang="en-US" altLang="en-US" sz="2400" b="1">
                <a:latin typeface="Times New Roman" panose="02020603050405020304" pitchFamily="18" charset="0"/>
                <a:cs typeface="Times New Roman" panose="02020603050405020304" pitchFamily="18" charset="0"/>
              </a:rPr>
              <a:t>Problem</a:t>
            </a:r>
          </a:p>
          <a:p>
            <a:pPr lvl="1" algn="just">
              <a:lnSpc>
                <a:spcPct val="80000"/>
              </a:lnSpc>
            </a:pPr>
            <a:r>
              <a:rPr lang="en-US" altLang="en-US" sz="2000">
                <a:latin typeface="Times New Roman" panose="02020603050405020304" pitchFamily="18" charset="0"/>
                <a:cs typeface="Times New Roman" panose="02020603050405020304" pitchFamily="18" charset="0"/>
              </a:rPr>
              <a:t>The processes as compiler has </a:t>
            </a:r>
            <a:r>
              <a:rPr lang="en-US" altLang="en-US" sz="2000" b="1">
                <a:latin typeface="Times New Roman" panose="02020603050405020304" pitchFamily="18" charset="0"/>
                <a:cs typeface="Times New Roman" panose="02020603050405020304" pitchFamily="18" charset="0"/>
              </a:rPr>
              <a:t>many objects </a:t>
            </a:r>
            <a:r>
              <a:rPr lang="en-US" altLang="en-US" sz="2000">
                <a:latin typeface="Times New Roman" panose="02020603050405020304" pitchFamily="18" charset="0"/>
                <a:cs typeface="Times New Roman" panose="02020603050405020304" pitchFamily="18" charset="0"/>
              </a:rPr>
              <a:t>such as executed code, Static/ Heap Data, Stack, constant table … that are located in address space</a:t>
            </a:r>
          </a:p>
          <a:p>
            <a:pPr lvl="1" algn="just">
              <a:lnSpc>
                <a:spcPct val="80000"/>
              </a:lnSpc>
            </a:pPr>
            <a:r>
              <a:rPr lang="en-US" altLang="en-US" sz="2000">
                <a:latin typeface="Times New Roman" panose="02020603050405020304" pitchFamily="18" charset="0"/>
                <a:cs typeface="Times New Roman" panose="02020603050405020304" pitchFamily="18" charset="0"/>
              </a:rPr>
              <a:t>One of them </a:t>
            </a:r>
            <a:r>
              <a:rPr lang="en-US" altLang="en-US" sz="2000" b="1">
                <a:latin typeface="Times New Roman" panose="02020603050405020304" pitchFamily="18" charset="0"/>
                <a:cs typeface="Times New Roman" panose="02020603050405020304" pitchFamily="18" charset="0"/>
              </a:rPr>
              <a:t>may grow and shrinks </a:t>
            </a:r>
            <a:r>
              <a:rPr lang="en-US" altLang="en-US" sz="2000">
                <a:latin typeface="Times New Roman" panose="02020603050405020304" pitchFamily="18" charset="0"/>
                <a:cs typeface="Times New Roman" panose="02020603050405020304" pitchFamily="18" charset="0"/>
              </a:rPr>
              <a:t>in </a:t>
            </a:r>
            <a:r>
              <a:rPr lang="en-US" altLang="en-US" sz="2000" b="1">
                <a:latin typeface="Times New Roman" panose="02020603050405020304" pitchFamily="18" charset="0"/>
                <a:cs typeface="Times New Roman" panose="02020603050405020304" pitchFamily="18" charset="0"/>
              </a:rPr>
              <a:t>dynamically or unpredictably</a:t>
            </a:r>
          </a:p>
          <a:p>
            <a:pPr algn="just">
              <a:lnSpc>
                <a:spcPct val="80000"/>
              </a:lnSpc>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 It is really needed a way of freeing manage the expanding and contracting space that virtual memory eliminates the worry of organizing the program into overlays</a:t>
            </a:r>
          </a:p>
          <a:p>
            <a:pPr algn="just">
              <a:lnSpc>
                <a:spcPct val="80000"/>
              </a:lnSpc>
            </a:pPr>
            <a:r>
              <a:rPr lang="en-US" altLang="en-US" sz="2400" b="1">
                <a:latin typeface="Times New Roman" panose="02020603050405020304" pitchFamily="18" charset="0"/>
                <a:cs typeface="Times New Roman" panose="02020603050405020304" pitchFamily="18" charset="0"/>
              </a:rPr>
              <a:t>Solution</a:t>
            </a:r>
            <a:r>
              <a:rPr lang="en-US" altLang="en-US" sz="2400">
                <a:latin typeface="Times New Roman" panose="02020603050405020304" pitchFamily="18" charset="0"/>
                <a:cs typeface="Times New Roman" panose="02020603050405020304" pitchFamily="18" charset="0"/>
              </a:rPr>
              <a:t>: Using </a:t>
            </a:r>
            <a:r>
              <a:rPr lang="en-US" altLang="en-US" sz="2400" b="1">
                <a:latin typeface="Times New Roman" panose="02020603050405020304" pitchFamily="18" charset="0"/>
                <a:cs typeface="Times New Roman" panose="02020603050405020304" pitchFamily="18" charset="0"/>
              </a:rPr>
              <a:t>Segmentation</a:t>
            </a:r>
            <a:r>
              <a:rPr lang="en-US" altLang="en-US" sz="2400">
                <a:latin typeface="Times New Roman" panose="02020603050405020304" pitchFamily="18" charset="0"/>
                <a:cs typeface="Times New Roman" panose="02020603050405020304" pitchFamily="18" charset="0"/>
              </a:rPr>
              <a:t> </a:t>
            </a:r>
          </a:p>
          <a:p>
            <a:pPr lvl="1" algn="just">
              <a:lnSpc>
                <a:spcPct val="80000"/>
              </a:lnSpc>
            </a:pPr>
            <a:r>
              <a:rPr lang="en-US" altLang="en-US" sz="2000">
                <a:latin typeface="Times New Roman" panose="02020603050405020304" pitchFamily="18" charset="0"/>
                <a:cs typeface="Times New Roman" panose="02020603050405020304" pitchFamily="18" charset="0"/>
              </a:rPr>
              <a:t>Segmentation </a:t>
            </a:r>
            <a:r>
              <a:rPr lang="en-US" altLang="en-US" sz="2000" b="1">
                <a:latin typeface="Times New Roman" panose="02020603050405020304" pitchFamily="18" charset="0"/>
                <a:cs typeface="Times New Roman" panose="02020603050405020304" pitchFamily="18" charset="0"/>
              </a:rPr>
              <a:t>provides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mechanism</a:t>
            </a:r>
            <a:r>
              <a:rPr lang="en-US" altLang="en-US" sz="2000">
                <a:latin typeface="Times New Roman" panose="02020603050405020304" pitchFamily="18" charset="0"/>
                <a:cs typeface="Times New Roman" panose="02020603050405020304" pitchFamily="18" charset="0"/>
              </a:rPr>
              <a:t> to </a:t>
            </a:r>
            <a:r>
              <a:rPr lang="en-US" altLang="en-US" sz="2000" b="1">
                <a:latin typeface="Times New Roman" panose="02020603050405020304" pitchFamily="18" charset="0"/>
                <a:cs typeface="Times New Roman" panose="02020603050405020304" pitchFamily="18" charset="0"/>
              </a:rPr>
              <a:t>management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memory</a:t>
            </a:r>
            <a:r>
              <a:rPr lang="en-US" altLang="en-US" sz="2000">
                <a:latin typeface="Times New Roman" panose="02020603050405020304" pitchFamily="18" charset="0"/>
                <a:cs typeface="Times New Roman" panose="02020603050405020304" pitchFamily="18" charset="0"/>
              </a:rPr>
              <a:t> with </a:t>
            </a:r>
            <a:r>
              <a:rPr lang="en-US" altLang="en-US" sz="2000" b="1">
                <a:latin typeface="Times New Roman" panose="02020603050405020304" pitchFamily="18" charset="0"/>
                <a:cs typeface="Times New Roman" panose="02020603050405020304" pitchFamily="18" charset="0"/>
              </a:rPr>
              <a:t>many</a:t>
            </a:r>
            <a:r>
              <a:rPr lang="en-US" altLang="en-US" sz="2000">
                <a:latin typeface="Times New Roman" panose="02020603050405020304" pitchFamily="18" charset="0"/>
                <a:cs typeface="Times New Roman" panose="02020603050405020304" pitchFamily="18" charset="0"/>
              </a:rPr>
              <a:t> completely </a:t>
            </a:r>
            <a:r>
              <a:rPr lang="en-US" altLang="en-US" sz="2000" b="1">
                <a:latin typeface="Times New Roman" panose="02020603050405020304" pitchFamily="18" charset="0"/>
                <a:cs typeface="Times New Roman" panose="02020603050405020304" pitchFamily="18" charset="0"/>
              </a:rPr>
              <a:t>independent address spaces </a:t>
            </a:r>
            <a:r>
              <a:rPr lang="en-US" altLang="en-US" sz="2000">
                <a:latin typeface="Times New Roman" panose="02020603050405020304" pitchFamily="18" charset="0"/>
                <a:cs typeface="Times New Roman" panose="02020603050405020304" pitchFamily="18" charset="0"/>
              </a:rPr>
              <a:t>and are </a:t>
            </a:r>
            <a:r>
              <a:rPr lang="en-US" altLang="en-US" sz="2000" b="1">
                <a:latin typeface="Times New Roman" panose="02020603050405020304" pitchFamily="18" charset="0"/>
                <a:cs typeface="Times New Roman" panose="02020603050405020304" pitchFamily="18" charset="0"/>
              </a:rPr>
              <a:t>not fixed size as page</a:t>
            </a:r>
          </a:p>
          <a:p>
            <a:pPr lvl="1" algn="just">
              <a:lnSpc>
                <a:spcPct val="80000"/>
              </a:lnSpc>
            </a:pPr>
            <a:r>
              <a:rPr lang="en-US" altLang="en-US" sz="2000">
                <a:latin typeface="Times New Roman" panose="02020603050405020304" pitchFamily="18" charset="0"/>
                <a:cs typeface="Times New Roman" panose="02020603050405020304" pitchFamily="18" charset="0"/>
              </a:rPr>
              <a:t>Segmentation </a:t>
            </a:r>
            <a:r>
              <a:rPr lang="en-US" altLang="en-US" sz="2000" b="1">
                <a:latin typeface="Times New Roman" panose="02020603050405020304" pitchFamily="18" charset="0"/>
                <a:cs typeface="Times New Roman" panose="02020603050405020304" pitchFamily="18" charset="0"/>
              </a:rPr>
              <a:t>maintains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multiple separate virtual address </a:t>
            </a:r>
            <a:r>
              <a:rPr lang="en-US" altLang="en-US" sz="2000">
                <a:latin typeface="Times New Roman" panose="02020603050405020304" pitchFamily="18" charset="0"/>
                <a:cs typeface="Times New Roman" panose="02020603050405020304" pitchFamily="18" charset="0"/>
              </a:rPr>
              <a:t>spaces per process</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address space is </a:t>
            </a: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collection of segments</a:t>
            </a:r>
          </a:p>
          <a:p>
            <a:pPr lvl="1" algn="just">
              <a:lnSpc>
                <a:spcPct val="80000"/>
              </a:lnSpc>
            </a:pPr>
            <a:r>
              <a:rPr lang="en-US" altLang="en-US" sz="2000">
                <a:latin typeface="Times New Roman" panose="02020603050405020304" pitchFamily="18" charset="0"/>
                <a:cs typeface="Times New Roman" panose="02020603050405020304" pitchFamily="18" charset="0"/>
              </a:rPr>
              <a:t>Segmentation </a:t>
            </a:r>
            <a:r>
              <a:rPr lang="en-US" altLang="en-US" sz="2000" b="1">
                <a:latin typeface="Times New Roman" panose="02020603050405020304" pitchFamily="18" charset="0"/>
                <a:cs typeface="Times New Roman" panose="02020603050405020304" pitchFamily="18" charset="0"/>
              </a:rPr>
              <a:t>can grow or shrink independently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7620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sp>
        <p:nvSpPr>
          <p:cNvPr id="204807" name="Text Box 4"/>
          <p:cNvSpPr txBox="1">
            <a:spLocks noChangeArrowheads="1"/>
          </p:cNvSpPr>
          <p:nvPr/>
        </p:nvSpPr>
        <p:spPr bwMode="auto">
          <a:xfrm>
            <a:off x="34290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3-32.</a:t>
            </a:r>
          </a:p>
        </p:txBody>
      </p:sp>
      <p:pic>
        <p:nvPicPr>
          <p:cNvPr id="31748"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37565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Segmentation</a:t>
            </a:r>
            <a:endParaRPr lang="en-US" altLang="en-US" sz="4000">
              <a:latin typeface="Times New Roman" panose="02020603050405020304" pitchFamily="18" charset="0"/>
              <a:cs typeface="Times New Roman" panose="02020603050405020304" pitchFamily="18" charset="0"/>
            </a:endParaRPr>
          </a:p>
        </p:txBody>
      </p:sp>
      <p:sp>
        <p:nvSpPr>
          <p:cNvPr id="32771" name="Rectangle 3"/>
          <p:cNvSpPr>
            <a:spLocks noGrp="1"/>
          </p:cNvSpPr>
          <p:nvPr>
            <p:ph type="body" sz="half" idx="1"/>
          </p:nvPr>
        </p:nvSpPr>
        <p:spPr>
          <a:xfrm>
            <a:off x="0" y="609600"/>
            <a:ext cx="9144000" cy="6248400"/>
          </a:xfrm>
        </p:spPr>
        <p:txBody>
          <a:bodyPr/>
          <a:lstStyle/>
          <a:p>
            <a:pPr algn="just">
              <a:lnSpc>
                <a:spcPct val="90000"/>
              </a:lnSpc>
            </a:pPr>
            <a:r>
              <a:rPr lang="en-US" altLang="en-US" sz="2400">
                <a:latin typeface="Times New Roman" panose="02020603050405020304" pitchFamily="18" charset="0"/>
                <a:cs typeface="Times New Roman" panose="02020603050405020304" pitchFamily="18" charset="0"/>
              </a:rPr>
              <a:t>Each </a:t>
            </a:r>
            <a:r>
              <a:rPr lang="en-US" altLang="en-US" sz="2400" b="1">
                <a:latin typeface="Times New Roman" panose="02020603050405020304" pitchFamily="18" charset="0"/>
                <a:cs typeface="Times New Roman" panose="02020603050405020304" pitchFamily="18" charset="0"/>
              </a:rPr>
              <a:t>Segment</a:t>
            </a:r>
          </a:p>
          <a:p>
            <a:pPr lvl="1" algn="just">
              <a:lnSpc>
                <a:spcPct val="90000"/>
              </a:lnSpc>
            </a:pPr>
            <a:r>
              <a:rPr lang="en-US" altLang="en-US" sz="2000">
                <a:latin typeface="Times New Roman" panose="02020603050405020304" pitchFamily="18" charset="0"/>
                <a:cs typeface="Times New Roman" panose="02020603050405020304" pitchFamily="18" charset="0"/>
              </a:rPr>
              <a:t>Is a </a:t>
            </a:r>
            <a:r>
              <a:rPr lang="en-US" altLang="en-US" sz="2000" b="1">
                <a:latin typeface="Times New Roman" panose="02020603050405020304" pitchFamily="18" charset="0"/>
                <a:cs typeface="Times New Roman" panose="02020603050405020304" pitchFamily="18" charset="0"/>
              </a:rPr>
              <a:t>logical entity.</a:t>
            </a:r>
          </a:p>
          <a:p>
            <a:pPr lvl="1" algn="just">
              <a:lnSpc>
                <a:spcPct val="90000"/>
              </a:lnSpc>
            </a:pPr>
            <a:r>
              <a:rPr lang="en-US" altLang="en-US" sz="2000">
                <a:latin typeface="Times New Roman" panose="02020603050405020304" pitchFamily="18" charset="0"/>
                <a:cs typeface="Times New Roman" panose="02020603050405020304" pitchFamily="18" charset="0"/>
              </a:rPr>
              <a:t>Consists of a </a:t>
            </a:r>
            <a:r>
              <a:rPr lang="en-US" altLang="en-US" sz="2000" b="1">
                <a:latin typeface="Times New Roman" panose="02020603050405020304" pitchFamily="18" charset="0"/>
                <a:cs typeface="Times New Roman" panose="02020603050405020304" pitchFamily="18" charset="0"/>
              </a:rPr>
              <a:t>linear sequence addresses</a:t>
            </a:r>
            <a:r>
              <a:rPr lang="en-US" altLang="en-US" sz="2000">
                <a:latin typeface="Times New Roman" panose="02020603050405020304" pitchFamily="18" charset="0"/>
                <a:cs typeface="Times New Roman" panose="02020603050405020304" pitchFamily="18" charset="0"/>
              </a:rPr>
              <a:t>, from 0 to some maximum </a:t>
            </a:r>
          </a:p>
          <a:p>
            <a:pPr lvl="1" algn="just">
              <a:lnSpc>
                <a:spcPct val="90000"/>
              </a:lnSpc>
            </a:pPr>
            <a:r>
              <a:rPr lang="en-US" altLang="en-US" sz="2000">
                <a:latin typeface="Times New Roman" panose="02020603050405020304" pitchFamily="18" charset="0"/>
                <a:cs typeface="Times New Roman" panose="02020603050405020304" pitchFamily="18" charset="0"/>
              </a:rPr>
              <a:t>Its </a:t>
            </a:r>
            <a:r>
              <a:rPr lang="en-US" altLang="en-US" sz="2000" b="1">
                <a:latin typeface="Times New Roman" panose="02020603050405020304" pitchFamily="18" charset="0"/>
                <a:cs typeface="Times New Roman" panose="02020603050405020304" pitchFamily="18" charset="0"/>
              </a:rPr>
              <a:t>length</a:t>
            </a:r>
            <a:r>
              <a:rPr lang="en-US" altLang="en-US" sz="2000">
                <a:latin typeface="Times New Roman" panose="02020603050405020304" pitchFamily="18" charset="0"/>
                <a:cs typeface="Times New Roman" panose="02020603050405020304" pitchFamily="18" charset="0"/>
              </a:rPr>
              <a:t> may be anything </a:t>
            </a:r>
            <a:r>
              <a:rPr lang="en-US" altLang="en-US" sz="2000" b="1">
                <a:latin typeface="Times New Roman" panose="02020603050405020304" pitchFamily="18" charset="0"/>
                <a:cs typeface="Times New Roman" panose="02020603050405020304" pitchFamily="18" charset="0"/>
              </a:rPr>
              <a:t>from 0 to maximum allowed</a:t>
            </a:r>
          </a:p>
          <a:p>
            <a:pPr lvl="1" algn="just">
              <a:lnSpc>
                <a:spcPct val="90000"/>
              </a:lnSpc>
            </a:pPr>
            <a:r>
              <a:rPr lang="en-US" altLang="en-US" sz="2000" b="1">
                <a:latin typeface="Times New Roman" panose="02020603050405020304" pitchFamily="18" charset="0"/>
                <a:cs typeface="Times New Roman" panose="02020603050405020304" pitchFamily="18" charset="0"/>
              </a:rPr>
              <a:t>Different segments </a:t>
            </a:r>
            <a:r>
              <a:rPr lang="en-US" altLang="en-US" sz="2000">
                <a:latin typeface="Times New Roman" panose="02020603050405020304" pitchFamily="18" charset="0"/>
                <a:cs typeface="Times New Roman" panose="02020603050405020304" pitchFamily="18" charset="0"/>
              </a:rPr>
              <a:t>may </a:t>
            </a:r>
            <a:r>
              <a:rPr lang="en-US" altLang="en-US" sz="2000" b="1">
                <a:latin typeface="Times New Roman" panose="02020603050405020304" pitchFamily="18" charset="0"/>
                <a:cs typeface="Times New Roman" panose="02020603050405020304" pitchFamily="18" charset="0"/>
              </a:rPr>
              <a:t>have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different length and may change </a:t>
            </a:r>
            <a:r>
              <a:rPr lang="en-US" altLang="en-US" sz="2000">
                <a:latin typeface="Times New Roman" panose="02020603050405020304" pitchFamily="18" charset="0"/>
                <a:cs typeface="Times New Roman" panose="02020603050405020304" pitchFamily="18" charset="0"/>
              </a:rPr>
              <a:t>during execution (ex: the stack segment may be increased or decreased)</a:t>
            </a:r>
          </a:p>
          <a:p>
            <a:pPr lvl="1" algn="just">
              <a:lnSpc>
                <a:spcPct val="90000"/>
              </a:lnSpc>
            </a:pPr>
            <a:r>
              <a:rPr lang="en-US" altLang="en-US" sz="2000">
                <a:latin typeface="Times New Roman" panose="02020603050405020304" pitchFamily="18" charset="0"/>
                <a:cs typeface="Times New Roman" panose="02020603050405020304" pitchFamily="18" charset="0"/>
              </a:rPr>
              <a:t>Constitutes a </a:t>
            </a:r>
            <a:r>
              <a:rPr lang="en-US" altLang="en-US" sz="2000" b="1">
                <a:latin typeface="Times New Roman" panose="02020603050405020304" pitchFamily="18" charset="0"/>
                <a:cs typeface="Times New Roman" panose="02020603050405020304" pitchFamily="18" charset="0"/>
              </a:rPr>
              <a:t>separate address space</a:t>
            </a:r>
            <a:r>
              <a:rPr lang="en-US" altLang="en-US" sz="2000">
                <a:latin typeface="Times New Roman" panose="02020603050405020304" pitchFamily="18" charset="0"/>
                <a:cs typeface="Times New Roman" panose="02020603050405020304" pitchFamily="18" charset="0"/>
              </a:rPr>
              <a:t>, different segments can </a:t>
            </a:r>
            <a:r>
              <a:rPr lang="en-US" altLang="en-US" sz="2000" b="1">
                <a:latin typeface="Times New Roman" panose="02020603050405020304" pitchFamily="18" charset="0"/>
                <a:cs typeface="Times New Roman" panose="02020603050405020304" pitchFamily="18" charset="0"/>
              </a:rPr>
              <a:t>grow and shrink independently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without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effecting each other</a:t>
            </a:r>
          </a:p>
          <a:p>
            <a:pPr lvl="1" algn="just">
              <a:lnSpc>
                <a:spcPct val="90000"/>
              </a:lnSpc>
            </a:pPr>
            <a:r>
              <a:rPr lang="en-US" altLang="en-US" sz="2000">
                <a:latin typeface="Times New Roman" panose="02020603050405020304" pitchFamily="18" charset="0"/>
                <a:cs typeface="Times New Roman" panose="02020603050405020304" pitchFamily="18" charset="0"/>
              </a:rPr>
              <a:t>Might </a:t>
            </a:r>
            <a:r>
              <a:rPr lang="en-US" altLang="en-US" sz="2000" b="1">
                <a:latin typeface="Times New Roman" panose="02020603050405020304" pitchFamily="18" charset="0"/>
                <a:cs typeface="Times New Roman" panose="02020603050405020304" pitchFamily="18" charset="0"/>
              </a:rPr>
              <a:t>contain</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procedure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or a array, or a stack, or a collection of scalar variables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but</a:t>
            </a:r>
            <a:r>
              <a:rPr lang="en-US" altLang="en-US" sz="2000">
                <a:latin typeface="Times New Roman" panose="02020603050405020304" pitchFamily="18" charset="0"/>
                <a:cs typeface="Times New Roman" panose="02020603050405020304" pitchFamily="18" charset="0"/>
              </a:rPr>
              <a:t> usually it does </a:t>
            </a:r>
            <a:r>
              <a:rPr lang="en-US" altLang="en-US" sz="2000" b="1">
                <a:latin typeface="Times New Roman" panose="02020603050405020304" pitchFamily="18" charset="0"/>
                <a:cs typeface="Times New Roman" panose="02020603050405020304" pitchFamily="18" charset="0"/>
              </a:rPr>
              <a:t>not contain a mixture of different </a:t>
            </a:r>
            <a:r>
              <a:rPr lang="en-US" altLang="en-US" sz="2000">
                <a:latin typeface="Times New Roman" panose="02020603050405020304" pitchFamily="18" charset="0"/>
                <a:cs typeface="Times New Roman" panose="02020603050405020304" pitchFamily="18" charset="0"/>
              </a:rPr>
              <a:t>types (</a:t>
            </a:r>
            <a:r>
              <a:rPr lang="en-US" altLang="en-US" sz="2000">
                <a:latin typeface="Times New Roman" panose="02020603050405020304" pitchFamily="18" charset="0"/>
                <a:cs typeface="Times New Roman" panose="02020603050405020304" pitchFamily="18" charset="0"/>
                <a:sym typeface="Symbol" panose="05050102010706020507" pitchFamily="18" charset="2"/>
              </a:rPr>
              <a:t> have </a:t>
            </a:r>
            <a:r>
              <a:rPr lang="en-US" altLang="en-US" sz="2000" b="1">
                <a:latin typeface="Times New Roman" panose="02020603050405020304" pitchFamily="18" charset="0"/>
                <a:cs typeface="Times New Roman" panose="02020603050405020304" pitchFamily="18" charset="0"/>
                <a:sym typeface="Symbol" panose="05050102010706020507" pitchFamily="18" charset="2"/>
              </a:rPr>
              <a:t>different kinds of protection</a:t>
            </a:r>
            <a:r>
              <a:rPr lang="en-US" altLang="en-US" sz="2000">
                <a:latin typeface="Times New Roman" panose="02020603050405020304" pitchFamily="18" charset="0"/>
                <a:cs typeface="Times New Roman" panose="02020603050405020304" pitchFamily="18" charset="0"/>
                <a:sym typeface="Symbol" panose="05050102010706020507" pitchFamily="18" charset="2"/>
              </a:rPr>
              <a:t>)</a:t>
            </a:r>
          </a:p>
          <a:p>
            <a:pPr lvl="1" algn="just">
              <a:lnSpc>
                <a:spcPct val="90000"/>
              </a:lnSpc>
            </a:pPr>
            <a:r>
              <a:rPr lang="en-US" altLang="en-US" sz="2000" b="1">
                <a:latin typeface="Times New Roman" panose="02020603050405020304" pitchFamily="18" charset="0"/>
                <a:cs typeface="Times New Roman" panose="02020603050405020304" pitchFamily="18" charset="0"/>
              </a:rPr>
              <a:t>Facilities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sharing</a:t>
            </a:r>
            <a:r>
              <a:rPr lang="en-US" altLang="en-US" sz="2000">
                <a:latin typeface="Times New Roman" panose="02020603050405020304" pitchFamily="18" charset="0"/>
                <a:cs typeface="Times New Roman" panose="02020603050405020304" pitchFamily="18" charset="0"/>
              </a:rPr>
              <a:t> procedures or data between several processes (e.g. share library)</a:t>
            </a:r>
          </a:p>
          <a:p>
            <a:pPr algn="just">
              <a:lnSpc>
                <a:spcPct val="90000"/>
              </a:lnSpc>
            </a:pPr>
            <a:r>
              <a:rPr lang="en-US" altLang="en-US" sz="2400">
                <a:latin typeface="Times New Roman" panose="02020603050405020304" pitchFamily="18" charset="0"/>
                <a:cs typeface="Times New Roman" panose="02020603050405020304" pitchFamily="18" charset="0"/>
              </a:rPr>
              <a:t>The compiler </a:t>
            </a:r>
            <a:r>
              <a:rPr lang="en-US" altLang="en-US" sz="2400" b="1">
                <a:latin typeface="Times New Roman" panose="02020603050405020304" pitchFamily="18" charset="0"/>
                <a:cs typeface="Times New Roman" panose="02020603050405020304" pitchFamily="18" charset="0"/>
              </a:rPr>
              <a:t>automatically</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construct segments reflecting </a:t>
            </a:r>
            <a:r>
              <a:rPr lang="en-US" altLang="en-US" sz="2400">
                <a:latin typeface="Times New Roman" panose="02020603050405020304" pitchFamily="18" charset="0"/>
                <a:cs typeface="Times New Roman" panose="02020603050405020304" pitchFamily="18" charset="0"/>
              </a:rPr>
              <a:t>the input program</a:t>
            </a:r>
          </a:p>
          <a:p>
            <a:pPr algn="just">
              <a:lnSpc>
                <a:spcPct val="90000"/>
              </a:lnSpc>
            </a:pPr>
            <a:r>
              <a:rPr lang="en-US" altLang="en-US" sz="2400">
                <a:latin typeface="Times New Roman" panose="02020603050405020304" pitchFamily="18" charset="0"/>
                <a:cs typeface="Times New Roman" panose="02020603050405020304" pitchFamily="18" charset="0"/>
              </a:rPr>
              <a:t>To </a:t>
            </a:r>
            <a:r>
              <a:rPr lang="en-US" altLang="en-US" sz="2400" b="1">
                <a:latin typeface="Times New Roman" panose="02020603050405020304" pitchFamily="18" charset="0"/>
                <a:cs typeface="Times New Roman" panose="02020603050405020304" pitchFamily="18" charset="0"/>
              </a:rPr>
              <a:t>specify an address </a:t>
            </a:r>
            <a:r>
              <a:rPr lang="en-US" altLang="en-US" sz="2400">
                <a:latin typeface="Times New Roman" panose="02020603050405020304" pitchFamily="18" charset="0"/>
                <a:cs typeface="Times New Roman" panose="02020603050405020304" pitchFamily="18" charset="0"/>
              </a:rPr>
              <a:t>in the segmented memory, the program must supply two-part address, a segment number, and an address within the segment </a:t>
            </a:r>
            <a:r>
              <a:rPr lang="en-US" altLang="en-US" sz="2400" b="1">
                <a:latin typeface="Times New Roman" panose="02020603050405020304" pitchFamily="18" charset="0"/>
                <a:cs typeface="Times New Roman" panose="02020603050405020304" pitchFamily="18" charset="0"/>
              </a:rPr>
              <a:t>&lt;segment-number, offset&gt;</a:t>
            </a: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60198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Multiple processes locate in memory (both primary and secondary)</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Base and Limit Registers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locate in memory and protection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Base</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first address </a:t>
            </a:r>
            <a:r>
              <a:rPr lang="en-US" altLang="en-US" sz="2000" dirty="0">
                <a:latin typeface="Times New Roman" panose="02020603050405020304" pitchFamily="18" charset="0"/>
                <a:cs typeface="Times New Roman" panose="02020603050405020304" pitchFamily="18" charset="0"/>
              </a:rPr>
              <a:t>of process in memory, </a:t>
            </a:r>
            <a:r>
              <a:rPr lang="en-US" altLang="en-US" sz="2000" b="1" dirty="0">
                <a:latin typeface="Times New Roman" panose="02020603050405020304" pitchFamily="18" charset="0"/>
                <a:cs typeface="Times New Roman" panose="02020603050405020304" pitchFamily="18" charset="0"/>
              </a:rPr>
              <a:t>Limit</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length of process, the process owns private address space</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 (Defragment)</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Slow</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Swapping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with </a:t>
            </a:r>
            <a:r>
              <a:rPr lang="en-US" altLang="en-US" sz="2000" b="1" dirty="0">
                <a:latin typeface="Times New Roman" panose="02020603050405020304" pitchFamily="18" charset="0"/>
                <a:cs typeface="Times New Roman" panose="02020603050405020304" pitchFamily="18" charset="0"/>
              </a:rPr>
              <a:t>ready processes </a:t>
            </a:r>
            <a:r>
              <a:rPr lang="en-US" altLang="en-US" sz="2000" dirty="0">
                <a:latin typeface="Times New Roman" panose="02020603050405020304" pitchFamily="18" charset="0"/>
                <a:cs typeface="Times New Roman" panose="02020603050405020304" pitchFamily="18" charset="0"/>
              </a:rPr>
              <a:t>locate in </a:t>
            </a:r>
            <a:r>
              <a:rPr lang="en-US" altLang="en-US" sz="2000" b="1" dirty="0">
                <a:latin typeface="Times New Roman" panose="02020603050405020304" pitchFamily="18" charset="0"/>
                <a:cs typeface="Times New Roman" panose="02020603050405020304" pitchFamily="18" charset="0"/>
              </a:rPr>
              <a:t>memory</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passive</a:t>
            </a:r>
            <a:r>
              <a:rPr lang="en-US" altLang="en-US" sz="2000" dirty="0">
                <a:latin typeface="Times New Roman" panose="02020603050405020304" pitchFamily="18" charset="0"/>
                <a:cs typeface="Times New Roman" panose="02020603050405020304" pitchFamily="18" charset="0"/>
              </a:rPr>
              <a:t> processes locate </a:t>
            </a:r>
            <a:r>
              <a:rPr lang="en-US" altLang="en-US" sz="2000" b="1" dirty="0">
                <a:latin typeface="Times New Roman" panose="02020603050405020304" pitchFamily="18" charset="0"/>
                <a:cs typeface="Times New Roman" panose="02020603050405020304" pitchFamily="18" charset="0"/>
              </a:rPr>
              <a:t>in HDD – swap file area</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Swap out/ in operator</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Process can not grow in memory and the swap area on the disk is full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data segment upward, stack  segment downward</a:t>
            </a:r>
          </a:p>
        </p:txBody>
      </p:sp>
    </p:spTree>
    <p:extLst>
      <p:ext uri="{BB962C8B-B14F-4D97-AF65-F5344CB8AC3E}">
        <p14:creationId xmlns:p14="http://schemas.microsoft.com/office/powerpoint/2010/main" val="1150141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0" dur="500"/>
                                        <p:tgtEl>
                                          <p:spTgt spid="140291">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6" dur="500"/>
                                        <p:tgtEl>
                                          <p:spTgt spid="140291">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9" dur="500"/>
                                        <p:tgtEl>
                                          <p:spTgt spid="140291">
                                            <p:txEl>
                                              <p:pRg st="6" end="6"/>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2" dur="500"/>
                                        <p:tgtEl>
                                          <p:spTgt spid="14029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7" dur="500"/>
                                        <p:tgtEl>
                                          <p:spTgt spid="14029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0" dur="500"/>
                                        <p:tgtEl>
                                          <p:spTgt spid="140291">
                                            <p:txEl>
                                              <p:pRg st="9" end="9"/>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3" dur="500"/>
                                        <p:tgtEl>
                                          <p:spTgt spid="140291">
                                            <p:txEl>
                                              <p:pRg st="10" end="10"/>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6" dur="500"/>
                                        <p:tgtEl>
                                          <p:spTgt spid="140291">
                                            <p:txEl>
                                              <p:pRg st="11" end="11"/>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9" dur="500"/>
                                        <p:tgtEl>
                                          <p:spTgt spid="140291">
                                            <p:txEl>
                                              <p:pRg st="12" end="12"/>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2" dur="500"/>
                                        <p:tgtEl>
                                          <p:spTgt spid="140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7620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Implementation using Hardware</a:t>
            </a:r>
          </a:p>
        </p:txBody>
      </p:sp>
      <p:pic>
        <p:nvPicPr>
          <p:cNvPr id="337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768725"/>
            <a:ext cx="4419600"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3"/>
          <p:cNvSpPr>
            <a:spLocks/>
          </p:cNvSpPr>
          <p:nvPr/>
        </p:nvSpPr>
        <p:spPr bwMode="auto">
          <a:xfrm>
            <a:off x="0" y="990600"/>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90000"/>
              </a:lnSpc>
              <a:spcBef>
                <a:spcPct val="20000"/>
              </a:spcBef>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Segment table</a:t>
            </a:r>
          </a:p>
          <a:p>
            <a:pPr lvl="1" algn="just">
              <a:lnSpc>
                <a:spcPct val="90000"/>
              </a:lnSpc>
              <a:spcBef>
                <a:spcPct val="20000"/>
              </a:spcBef>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Each entry has segment </a:t>
            </a:r>
            <a:r>
              <a:rPr lang="en-US" altLang="en-US" b="1">
                <a:latin typeface="Times New Roman" panose="02020603050405020304" pitchFamily="18" charset="0"/>
                <a:cs typeface="Times New Roman" panose="02020603050405020304" pitchFamily="18" charset="0"/>
              </a:rPr>
              <a:t>base</a:t>
            </a:r>
            <a:r>
              <a:rPr lang="en-US" altLang="en-US">
                <a:latin typeface="Times New Roman" panose="02020603050405020304" pitchFamily="18" charset="0"/>
                <a:cs typeface="Times New Roman" panose="02020603050405020304" pitchFamily="18" charset="0"/>
              </a:rPr>
              <a:t> and segment </a:t>
            </a:r>
            <a:r>
              <a:rPr lang="en-US" altLang="en-US" b="1">
                <a:latin typeface="Times New Roman" panose="02020603050405020304" pitchFamily="18" charset="0"/>
                <a:cs typeface="Times New Roman" panose="02020603050405020304" pitchFamily="18" charset="0"/>
              </a:rPr>
              <a:t>limit</a:t>
            </a:r>
          </a:p>
          <a:p>
            <a:pPr lvl="1" algn="just">
              <a:lnSpc>
                <a:spcPct val="90000"/>
              </a:lnSpc>
              <a:spcBef>
                <a:spcPct val="20000"/>
              </a:spcBef>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Segment base </a:t>
            </a:r>
            <a:r>
              <a:rPr lang="en-US" altLang="en-US" b="1">
                <a:latin typeface="Times New Roman" panose="02020603050405020304" pitchFamily="18" charset="0"/>
                <a:cs typeface="Times New Roman" panose="02020603050405020304" pitchFamily="18" charset="0"/>
              </a:rPr>
              <a:t>contains</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starting physical address </a:t>
            </a:r>
            <a:r>
              <a:rPr lang="en-US" altLang="en-US">
                <a:latin typeface="Times New Roman" panose="02020603050405020304" pitchFamily="18" charset="0"/>
                <a:cs typeface="Times New Roman" panose="02020603050405020304" pitchFamily="18" charset="0"/>
              </a:rPr>
              <a:t>where the segment resides in memory</a:t>
            </a:r>
          </a:p>
          <a:p>
            <a:pPr lvl="1" algn="just">
              <a:lnSpc>
                <a:spcPct val="90000"/>
              </a:lnSpc>
              <a:spcBef>
                <a:spcPct val="20000"/>
              </a:spcBef>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Segment limit </a:t>
            </a:r>
            <a:r>
              <a:rPr lang="en-US" altLang="en-US" b="1">
                <a:latin typeface="Times New Roman" panose="02020603050405020304" pitchFamily="18" charset="0"/>
                <a:cs typeface="Times New Roman" panose="02020603050405020304" pitchFamily="18" charset="0"/>
              </a:rPr>
              <a:t>specifies the length of segment</a:t>
            </a:r>
          </a:p>
          <a:p>
            <a:pPr algn="just">
              <a:lnSpc>
                <a:spcPct val="90000"/>
              </a:lnSpc>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Segment splits into &lt;</a:t>
            </a:r>
            <a:r>
              <a:rPr lang="en-US" altLang="en-US" sz="2000" b="1">
                <a:latin typeface="Times New Roman" panose="02020603050405020304" pitchFamily="18" charset="0"/>
                <a:cs typeface="Times New Roman" panose="02020603050405020304" pitchFamily="18" charset="0"/>
              </a:rPr>
              <a:t>segment_number, offset</a:t>
            </a:r>
            <a:r>
              <a:rPr lang="en-US" altLang="en-US" sz="2000">
                <a:latin typeface="Times New Roman" panose="02020603050405020304" pitchFamily="18" charset="0"/>
                <a:cs typeface="Times New Roman" panose="02020603050405020304" pitchFamily="18" charset="0"/>
              </a:rPr>
              <a:t>&gt; and using segment_number </a:t>
            </a:r>
            <a:r>
              <a:rPr lang="en-US" altLang="en-US" sz="2000" b="1">
                <a:latin typeface="Times New Roman" panose="02020603050405020304" pitchFamily="18" charset="0"/>
                <a:cs typeface="Times New Roman" panose="02020603050405020304" pitchFamily="18" charset="0"/>
              </a:rPr>
              <a:t>as index into the segment table</a:t>
            </a:r>
          </a:p>
          <a:p>
            <a:pPr algn="just">
              <a:lnSpc>
                <a:spcPct val="90000"/>
              </a:lnSpc>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The real address is calculated by adding the offset to segment base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6096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348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066800"/>
            <a:ext cx="60198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3"/>
          <p:cNvSpPr>
            <a:spLocks/>
          </p:cNvSpPr>
          <p:nvPr/>
        </p:nvSpPr>
        <p:spPr bwMode="auto">
          <a:xfrm>
            <a:off x="0" y="5257800"/>
            <a:ext cx="914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90000"/>
              </a:lnSpc>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Segment 2 begins at 4300 and has 400 bytes size</a:t>
            </a:r>
          </a:p>
          <a:p>
            <a:pPr>
              <a:lnSpc>
                <a:spcPct val="90000"/>
              </a:lnSpc>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 If A byte 53 of segment 2 is referenced, the physical</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address is 4300 + 53 = 4353</a:t>
            </a:r>
          </a:p>
          <a:p>
            <a:pPr>
              <a:lnSpc>
                <a:spcPct val="90000"/>
              </a:lnSpc>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If A byte 1222 of segment 0 is referenced, the trap to the OS</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is occurs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Segmentation</a:t>
            </a:r>
            <a:endParaRPr lang="en-US" altLang="en-US" sz="4000">
              <a:latin typeface="Times New Roman" panose="02020603050405020304" pitchFamily="18" charset="0"/>
              <a:cs typeface="Times New Roman" panose="02020603050405020304" pitchFamily="18" charset="0"/>
            </a:endParaRPr>
          </a:p>
        </p:txBody>
      </p:sp>
      <p:sp>
        <p:nvSpPr>
          <p:cNvPr id="35843" name="Rectangle 3"/>
          <p:cNvSpPr>
            <a:spLocks noGrp="1"/>
          </p:cNvSpPr>
          <p:nvPr>
            <p:ph type="body" sz="half" idx="4294967295"/>
          </p:nvPr>
        </p:nvSpPr>
        <p:spPr>
          <a:xfrm>
            <a:off x="0" y="609600"/>
            <a:ext cx="9144000" cy="6248400"/>
          </a:xfrm>
        </p:spPr>
        <p:txBody>
          <a:bodyPr/>
          <a:lstStyle/>
          <a:p>
            <a:pPr algn="just"/>
            <a:r>
              <a:rPr lang="en-US" altLang="en-US" sz="2400" b="1">
                <a:latin typeface="Times New Roman" panose="02020603050405020304" pitchFamily="18" charset="0"/>
                <a:cs typeface="Times New Roman" panose="02020603050405020304" pitchFamily="18" charset="0"/>
              </a:rPr>
              <a:t>Advantages</a:t>
            </a:r>
          </a:p>
          <a:p>
            <a:pPr lvl="1" algn="just"/>
            <a:r>
              <a:rPr lang="en-US" altLang="en-US" sz="2000">
                <a:latin typeface="Times New Roman" panose="02020603050405020304" pitchFamily="18" charset="0"/>
                <a:cs typeface="Times New Roman" panose="02020603050405020304" pitchFamily="18" charset="0"/>
              </a:rPr>
              <a:t>Can </a:t>
            </a:r>
            <a:r>
              <a:rPr lang="en-US" altLang="en-US" sz="2000" b="1">
                <a:latin typeface="Times New Roman" panose="02020603050405020304" pitchFamily="18" charset="0"/>
                <a:cs typeface="Times New Roman" panose="02020603050405020304" pitchFamily="18" charset="0"/>
              </a:rPr>
              <a:t>grow or shrink independently</a:t>
            </a:r>
            <a:r>
              <a:rPr lang="en-US" altLang="en-US" sz="2000">
                <a:latin typeface="Times New Roman" panose="02020603050405020304" pitchFamily="18" charset="0"/>
                <a:cs typeface="Times New Roman" panose="02020603050405020304" pitchFamily="18" charset="0"/>
              </a:rPr>
              <a:t> </a:t>
            </a:r>
          </a:p>
          <a:p>
            <a:pPr lvl="1" algn="just"/>
            <a:r>
              <a:rPr lang="en-US" altLang="en-US" sz="2000" b="1">
                <a:latin typeface="Times New Roman" panose="02020603050405020304" pitchFamily="18" charset="0"/>
                <a:cs typeface="Times New Roman" panose="02020603050405020304" pitchFamily="18" charset="0"/>
              </a:rPr>
              <a:t>Reduce costly </a:t>
            </a:r>
            <a:r>
              <a:rPr lang="en-US" altLang="en-US" sz="2000">
                <a:latin typeface="Times New Roman" panose="02020603050405020304" pitchFamily="18" charset="0"/>
                <a:cs typeface="Times New Roman" panose="02020603050405020304" pitchFamily="18" charset="0"/>
              </a:rPr>
              <a:t>because no starting addresses have been modified even if the new version is subsequently modified and recompiled creating the larger or the smaller size than the old one</a:t>
            </a:r>
          </a:p>
          <a:p>
            <a:pPr lvl="2" algn="just"/>
            <a:r>
              <a:rPr lang="en-US" altLang="en-US" sz="1800">
                <a:latin typeface="Times New Roman" panose="02020603050405020304" pitchFamily="18" charset="0"/>
                <a:cs typeface="Times New Roman" panose="02020603050405020304" pitchFamily="18" charset="0"/>
              </a:rPr>
              <a:t>Each procedure </a:t>
            </a:r>
            <a:r>
              <a:rPr lang="en-US" altLang="en-US" sz="1800" b="1">
                <a:latin typeface="Times New Roman" panose="02020603050405020304" pitchFamily="18" charset="0"/>
                <a:cs typeface="Times New Roman" panose="02020603050405020304" pitchFamily="18" charset="0"/>
              </a:rPr>
              <a:t>occupies a separate segment</a:t>
            </a:r>
            <a:r>
              <a:rPr lang="en-US" altLang="en-US" sz="1800">
                <a:latin typeface="Times New Roman" panose="02020603050405020304" pitchFamily="18" charset="0"/>
                <a:cs typeface="Times New Roman" panose="02020603050405020304" pitchFamily="18" charset="0"/>
              </a:rPr>
              <a:t>, with address 0 as its starting address</a:t>
            </a:r>
          </a:p>
          <a:p>
            <a:pPr lvl="2" algn="just"/>
            <a:r>
              <a:rPr lang="en-US" altLang="en-US" sz="1800">
                <a:latin typeface="Times New Roman" panose="02020603050405020304" pitchFamily="18" charset="0"/>
                <a:cs typeface="Times New Roman" panose="02020603050405020304" pitchFamily="18" charset="0"/>
              </a:rPr>
              <a:t>When a procedure call to the procedure locating at segment n as (n, 0), </a:t>
            </a:r>
            <a:r>
              <a:rPr lang="en-US" altLang="en-US" sz="1800" b="1">
                <a:latin typeface="Times New Roman" panose="02020603050405020304" pitchFamily="18" charset="0"/>
                <a:cs typeface="Times New Roman" panose="02020603050405020304" pitchFamily="18" charset="0"/>
              </a:rPr>
              <a:t>no procedures need be changed </a:t>
            </a:r>
          </a:p>
          <a:p>
            <a:pPr lvl="3" algn="just"/>
            <a:r>
              <a:rPr lang="en-US" altLang="en-US" sz="1600">
                <a:latin typeface="Times New Roman" panose="02020603050405020304" pitchFamily="18" charset="0"/>
                <a:cs typeface="Times New Roman" panose="02020603050405020304" pitchFamily="18" charset="0"/>
              </a:rPr>
              <a:t>Vs. the one dimensional memory, the procedures are packed tightly next to each other, with no address space between them → changing one procedure’s size requires modifying some procedures (that are moved) following the new starting address</a:t>
            </a:r>
          </a:p>
          <a:p>
            <a:pPr lvl="2" algn="just"/>
            <a:r>
              <a:rPr lang="en-US" altLang="en-US" sz="1800" b="1">
                <a:latin typeface="Times New Roman" panose="02020603050405020304" pitchFamily="18" charset="0"/>
                <a:cs typeface="Times New Roman" panose="02020603050405020304" pitchFamily="18" charset="0"/>
              </a:rPr>
              <a:t>Sharing</a:t>
            </a:r>
            <a:r>
              <a:rPr lang="en-US" altLang="en-US" sz="1800">
                <a:latin typeface="Times New Roman" panose="02020603050405020304" pitchFamily="18" charset="0"/>
                <a:cs typeface="Times New Roman" panose="02020603050405020304" pitchFamily="18" charset="0"/>
              </a:rPr>
              <a:t> </a:t>
            </a:r>
          </a:p>
          <a:p>
            <a:pPr lvl="3" algn="just"/>
            <a:r>
              <a:rPr lang="en-US" altLang="en-US" sz="1600">
                <a:latin typeface="Times New Roman" panose="02020603050405020304" pitchFamily="18" charset="0"/>
                <a:cs typeface="Times New Roman" panose="02020603050405020304" pitchFamily="18" charset="0"/>
              </a:rPr>
              <a:t>The entries in the segment table of two different processes point to the same physical location</a:t>
            </a:r>
          </a:p>
          <a:p>
            <a:pPr lvl="3" algn="just">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 Eliminating the need for many same code or data in every process’s address space</a:t>
            </a:r>
          </a:p>
          <a:p>
            <a:pPr lvl="2" algn="just"/>
            <a:r>
              <a:rPr lang="en-US" altLang="en-US" sz="1800" b="1">
                <a:latin typeface="Times New Roman" panose="02020603050405020304" pitchFamily="18" charset="0"/>
                <a:cs typeface="Times New Roman" panose="02020603050405020304" pitchFamily="18" charset="0"/>
              </a:rPr>
              <a:t>Protection</a:t>
            </a:r>
            <a:r>
              <a:rPr lang="en-US" altLang="en-US" sz="1800">
                <a:latin typeface="Times New Roman" panose="02020603050405020304" pitchFamily="18" charset="0"/>
                <a:cs typeface="Times New Roman" panose="02020603050405020304" pitchFamily="18" charset="0"/>
              </a:rPr>
              <a:t> is supported by memory management in modern OS (e.g the code is read only, the limit register on the hardware ….)</a:t>
            </a:r>
          </a:p>
          <a:p>
            <a:pPr algn="just"/>
            <a:r>
              <a:rPr lang="en-US" altLang="en-US" sz="2400" b="1">
                <a:latin typeface="Times New Roman" panose="02020603050405020304" pitchFamily="18" charset="0"/>
                <a:cs typeface="Times New Roman" panose="02020603050405020304" pitchFamily="18" charset="0"/>
              </a:rPr>
              <a:t>Disadvantages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external fragmentation → compacting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3810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36867" name="Picture 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066800"/>
            <a:ext cx="5665788"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810000" y="2819399"/>
            <a:ext cx="1371600" cy="189271"/>
          </a:xfrm>
          <a:prstGeom prst="rect">
            <a:avLst/>
          </a:prstGeom>
          <a:noFill/>
          <a:ln w="444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78045" y="5759244"/>
            <a:ext cx="1371600" cy="189271"/>
          </a:xfrm>
          <a:prstGeom prst="rect">
            <a:avLst/>
          </a:prstGeom>
          <a:noFill/>
          <a:ln w="444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81600" y="2438400"/>
            <a:ext cx="1931988" cy="1143000"/>
          </a:xfrm>
          <a:prstGeom prst="rect">
            <a:avLst/>
          </a:prstGeom>
          <a:noFill/>
          <a:ln w="444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3810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Paging vs. Segmentation</a:t>
            </a:r>
          </a:p>
        </p:txBody>
      </p:sp>
      <p:pic>
        <p:nvPicPr>
          <p:cNvPr id="37891" name="Picture 6" descr="03-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6553200"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6934200" y="4038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Implementation of Pure Segment</a:t>
            </a:r>
          </a:p>
        </p:txBody>
      </p:sp>
      <p:sp>
        <p:nvSpPr>
          <p:cNvPr id="38915" name="Rectangle 3"/>
          <p:cNvSpPr>
            <a:spLocks noGrp="1"/>
          </p:cNvSpPr>
          <p:nvPr>
            <p:ph type="body" sz="half" idx="1"/>
          </p:nvPr>
        </p:nvSpPr>
        <p:spPr>
          <a:xfrm>
            <a:off x="228600" y="1066800"/>
            <a:ext cx="8915400" cy="3124200"/>
          </a:xfrm>
        </p:spPr>
        <p:txBody>
          <a:bodyPr/>
          <a:lstStyle/>
          <a:p>
            <a:pPr algn="just"/>
            <a:r>
              <a:rPr lang="en-US" altLang="en-US" sz="2800" b="1">
                <a:latin typeface="Times New Roman" panose="02020603050405020304" pitchFamily="18" charset="0"/>
                <a:cs typeface="Times New Roman" panose="02020603050405020304" pitchFamily="18" charset="0"/>
              </a:rPr>
              <a:t>Checkerboarding</a:t>
            </a:r>
            <a:r>
              <a:rPr lang="en-US" altLang="en-US" sz="2800">
                <a:latin typeface="Times New Roman" panose="02020603050405020304" pitchFamily="18" charset="0"/>
                <a:cs typeface="Times New Roman" panose="02020603050405020304" pitchFamily="18" charset="0"/>
              </a:rPr>
              <a:t> and </a:t>
            </a:r>
            <a:r>
              <a:rPr lang="en-US" altLang="en-US" sz="2800" b="1">
                <a:latin typeface="Times New Roman" panose="02020603050405020304" pitchFamily="18" charset="0"/>
                <a:cs typeface="Times New Roman" panose="02020603050405020304" pitchFamily="18" charset="0"/>
              </a:rPr>
              <a:t>external fragmentation</a:t>
            </a:r>
          </a:p>
          <a:p>
            <a:pPr lvl="1" algn="just"/>
            <a:r>
              <a:rPr lang="en-US" altLang="en-US" sz="2400">
                <a:latin typeface="Times New Roman" panose="02020603050405020304" pitchFamily="18" charset="0"/>
                <a:cs typeface="Times New Roman" panose="02020603050405020304" pitchFamily="18" charset="0"/>
              </a:rPr>
              <a:t>Memory will be </a:t>
            </a:r>
            <a:r>
              <a:rPr lang="en-US" altLang="en-US" sz="2400" b="1">
                <a:latin typeface="Times New Roman" panose="02020603050405020304" pitchFamily="18" charset="0"/>
                <a:cs typeface="Times New Roman" panose="02020603050405020304" pitchFamily="18" charset="0"/>
              </a:rPr>
              <a:t>divided up into a number of chunks</a:t>
            </a:r>
            <a:r>
              <a:rPr lang="en-US" altLang="en-US" sz="2400">
                <a:latin typeface="Times New Roman" panose="02020603050405020304" pitchFamily="18" charset="0"/>
                <a:cs typeface="Times New Roman" panose="02020603050405020304" pitchFamily="18" charset="0"/>
              </a:rPr>
              <a:t>, some </a:t>
            </a:r>
            <a:r>
              <a:rPr lang="en-US" altLang="en-US" sz="2400" b="1">
                <a:latin typeface="Times New Roman" panose="02020603050405020304" pitchFamily="18" charset="0"/>
                <a:cs typeface="Times New Roman" panose="02020603050405020304" pitchFamily="18" charset="0"/>
              </a:rPr>
              <a:t>containing</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segments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some containing holes </a:t>
            </a:r>
            <a:r>
              <a:rPr lang="en-US" altLang="en-US" sz="2400">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after the system has been running for a while</a:t>
            </a:r>
            <a:r>
              <a:rPr lang="en-US" altLang="en-US" sz="2400">
                <a:latin typeface="Times New Roman" panose="02020603050405020304" pitchFamily="18" charset="0"/>
                <a:cs typeface="Times New Roman" panose="02020603050405020304" pitchFamily="18" charset="0"/>
              </a:rPr>
              <a:t>)</a:t>
            </a:r>
          </a:p>
          <a:p>
            <a:pPr lvl="1" algn="just"/>
            <a:r>
              <a:rPr lang="en-US" altLang="en-US" sz="2400" b="1">
                <a:latin typeface="Times New Roman" panose="02020603050405020304" pitchFamily="18" charset="0"/>
                <a:cs typeface="Times New Roman" panose="02020603050405020304" pitchFamily="18" charset="0"/>
              </a:rPr>
              <a:t>Wastes memory </a:t>
            </a:r>
            <a:r>
              <a:rPr lang="en-US" altLang="en-US" sz="2400">
                <a:latin typeface="Times New Roman" panose="02020603050405020304" pitchFamily="18" charset="0"/>
                <a:cs typeface="Times New Roman" panose="02020603050405020304" pitchFamily="18" charset="0"/>
              </a:rPr>
              <a:t>in the holes</a:t>
            </a:r>
          </a:p>
          <a:p>
            <a:pPr lvl="1" algn="just"/>
            <a:r>
              <a:rPr lang="en-US" altLang="en-US" sz="2400">
                <a:latin typeface="Times New Roman" panose="02020603050405020304" pitchFamily="18" charset="0"/>
                <a:cs typeface="Times New Roman" panose="02020603050405020304" pitchFamily="18" charset="0"/>
              </a:rPr>
              <a:t>Can be </a:t>
            </a:r>
            <a:r>
              <a:rPr lang="en-US" altLang="en-US" sz="2400" b="1">
                <a:latin typeface="Times New Roman" panose="02020603050405020304" pitchFamily="18" charset="0"/>
                <a:cs typeface="Times New Roman" panose="02020603050405020304" pitchFamily="18" charset="0"/>
              </a:rPr>
              <a:t>dealt with by compaction </a:t>
            </a:r>
            <a:r>
              <a:rPr lang="en-US" altLang="en-US" sz="2400">
                <a:latin typeface="Times New Roman" panose="02020603050405020304" pitchFamily="18" charset="0"/>
                <a:cs typeface="Times New Roman" panose="02020603050405020304" pitchFamily="18" charset="0"/>
              </a:rPr>
              <a:t>(means that external fragmentation)</a:t>
            </a:r>
          </a:p>
        </p:txBody>
      </p:sp>
      <p:pic>
        <p:nvPicPr>
          <p:cNvPr id="3891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657600"/>
            <a:ext cx="6172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5052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a:t>
            </a:r>
          </a:p>
        </p:txBody>
      </p:sp>
      <p:sp>
        <p:nvSpPr>
          <p:cNvPr id="39939" name="Rectangle 3"/>
          <p:cNvSpPr>
            <a:spLocks noGrp="1"/>
          </p:cNvSpPr>
          <p:nvPr>
            <p:ph type="body" sz="half" idx="4294967295"/>
          </p:nvPr>
        </p:nvSpPr>
        <p:spPr>
          <a:xfrm>
            <a:off x="0" y="1066800"/>
            <a:ext cx="9144000" cy="5791200"/>
          </a:xfrm>
        </p:spPr>
        <p:txBody>
          <a:bodyPr/>
          <a:lstStyle/>
          <a:p>
            <a:pPr algn="just"/>
            <a:r>
              <a:rPr lang="en-US" altLang="en-US" sz="2800" b="1">
                <a:latin typeface="Times New Roman" panose="02020603050405020304" pitchFamily="18" charset="0"/>
                <a:cs typeface="Times New Roman" panose="02020603050405020304" pitchFamily="18" charset="0"/>
              </a:rPr>
              <a:t>Context</a:t>
            </a:r>
          </a:p>
          <a:p>
            <a:pPr lvl="1" algn="just"/>
            <a:r>
              <a:rPr lang="en-US" altLang="en-US" sz="2400" b="1">
                <a:latin typeface="Times New Roman" panose="02020603050405020304" pitchFamily="18" charset="0"/>
                <a:cs typeface="Times New Roman" panose="02020603050405020304" pitchFamily="18" charset="0"/>
              </a:rPr>
              <a:t>Both</a:t>
            </a:r>
            <a:r>
              <a:rPr lang="en-US" altLang="en-US" sz="2400">
                <a:latin typeface="Times New Roman" panose="02020603050405020304" pitchFamily="18" charset="0"/>
                <a:cs typeface="Times New Roman" panose="02020603050405020304" pitchFamily="18" charset="0"/>
              </a:rPr>
              <a:t> paging and segmentation </a:t>
            </a:r>
            <a:r>
              <a:rPr lang="en-US" altLang="en-US" sz="2400" b="1">
                <a:latin typeface="Times New Roman" panose="02020603050405020304" pitchFamily="18" charset="0"/>
                <a:cs typeface="Times New Roman" panose="02020603050405020304" pitchFamily="18" charset="0"/>
              </a:rPr>
              <a:t>have advantages and disadvantages</a:t>
            </a:r>
          </a:p>
          <a:p>
            <a:pPr lvl="1" algn="just"/>
            <a:r>
              <a:rPr lang="en-US" altLang="en-US" sz="2400">
                <a:latin typeface="Times New Roman" panose="02020603050405020304" pitchFamily="18" charset="0"/>
                <a:cs typeface="Times New Roman" panose="02020603050405020304" pitchFamily="18" charset="0"/>
              </a:rPr>
              <a:t>Some system uses one of them to manage its memory.</a:t>
            </a:r>
          </a:p>
          <a:p>
            <a:pPr lvl="1" algn="just"/>
            <a:r>
              <a:rPr lang="en-US" altLang="en-US" sz="2400" b="1">
                <a:latin typeface="Times New Roman" panose="02020603050405020304" pitchFamily="18" charset="0"/>
                <a:cs typeface="Times New Roman" panose="02020603050405020304" pitchFamily="18" charset="0"/>
              </a:rPr>
              <a:t>However</a:t>
            </a:r>
            <a:r>
              <a:rPr lang="en-US" altLang="en-US" sz="2400">
                <a:latin typeface="Times New Roman" panose="02020603050405020304" pitchFamily="18" charset="0"/>
                <a:cs typeface="Times New Roman" panose="02020603050405020304" pitchFamily="18" charset="0"/>
              </a:rPr>
              <a:t>, if the </a:t>
            </a:r>
            <a:r>
              <a:rPr lang="en-US" altLang="en-US" sz="2400" b="1">
                <a:latin typeface="Times New Roman" panose="02020603050405020304" pitchFamily="18" charset="0"/>
                <a:cs typeface="Times New Roman" panose="02020603050405020304" pitchFamily="18" charset="0"/>
              </a:rPr>
              <a:t>segments</a:t>
            </a:r>
            <a:r>
              <a:rPr lang="en-US" altLang="en-US" sz="2400">
                <a:latin typeface="Times New Roman" panose="02020603050405020304" pitchFamily="18" charset="0"/>
                <a:cs typeface="Times New Roman" panose="02020603050405020304" pitchFamily="18" charset="0"/>
              </a:rPr>
              <a:t> are </a:t>
            </a:r>
            <a:r>
              <a:rPr lang="en-US" altLang="en-US" sz="2400" b="1">
                <a:latin typeface="Times New Roman" panose="02020603050405020304" pitchFamily="18" charset="0"/>
                <a:cs typeface="Times New Roman" panose="02020603050405020304" pitchFamily="18" charset="0"/>
              </a:rPr>
              <a:t>large</a:t>
            </a:r>
            <a:r>
              <a:rPr lang="en-US" altLang="en-US" sz="2400">
                <a:latin typeface="Times New Roman" panose="02020603050405020304" pitchFamily="18" charset="0"/>
                <a:cs typeface="Times New Roman" panose="02020603050405020304" pitchFamily="18" charset="0"/>
              </a:rPr>
              <a:t>, it may </a:t>
            </a:r>
            <a:r>
              <a:rPr lang="en-US" altLang="en-US" sz="2400" b="1">
                <a:latin typeface="Times New Roman" panose="02020603050405020304" pitchFamily="18" charset="0"/>
                <a:cs typeface="Times New Roman" panose="02020603050405020304" pitchFamily="18" charset="0"/>
              </a:rPr>
              <a:t>be inconvenient</a:t>
            </a:r>
            <a:r>
              <a:rPr lang="en-US" altLang="en-US" sz="2400">
                <a:latin typeface="Times New Roman" panose="02020603050405020304" pitchFamily="18" charset="0"/>
                <a:cs typeface="Times New Roman" panose="02020603050405020304" pitchFamily="18" charset="0"/>
              </a:rPr>
              <a:t>, or even </a:t>
            </a:r>
            <a:r>
              <a:rPr lang="en-US" altLang="en-US" sz="2400" b="1">
                <a:latin typeface="Times New Roman" panose="02020603050405020304" pitchFamily="18" charset="0"/>
                <a:cs typeface="Times New Roman" panose="02020603050405020304" pitchFamily="18" charset="0"/>
              </a:rPr>
              <a:t>impossible</a:t>
            </a:r>
            <a:r>
              <a:rPr lang="en-US" altLang="en-US" sz="2400">
                <a:latin typeface="Times New Roman" panose="02020603050405020304" pitchFamily="18" charset="0"/>
                <a:cs typeface="Times New Roman" panose="02020603050405020304" pitchFamily="18" charset="0"/>
              </a:rPr>
              <a:t>, to </a:t>
            </a:r>
            <a:r>
              <a:rPr lang="en-US" altLang="en-US" sz="2400" b="1">
                <a:latin typeface="Times New Roman" panose="02020603050405020304" pitchFamily="18" charset="0"/>
                <a:cs typeface="Times New Roman" panose="02020603050405020304" pitchFamily="18" charset="0"/>
              </a:rPr>
              <a:t>keep them </a:t>
            </a:r>
            <a:r>
              <a:rPr lang="en-US" altLang="en-US" sz="2400">
                <a:latin typeface="Times New Roman" panose="02020603050405020304" pitchFamily="18" charset="0"/>
                <a:cs typeface="Times New Roman" panose="02020603050405020304" pitchFamily="18" charset="0"/>
              </a:rPr>
              <a:t>in </a:t>
            </a:r>
            <a:r>
              <a:rPr lang="en-US" altLang="en-US" sz="2400" b="1">
                <a:latin typeface="Times New Roman" panose="02020603050405020304" pitchFamily="18" charset="0"/>
                <a:cs typeface="Times New Roman" panose="02020603050405020304" pitchFamily="18" charset="0"/>
              </a:rPr>
              <a:t>main memory </a:t>
            </a:r>
            <a:r>
              <a:rPr lang="en-US" altLang="en-US" sz="2400">
                <a:latin typeface="Times New Roman" panose="02020603050405020304" pitchFamily="18" charset="0"/>
                <a:cs typeface="Times New Roman" panose="02020603050405020304" pitchFamily="18" charset="0"/>
              </a:rPr>
              <a:t>in their entirety</a:t>
            </a:r>
          </a:p>
          <a:p>
            <a:pPr algn="just"/>
            <a:r>
              <a:rPr lang="en-US" altLang="en-US" sz="2800" b="1">
                <a:latin typeface="Times New Roman" panose="02020603050405020304" pitchFamily="18" charset="0"/>
                <a:cs typeface="Times New Roman" panose="02020603050405020304" pitchFamily="18" charset="0"/>
              </a:rPr>
              <a:t>Solution</a:t>
            </a:r>
            <a:r>
              <a:rPr lang="en-US" altLang="en-US" sz="2800">
                <a:latin typeface="Times New Roman" panose="02020603050405020304" pitchFamily="18" charset="0"/>
                <a:cs typeface="Times New Roman" panose="02020603050405020304" pitchFamily="18" charset="0"/>
              </a:rPr>
              <a:t>: using </a:t>
            </a:r>
            <a:r>
              <a:rPr lang="en-US" altLang="en-US" sz="2800" b="1">
                <a:latin typeface="Times New Roman" panose="02020603050405020304" pitchFamily="18" charset="0"/>
                <a:cs typeface="Times New Roman" panose="02020603050405020304" pitchFamily="18" charset="0"/>
              </a:rPr>
              <a:t>paging the segmentation</a:t>
            </a:r>
          </a:p>
          <a:p>
            <a:pPr lvl="1" algn="just"/>
            <a:r>
              <a:rPr lang="en-US" altLang="en-US" sz="2400" b="1">
                <a:latin typeface="Times New Roman" panose="02020603050405020304" pitchFamily="18" charset="0"/>
                <a:cs typeface="Times New Roman" panose="02020603050405020304" pitchFamily="18" charset="0"/>
              </a:rPr>
              <a:t>Treats</a:t>
            </a:r>
            <a:r>
              <a:rPr lang="en-US" altLang="en-US" sz="2400">
                <a:latin typeface="Times New Roman" panose="02020603050405020304" pitchFamily="18" charset="0"/>
                <a:cs typeface="Times New Roman" panose="02020603050405020304" pitchFamily="18" charset="0"/>
              </a:rPr>
              <a:t> each segment </a:t>
            </a:r>
            <a:r>
              <a:rPr lang="en-US" altLang="en-US" sz="2400" b="1">
                <a:latin typeface="Times New Roman" panose="02020603050405020304" pitchFamily="18" charset="0"/>
                <a:cs typeface="Times New Roman" panose="02020603050405020304" pitchFamily="18" charset="0"/>
              </a:rPr>
              <a:t>as a virtual memory </a:t>
            </a:r>
            <a:r>
              <a:rPr lang="en-US" altLang="en-US" sz="2400">
                <a:latin typeface="Times New Roman" panose="02020603050405020304" pitchFamily="18" charset="0"/>
                <a:cs typeface="Times New Roman" panose="02020603050405020304" pitchFamily="18" charset="0"/>
              </a:rPr>
              <a:t>and to </a:t>
            </a:r>
            <a:r>
              <a:rPr lang="en-US" altLang="en-US" sz="2400" b="1">
                <a:latin typeface="Times New Roman" panose="02020603050405020304" pitchFamily="18" charset="0"/>
                <a:cs typeface="Times New Roman" panose="02020603050405020304" pitchFamily="18" charset="0"/>
              </a:rPr>
              <a:t>page i</a:t>
            </a:r>
            <a:r>
              <a:rPr lang="en-US" altLang="en-US" sz="2400">
                <a:latin typeface="Times New Roman" panose="02020603050405020304" pitchFamily="18" charset="0"/>
                <a:cs typeface="Times New Roman" panose="02020603050405020304" pitchFamily="18" charset="0"/>
              </a:rPr>
              <a:t>t, combining </a:t>
            </a:r>
          </a:p>
          <a:p>
            <a:pPr lvl="2"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advantages of paging </a:t>
            </a:r>
            <a:r>
              <a:rPr lang="en-US" altLang="en-US" sz="2000">
                <a:latin typeface="Times New Roman" panose="02020603050405020304" pitchFamily="18" charset="0"/>
                <a:cs typeface="Times New Roman" panose="02020603050405020304" pitchFamily="18" charset="0"/>
              </a:rPr>
              <a:t>(uniform page size and not having to keep the whole segment in memory if only part of it is being used)</a:t>
            </a:r>
          </a:p>
          <a:p>
            <a:pPr lvl="2"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advantages of segmentation </a:t>
            </a:r>
            <a:r>
              <a:rPr lang="en-US" altLang="en-US" sz="2000">
                <a:latin typeface="Times New Roman" panose="02020603050405020304" pitchFamily="18" charset="0"/>
                <a:cs typeface="Times New Roman" panose="02020603050405020304" pitchFamily="18" charset="0"/>
              </a:rPr>
              <a:t>(ease of programming, modularity, protection, sharing)</a:t>
            </a:r>
          </a:p>
          <a:p>
            <a:pPr lvl="1" algn="just"/>
            <a:r>
              <a:rPr lang="en-US" altLang="en-US" sz="2400">
                <a:latin typeface="Times New Roman" panose="02020603050405020304" pitchFamily="18" charset="0"/>
                <a:cs typeface="Times New Roman" panose="02020603050405020304" pitchFamily="18" charset="0"/>
              </a:rPr>
              <a:t>This strategy is applied on </a:t>
            </a:r>
            <a:r>
              <a:rPr lang="en-US" altLang="en-US" sz="2400" b="1">
                <a:latin typeface="Times New Roman" panose="02020603050405020304" pitchFamily="18" charset="0"/>
                <a:cs typeface="Times New Roman" panose="02020603050405020304" pitchFamily="18" charset="0"/>
              </a:rPr>
              <a:t>Intel Pentium and MULTICS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40963" name="Rectangle 3"/>
          <p:cNvSpPr>
            <a:spLocks noGrp="1"/>
          </p:cNvSpPr>
          <p:nvPr>
            <p:ph type="body" sz="half" idx="4294967295"/>
          </p:nvPr>
        </p:nvSpPr>
        <p:spPr>
          <a:xfrm>
            <a:off x="0" y="1066800"/>
            <a:ext cx="9144000" cy="5791200"/>
          </a:xfrm>
        </p:spPr>
        <p:txBody>
          <a:bodyPr/>
          <a:lstStyle/>
          <a:p>
            <a:pPr algn="just"/>
            <a:r>
              <a:rPr lang="en-US" altLang="en-US" sz="2400">
                <a:latin typeface="Times New Roman" panose="02020603050405020304" pitchFamily="18" charset="0"/>
                <a:cs typeface="Times New Roman" panose="02020603050405020304" pitchFamily="18" charset="0"/>
              </a:rPr>
              <a:t>The virtual memory is divided into two partition (8K segment)</a:t>
            </a:r>
          </a:p>
          <a:p>
            <a:pPr lvl="1" algn="just"/>
            <a:r>
              <a:rPr lang="en-US" altLang="en-US" sz="2000">
                <a:latin typeface="Times New Roman" panose="02020603050405020304" pitchFamily="18" charset="0"/>
                <a:cs typeface="Times New Roman" panose="02020603050405020304" pitchFamily="18" charset="0"/>
              </a:rPr>
              <a:t>Local Descriptor Table (LDT): describes segments local to each program including codes, data, stack …</a:t>
            </a:r>
          </a:p>
          <a:p>
            <a:pPr lvl="1" algn="just"/>
            <a:r>
              <a:rPr lang="en-US" altLang="en-US" sz="2000">
                <a:latin typeface="Times New Roman" panose="02020603050405020304" pitchFamily="18" charset="0"/>
                <a:cs typeface="Times New Roman" panose="02020603050405020304" pitchFamily="18" charset="0"/>
              </a:rPr>
              <a:t>Global Descriptor Table (GDT): describes system segments including the OS itself</a:t>
            </a:r>
          </a:p>
          <a:p>
            <a:pPr lvl="1" algn="just"/>
            <a:r>
              <a:rPr lang="en-US" altLang="en-US" sz="2000">
                <a:latin typeface="Times New Roman" panose="02020603050405020304" pitchFamily="18" charset="0"/>
                <a:cs typeface="Times New Roman" panose="02020603050405020304" pitchFamily="18" charset="0"/>
              </a:rPr>
              <a:t>Each entry in the LDT and GDT consists 8 bytes and contains the segment base and segment limit</a:t>
            </a:r>
          </a:p>
          <a:p>
            <a:pPr algn="just"/>
            <a:r>
              <a:rPr lang="en-US" altLang="en-US" sz="2400">
                <a:latin typeface="Times New Roman" panose="02020603050405020304" pitchFamily="18" charset="0"/>
                <a:cs typeface="Times New Roman" panose="02020603050405020304" pitchFamily="18" charset="0"/>
              </a:rPr>
              <a:t>Each program has its own LDT, but there is a single GDT, shared by all the programs on the computer</a:t>
            </a:r>
          </a:p>
          <a:p>
            <a:pPr algn="just"/>
            <a:r>
              <a:rPr lang="en-US" altLang="en-US" sz="2400">
                <a:latin typeface="Times New Roman" panose="02020603050405020304" pitchFamily="18" charset="0"/>
                <a:cs typeface="Times New Roman" panose="02020603050405020304" pitchFamily="18" charset="0"/>
              </a:rPr>
              <a:t>The virtual address is a pair of &lt;selector, offset&gt;</a:t>
            </a:r>
          </a:p>
          <a:p>
            <a:pPr lvl="1" algn="just"/>
            <a:r>
              <a:rPr lang="en-US" altLang="en-US" sz="2000">
                <a:latin typeface="Times New Roman" panose="02020603050405020304" pitchFamily="18" charset="0"/>
                <a:cs typeface="Times New Roman" panose="02020603050405020304" pitchFamily="18" charset="0"/>
              </a:rPr>
              <a:t>The selector is a 16 bit numbers</a:t>
            </a:r>
          </a:p>
          <a:p>
            <a:pPr lvl="2" algn="just"/>
            <a:r>
              <a:rPr lang="en-US" altLang="en-US" sz="1800">
                <a:latin typeface="Times New Roman" panose="02020603050405020304" pitchFamily="18" charset="0"/>
                <a:cs typeface="Times New Roman" panose="02020603050405020304" pitchFamily="18" charset="0"/>
              </a:rPr>
              <a:t>13 bits specify the LDT or GDT entry number</a:t>
            </a:r>
          </a:p>
          <a:p>
            <a:pPr lvl="2" algn="just"/>
            <a:r>
              <a:rPr lang="en-US" altLang="en-US" sz="1800">
                <a:latin typeface="Times New Roman" panose="02020603050405020304" pitchFamily="18" charset="0"/>
                <a:cs typeface="Times New Roman" panose="02020603050405020304" pitchFamily="18" charset="0"/>
              </a:rPr>
              <a:t>1 bit tells whether the segment is local or global</a:t>
            </a:r>
          </a:p>
          <a:p>
            <a:pPr lvl="2" algn="just"/>
            <a:r>
              <a:rPr lang="en-US" altLang="en-US" sz="1800">
                <a:latin typeface="Times New Roman" panose="02020603050405020304" pitchFamily="18" charset="0"/>
                <a:cs typeface="Times New Roman" panose="02020603050405020304" pitchFamily="18" charset="0"/>
              </a:rPr>
              <a:t>2 bits relate to protection with value</a:t>
            </a:r>
          </a:p>
          <a:p>
            <a:pPr lvl="1" algn="just"/>
            <a:r>
              <a:rPr lang="en-US" altLang="en-US" sz="2000">
                <a:latin typeface="Times New Roman" panose="02020603050405020304" pitchFamily="18" charset="0"/>
                <a:cs typeface="Times New Roman" panose="02020603050405020304" pitchFamily="18" charset="0"/>
              </a:rPr>
              <a:t>The offset is a 32 bit number</a:t>
            </a:r>
          </a:p>
        </p:txBody>
      </p:sp>
      <p:pic>
        <p:nvPicPr>
          <p:cNvPr id="40964" name="Picture 4" descr="03-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800600"/>
            <a:ext cx="32766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4"/>
          <p:cNvSpPr txBox="1">
            <a:spLocks noChangeArrowheads="1"/>
          </p:cNvSpPr>
          <p:nvPr/>
        </p:nvSpPr>
        <p:spPr bwMode="auto">
          <a:xfrm>
            <a:off x="6629400" y="5943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41987" name="Rectangle 3"/>
          <p:cNvSpPr>
            <a:spLocks noGrp="1"/>
          </p:cNvSpPr>
          <p:nvPr>
            <p:ph type="body" sz="half" idx="4294967295"/>
          </p:nvPr>
        </p:nvSpPr>
        <p:spPr>
          <a:xfrm>
            <a:off x="0" y="1066800"/>
            <a:ext cx="9144000" cy="5791200"/>
          </a:xfrm>
        </p:spPr>
        <p:txBody>
          <a:bodyPr/>
          <a:lstStyle/>
          <a:p>
            <a:pPr algn="just"/>
            <a:r>
              <a:rPr lang="en-US" altLang="en-US" sz="2800">
                <a:latin typeface="Times New Roman" panose="02020603050405020304" pitchFamily="18" charset="0"/>
                <a:cs typeface="Times New Roman" panose="02020603050405020304" pitchFamily="18" charset="0"/>
              </a:rPr>
              <a:t>The machine has 6 segment registers</a:t>
            </a:r>
          </a:p>
          <a:p>
            <a:pPr lvl="1" algn="just"/>
            <a:r>
              <a:rPr lang="en-US" altLang="en-US" sz="2400">
                <a:latin typeface="Times New Roman" panose="02020603050405020304" pitchFamily="18" charset="0"/>
                <a:cs typeface="Times New Roman" panose="02020603050405020304" pitchFamily="18" charset="0"/>
              </a:rPr>
              <a:t>Allowing 6 segments to be addressed at any one time by a process</a:t>
            </a:r>
          </a:p>
          <a:p>
            <a:pPr algn="just"/>
            <a:r>
              <a:rPr lang="en-US" altLang="en-US" sz="2800">
                <a:latin typeface="Times New Roman" panose="02020603050405020304" pitchFamily="18" charset="0"/>
                <a:cs typeface="Times New Roman" panose="02020603050405020304" pitchFamily="18" charset="0"/>
              </a:rPr>
              <a:t>The machine has also 6 microprogram registers (8 byte) </a:t>
            </a:r>
          </a:p>
          <a:p>
            <a:pPr lvl="1" algn="just"/>
            <a:r>
              <a:rPr lang="en-US" altLang="en-US" sz="2400">
                <a:latin typeface="Times New Roman" panose="02020603050405020304" pitchFamily="18" charset="0"/>
                <a:cs typeface="Times New Roman" panose="02020603050405020304" pitchFamily="18" charset="0"/>
              </a:rPr>
              <a:t>Holding the corresponding descriptors from either the LDT or GDT</a:t>
            </a:r>
          </a:p>
          <a:p>
            <a:pPr lvl="1" algn="just"/>
            <a:r>
              <a:rPr lang="en-US" altLang="en-US" sz="2400">
                <a:latin typeface="Times New Roman" panose="02020603050405020304" pitchFamily="18" charset="0"/>
                <a:cs typeface="Times New Roman" panose="02020603050405020304" pitchFamily="18" charset="0"/>
              </a:rPr>
              <a:t>Including the segment’s base address, size, and other information</a:t>
            </a:r>
          </a:p>
        </p:txBody>
      </p:sp>
      <p:pic>
        <p:nvPicPr>
          <p:cNvPr id="4198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0"/>
            <a:ext cx="8534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3528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3-40.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43011" name="Rectangle 3"/>
          <p:cNvSpPr>
            <a:spLocks noGrp="1"/>
          </p:cNvSpPr>
          <p:nvPr>
            <p:ph type="body" sz="half" idx="4294967295"/>
          </p:nvPr>
        </p:nvSpPr>
        <p:spPr>
          <a:xfrm>
            <a:off x="0" y="1066800"/>
            <a:ext cx="9144000" cy="5791200"/>
          </a:xfrm>
        </p:spPr>
        <p:txBody>
          <a:bodyPr/>
          <a:lstStyle/>
          <a:p>
            <a:pPr algn="just"/>
            <a:r>
              <a:rPr lang="en-US" altLang="en-US" sz="2800">
                <a:latin typeface="Times New Roman" panose="02020603050405020304" pitchFamily="18" charset="0"/>
                <a:cs typeface="Times New Roman" panose="02020603050405020304" pitchFamily="18" charset="0"/>
              </a:rPr>
              <a:t>How to convert a (selector, offset) to physical address</a:t>
            </a:r>
          </a:p>
          <a:p>
            <a:pPr lvl="1" algn="just"/>
            <a:r>
              <a:rPr lang="en-US" altLang="en-US" sz="2400">
                <a:latin typeface="Times New Roman" panose="02020603050405020304" pitchFamily="18" charset="0"/>
                <a:cs typeface="Times New Roman" panose="02020603050405020304" pitchFamily="18" charset="0"/>
              </a:rPr>
              <a:t>The microprogram find descriptor corresponding to selector </a:t>
            </a:r>
          </a:p>
          <a:p>
            <a:pPr lvl="2" algn="just"/>
            <a:r>
              <a:rPr lang="en-US" altLang="en-US" sz="2000">
                <a:latin typeface="Times New Roman" panose="02020603050405020304" pitchFamily="18" charset="0"/>
                <a:cs typeface="Times New Roman" panose="02020603050405020304" pitchFamily="18" charset="0"/>
              </a:rPr>
              <a:t>The trap occurs if the currently page out or segment does not exist</a:t>
            </a:r>
          </a:p>
          <a:p>
            <a:pPr lvl="1" algn="just"/>
            <a:r>
              <a:rPr lang="en-US" altLang="en-US" sz="2400">
                <a:latin typeface="Times New Roman" panose="02020603050405020304" pitchFamily="18" charset="0"/>
                <a:cs typeface="Times New Roman" panose="02020603050405020304" pitchFamily="18" charset="0"/>
              </a:rPr>
              <a:t>Then, the hardware uses the Limit field to check if the offset is beyond the end of the segment</a:t>
            </a:r>
          </a:p>
          <a:p>
            <a:pPr lvl="2" algn="just"/>
            <a:r>
              <a:rPr lang="en-US" altLang="en-US" sz="2000">
                <a:latin typeface="Times New Roman" panose="02020603050405020304" pitchFamily="18" charset="0"/>
                <a:cs typeface="Times New Roman" panose="02020603050405020304" pitchFamily="18" charset="0"/>
              </a:rPr>
              <a:t>If so, the trap occurs</a:t>
            </a:r>
          </a:p>
          <a:p>
            <a:pPr lvl="2" algn="just"/>
            <a:r>
              <a:rPr lang="en-US" altLang="en-US" sz="2000">
                <a:latin typeface="Times New Roman" panose="02020603050405020304" pitchFamily="18" charset="0"/>
                <a:cs typeface="Times New Roman" panose="02020603050405020304" pitchFamily="18" charset="0"/>
              </a:rPr>
              <a:t>Otherwise, the Pentium adds the 32 bit Base field in descriptor to the offset to form what called a </a:t>
            </a:r>
            <a:r>
              <a:rPr lang="en-US" altLang="en-US" sz="2000" b="1">
                <a:latin typeface="Times New Roman" panose="02020603050405020304" pitchFamily="18" charset="0"/>
                <a:cs typeface="Times New Roman" panose="02020603050405020304" pitchFamily="18" charset="0"/>
              </a:rPr>
              <a:t>linear address </a:t>
            </a:r>
          </a:p>
        </p:txBody>
      </p:sp>
      <p:pic>
        <p:nvPicPr>
          <p:cNvPr id="43012" name="Picture 4" descr="03-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267200"/>
            <a:ext cx="47244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762000" y="5715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3-41.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Memory Management with Bitmaps </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The memory divides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units</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with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same size </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that </a:t>
            </a:r>
            <a:r>
              <a:rPr lang="en-US" altLang="en-US" sz="2000" b="1">
                <a:latin typeface="Times New Roman" panose="02020603050405020304" pitchFamily="18" charset="0"/>
                <a:cs typeface="Times New Roman" panose="02020603050405020304" pitchFamily="18" charset="0"/>
              </a:rPr>
              <a:t>has</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bit corresponding </a:t>
            </a:r>
            <a:r>
              <a:rPr lang="en-US" altLang="en-US" sz="2000">
                <a:latin typeface="Times New Roman" panose="02020603050405020304" pitchFamily="18" charset="0"/>
                <a:cs typeface="Times New Roman" panose="02020603050405020304" pitchFamily="18" charset="0"/>
              </a:rPr>
              <a:t>bit in the bitmap (0: free, 1: occupied)</a:t>
            </a:r>
            <a:endParaRPr lang="en-US" altLang="en-US" sz="200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sym typeface="Wingdings" panose="05000000000000000000" pitchFamily="2" charset="2"/>
              </a:rPr>
              <a:t>Disadvantages</a:t>
            </a:r>
          </a:p>
          <a:p>
            <a:pPr lvl="3"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Slow when searching the bitmap to find a run of k consecutive 0 bits in the map (small)</a:t>
            </a:r>
          </a:p>
          <a:p>
            <a:pPr lvl="3"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External fragment (large size)</a:t>
            </a:r>
            <a:endParaRPr lang="en-US" altLang="en-US">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Memory Management with Linked Lists </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Maintain</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linked list </a:t>
            </a:r>
            <a:r>
              <a:rPr lang="en-US" altLang="en-US" sz="2000">
                <a:latin typeface="Times New Roman" panose="02020603050405020304" pitchFamily="18" charset="0"/>
                <a:cs typeface="Times New Roman" panose="02020603050405020304" pitchFamily="18" charset="0"/>
              </a:rPr>
              <a:t>of </a:t>
            </a:r>
            <a:r>
              <a:rPr lang="en-US" altLang="en-US" sz="2000" b="1">
                <a:latin typeface="Times New Roman" panose="02020603050405020304" pitchFamily="18" charset="0"/>
                <a:cs typeface="Times New Roman" panose="02020603050405020304" pitchFamily="18" charset="0"/>
              </a:rPr>
              <a:t>allocated</a:t>
            </a:r>
            <a:r>
              <a:rPr lang="en-US" altLang="en-US" sz="2000">
                <a:latin typeface="Times New Roman" panose="02020603050405020304" pitchFamily="18" charset="0"/>
                <a:cs typeface="Times New Roman" panose="02020603050405020304" pitchFamily="18" charset="0"/>
              </a:rPr>
              <a:t>  (P)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free</a:t>
            </a:r>
            <a:r>
              <a:rPr lang="en-US" altLang="en-US" sz="2000">
                <a:latin typeface="Times New Roman" panose="02020603050405020304" pitchFamily="18" charset="0"/>
                <a:cs typeface="Times New Roman" panose="02020603050405020304" pitchFamily="18" charset="0"/>
              </a:rPr>
              <a:t> memory (H)</a:t>
            </a:r>
            <a:endParaRPr lang="en-US" altLang="en-US" sz="200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Allocating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algorithms</a:t>
            </a:r>
          </a:p>
          <a:p>
            <a:pPr lvl="3"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First, Next, Best, Worst, Quick Fit</a:t>
            </a:r>
            <a:endParaRPr lang="de-DE" altLang="en-US">
              <a:latin typeface="Times New Roman" panose="02020603050405020304" pitchFamily="18" charset="0"/>
              <a:cs typeface="Times New Roman" panose="02020603050405020304" pitchFamily="18" charset="0"/>
              <a:sym typeface="Wingdings" panose="05000000000000000000" pitchFamily="2" charset="2"/>
            </a:endParaRP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Virtual Memory </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Software/ Process sizes larger than memory</a:t>
            </a:r>
            <a:endParaRPr lang="de-DE" altLang="en-US" sz="2000">
              <a:latin typeface="Times New Roman" panose="02020603050405020304" pitchFamily="18" charset="0"/>
              <a:cs typeface="Times New Roman" panose="02020603050405020304" pitchFamily="18" charset="0"/>
            </a:endParaRPr>
          </a:p>
          <a:p>
            <a:pPr lvl="2" algn="just" eaLnBrk="1" hangingPunct="1">
              <a:lnSpc>
                <a:spcPct val="90000"/>
              </a:lnSpc>
            </a:pPr>
            <a:r>
              <a:rPr lang="de-DE" altLang="en-US" sz="2000" b="1">
                <a:latin typeface="Times New Roman" panose="02020603050405020304" pitchFamily="18" charset="0"/>
                <a:cs typeface="Times New Roman" panose="02020603050405020304" pitchFamily="18" charset="0"/>
              </a:rPr>
              <a:t>Overlays</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Developer splits program to many overlays </a:t>
            </a:r>
          </a:p>
          <a:p>
            <a:pPr lvl="3" algn="just" eaLnBrk="1" hangingPunct="1">
              <a:lnSpc>
                <a:spcPct val="90000"/>
              </a:lnSpc>
            </a:pPr>
            <a:r>
              <a:rPr lang="de-DE" altLang="en-US" b="1">
                <a:latin typeface="Times New Roman" panose="02020603050405020304" pitchFamily="18" charset="0"/>
                <a:cs typeface="Times New Roman" panose="02020603050405020304" pitchFamily="18" charset="0"/>
              </a:rPr>
              <a:t>Disadvantages</a:t>
            </a:r>
            <a:r>
              <a:rPr lang="de-DE" altLang="en-US">
                <a:latin typeface="Times New Roman" panose="02020603050405020304" pitchFamily="18" charset="0"/>
                <a:cs typeface="Times New Roman" panose="02020603050405020304" pitchFamily="18" charset="0"/>
              </a:rPr>
              <a:t>: developer‘s knowledge is important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7" dur="500"/>
                                        <p:tgtEl>
                                          <p:spTgt spid="140291">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0" dur="500"/>
                                        <p:tgtEl>
                                          <p:spTgt spid="140291">
                                            <p:txEl>
                                              <p:pRg st="2" end="2"/>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3" dur="500"/>
                                        <p:tgtEl>
                                          <p:spTgt spid="140291">
                                            <p:txEl>
                                              <p:pRg st="3" end="3"/>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16" dur="500"/>
                                        <p:tgtEl>
                                          <p:spTgt spid="140291">
                                            <p:txEl>
                                              <p:pRg st="4" end="4"/>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19" dur="500"/>
                                        <p:tgtEl>
                                          <p:spTgt spid="14029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4" dur="500"/>
                                        <p:tgtEl>
                                          <p:spTgt spid="140291">
                                            <p:txEl>
                                              <p:pRg st="6" end="6"/>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7" dur="500"/>
                                        <p:tgtEl>
                                          <p:spTgt spid="140291">
                                            <p:txEl>
                                              <p:pRg st="7" end="7"/>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0" dur="500"/>
                                        <p:tgtEl>
                                          <p:spTgt spid="140291">
                                            <p:txEl>
                                              <p:pRg st="8" end="8"/>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33" dur="500"/>
                                        <p:tgtEl>
                                          <p:spTgt spid="140291">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38" dur="500"/>
                                        <p:tgtEl>
                                          <p:spTgt spid="140291">
                                            <p:txEl>
                                              <p:pRg st="10" end="10"/>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1" dur="500"/>
                                        <p:tgtEl>
                                          <p:spTgt spid="140291">
                                            <p:txEl>
                                              <p:pRg st="11" end="11"/>
                                            </p:txEl>
                                          </p:spTgt>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4" dur="500"/>
                                        <p:tgtEl>
                                          <p:spTgt spid="140291">
                                            <p:txEl>
                                              <p:pRg st="12" end="12"/>
                                            </p:txEl>
                                          </p:spTgt>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47" dur="500"/>
                                        <p:tgtEl>
                                          <p:spTgt spid="140291">
                                            <p:txEl>
                                              <p:pRg st="13" end="13"/>
                                            </p:txEl>
                                          </p:spTgt>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50"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676400"/>
            <a:ext cx="39624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44036" name="Rectangle 3"/>
          <p:cNvSpPr>
            <a:spLocks noGrp="1"/>
          </p:cNvSpPr>
          <p:nvPr>
            <p:ph type="body" sz="half" idx="4294967295"/>
          </p:nvPr>
        </p:nvSpPr>
        <p:spPr>
          <a:xfrm>
            <a:off x="0" y="1066800"/>
            <a:ext cx="9144000" cy="5791200"/>
          </a:xfrm>
        </p:spPr>
        <p:txBody>
          <a:bodyPr/>
          <a:lstStyle/>
          <a:p>
            <a:pPr algn="just"/>
            <a:r>
              <a:rPr lang="en-US" altLang="en-US" sz="2800" dirty="0">
                <a:latin typeface="Times New Roman" panose="02020603050405020304" pitchFamily="18" charset="0"/>
                <a:cs typeface="Times New Roman" panose="02020603050405020304" pitchFamily="18" charset="0"/>
              </a:rPr>
              <a:t>How to convert a (selector, offset) to physical address (</a:t>
            </a:r>
            <a:r>
              <a:rPr lang="en-US" altLang="en-US" sz="2800" dirty="0" err="1">
                <a:latin typeface="Times New Roman" panose="02020603050405020304" pitchFamily="18" charset="0"/>
                <a:cs typeface="Times New Roman" panose="02020603050405020304" pitchFamily="18" charset="0"/>
              </a:rPr>
              <a:t>cont</a:t>
            </a:r>
            <a:r>
              <a:rPr lang="en-US" altLang="en-US" sz="2800" dirty="0">
                <a:latin typeface="Times New Roman" panose="02020603050405020304" pitchFamily="18" charset="0"/>
                <a:cs typeface="Times New Roman" panose="02020603050405020304" pitchFamily="18" charset="0"/>
              </a:rPr>
              <a:t>)</a:t>
            </a:r>
          </a:p>
          <a:p>
            <a:pPr lvl="1" algn="just"/>
            <a:r>
              <a:rPr lang="en-US" altLang="en-US" sz="2400" dirty="0">
                <a:latin typeface="Times New Roman" panose="02020603050405020304" pitchFamily="18" charset="0"/>
                <a:cs typeface="Times New Roman" panose="02020603050405020304" pitchFamily="18" charset="0"/>
              </a:rPr>
              <a:t>If paging is disable</a:t>
            </a:r>
          </a:p>
          <a:p>
            <a:pPr lvl="2"/>
            <a:r>
              <a:rPr lang="en-US" altLang="en-US" sz="2000" dirty="0">
                <a:latin typeface="Times New Roman" panose="02020603050405020304" pitchFamily="18" charset="0"/>
                <a:cs typeface="Times New Roman" panose="02020603050405020304" pitchFamily="18" charset="0"/>
              </a:rPr>
              <a:t>The linear address is interpreted as the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physical address and sent to the memory for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the read and write</a:t>
            </a:r>
          </a:p>
          <a:p>
            <a:pPr lvl="1"/>
            <a:r>
              <a:rPr lang="en-US" altLang="en-US" sz="2400" dirty="0">
                <a:latin typeface="Times New Roman" panose="02020603050405020304" pitchFamily="18" charset="0"/>
                <a:cs typeface="Times New Roman" panose="02020603050405020304" pitchFamily="18" charset="0"/>
              </a:rPr>
              <a:t>If paging is enabled (following the </a:t>
            </a:r>
            <a:br>
              <a:rPr lang="en-US" altLang="en-US" sz="2400"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multilevel page table</a:t>
            </a:r>
            <a:r>
              <a:rPr lang="en-US" altLang="en-US" sz="2400" dirty="0">
                <a:latin typeface="Times New Roman" panose="02020603050405020304" pitchFamily="18" charset="0"/>
                <a:cs typeface="Times New Roman" panose="02020603050405020304" pitchFamily="18" charset="0"/>
              </a:rPr>
              <a:t>)</a:t>
            </a:r>
          </a:p>
          <a:p>
            <a:pPr lvl="2"/>
            <a:r>
              <a:rPr lang="en-US" altLang="en-US" sz="2000" dirty="0">
                <a:latin typeface="Times New Roman" panose="02020603050405020304" pitchFamily="18" charset="0"/>
                <a:cs typeface="Times New Roman" panose="02020603050405020304" pitchFamily="18" charset="0"/>
              </a:rPr>
              <a:t>The linear address is interpreted as a virtual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address and mapped onto the physical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address using page tables</a:t>
            </a:r>
          </a:p>
          <a:p>
            <a:pPr lvl="2"/>
            <a:r>
              <a:rPr lang="en-US" altLang="en-US" sz="2000" dirty="0">
                <a:latin typeface="Times New Roman" panose="02020603050405020304" pitchFamily="18" charset="0"/>
                <a:cs typeface="Times New Roman" panose="02020603050405020304" pitchFamily="18" charset="0"/>
              </a:rPr>
              <a:t>The linear address divided into three fields</a:t>
            </a:r>
          </a:p>
          <a:p>
            <a:pPr lvl="3"/>
            <a:r>
              <a:rPr lang="en-US" altLang="en-US" sz="1800" dirty="0">
                <a:latin typeface="Times New Roman" panose="02020603050405020304" pitchFamily="18" charset="0"/>
                <a:cs typeface="Times New Roman" panose="02020603050405020304" pitchFamily="18" charset="0"/>
              </a:rPr>
              <a:t>Dir: index into the page directory to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locate a pointer to the proper page table</a:t>
            </a:r>
          </a:p>
          <a:p>
            <a:pPr lvl="3"/>
            <a:r>
              <a:rPr lang="en-US" altLang="en-US" sz="1800" dirty="0">
                <a:latin typeface="Times New Roman" panose="02020603050405020304" pitchFamily="18" charset="0"/>
                <a:cs typeface="Times New Roman" panose="02020603050405020304" pitchFamily="18" charset="0"/>
              </a:rPr>
              <a:t>Page: index into the page table to find the physical address of the page frame</a:t>
            </a:r>
          </a:p>
          <a:p>
            <a:pPr lvl="3"/>
            <a:r>
              <a:rPr lang="en-US" altLang="en-US" sz="1800" dirty="0">
                <a:latin typeface="Times New Roman" panose="02020603050405020304" pitchFamily="18" charset="0"/>
                <a:cs typeface="Times New Roman" panose="02020603050405020304" pitchFamily="18" charset="0"/>
              </a:rPr>
              <a:t>Offset: is added to the address of the page frame to get the physical address of the byte or the word needed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5"/>
          <p:cNvGraphicFramePr>
            <a:graphicFrameLocks noChangeAspect="1"/>
          </p:cNvGraphicFramePr>
          <p:nvPr/>
        </p:nvGraphicFramePr>
        <p:xfrm>
          <a:off x="5105400" y="1809750"/>
          <a:ext cx="4038600" cy="3698875"/>
        </p:xfrm>
        <a:graphic>
          <a:graphicData uri="http://schemas.openxmlformats.org/presentationml/2006/ole">
            <mc:AlternateContent xmlns:mc="http://schemas.openxmlformats.org/markup-compatibility/2006">
              <mc:Choice xmlns:v="urn:schemas-microsoft-com:vml" Requires="v">
                <p:oleObj name="Image" r:id="rId3" imgW="10887432" imgH="9980176" progId="Photoshop.Image.9">
                  <p:embed/>
                </p:oleObj>
              </mc:Choice>
              <mc:Fallback>
                <p:oleObj name="Image" r:id="rId3" imgW="10887432" imgH="9980176" progId="Photoshop.Image.9">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809750"/>
                        <a:ext cx="4038600" cy="369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1028" name="Rectangle 3"/>
          <p:cNvSpPr>
            <a:spLocks noGrp="1"/>
          </p:cNvSpPr>
          <p:nvPr>
            <p:ph type="body" sz="half" idx="4294967295"/>
          </p:nvPr>
        </p:nvSpPr>
        <p:spPr>
          <a:xfrm>
            <a:off x="0" y="1066800"/>
            <a:ext cx="5105400" cy="57912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The Pentium supports four protection levels (0 – 3)</a:t>
            </a:r>
          </a:p>
          <a:p>
            <a:pPr lvl="1" algn="just">
              <a:lnSpc>
                <a:spcPct val="80000"/>
              </a:lnSpc>
            </a:pPr>
            <a:r>
              <a:rPr lang="en-US" altLang="en-US" sz="2000">
                <a:latin typeface="Times New Roman" panose="02020603050405020304" pitchFamily="18" charset="0"/>
                <a:cs typeface="Times New Roman" panose="02020603050405020304" pitchFamily="18" charset="0"/>
              </a:rPr>
              <a:t>0: kernel of OS handles I/O, memory management, and other critical matters</a:t>
            </a:r>
          </a:p>
          <a:p>
            <a:pPr lvl="1" algn="just">
              <a:lnSpc>
                <a:spcPct val="80000"/>
              </a:lnSpc>
            </a:pPr>
            <a:r>
              <a:rPr lang="en-US" altLang="en-US" sz="2000">
                <a:latin typeface="Times New Roman" panose="02020603050405020304" pitchFamily="18" charset="0"/>
                <a:cs typeface="Times New Roman" panose="02020603050405020304" pitchFamily="18" charset="0"/>
              </a:rPr>
              <a:t>1: the system calls handler is present</a:t>
            </a:r>
          </a:p>
          <a:p>
            <a:pPr lvl="1" algn="just">
              <a:lnSpc>
                <a:spcPct val="80000"/>
              </a:lnSpc>
            </a:pPr>
            <a:r>
              <a:rPr lang="en-US" altLang="en-US" sz="2000">
                <a:latin typeface="Times New Roman" panose="02020603050405020304" pitchFamily="18" charset="0"/>
                <a:cs typeface="Times New Roman" panose="02020603050405020304" pitchFamily="18" charset="0"/>
              </a:rPr>
              <a:t>2: contains library procedures, possibly shared among many running programs (call, read, or not modify)</a:t>
            </a:r>
          </a:p>
          <a:p>
            <a:pPr lvl="1" algn="just">
              <a:lnSpc>
                <a:spcPct val="80000"/>
              </a:lnSpc>
            </a:pPr>
            <a:r>
              <a:rPr lang="en-US" altLang="en-US" sz="2000">
                <a:latin typeface="Times New Roman" panose="02020603050405020304" pitchFamily="18" charset="0"/>
                <a:cs typeface="Times New Roman" panose="02020603050405020304" pitchFamily="18" charset="0"/>
              </a:rPr>
              <a:t>3: user program</a:t>
            </a:r>
          </a:p>
          <a:p>
            <a:pPr algn="just">
              <a:lnSpc>
                <a:spcPct val="80000"/>
              </a:lnSpc>
            </a:pPr>
            <a:r>
              <a:rPr lang="en-US" altLang="en-US" sz="2400">
                <a:latin typeface="Times New Roman" panose="02020603050405020304" pitchFamily="18" charset="0"/>
                <a:cs typeface="Times New Roman" panose="02020603050405020304" pitchFamily="18" charset="0"/>
              </a:rPr>
              <a:t>A program restrict itself to using segments at its own level</a:t>
            </a:r>
          </a:p>
          <a:p>
            <a:pPr algn="just">
              <a:lnSpc>
                <a:spcPct val="80000"/>
              </a:lnSpc>
            </a:pPr>
            <a:r>
              <a:rPr lang="en-US" altLang="en-US" sz="2400">
                <a:latin typeface="Times New Roman" panose="02020603050405020304" pitchFamily="18" charset="0"/>
                <a:cs typeface="Times New Roman" panose="02020603050405020304" pitchFamily="18" charset="0"/>
              </a:rPr>
              <a:t>Attempts to access data at higher level are permitted</a:t>
            </a:r>
          </a:p>
          <a:p>
            <a:pPr algn="just">
              <a:lnSpc>
                <a:spcPct val="80000"/>
              </a:lnSpc>
            </a:pPr>
            <a:r>
              <a:rPr lang="en-US" altLang="en-US" sz="2400">
                <a:latin typeface="Times New Roman" panose="02020603050405020304" pitchFamily="18" charset="0"/>
                <a:cs typeface="Times New Roman" panose="02020603050405020304" pitchFamily="18" charset="0"/>
              </a:rPr>
              <a:t>Attempts to access data at a lower level are illegal and cause traps</a:t>
            </a:r>
          </a:p>
          <a:p>
            <a:pPr algn="just">
              <a:lnSpc>
                <a:spcPct val="80000"/>
              </a:lnSpc>
            </a:pPr>
            <a:r>
              <a:rPr lang="en-US" altLang="en-US" sz="2400">
                <a:latin typeface="Times New Roman" panose="02020603050405020304" pitchFamily="18" charset="0"/>
                <a:cs typeface="Times New Roman" panose="02020603050405020304" pitchFamily="18" charset="0"/>
              </a:rPr>
              <a:t>Attempts to call procedures at a different level are allowed, but in carefully controlled way</a:t>
            </a:r>
          </a:p>
        </p:txBody>
      </p:sp>
      <p:sp>
        <p:nvSpPr>
          <p:cNvPr id="204807" name="Text Box 4"/>
          <p:cNvSpPr txBox="1">
            <a:spLocks noChangeArrowheads="1"/>
          </p:cNvSpPr>
          <p:nvPr/>
        </p:nvSpPr>
        <p:spPr bwMode="auto">
          <a:xfrm>
            <a:off x="6248400" y="5791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3-43.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MULTICS</a:t>
            </a:r>
          </a:p>
        </p:txBody>
      </p:sp>
      <p:sp>
        <p:nvSpPr>
          <p:cNvPr id="45059" name="Rectangle 3"/>
          <p:cNvSpPr>
            <a:spLocks noGrp="1"/>
          </p:cNvSpPr>
          <p:nvPr>
            <p:ph type="body" sz="half" idx="4294967295"/>
          </p:nvPr>
        </p:nvSpPr>
        <p:spPr>
          <a:xfrm>
            <a:off x="0" y="1066800"/>
            <a:ext cx="5181600" cy="5791200"/>
          </a:xfrm>
        </p:spPr>
        <p:txBody>
          <a:bodyPr/>
          <a:lstStyle/>
          <a:p>
            <a:pPr algn="just"/>
            <a:r>
              <a:rPr lang="en-US" altLang="en-US" sz="2400">
                <a:latin typeface="Times New Roman" panose="02020603050405020304" pitchFamily="18" charset="0"/>
                <a:cs typeface="Times New Roman" panose="02020603050405020304" pitchFamily="18" charset="0"/>
              </a:rPr>
              <a:t>MULTICS (Multiplexed Information and Computing Service) was an extraordinarily influential early time-sharing system.</a:t>
            </a:r>
          </a:p>
          <a:p>
            <a:pPr algn="just"/>
            <a:r>
              <a:rPr lang="en-US" altLang="en-US" sz="2400">
                <a:latin typeface="Times New Roman" panose="02020603050405020304" pitchFamily="18" charset="0"/>
                <a:cs typeface="Times New Roman" panose="02020603050405020304" pitchFamily="18" charset="0"/>
              </a:rPr>
              <a:t>Each program has a segment table, with one descriptor per segment</a:t>
            </a:r>
          </a:p>
          <a:p>
            <a:pPr lvl="1" algn="just"/>
            <a:r>
              <a:rPr lang="en-US" altLang="en-US" sz="2000">
                <a:latin typeface="Times New Roman" panose="02020603050405020304" pitchFamily="18" charset="0"/>
                <a:cs typeface="Times New Roman" panose="02020603050405020304" pitchFamily="18" charset="0"/>
              </a:rPr>
              <a:t>The segment table is itself a segment and is paged</a:t>
            </a:r>
          </a:p>
          <a:p>
            <a:pPr lvl="1" algn="just"/>
            <a:r>
              <a:rPr lang="en-US" altLang="en-US" sz="2000">
                <a:latin typeface="Times New Roman" panose="02020603050405020304" pitchFamily="18" charset="0"/>
                <a:cs typeface="Times New Roman" panose="02020603050405020304" pitchFamily="18" charset="0"/>
              </a:rPr>
              <a:t>A descriptor contains an indication of whether the segment is in main memory or not</a:t>
            </a:r>
          </a:p>
          <a:p>
            <a:pPr lvl="2" algn="just"/>
            <a:r>
              <a:rPr lang="en-US" altLang="en-US" sz="1800">
                <a:latin typeface="Times New Roman" panose="02020603050405020304" pitchFamily="18" charset="0"/>
                <a:cs typeface="Times New Roman" panose="02020603050405020304" pitchFamily="18" charset="0"/>
              </a:rPr>
              <a:t>If so, </a:t>
            </a:r>
          </a:p>
          <a:p>
            <a:pPr lvl="3" algn="just"/>
            <a:r>
              <a:rPr lang="en-US" altLang="en-US" sz="1600">
                <a:latin typeface="Times New Roman" panose="02020603050405020304" pitchFamily="18" charset="0"/>
                <a:cs typeface="Times New Roman" panose="02020603050405020304" pitchFamily="18" charset="0"/>
              </a:rPr>
              <a:t>The segment and page table are in memory</a:t>
            </a:r>
          </a:p>
          <a:p>
            <a:pPr lvl="3" algn="just"/>
            <a:r>
              <a:rPr lang="en-US" altLang="en-US" sz="1600">
                <a:latin typeface="Times New Roman" panose="02020603050405020304" pitchFamily="18" charset="0"/>
                <a:cs typeface="Times New Roman" panose="02020603050405020304" pitchFamily="18" charset="0"/>
              </a:rPr>
              <a:t>The descriptor contains an 18 bit pointer to its page table, 9 bit segment size, the protection bits, and few other items</a:t>
            </a:r>
          </a:p>
        </p:txBody>
      </p:sp>
      <p:pic>
        <p:nvPicPr>
          <p:cNvPr id="45060"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43000"/>
            <a:ext cx="3962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983163"/>
            <a:ext cx="38862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6096000" y="4495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MULTICS</a:t>
            </a:r>
          </a:p>
        </p:txBody>
      </p:sp>
      <p:sp>
        <p:nvSpPr>
          <p:cNvPr id="2052" name="Rectangle 3"/>
          <p:cNvSpPr>
            <a:spLocks noGrp="1"/>
          </p:cNvSpPr>
          <p:nvPr>
            <p:ph type="body" sz="half" idx="4294967295"/>
          </p:nvPr>
        </p:nvSpPr>
        <p:spPr>
          <a:xfrm>
            <a:off x="0" y="1066800"/>
            <a:ext cx="9144000" cy="5791200"/>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Each segment is an ordinary virtual address space and is paged</a:t>
            </a:r>
          </a:p>
          <a:p>
            <a:pPr algn="just">
              <a:lnSpc>
                <a:spcPct val="90000"/>
              </a:lnSpc>
            </a:pPr>
            <a:r>
              <a:rPr lang="en-US" altLang="en-US" sz="2800">
                <a:latin typeface="Times New Roman" panose="02020603050405020304" pitchFamily="18" charset="0"/>
                <a:cs typeface="Times New Roman" panose="02020603050405020304" pitchFamily="18" charset="0"/>
              </a:rPr>
              <a:t>An address consists of two parts</a:t>
            </a:r>
          </a:p>
          <a:p>
            <a:pPr lvl="1" algn="just">
              <a:lnSpc>
                <a:spcPct val="90000"/>
              </a:lnSpc>
            </a:pPr>
            <a:r>
              <a:rPr lang="en-US" altLang="en-US" sz="2400">
                <a:latin typeface="Times New Roman" panose="02020603050405020304" pitchFamily="18" charset="0"/>
                <a:cs typeface="Times New Roman" panose="02020603050405020304" pitchFamily="18" charset="0"/>
              </a:rPr>
              <a:t>The segment</a:t>
            </a:r>
          </a:p>
          <a:p>
            <a:pPr lvl="1" algn="just">
              <a:lnSpc>
                <a:spcPct val="90000"/>
              </a:lnSpc>
            </a:pPr>
            <a:r>
              <a:rPr lang="en-US" altLang="en-US" sz="2400">
                <a:latin typeface="Times New Roman" panose="02020603050405020304" pitchFamily="18" charset="0"/>
                <a:cs typeface="Times New Roman" panose="02020603050405020304" pitchFamily="18" charset="0"/>
              </a:rPr>
              <a:t>The address within the segment is divided into two parts</a:t>
            </a:r>
          </a:p>
          <a:p>
            <a:pPr lvl="2" algn="just">
              <a:lnSpc>
                <a:spcPct val="90000"/>
              </a:lnSpc>
            </a:pPr>
            <a:r>
              <a:rPr lang="en-US" altLang="en-US" sz="2000">
                <a:latin typeface="Times New Roman" panose="02020603050405020304" pitchFamily="18" charset="0"/>
                <a:cs typeface="Times New Roman" panose="02020603050405020304" pitchFamily="18" charset="0"/>
              </a:rPr>
              <a:t>The page number</a:t>
            </a:r>
          </a:p>
          <a:p>
            <a:pPr lvl="2" algn="just">
              <a:lnSpc>
                <a:spcPct val="90000"/>
              </a:lnSpc>
            </a:pPr>
            <a:r>
              <a:rPr lang="en-US" altLang="en-US" sz="2000">
                <a:latin typeface="Times New Roman" panose="02020603050405020304" pitchFamily="18" charset="0"/>
                <a:cs typeface="Times New Roman" panose="02020603050405020304" pitchFamily="18" charset="0"/>
              </a:rPr>
              <a:t>The offset</a:t>
            </a:r>
          </a:p>
          <a:p>
            <a:pPr lvl="2" algn="just">
              <a:lnSpc>
                <a:spcPct val="90000"/>
              </a:lnSpc>
            </a:pPr>
            <a:endParaRPr lang="en-US" altLang="en-US" sz="2000">
              <a:latin typeface="Times New Roman" panose="02020603050405020304" pitchFamily="18" charset="0"/>
              <a:cs typeface="Times New Roman" panose="02020603050405020304" pitchFamily="18" charset="0"/>
            </a:endParaRPr>
          </a:p>
          <a:p>
            <a:pPr lvl="2" algn="just">
              <a:lnSpc>
                <a:spcPct val="90000"/>
              </a:lnSpc>
            </a:pPr>
            <a:endParaRPr lang="en-US" altLang="en-US" sz="2000">
              <a:latin typeface="Times New Roman" panose="02020603050405020304" pitchFamily="18" charset="0"/>
              <a:cs typeface="Times New Roman" panose="02020603050405020304" pitchFamily="18" charset="0"/>
            </a:endParaRPr>
          </a:p>
          <a:p>
            <a:pPr lvl="2" algn="just">
              <a:lnSpc>
                <a:spcPct val="90000"/>
              </a:lnSpc>
            </a:pPr>
            <a:endParaRPr lang="en-US" altLang="en-US" sz="2000">
              <a:latin typeface="Times New Roman" panose="02020603050405020304" pitchFamily="18" charset="0"/>
              <a:cs typeface="Times New Roman" panose="02020603050405020304" pitchFamily="18" charset="0"/>
            </a:endParaRPr>
          </a:p>
          <a:p>
            <a:pPr lvl="2" algn="just">
              <a:lnSpc>
                <a:spcPct val="90000"/>
              </a:lnSpc>
            </a:pPr>
            <a:endParaRPr lang="en-US" altLang="en-US" sz="2000">
              <a:latin typeface="Times New Roman" panose="02020603050405020304" pitchFamily="18" charset="0"/>
              <a:cs typeface="Times New Roman" panose="02020603050405020304" pitchFamily="18" charset="0"/>
            </a:endParaRPr>
          </a:p>
          <a:p>
            <a:pPr algn="just">
              <a:lnSpc>
                <a:spcPct val="90000"/>
              </a:lnSpc>
            </a:pPr>
            <a:r>
              <a:rPr lang="en-US" altLang="en-US" sz="2800">
                <a:latin typeface="Times New Roman" panose="02020603050405020304" pitchFamily="18" charset="0"/>
                <a:cs typeface="Times New Roman" panose="02020603050405020304" pitchFamily="18" charset="0"/>
              </a:rPr>
              <a:t>In implementation,</a:t>
            </a:r>
          </a:p>
          <a:p>
            <a:pPr lvl="1" algn="just">
              <a:lnSpc>
                <a:spcPct val="90000"/>
              </a:lnSpc>
            </a:pPr>
            <a:r>
              <a:rPr lang="en-US" altLang="en-US" sz="2400">
                <a:latin typeface="Times New Roman" panose="02020603050405020304" pitchFamily="18" charset="0"/>
                <a:cs typeface="Times New Roman" panose="02020603050405020304" pitchFamily="18" charset="0"/>
              </a:rPr>
              <a:t>The descriptor segment is itself paged has been omitted</a:t>
            </a:r>
          </a:p>
          <a:p>
            <a:pPr lvl="1" algn="just">
              <a:lnSpc>
                <a:spcPct val="90000"/>
              </a:lnSpc>
            </a:pPr>
            <a:r>
              <a:rPr lang="en-US" altLang="en-US" sz="2400">
                <a:latin typeface="Times New Roman" panose="02020603050405020304" pitchFamily="18" charset="0"/>
                <a:cs typeface="Times New Roman" panose="02020603050405020304" pitchFamily="18" charset="0"/>
              </a:rPr>
              <a:t>A base register is used to locate the descriptor segment’s table/ This register points to the pages of descriptor segment</a:t>
            </a:r>
          </a:p>
        </p:txBody>
      </p:sp>
      <p:graphicFrame>
        <p:nvGraphicFramePr>
          <p:cNvPr id="2050" name="Object 4"/>
          <p:cNvGraphicFramePr>
            <a:graphicFrameLocks noChangeAspect="1"/>
          </p:cNvGraphicFramePr>
          <p:nvPr/>
        </p:nvGraphicFramePr>
        <p:xfrm>
          <a:off x="381000" y="3886200"/>
          <a:ext cx="5410200" cy="1268413"/>
        </p:xfrm>
        <a:graphic>
          <a:graphicData uri="http://schemas.openxmlformats.org/presentationml/2006/ole">
            <mc:AlternateContent xmlns:mc="http://schemas.openxmlformats.org/markup-compatibility/2006">
              <mc:Choice xmlns:v="urn:schemas-microsoft-com:vml" Requires="v">
                <p:oleObj name="Image" r:id="rId3" imgW="15423713" imgH="2722126" progId="Photoshop.Image.9">
                  <p:embed/>
                </p:oleObj>
              </mc:Choice>
              <mc:Fallback>
                <p:oleObj name="Image" r:id="rId3" imgW="15423713" imgH="2722126" progId="Photoshop.Image.9">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886200"/>
                        <a:ext cx="5410200" cy="126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07" name="Text Box 4"/>
          <p:cNvSpPr txBox="1">
            <a:spLocks noChangeArrowheads="1"/>
          </p:cNvSpPr>
          <p:nvPr/>
        </p:nvSpPr>
        <p:spPr bwMode="auto">
          <a:xfrm>
            <a:off x="6553200" y="4572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MULTICS</a:t>
            </a:r>
          </a:p>
        </p:txBody>
      </p:sp>
      <p:sp>
        <p:nvSpPr>
          <p:cNvPr id="46083" name="Rectangle 3"/>
          <p:cNvSpPr>
            <a:spLocks noGrp="1"/>
          </p:cNvSpPr>
          <p:nvPr>
            <p:ph type="body" sz="half" idx="4294967295"/>
          </p:nvPr>
        </p:nvSpPr>
        <p:spPr>
          <a:xfrm>
            <a:off x="0" y="1066800"/>
            <a:ext cx="9144000" cy="3276600"/>
          </a:xfrm>
        </p:spPr>
        <p:txBody>
          <a:bodyPr/>
          <a:lstStyle/>
          <a:p>
            <a:pPr algn="just"/>
            <a:r>
              <a:rPr lang="en-US" altLang="en-US" sz="2400">
                <a:latin typeface="Times New Roman" panose="02020603050405020304" pitchFamily="18" charset="0"/>
                <a:cs typeface="Times New Roman" panose="02020603050405020304" pitchFamily="18" charset="0"/>
              </a:rPr>
              <a:t>How to convert the &lt;segment, offset&gt; to physical address</a:t>
            </a:r>
          </a:p>
          <a:p>
            <a:pPr lvl="1" algn="just"/>
            <a:r>
              <a:rPr lang="en-US" altLang="en-US" sz="2000">
                <a:latin typeface="Times New Roman" panose="02020603050405020304" pitchFamily="18" charset="0"/>
                <a:cs typeface="Times New Roman" panose="02020603050405020304" pitchFamily="18" charset="0"/>
              </a:rPr>
              <a:t>The segment number is used to checked if the segment’s table is in memory or not</a:t>
            </a:r>
          </a:p>
          <a:p>
            <a:pPr lvl="1" algn="just"/>
            <a:r>
              <a:rPr lang="en-US" altLang="en-US" sz="2000">
                <a:latin typeface="Times New Roman" panose="02020603050405020304" pitchFamily="18" charset="0"/>
                <a:cs typeface="Times New Roman" panose="02020603050405020304" pitchFamily="18" charset="0"/>
              </a:rPr>
              <a:t>If so, the segment table is located. </a:t>
            </a:r>
          </a:p>
          <a:p>
            <a:pPr lvl="2" algn="just"/>
            <a:r>
              <a:rPr lang="en-US" altLang="en-US" sz="1800">
                <a:latin typeface="Times New Roman" panose="02020603050405020304" pitchFamily="18" charset="0"/>
                <a:cs typeface="Times New Roman" panose="02020603050405020304" pitchFamily="18" charset="0"/>
              </a:rPr>
              <a:t>The page number is used to check if the virtual page is mapped (valid)</a:t>
            </a:r>
          </a:p>
          <a:p>
            <a:pPr lvl="2" algn="just"/>
            <a:r>
              <a:rPr lang="en-US" altLang="en-US" sz="1800">
                <a:latin typeface="Times New Roman" panose="02020603050405020304" pitchFamily="18" charset="0"/>
                <a:cs typeface="Times New Roman" panose="02020603050405020304" pitchFamily="18" charset="0"/>
              </a:rPr>
              <a:t>If so, the page frame is added to the offset to give the physical address </a:t>
            </a:r>
          </a:p>
          <a:p>
            <a:pPr lvl="2" algn="just"/>
            <a:r>
              <a:rPr lang="en-US" altLang="en-US" sz="1800">
                <a:latin typeface="Times New Roman" panose="02020603050405020304" pitchFamily="18" charset="0"/>
                <a:cs typeface="Times New Roman" panose="02020603050405020304" pitchFamily="18" charset="0"/>
              </a:rPr>
              <a:t>Otherwise, a page fault is triggered.</a:t>
            </a:r>
          </a:p>
          <a:p>
            <a:pPr lvl="1" algn="just"/>
            <a:r>
              <a:rPr lang="en-US" altLang="en-US" sz="2000">
                <a:latin typeface="Times New Roman" panose="02020603050405020304" pitchFamily="18" charset="0"/>
                <a:cs typeface="Times New Roman" panose="02020603050405020304" pitchFamily="18" charset="0"/>
              </a:rPr>
              <a:t>If not, segment fault occurs. </a:t>
            </a:r>
          </a:p>
          <a:p>
            <a:pPr lvl="1" algn="just"/>
            <a:r>
              <a:rPr lang="en-US" altLang="en-US" sz="2000">
                <a:latin typeface="Times New Roman" panose="02020603050405020304" pitchFamily="18" charset="0"/>
                <a:cs typeface="Times New Roman" panose="02020603050405020304" pitchFamily="18" charset="0"/>
              </a:rPr>
              <a:t>If there is a protection violation, a fault (trap) occurs.</a:t>
            </a:r>
          </a:p>
        </p:txBody>
      </p:sp>
      <p:pic>
        <p:nvPicPr>
          <p:cNvPr id="4608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43400"/>
            <a:ext cx="66294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6934200" y="5257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MULTICS</a:t>
            </a:r>
          </a:p>
        </p:txBody>
      </p:sp>
      <p:sp>
        <p:nvSpPr>
          <p:cNvPr id="47107" name="Rectangle 3"/>
          <p:cNvSpPr>
            <a:spLocks noGrp="1"/>
          </p:cNvSpPr>
          <p:nvPr>
            <p:ph type="body" sz="half" idx="4294967295"/>
          </p:nvPr>
        </p:nvSpPr>
        <p:spPr>
          <a:xfrm>
            <a:off x="0" y="1066800"/>
            <a:ext cx="9144000" cy="5791200"/>
          </a:xfrm>
        </p:spPr>
        <p:txBody>
          <a:bodyPr/>
          <a:lstStyle/>
          <a:p>
            <a:pPr algn="just"/>
            <a:r>
              <a:rPr lang="en-US" altLang="en-US" sz="2800">
                <a:latin typeface="Times New Roman" panose="02020603050405020304" pitchFamily="18" charset="0"/>
                <a:cs typeface="Times New Roman" panose="02020603050405020304" pitchFamily="18" charset="0"/>
              </a:rPr>
              <a:t>In reality implementation, </a:t>
            </a:r>
          </a:p>
          <a:p>
            <a:pPr lvl="1" algn="just"/>
            <a:r>
              <a:rPr lang="en-US" altLang="en-US" sz="2400">
                <a:latin typeface="Times New Roman" panose="02020603050405020304" pitchFamily="18" charset="0"/>
                <a:cs typeface="Times New Roman" panose="02020603050405020304" pitchFamily="18" charset="0"/>
              </a:rPr>
              <a:t>The TLB is used</a:t>
            </a:r>
          </a:p>
          <a:p>
            <a:pPr lvl="1" algn="just"/>
            <a:r>
              <a:rPr lang="en-US" altLang="en-US" sz="2400">
                <a:latin typeface="Times New Roman" panose="02020603050405020304" pitchFamily="18" charset="0"/>
                <a:cs typeface="Times New Roman" panose="02020603050405020304" pitchFamily="18" charset="0"/>
              </a:rPr>
              <a:t>When an address is presented to the computer, the addressing first checks to see if the virtual address is in the TLB</a:t>
            </a:r>
          </a:p>
          <a:p>
            <a:pPr lvl="1" algn="just"/>
            <a:r>
              <a:rPr lang="en-US" altLang="en-US" sz="2400">
                <a:latin typeface="Times New Roman" panose="02020603050405020304" pitchFamily="18" charset="0"/>
                <a:cs typeface="Times New Roman" panose="02020603050405020304" pitchFamily="18" charset="0"/>
              </a:rPr>
              <a:t>If so, it gets the page frame number directly from the TLB and forms the actual address of the referenced word without having to look in the descriptor segment or page table</a:t>
            </a:r>
          </a:p>
          <a:p>
            <a:pPr lvl="1" algn="just"/>
            <a:r>
              <a:rPr lang="en-US" altLang="en-US" sz="2400">
                <a:latin typeface="Times New Roman" panose="02020603050405020304" pitchFamily="18" charset="0"/>
                <a:cs typeface="Times New Roman" panose="02020603050405020304" pitchFamily="18" charset="0"/>
              </a:rPr>
              <a:t>Otherwise, </a:t>
            </a:r>
          </a:p>
          <a:p>
            <a:pPr lvl="2" algn="just"/>
            <a:r>
              <a:rPr lang="en-US" altLang="en-US" sz="2000">
                <a:latin typeface="Times New Roman" panose="02020603050405020304" pitchFamily="18" charset="0"/>
                <a:cs typeface="Times New Roman" panose="02020603050405020304" pitchFamily="18" charset="0"/>
              </a:rPr>
              <a:t>The descriptor and page tables are referenced to find the page frame address</a:t>
            </a:r>
          </a:p>
          <a:p>
            <a:pPr lvl="2" algn="just"/>
            <a:r>
              <a:rPr lang="en-US" altLang="en-US" sz="2000">
                <a:latin typeface="Times New Roman" panose="02020603050405020304" pitchFamily="18" charset="0"/>
                <a:cs typeface="Times New Roman" panose="02020603050405020304" pitchFamily="18" charset="0"/>
              </a:rPr>
              <a:t>Then, the TLB is updated to include this page using Aging page replacement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48131"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Design Issues for Paging Systems</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Implementation Issues</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Segmentation</a:t>
            </a:r>
            <a:endParaRPr lang="en-US" altLang="en-US">
              <a:latin typeface="Times New Roman" panose="02020603050405020304" pitchFamily="18" charset="0"/>
              <a:cs typeface="Times New Roman" panose="02020603050405020304" pitchFamily="18" charset="0"/>
            </a:endParaRPr>
          </a:p>
        </p:txBody>
      </p:sp>
      <p:sp>
        <p:nvSpPr>
          <p:cNvPr id="48132"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49155"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File System Components in OS</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Introduction</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Implementation</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Management</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Optimization</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Applying in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Virtual Memory </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Paging</a:t>
            </a:r>
            <a:endParaRPr lang="de-DE" altLang="en-US" sz="2000" b="1">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a:latin typeface="Times New Roman" panose="02020603050405020304" pitchFamily="18" charset="0"/>
                <a:cs typeface="Times New Roman" panose="02020603050405020304" pitchFamily="18" charset="0"/>
              </a:rPr>
              <a:t>Address space is broken up into pages </a:t>
            </a:r>
          </a:p>
          <a:p>
            <a:pPr lvl="3" algn="just" eaLnBrk="1" hangingPunct="1">
              <a:lnSpc>
                <a:spcPct val="90000"/>
              </a:lnSpc>
            </a:pPr>
            <a:r>
              <a:rPr lang="en-US" altLang="en-US">
                <a:latin typeface="Times New Roman" panose="02020603050405020304" pitchFamily="18" charset="0"/>
                <a:cs typeface="Times New Roman" panose="02020603050405020304" pitchFamily="18" charset="0"/>
              </a:rPr>
              <a:t>Physical memory is divided up into page frames</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Virtual address  vs. Physical address, manage address space with bit</a:t>
            </a:r>
            <a:endParaRPr lang="en-US" altLang="en-US">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MMU transfers Virtual address </a:t>
            </a:r>
            <a:r>
              <a:rPr lang="de-DE" altLang="en-US">
                <a:latin typeface="Times New Roman" panose="02020603050405020304" pitchFamily="18" charset="0"/>
                <a:cs typeface="Times New Roman" panose="02020603050405020304" pitchFamily="18" charset="0"/>
                <a:sym typeface="Symbol" panose="05050102010706020507" pitchFamily="18" charset="2"/>
              </a:rPr>
              <a:t> p, d; then it looks up page table following the index to get the page frame;  the page frame combines with d to determine the physical address</a:t>
            </a:r>
          </a:p>
          <a:p>
            <a:pPr lvl="3" algn="just" eaLnBrk="1" hangingPunct="1">
              <a:lnSpc>
                <a:spcPct val="90000"/>
              </a:lnSpc>
            </a:pPr>
            <a:r>
              <a:rPr lang="de-DE" altLang="en-US" b="1">
                <a:latin typeface="Times New Roman" panose="02020603050405020304" pitchFamily="18" charset="0"/>
                <a:cs typeface="Times New Roman" panose="02020603050405020304" pitchFamily="18" charset="0"/>
                <a:sym typeface="Symbol" panose="05050102010706020507" pitchFamily="18" charset="2"/>
              </a:rPr>
              <a:t>Page fault</a:t>
            </a:r>
            <a:r>
              <a:rPr lang="de-DE" altLang="en-US">
                <a:latin typeface="Times New Roman" panose="02020603050405020304" pitchFamily="18" charset="0"/>
                <a:cs typeface="Times New Roman" panose="02020603050405020304" pitchFamily="18" charset="0"/>
                <a:sym typeface="Symbol" panose="05050102010706020507" pitchFamily="18" charset="2"/>
              </a:rPr>
              <a:t>: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program</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references</a:t>
            </a:r>
            <a:r>
              <a:rPr lang="en-US" altLang="en-US">
                <a:latin typeface="Times New Roman" panose="02020603050405020304" pitchFamily="18" charset="0"/>
                <a:cs typeface="Times New Roman" panose="02020603050405020304" pitchFamily="18" charset="0"/>
              </a:rPr>
              <a:t> a part of its </a:t>
            </a:r>
            <a:r>
              <a:rPr lang="en-US" altLang="en-US" b="1">
                <a:latin typeface="Times New Roman" panose="02020603050405020304" pitchFamily="18" charset="0"/>
                <a:cs typeface="Times New Roman" panose="02020603050405020304" pitchFamily="18" charset="0"/>
              </a:rPr>
              <a:t>address space </a:t>
            </a:r>
            <a:r>
              <a:rPr lang="en-US" altLang="en-US">
                <a:latin typeface="Times New Roman" panose="02020603050405020304" pitchFamily="18" charset="0"/>
                <a:cs typeface="Times New Roman" panose="02020603050405020304" pitchFamily="18" charset="0"/>
              </a:rPr>
              <a:t>that is </a:t>
            </a:r>
            <a:r>
              <a:rPr lang="en-US" altLang="en-US" b="1">
                <a:latin typeface="Times New Roman" panose="02020603050405020304" pitchFamily="18" charset="0"/>
                <a:cs typeface="Times New Roman" panose="02020603050405020304" pitchFamily="18" charset="0"/>
              </a:rPr>
              <a:t>not in physical memory</a:t>
            </a:r>
            <a:endParaRPr lang="de-DE" altLang="en-US">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b="1">
                <a:latin typeface="Times New Roman" panose="02020603050405020304" pitchFamily="18" charset="0"/>
                <a:cs typeface="Times New Roman" panose="02020603050405020304" pitchFamily="18" charset="0"/>
              </a:rPr>
              <a:t>Page table</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b="1">
                <a:latin typeface="Times New Roman" panose="02020603050405020304" pitchFamily="18" charset="0"/>
                <a:cs typeface="Times New Roman" panose="02020603050405020304" pitchFamily="18" charset="0"/>
              </a:rPr>
              <a:t>Load</a:t>
            </a:r>
            <a:r>
              <a:rPr lang="de-DE" altLang="en-US">
                <a:latin typeface="Times New Roman" panose="02020603050405020304" pitchFamily="18" charset="0"/>
                <a:cs typeface="Times New Roman" panose="02020603050405020304" pitchFamily="18" charset="0"/>
              </a:rPr>
              <a:t> to collection </a:t>
            </a:r>
            <a:r>
              <a:rPr lang="de-DE" altLang="en-US" b="1">
                <a:latin typeface="Times New Roman" panose="02020603050405020304" pitchFamily="18" charset="0"/>
                <a:cs typeface="Times New Roman" panose="02020603050405020304" pitchFamily="18" charset="0"/>
              </a:rPr>
              <a:t>registers</a:t>
            </a:r>
            <a:r>
              <a:rPr lang="de-DE" altLang="en-US">
                <a:latin typeface="Times New Roman" panose="02020603050405020304" pitchFamily="18" charset="0"/>
                <a:cs typeface="Times New Roman" panose="02020603050405020304" pitchFamily="18" charset="0"/>
              </a:rPr>
              <a:t>, load to </a:t>
            </a:r>
            <a:r>
              <a:rPr lang="de-DE" altLang="en-US" b="1">
                <a:latin typeface="Times New Roman" panose="02020603050405020304" pitchFamily="18" charset="0"/>
                <a:cs typeface="Times New Roman" panose="02020603050405020304" pitchFamily="18" charset="0"/>
              </a:rPr>
              <a:t>memory</a:t>
            </a:r>
            <a:r>
              <a:rPr lang="de-DE" altLang="en-US">
                <a:latin typeface="Times New Roman" panose="02020603050405020304" pitchFamily="18" charset="0"/>
                <a:cs typeface="Times New Roman" panose="02020603050405020304" pitchFamily="18" charset="0"/>
              </a:rPr>
              <a:t> using </a:t>
            </a:r>
            <a:r>
              <a:rPr lang="de-DE" altLang="en-US" b="1">
                <a:latin typeface="Times New Roman" panose="02020603050405020304" pitchFamily="18" charset="0"/>
                <a:cs typeface="Times New Roman" panose="02020603050405020304" pitchFamily="18" charset="0"/>
              </a:rPr>
              <a:t>base register</a:t>
            </a:r>
            <a:r>
              <a:rPr lang="de-DE" altLang="en-US">
                <a:latin typeface="Times New Roman" panose="02020603050405020304" pitchFamily="18" charset="0"/>
                <a:cs typeface="Times New Roman" panose="02020603050405020304" pitchFamily="18" charset="0"/>
              </a:rPr>
              <a:t>, using </a:t>
            </a:r>
            <a:r>
              <a:rPr lang="de-DE" altLang="en-US" b="1">
                <a:latin typeface="Times New Roman" panose="02020603050405020304" pitchFamily="18" charset="0"/>
                <a:cs typeface="Times New Roman" panose="02020603050405020304" pitchFamily="18" charset="0"/>
              </a:rPr>
              <a:t>TLB</a:t>
            </a:r>
          </a:p>
          <a:p>
            <a:pPr lvl="4" algn="just" eaLnBrk="1" hangingPunct="1">
              <a:lnSpc>
                <a:spcPct val="90000"/>
              </a:lnSpc>
            </a:pPr>
            <a:r>
              <a:rPr lang="en-US" altLang="en-US" b="1">
                <a:latin typeface="Times New Roman" panose="02020603050405020304" pitchFamily="18" charset="0"/>
                <a:cs typeface="Times New Roman" panose="02020603050405020304" pitchFamily="18" charset="0"/>
              </a:rPr>
              <a:t>Excessive large page table: </a:t>
            </a:r>
            <a:r>
              <a:rPr lang="en-US" altLang="en-US">
                <a:latin typeface="Times New Roman" panose="02020603050405020304" pitchFamily="18" charset="0"/>
                <a:cs typeface="Times New Roman" panose="02020603050405020304" pitchFamily="18" charset="0"/>
              </a:rPr>
              <a:t>multilevel page, inverted page table, inverted page table with hash or TLB</a:t>
            </a:r>
          </a:p>
          <a:p>
            <a:pPr lvl="4" algn="just" eaLnBrk="1" hangingPunct="1">
              <a:lnSpc>
                <a:spcPct val="90000"/>
              </a:lnSpc>
            </a:pPr>
            <a:r>
              <a:rPr lang="en-US" altLang="en-US" b="1">
                <a:latin typeface="Times New Roman" panose="02020603050405020304" pitchFamily="18" charset="0"/>
                <a:cs typeface="Times New Roman" panose="02020603050405020304" pitchFamily="18" charset="0"/>
              </a:rPr>
              <a:t>Entry</a:t>
            </a:r>
            <a:r>
              <a:rPr lang="en-US" altLang="en-US">
                <a:latin typeface="Times New Roman" panose="02020603050405020304" pitchFamily="18" charset="0"/>
                <a:cs typeface="Times New Roman" panose="02020603050405020304" pitchFamily="18" charset="0"/>
              </a:rPr>
              <a:t>: Caching disabled, Referenced, Modified, Protection, Present/absent, page frame number</a:t>
            </a:r>
            <a:endParaRPr lang="de-DE"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7" dur="500"/>
                                        <p:tgtEl>
                                          <p:spTgt spid="140291">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0" dur="500"/>
                                        <p:tgtEl>
                                          <p:spTgt spid="140291">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13" dur="500"/>
                                        <p:tgtEl>
                                          <p:spTgt spid="140291">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16" dur="500"/>
                                        <p:tgtEl>
                                          <p:spTgt spid="140291">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19" dur="500"/>
                                        <p:tgtEl>
                                          <p:spTgt spid="140291">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2" dur="500"/>
                                        <p:tgtEl>
                                          <p:spTgt spid="140291">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25" dur="500"/>
                                        <p:tgtEl>
                                          <p:spTgt spid="140291">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28" dur="500"/>
                                        <p:tgtEl>
                                          <p:spTgt spid="140291">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31" dur="500"/>
                                        <p:tgtEl>
                                          <p:spTgt spid="140291">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34" dur="500"/>
                                        <p:tgtEl>
                                          <p:spTgt spid="1402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3810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Virtual Memory</a:t>
            </a:r>
          </a:p>
          <a:p>
            <a:pPr lvl="2" algn="just" eaLnBrk="1" hangingPunct="1">
              <a:lnSpc>
                <a:spcPct val="90000"/>
              </a:lnSpc>
            </a:pPr>
            <a:r>
              <a:rPr lang="de-DE" altLang="en-US" sz="2000" b="1">
                <a:latin typeface="Times New Roman" panose="02020603050405020304" pitchFamily="18" charset="0"/>
                <a:cs typeface="Times New Roman" panose="02020603050405020304" pitchFamily="18" charset="0"/>
              </a:rPr>
              <a:t>Paging</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Page replace algorithms</a:t>
            </a: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Optimal:  the page </a:t>
            </a:r>
            <a:r>
              <a:rPr lang="en-US" altLang="en-US">
                <a:latin typeface="Times New Roman" panose="02020603050405020304" pitchFamily="18" charset="0"/>
                <a:cs typeface="Times New Roman" panose="02020603050405020304" pitchFamily="18" charset="0"/>
              </a:rPr>
              <a:t>will be the </a:t>
            </a:r>
            <a:r>
              <a:rPr lang="en-US" altLang="en-US" b="1">
                <a:latin typeface="Times New Roman" panose="02020603050405020304" pitchFamily="18" charset="0"/>
                <a:cs typeface="Times New Roman" panose="02020603050405020304" pitchFamily="18" charset="0"/>
              </a:rPr>
              <a:t>latest</a:t>
            </a:r>
            <a:r>
              <a:rPr lang="en-US" altLang="en-US">
                <a:latin typeface="Times New Roman" panose="02020603050405020304" pitchFamily="18" charset="0"/>
                <a:cs typeface="Times New Roman" panose="02020603050405020304" pitchFamily="18" charset="0"/>
              </a:rPr>
              <a:t> one </a:t>
            </a:r>
            <a:r>
              <a:rPr lang="en-US" altLang="en-US" b="1">
                <a:latin typeface="Times New Roman" panose="02020603050405020304" pitchFamily="18" charset="0"/>
                <a:cs typeface="Times New Roman" panose="02020603050405020304" pitchFamily="18" charset="0"/>
              </a:rPr>
              <a:t>accessed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in the future </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NRU: the page has </a:t>
            </a:r>
            <a:r>
              <a:rPr lang="de-DE" altLang="en-US" b="1">
                <a:latin typeface="Times New Roman" panose="02020603050405020304" pitchFamily="18" charset="0"/>
                <a:cs typeface="Times New Roman" panose="02020603050405020304" pitchFamily="18" charset="0"/>
              </a:rPr>
              <a:t>lowest class </a:t>
            </a:r>
            <a:r>
              <a:rPr lang="de-DE" altLang="en-US">
                <a:latin typeface="Times New Roman" panose="02020603050405020304" pitchFamily="18" charset="0"/>
                <a:cs typeface="Times New Roman" panose="02020603050405020304" pitchFamily="18" charset="0"/>
              </a:rPr>
              <a:t>that combines R and M bit</a:t>
            </a: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FIFO: </a:t>
            </a:r>
            <a:r>
              <a:rPr lang="en-US" altLang="en-US">
                <a:latin typeface="Times New Roman" panose="02020603050405020304" pitchFamily="18" charset="0"/>
                <a:cs typeface="Times New Roman" panose="02020603050405020304" pitchFamily="18" charset="0"/>
              </a:rPr>
              <a:t>the page at the </a:t>
            </a:r>
            <a:r>
              <a:rPr lang="en-US" altLang="en-US" b="1">
                <a:latin typeface="Times New Roman" panose="02020603050405020304" pitchFamily="18" charset="0"/>
                <a:cs typeface="Times New Roman" panose="02020603050405020304" pitchFamily="18" charset="0"/>
              </a:rPr>
              <a:t>head</a:t>
            </a:r>
            <a:r>
              <a:rPr lang="en-US" altLang="en-US">
                <a:latin typeface="Times New Roman" panose="02020603050405020304" pitchFamily="18" charset="0"/>
                <a:cs typeface="Times New Roman" panose="02020603050405020304" pitchFamily="18" charset="0"/>
              </a:rPr>
              <a:t> of </a:t>
            </a:r>
            <a:r>
              <a:rPr lang="en-US" altLang="en-US" b="1">
                <a:latin typeface="Times New Roman" panose="02020603050405020304" pitchFamily="18" charset="0"/>
                <a:cs typeface="Times New Roman" panose="02020603050405020304" pitchFamily="18" charset="0"/>
              </a:rPr>
              <a:t>queue</a:t>
            </a:r>
            <a:endParaRPr lang="de-DE" altLang="en-US" b="1">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Second Chance: </a:t>
            </a:r>
            <a:r>
              <a:rPr lang="en-US" altLang="en-US">
                <a:latin typeface="Times New Roman" panose="02020603050405020304" pitchFamily="18" charset="0"/>
                <a:cs typeface="Times New Roman" panose="02020603050405020304" pitchFamily="18" charset="0"/>
              </a:rPr>
              <a:t>old page has </a:t>
            </a:r>
            <a:r>
              <a:rPr lang="en-US" altLang="en-US" b="1">
                <a:latin typeface="Times New Roman" panose="02020603050405020304" pitchFamily="18" charset="0"/>
                <a:cs typeface="Times New Roman" panose="02020603050405020304" pitchFamily="18" charset="0"/>
              </a:rPr>
              <a:t>not been not referenced in</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previous clock interval (R = 0). </a:t>
            </a:r>
            <a:r>
              <a:rPr lang="en-US" altLang="en-US">
                <a:latin typeface="Times New Roman" panose="02020603050405020304" pitchFamily="18" charset="0"/>
                <a:cs typeface="Times New Roman" panose="02020603050405020304" pitchFamily="18" charset="0"/>
              </a:rPr>
              <a:t>If </a:t>
            </a:r>
            <a:r>
              <a:rPr lang="en-US" altLang="en-US" b="1">
                <a:latin typeface="Times New Roman" panose="02020603050405020304" pitchFamily="18" charset="0"/>
                <a:cs typeface="Times New Roman" panose="02020603050405020304" pitchFamily="18" charset="0"/>
              </a:rPr>
              <a:t>R</a:t>
            </a:r>
            <a:r>
              <a:rPr lang="en-US" altLang="en-US">
                <a:latin typeface="Times New Roman" panose="02020603050405020304" pitchFamily="18" charset="0"/>
                <a:cs typeface="Times New Roman" panose="02020603050405020304" pitchFamily="18" charset="0"/>
              </a:rPr>
              <a:t> of page </a:t>
            </a:r>
            <a:r>
              <a:rPr lang="en-US" altLang="en-US" b="1">
                <a:latin typeface="Times New Roman" panose="02020603050405020304" pitchFamily="18" charset="0"/>
                <a:cs typeface="Times New Roman" panose="02020603050405020304" pitchFamily="18" charset="0"/>
              </a:rPr>
              <a:t>equals 1</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R </a:t>
            </a:r>
            <a:r>
              <a:rPr lang="en-US" altLang="en-US">
                <a:latin typeface="Times New Roman" panose="02020603050405020304" pitchFamily="18" charset="0"/>
                <a:cs typeface="Times New Roman" panose="02020603050405020304" pitchFamily="18" charset="0"/>
              </a:rPr>
              <a:t>is </a:t>
            </a:r>
            <a:r>
              <a:rPr lang="en-US" altLang="en-US" b="1">
                <a:latin typeface="Times New Roman" panose="02020603050405020304" pitchFamily="18" charset="0"/>
                <a:cs typeface="Times New Roman" panose="02020603050405020304" pitchFamily="18" charset="0"/>
              </a:rPr>
              <a:t>reset</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to 0</a:t>
            </a:r>
            <a:r>
              <a:rPr lang="en-US" altLang="en-US">
                <a:latin typeface="Times New Roman" panose="02020603050405020304" pitchFamily="18" charset="0"/>
                <a:cs typeface="Times New Roman" panose="02020603050405020304" pitchFamily="18" charset="0"/>
              </a:rPr>
              <a:t> and </a:t>
            </a:r>
            <a:r>
              <a:rPr lang="en-US" altLang="en-US" b="1">
                <a:latin typeface="Times New Roman" panose="02020603050405020304" pitchFamily="18" charset="0"/>
                <a:cs typeface="Times New Roman" panose="02020603050405020304" pitchFamily="18" charset="0"/>
              </a:rPr>
              <a:t>put</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tail of the queue</a:t>
            </a:r>
            <a:r>
              <a:rPr lang="en-US" altLang="en-US">
                <a:latin typeface="Times New Roman" panose="02020603050405020304" pitchFamily="18" charset="0"/>
                <a:cs typeface="Times New Roman" panose="02020603050405020304" pitchFamily="18" charset="0"/>
              </a:rPr>
              <a:t>.</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 </a:t>
            </a:r>
            <a:r>
              <a:rPr lang="de-DE" altLang="en-US" b="1">
                <a:latin typeface="Times New Roman" panose="02020603050405020304" pitchFamily="18" charset="0"/>
                <a:cs typeface="Times New Roman" panose="02020603050405020304" pitchFamily="18" charset="0"/>
              </a:rPr>
              <a:t>Clock </a:t>
            </a:r>
            <a:r>
              <a:rPr lang="de-DE" altLang="en-US">
                <a:latin typeface="Times New Roman" panose="02020603050405020304" pitchFamily="18" charset="0"/>
                <a:cs typeface="Times New Roman" panose="02020603050405020304" pitchFamily="18" charset="0"/>
              </a:rPr>
              <a:t>(circular queue) </a:t>
            </a:r>
            <a:r>
              <a:rPr lang="de-DE" altLang="en-US" b="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sym typeface="Wingdings" panose="05000000000000000000" pitchFamily="2" charset="2"/>
              </a:rPr>
              <a:t>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page</a:t>
            </a:r>
            <a:r>
              <a:rPr lang="en-US" altLang="en-US">
                <a:latin typeface="Times New Roman" panose="02020603050405020304" pitchFamily="18" charset="0"/>
                <a:cs typeface="Times New Roman" panose="02020603050405020304" pitchFamily="18" charset="0"/>
                <a:sym typeface="Wingdings" panose="05000000000000000000" pitchFamily="2" charset="2"/>
              </a:rPr>
              <a:t> being </a:t>
            </a:r>
            <a:r>
              <a:rPr lang="en-US" altLang="en-US" b="1">
                <a:latin typeface="Times New Roman" panose="02020603050405020304" pitchFamily="18" charset="0"/>
                <a:cs typeface="Times New Roman" panose="02020603050405020304" pitchFamily="18" charset="0"/>
                <a:sym typeface="Wingdings" panose="05000000000000000000" pitchFamily="2" charset="2"/>
              </a:rPr>
              <a:t>pointed</a:t>
            </a:r>
            <a:r>
              <a:rPr lang="en-US" altLang="en-US">
                <a:latin typeface="Times New Roman" panose="02020603050405020304" pitchFamily="18" charset="0"/>
                <a:cs typeface="Times New Roman" panose="02020603050405020304" pitchFamily="18" charset="0"/>
                <a:sym typeface="Wingdings" panose="05000000000000000000" pitchFamily="2" charset="2"/>
              </a:rPr>
              <a:t> to by the hand is inspected. If R = 0, page is evicted. Otherwise, R is reset to 0, the pointer points next</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b="1">
                <a:latin typeface="Times New Roman" panose="02020603050405020304" pitchFamily="18" charset="0"/>
                <a:cs typeface="Times New Roman" panose="02020603050405020304" pitchFamily="18" charset="0"/>
              </a:rPr>
              <a:t>LRU</a:t>
            </a:r>
            <a:r>
              <a:rPr lang="de-DE"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page</a:t>
            </a:r>
            <a:r>
              <a:rPr lang="en-US" altLang="en-US">
                <a:latin typeface="Times New Roman" panose="02020603050405020304" pitchFamily="18" charset="0"/>
                <a:cs typeface="Times New Roman" panose="02020603050405020304" pitchFamily="18" charset="0"/>
              </a:rPr>
              <a:t> at the </a:t>
            </a:r>
            <a:r>
              <a:rPr lang="en-US" altLang="en-US" b="1">
                <a:latin typeface="Times New Roman" panose="02020603050405020304" pitchFamily="18" charset="0"/>
                <a:cs typeface="Times New Roman" panose="02020603050405020304" pitchFamily="18" charset="0"/>
              </a:rPr>
              <a:t>end of the list is replaced,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list</a:t>
            </a:r>
            <a:r>
              <a:rPr lang="en-US" altLang="en-US">
                <a:latin typeface="Times New Roman" panose="02020603050405020304" pitchFamily="18" charset="0"/>
                <a:cs typeface="Times New Roman" panose="02020603050405020304" pitchFamily="18" charset="0"/>
              </a:rPr>
              <a:t> must be </a:t>
            </a:r>
            <a:r>
              <a:rPr lang="en-US" altLang="en-US" b="1">
                <a:latin typeface="Times New Roman" panose="02020603050405020304" pitchFamily="18" charset="0"/>
                <a:cs typeface="Times New Roman" panose="02020603050405020304" pitchFamily="18" charset="0"/>
              </a:rPr>
              <a:t>updated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at</a:t>
            </a:r>
            <a:r>
              <a:rPr lang="en-US" altLang="en-US">
                <a:latin typeface="Times New Roman" panose="02020603050405020304" pitchFamily="18" charset="0"/>
                <a:cs typeface="Times New Roman" panose="02020603050405020304" pitchFamily="18" charset="0"/>
              </a:rPr>
              <a:t> each </a:t>
            </a:r>
            <a:r>
              <a:rPr lang="en-US" altLang="en-US" b="1">
                <a:latin typeface="Times New Roman" panose="02020603050405020304" pitchFamily="18" charset="0"/>
                <a:cs typeface="Times New Roman" panose="02020603050405020304" pitchFamily="18" charset="0"/>
              </a:rPr>
              <a:t>memory reference </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 NFU, Aging (using bit):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page</a:t>
            </a:r>
            <a:r>
              <a:rPr lang="en-US" altLang="en-US">
                <a:latin typeface="Times New Roman" panose="02020603050405020304" pitchFamily="18" charset="0"/>
                <a:cs typeface="Times New Roman" panose="02020603050405020304" pitchFamily="18" charset="0"/>
              </a:rPr>
              <a:t> with the </a:t>
            </a:r>
            <a:r>
              <a:rPr lang="en-US" altLang="en-US" b="1">
                <a:latin typeface="Times New Roman" panose="02020603050405020304" pitchFamily="18" charset="0"/>
                <a:cs typeface="Times New Roman" panose="02020603050405020304" pitchFamily="18" charset="0"/>
              </a:rPr>
              <a:t>lowest counter </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Working set model, working set clock (circular queue): Third Chance with Second Chance using age </a:t>
            </a:r>
            <a:r>
              <a:rPr lang="en-US" altLang="en-US" b="1">
                <a:latin typeface="Times New Roman" panose="02020603050405020304" pitchFamily="18" charset="0"/>
                <a:cs typeface="Times New Roman" panose="02020603050405020304" pitchFamily="18" charset="0"/>
              </a:rPr>
              <a:t>&gt; </a:t>
            </a:r>
            <a:r>
              <a:rPr lang="el-GR" altLang="en-US" b="1">
                <a:latin typeface="Times New Roman" panose="02020603050405020304" pitchFamily="18" charset="0"/>
                <a:cs typeface="Times New Roman" panose="02020603050405020304" pitchFamily="18" charset="0"/>
              </a:rPr>
              <a:t>τ</a:t>
            </a:r>
            <a:r>
              <a:rPr lang="en-US" altLang="en-US" b="1">
                <a:latin typeface="Times New Roman" panose="02020603050405020304" pitchFamily="18" charset="0"/>
                <a:cs typeface="Times New Roman" panose="02020603050405020304" pitchFamily="18" charset="0"/>
              </a:rPr>
              <a:t> with bit R</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b="1">
                <a:latin typeface="Times New Roman" panose="02020603050405020304" pitchFamily="18" charset="0"/>
                <a:cs typeface="Times New Roman" panose="02020603050405020304" pitchFamily="18" charset="0"/>
              </a:rPr>
              <a:t>Terminology</a:t>
            </a:r>
            <a:r>
              <a:rPr lang="de-DE" altLang="en-US">
                <a:latin typeface="Times New Roman" panose="02020603050405020304" pitchFamily="18" charset="0"/>
                <a:cs typeface="Times New Roman" panose="02020603050405020304" pitchFamily="18" charset="0"/>
              </a:rPr>
              <a:t>: Thrashing, Locality of Reference, Demand paging, prepaging, working set, page fault rate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57" dur="500"/>
                                        <p:tgtEl>
                                          <p:spTgt spid="14029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62" dur="500"/>
                                        <p:tgtEl>
                                          <p:spTgt spid="14029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67" dur="500"/>
                                        <p:tgtEl>
                                          <p:spTgt spid="1402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85800"/>
            <a:ext cx="9144000" cy="59436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Design Issues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Local vs Global Policies</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Local: page frames are </a:t>
            </a:r>
            <a:r>
              <a:rPr lang="en-US" altLang="en-US" sz="2000" b="1">
                <a:latin typeface="Times New Roman" panose="02020603050405020304" pitchFamily="18" charset="0"/>
                <a:cs typeface="Times New Roman" panose="02020603050405020304" pitchFamily="18" charset="0"/>
              </a:rPr>
              <a:t>static allocated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among current processes (thrashing or waste memory)</a:t>
            </a:r>
          </a:p>
          <a:p>
            <a:pPr lvl="2" algn="just" eaLnBrk="1" hangingPunct="1">
              <a:lnSpc>
                <a:spcPct val="90000"/>
              </a:lnSpc>
            </a:pPr>
            <a:r>
              <a:rPr lang="en-US" altLang="en-US" sz="2000" b="1" i="1">
                <a:latin typeface="Times New Roman" panose="02020603050405020304" pitchFamily="18" charset="0"/>
                <a:cs typeface="Times New Roman" panose="02020603050405020304" pitchFamily="18" charset="0"/>
              </a:rPr>
              <a:t>Global</a:t>
            </a:r>
            <a:r>
              <a:rPr lang="en-US" altLang="en-US" sz="2000">
                <a:latin typeface="Times New Roman" panose="02020603050405020304" pitchFamily="18" charset="0"/>
                <a:cs typeface="Times New Roman" panose="02020603050405020304" pitchFamily="18" charset="0"/>
              </a:rPr>
              <a:t>: page frames are </a:t>
            </a:r>
            <a:r>
              <a:rPr lang="en-US" altLang="en-US" sz="2000" b="1">
                <a:latin typeface="Times New Roman" panose="02020603050405020304" pitchFamily="18" charset="0"/>
                <a:cs typeface="Times New Roman" panose="02020603050405020304" pitchFamily="18" charset="0"/>
              </a:rPr>
              <a:t>dynamically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allocated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among runnable processes (thrashing to others process)</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Solution</a:t>
            </a:r>
          </a:p>
          <a:p>
            <a:pPr lvl="4" algn="just" eaLnBrk="1" hangingPunct="1">
              <a:lnSpc>
                <a:spcPct val="90000"/>
              </a:lnSpc>
            </a:pPr>
            <a:r>
              <a:rPr lang="en-US" altLang="en-US" b="1">
                <a:latin typeface="Times New Roman" panose="02020603050405020304" pitchFamily="18" charset="0"/>
                <a:cs typeface="Times New Roman" panose="02020603050405020304" pitchFamily="18" charset="0"/>
                <a:sym typeface="Wingdings" panose="05000000000000000000" pitchFamily="2" charset="2"/>
              </a:rPr>
              <a:t>Monitor</a:t>
            </a:r>
            <a:r>
              <a:rPr lang="en-US" altLang="en-US">
                <a:latin typeface="Times New Roman" panose="02020603050405020304" pitchFamily="18" charset="0"/>
                <a:cs typeface="Times New Roman" panose="02020603050405020304" pitchFamily="18" charset="0"/>
                <a:sym typeface="Wingdings" panose="05000000000000000000" pitchFamily="2" charset="2"/>
              </a:rPr>
              <a:t> 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size of working set </a:t>
            </a:r>
            <a:r>
              <a:rPr lang="en-US" altLang="en-US">
                <a:latin typeface="Times New Roman" panose="02020603050405020304" pitchFamily="18" charset="0"/>
                <a:cs typeface="Times New Roman" panose="02020603050405020304" pitchFamily="18" charset="0"/>
                <a:sym typeface="Wingdings" panose="05000000000000000000" pitchFamily="2" charset="2"/>
              </a:rPr>
              <a:t>of all processes using aging bit</a:t>
            </a:r>
          </a:p>
          <a:p>
            <a:pPr lvl="4" algn="just" eaLnBrk="1" hangingPunct="1">
              <a:lnSpc>
                <a:spcPct val="90000"/>
              </a:lnSpc>
            </a:pPr>
            <a:r>
              <a:rPr lang="en-US" altLang="en-US" b="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sym typeface="Wingdings" panose="05000000000000000000" pitchFamily="2" charset="2"/>
              </a:rPr>
              <a:t>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allocation</a:t>
            </a:r>
            <a:r>
              <a:rPr lang="en-US" altLang="en-US">
                <a:latin typeface="Times New Roman" panose="02020603050405020304" pitchFamily="18" charset="0"/>
                <a:cs typeface="Times New Roman" panose="02020603050405020304" pitchFamily="18" charset="0"/>
                <a:sym typeface="Wingdings" panose="05000000000000000000" pitchFamily="2" charset="2"/>
              </a:rPr>
              <a:t> is </a:t>
            </a:r>
            <a:r>
              <a:rPr lang="en-US" altLang="en-US" b="1">
                <a:latin typeface="Times New Roman" panose="02020603050405020304" pitchFamily="18" charset="0"/>
                <a:cs typeface="Times New Roman" panose="02020603050405020304" pitchFamily="18" charset="0"/>
                <a:sym typeface="Wingdings" panose="05000000000000000000" pitchFamily="2" charset="2"/>
              </a:rPr>
              <a:t>updated</a:t>
            </a:r>
            <a:r>
              <a:rPr lang="en-US" altLang="en-US">
                <a:latin typeface="Times New Roman" panose="02020603050405020304" pitchFamily="18" charset="0"/>
                <a:cs typeface="Times New Roman" panose="02020603050405020304" pitchFamily="18" charset="0"/>
                <a:sym typeface="Wingdings" panose="05000000000000000000" pitchFamily="2" charset="2"/>
              </a:rPr>
              <a:t> dynamically using PFF algorithms with To </a:t>
            </a:r>
            <a:r>
              <a:rPr lang="en-US" altLang="en-US" b="1">
                <a:latin typeface="Times New Roman" panose="02020603050405020304" pitchFamily="18" charset="0"/>
                <a:cs typeface="Times New Roman" panose="02020603050405020304" pitchFamily="18" charset="0"/>
                <a:sym typeface="Wingdings" panose="05000000000000000000" pitchFamily="2" charset="2"/>
              </a:rPr>
              <a:t>periodically</a:t>
            </a:r>
            <a:r>
              <a:rPr lang="en-US" altLang="en-US">
                <a:latin typeface="Times New Roman" panose="02020603050405020304" pitchFamily="18" charset="0"/>
                <a:cs typeface="Times New Roman" panose="02020603050405020304" pitchFamily="18" charset="0"/>
                <a:sym typeface="Wingdings" panose="05000000000000000000" pitchFamily="2" charset="2"/>
              </a:rPr>
              <a:t> </a:t>
            </a:r>
            <a:r>
              <a:rPr lang="en-US" altLang="en-US" b="1">
                <a:latin typeface="Times New Roman" panose="02020603050405020304" pitchFamily="18" charset="0"/>
                <a:cs typeface="Times New Roman" panose="02020603050405020304" pitchFamily="18" charset="0"/>
                <a:sym typeface="Wingdings" panose="05000000000000000000" pitchFamily="2" charset="2"/>
              </a:rPr>
              <a:t>determine</a:t>
            </a:r>
            <a:r>
              <a:rPr lang="en-US" altLang="en-US">
                <a:latin typeface="Times New Roman" panose="02020603050405020304" pitchFamily="18" charset="0"/>
                <a:cs typeface="Times New Roman" panose="02020603050405020304" pitchFamily="18" charset="0"/>
                <a:sym typeface="Wingdings" panose="05000000000000000000" pitchFamily="2" charset="2"/>
              </a:rPr>
              <a:t> 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number</a:t>
            </a:r>
            <a:r>
              <a:rPr lang="en-US" altLang="en-US">
                <a:latin typeface="Times New Roman" panose="02020603050405020304" pitchFamily="18" charset="0"/>
                <a:cs typeface="Times New Roman" panose="02020603050405020304" pitchFamily="18" charset="0"/>
                <a:sym typeface="Wingdings" panose="05000000000000000000" pitchFamily="2" charset="2"/>
              </a:rPr>
              <a:t> of </a:t>
            </a:r>
            <a:r>
              <a:rPr lang="en-US" altLang="en-US" b="1">
                <a:latin typeface="Times New Roman" panose="02020603050405020304" pitchFamily="18" charset="0"/>
                <a:cs typeface="Times New Roman" panose="02020603050405020304" pitchFamily="18" charset="0"/>
                <a:sym typeface="Wingdings" panose="05000000000000000000" pitchFamily="2" charset="2"/>
              </a:rPr>
              <a:t>running processes</a:t>
            </a:r>
            <a:r>
              <a:rPr lang="de-DE" altLang="en-US">
                <a:latin typeface="Times New Roman" panose="02020603050405020304" pitchFamily="18" charset="0"/>
                <a:cs typeface="Times New Roman" panose="02020603050405020304" pitchFamily="18" charset="0"/>
                <a:sym typeface="Wingdings" panose="05000000000000000000" pitchFamily="2" charset="2"/>
              </a:rPr>
              <a:t>, </a:t>
            </a:r>
            <a:r>
              <a:rPr lang="en-US" altLang="en-US" b="1">
                <a:latin typeface="Times New Roman" panose="02020603050405020304" pitchFamily="18" charset="0"/>
                <a:cs typeface="Times New Roman" panose="02020603050405020304" pitchFamily="18" charset="0"/>
                <a:sym typeface="Wingdings" panose="05000000000000000000" pitchFamily="2" charset="2"/>
              </a:rPr>
              <a:t>Giving</a:t>
            </a:r>
            <a:r>
              <a:rPr lang="en-US" altLang="en-US">
                <a:latin typeface="Times New Roman" panose="02020603050405020304" pitchFamily="18" charset="0"/>
                <a:cs typeface="Times New Roman" panose="02020603050405020304" pitchFamily="18" charset="0"/>
                <a:sym typeface="Wingdings" panose="05000000000000000000" pitchFamily="2" charset="2"/>
              </a:rPr>
              <a:t> each </a:t>
            </a:r>
            <a:r>
              <a:rPr lang="en-US" altLang="en-US" b="1">
                <a:latin typeface="Times New Roman" panose="02020603050405020304" pitchFamily="18" charset="0"/>
                <a:cs typeface="Times New Roman" panose="02020603050405020304" pitchFamily="18" charset="0"/>
                <a:sym typeface="Wingdings" panose="05000000000000000000" pitchFamily="2" charset="2"/>
              </a:rPr>
              <a:t>process</a:t>
            </a:r>
            <a:r>
              <a:rPr lang="en-US" altLang="en-US">
                <a:latin typeface="Times New Roman" panose="02020603050405020304" pitchFamily="18" charset="0"/>
                <a:cs typeface="Times New Roman" panose="02020603050405020304" pitchFamily="18" charset="0"/>
                <a:sym typeface="Wingdings" panose="05000000000000000000" pitchFamily="2" charset="2"/>
              </a:rPr>
              <a:t> a </a:t>
            </a:r>
            <a:r>
              <a:rPr lang="en-US" altLang="en-US" b="1">
                <a:latin typeface="Times New Roman" panose="02020603050405020304" pitchFamily="18" charset="0"/>
                <a:cs typeface="Times New Roman" panose="02020603050405020304" pitchFamily="18" charset="0"/>
                <a:sym typeface="Wingdings" panose="05000000000000000000" pitchFamily="2" charset="2"/>
              </a:rPr>
              <a:t>minimum</a:t>
            </a:r>
            <a:r>
              <a:rPr lang="en-US" altLang="en-US">
                <a:latin typeface="Times New Roman" panose="02020603050405020304" pitchFamily="18" charset="0"/>
                <a:cs typeface="Times New Roman" panose="02020603050405020304" pitchFamily="18" charset="0"/>
                <a:sym typeface="Wingdings" panose="05000000000000000000" pitchFamily="2" charset="2"/>
              </a:rPr>
              <a:t> number of </a:t>
            </a:r>
            <a:r>
              <a:rPr lang="en-US" altLang="en-US" b="1">
                <a:latin typeface="Times New Roman" panose="02020603050405020304" pitchFamily="18" charset="0"/>
                <a:cs typeface="Times New Roman" panose="02020603050405020304" pitchFamily="18" charset="0"/>
                <a:sym typeface="Wingdings" panose="05000000000000000000" pitchFamily="2" charset="2"/>
              </a:rPr>
              <a:t>frames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sym typeface="Wingdings" panose="05000000000000000000" pitchFamily="2" charset="2"/>
              </a:rPr>
              <a:t>Load Control</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sym typeface="Wingdings" panose="05000000000000000000" pitchFamily="2" charset="2"/>
              </a:rPr>
              <a:t>Swapping</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and </a:t>
            </a:r>
            <a:r>
              <a:rPr lang="en-US" altLang="en-US" sz="2000">
                <a:latin typeface="Times New Roman" panose="02020603050405020304" pitchFamily="18" charset="0"/>
                <a:cs typeface="Times New Roman" panose="02020603050405020304" pitchFamily="18" charset="0"/>
              </a:rPr>
              <a:t>Considering not only </a:t>
            </a:r>
            <a:r>
              <a:rPr lang="en-US" altLang="en-US" sz="2000" b="1">
                <a:latin typeface="Times New Roman" panose="02020603050405020304" pitchFamily="18" charset="0"/>
                <a:cs typeface="Times New Roman" panose="02020603050405020304" pitchFamily="18" charset="0"/>
              </a:rPr>
              <a:t>process size </a:t>
            </a:r>
            <a:r>
              <a:rPr lang="en-US" altLang="en-US" sz="2000">
                <a:latin typeface="Times New Roman" panose="02020603050405020304" pitchFamily="18" charset="0"/>
                <a:cs typeface="Times New Roman" panose="02020603050405020304" pitchFamily="18" charset="0"/>
              </a:rPr>
              <a:t>and </a:t>
            </a:r>
            <a:r>
              <a:rPr lang="en-US" altLang="en-US" sz="2000" b="1">
                <a:latin typeface="Times New Roman" panose="02020603050405020304" pitchFamily="18" charset="0"/>
                <a:cs typeface="Times New Roman" panose="02020603050405020304" pitchFamily="18" charset="0"/>
              </a:rPr>
              <a:t>paging rate </a:t>
            </a:r>
            <a:r>
              <a:rPr lang="en-US" altLang="en-US" sz="2000">
                <a:latin typeface="Times New Roman" panose="02020603050405020304" pitchFamily="18" charset="0"/>
                <a:cs typeface="Times New Roman" panose="02020603050405020304" pitchFamily="18" charset="0"/>
              </a:rPr>
              <a:t>but also its </a:t>
            </a:r>
            <a:r>
              <a:rPr lang="en-US" altLang="en-US" sz="2000" b="1">
                <a:latin typeface="Times New Roman" panose="02020603050405020304" pitchFamily="18" charset="0"/>
                <a:cs typeface="Times New Roman" panose="02020603050405020304" pitchFamily="18" charset="0"/>
              </a:rPr>
              <a:t>characteristics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sym typeface="Wingdings" panose="05000000000000000000" pitchFamily="2" charset="2"/>
              </a:rPr>
              <a:t>Page Size</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sym typeface="Wingdings" panose="05000000000000000000" pitchFamily="2" charset="2"/>
              </a:rPr>
              <a:t>Optimizing</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the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size</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of the page and the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location of page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57" dur="500"/>
                                        <p:tgtEl>
                                          <p:spTgt spid="1402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762000"/>
            <a:ext cx="9144000" cy="5867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Design Issues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sym typeface="Wingdings" panose="05000000000000000000" pitchFamily="2" charset="2"/>
              </a:rPr>
              <a:t>Separate Instruction and Data Spaces</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Sharing code, library, read only memory</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Copy on write</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Memory Mapped File</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Paging the file as process</a:t>
            </a:r>
            <a:endParaRPr lang="en-US" altLang="en-US" sz="2000" b="1">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Cleaning Policy</a:t>
            </a:r>
            <a:endParaRPr lang="en-US" altLang="en-US" sz="2400" b="1">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Using two-handed clock</a:t>
            </a:r>
          </a:p>
          <a:p>
            <a:pPr lvl="3" algn="just" eaLnBrk="1" hangingPunct="1">
              <a:lnSpc>
                <a:spcPct val="90000"/>
              </a:lnSpc>
            </a:pPr>
            <a:r>
              <a:rPr lang="en-US" altLang="en-US" sz="1600" b="1">
                <a:latin typeface="Times New Roman" panose="02020603050405020304" pitchFamily="18" charset="0"/>
                <a:cs typeface="Times New Roman" panose="02020603050405020304" pitchFamily="18" charset="0"/>
              </a:rPr>
              <a:t>Front hand is controlled</a:t>
            </a:r>
            <a:r>
              <a:rPr lang="en-US" altLang="en-US" sz="1600">
                <a:latin typeface="Times New Roman" panose="02020603050405020304" pitchFamily="18" charset="0"/>
                <a:cs typeface="Times New Roman" panose="02020603050405020304" pitchFamily="18" charset="0"/>
              </a:rPr>
              <a:t> by the </a:t>
            </a:r>
            <a:r>
              <a:rPr lang="en-US" altLang="en-US" sz="1600" b="1">
                <a:latin typeface="Times New Roman" panose="02020603050405020304" pitchFamily="18" charset="0"/>
                <a:cs typeface="Times New Roman" panose="02020603050405020304" pitchFamily="18" charset="0"/>
              </a:rPr>
              <a:t>paging daemon</a:t>
            </a:r>
          </a:p>
          <a:p>
            <a:pPr lvl="3" algn="just" eaLnBrk="1" hangingPunct="1">
              <a:lnSpc>
                <a:spcPct val="90000"/>
              </a:lnSpc>
            </a:pPr>
            <a:r>
              <a:rPr lang="en-US" altLang="en-US" sz="1600" b="1">
                <a:latin typeface="Times New Roman" panose="02020603050405020304" pitchFamily="18" charset="0"/>
                <a:cs typeface="Times New Roman" panose="02020603050405020304" pitchFamily="18" charset="0"/>
              </a:rPr>
              <a:t>Back hand </a:t>
            </a:r>
            <a:r>
              <a:rPr lang="en-US" altLang="en-US" sz="1600">
                <a:latin typeface="Times New Roman" panose="02020603050405020304" pitchFamily="18" charset="0"/>
                <a:cs typeface="Times New Roman" panose="02020603050405020304" pitchFamily="18" charset="0"/>
              </a:rPr>
              <a:t>is </a:t>
            </a:r>
            <a:r>
              <a:rPr lang="en-US" altLang="en-US" sz="1600" b="1">
                <a:latin typeface="Times New Roman" panose="02020603050405020304" pitchFamily="18" charset="0"/>
                <a:cs typeface="Times New Roman" panose="02020603050405020304" pitchFamily="18" charset="0"/>
              </a:rPr>
              <a:t>used</a:t>
            </a:r>
            <a:r>
              <a:rPr lang="en-US" altLang="en-US" sz="1600">
                <a:latin typeface="Times New Roman" panose="02020603050405020304" pitchFamily="18" charset="0"/>
                <a:cs typeface="Times New Roman" panose="02020603050405020304" pitchFamily="18" charset="0"/>
              </a:rPr>
              <a:t> for </a:t>
            </a:r>
            <a:r>
              <a:rPr lang="en-US" altLang="en-US" sz="1600" b="1">
                <a:latin typeface="Times New Roman" panose="02020603050405020304" pitchFamily="18" charset="0"/>
                <a:cs typeface="Times New Roman" panose="02020603050405020304" pitchFamily="18" charset="0"/>
              </a:rPr>
              <a:t>page replacement algorithm </a:t>
            </a:r>
            <a:r>
              <a:rPr lang="en-US" altLang="en-US" sz="1600">
                <a:latin typeface="Times New Roman" panose="02020603050405020304" pitchFamily="18" charset="0"/>
                <a:cs typeface="Times New Roman" panose="02020603050405020304" pitchFamily="18" charset="0"/>
              </a:rPr>
              <a:t>as in the standard </a:t>
            </a:r>
            <a:r>
              <a:rPr lang="en-US" altLang="en-US" sz="1600" b="1">
                <a:latin typeface="Times New Roman" panose="02020603050405020304" pitchFamily="18" charset="0"/>
                <a:cs typeface="Times New Roman" panose="02020603050405020304" pitchFamily="18" charset="0"/>
              </a:rPr>
              <a:t>clock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6096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12291" name="Rectangle 3"/>
          <p:cNvSpPr>
            <a:spLocks noGrp="1"/>
          </p:cNvSpPr>
          <p:nvPr>
            <p:ph type="body" idx="1"/>
          </p:nvPr>
        </p:nvSpPr>
        <p:spPr>
          <a:xfrm>
            <a:off x="457200" y="685800"/>
            <a:ext cx="8686800" cy="61722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Implementation Issues</a:t>
            </a:r>
          </a:p>
          <a:p>
            <a:pPr lvl="1"/>
            <a:r>
              <a:rPr lang="en-US" altLang="en-US">
                <a:latin typeface="Times New Roman" panose="02020603050405020304" pitchFamily="18" charset="0"/>
                <a:cs typeface="Times New Roman" panose="02020603050405020304" pitchFamily="18" charset="0"/>
              </a:rPr>
              <a:t>OS Involvement with Paging</a:t>
            </a:r>
          </a:p>
          <a:p>
            <a:pPr lvl="1"/>
            <a:r>
              <a:rPr lang="en-US" altLang="en-US">
                <a:latin typeface="Times New Roman" panose="02020603050405020304" pitchFamily="18" charset="0"/>
                <a:cs typeface="Times New Roman" panose="02020603050405020304" pitchFamily="18" charset="0"/>
              </a:rPr>
              <a:t>Page Fault Handling</a:t>
            </a:r>
          </a:p>
          <a:p>
            <a:pPr lvl="1"/>
            <a:r>
              <a:rPr lang="en-US" altLang="en-US">
                <a:latin typeface="Times New Roman" panose="02020603050405020304" pitchFamily="18" charset="0"/>
                <a:cs typeface="Times New Roman" panose="02020603050405020304" pitchFamily="18" charset="0"/>
              </a:rPr>
              <a:t>Instruction Backup</a:t>
            </a:r>
          </a:p>
          <a:p>
            <a:pPr lvl="1"/>
            <a:r>
              <a:rPr lang="en-US" altLang="en-US">
                <a:latin typeface="Times New Roman" panose="02020603050405020304" pitchFamily="18" charset="0"/>
                <a:cs typeface="Times New Roman" panose="02020603050405020304" pitchFamily="18" charset="0"/>
              </a:rPr>
              <a:t>Locking Pages in Memory</a:t>
            </a:r>
          </a:p>
          <a:p>
            <a:pPr lvl="1"/>
            <a:r>
              <a:rPr lang="en-US" altLang="en-US">
                <a:latin typeface="Times New Roman" panose="02020603050405020304" pitchFamily="18" charset="0"/>
                <a:cs typeface="Times New Roman" panose="02020603050405020304" pitchFamily="18" charset="0"/>
              </a:rPr>
              <a:t>Backing Store</a:t>
            </a:r>
          </a:p>
          <a:p>
            <a:pPr lvl="1"/>
            <a:r>
              <a:rPr lang="en-US" altLang="en-US">
                <a:latin typeface="Times New Roman" panose="02020603050405020304" pitchFamily="18" charset="0"/>
                <a:cs typeface="Times New Roman" panose="02020603050405020304" pitchFamily="18" charset="0"/>
              </a:rPr>
              <a:t>Policy and Mechanism</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Segmentation</a:t>
            </a:r>
          </a:p>
          <a:p>
            <a:pPr lvl="1"/>
            <a:r>
              <a:rPr lang="en-US" altLang="en-US">
                <a:latin typeface="Times New Roman" panose="02020603050405020304" pitchFamily="18" charset="0"/>
                <a:cs typeface="Times New Roman" panose="02020603050405020304" pitchFamily="18" charset="0"/>
              </a:rPr>
              <a:t>Pure Segment</a:t>
            </a:r>
          </a:p>
          <a:p>
            <a:pPr lvl="1"/>
            <a:r>
              <a:rPr lang="en-US" altLang="en-US">
                <a:latin typeface="Times New Roman" panose="02020603050405020304" pitchFamily="18" charset="0"/>
                <a:cs typeface="Times New Roman" panose="02020603050405020304" pitchFamily="18" charset="0"/>
              </a:rPr>
              <a:t>Segmentation with Paging: MULTICS</a:t>
            </a:r>
          </a:p>
          <a:p>
            <a:pPr lvl="1"/>
            <a:r>
              <a:rPr lang="en-US" altLang="en-US">
                <a:latin typeface="Times New Roman" panose="02020603050405020304" pitchFamily="18" charset="0"/>
                <a:cs typeface="Times New Roman" panose="02020603050405020304" pitchFamily="18" charset="0"/>
              </a:rPr>
              <a:t>Segmentation with Paging: Intel Pentium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5269</TotalTime>
  <Words>4878</Words>
  <Application>Microsoft Office PowerPoint</Application>
  <PresentationFormat>On-screen Show (4:3)</PresentationFormat>
  <Paragraphs>436</Paragraphs>
  <Slides>47</Slides>
  <Notes>44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3" baseType="lpstr">
      <vt:lpstr>Arial</vt:lpstr>
      <vt:lpstr>Calibri</vt:lpstr>
      <vt:lpstr>Times New Roman</vt:lpstr>
      <vt:lpstr>Wingdings</vt:lpstr>
      <vt:lpstr>Office Theme</vt:lpstr>
      <vt:lpstr>Image</vt:lpstr>
      <vt:lpstr>Memory Management   Implementation Issues Segmentation </vt:lpstr>
      <vt:lpstr>Review</vt:lpstr>
      <vt:lpstr>Review</vt:lpstr>
      <vt:lpstr>Review</vt:lpstr>
      <vt:lpstr>Review</vt:lpstr>
      <vt:lpstr>Review</vt:lpstr>
      <vt:lpstr>Review</vt:lpstr>
      <vt:lpstr>Review</vt:lpstr>
      <vt:lpstr>Objectives…</vt:lpstr>
      <vt:lpstr>Implementations Issues OS Involvement in Paging</vt:lpstr>
      <vt:lpstr>Implementations Issues OS Involvement in Paging</vt:lpstr>
      <vt:lpstr>Implementations Issues OS Involvement in Paging</vt:lpstr>
      <vt:lpstr>Implementations Issues OS Involvement in Paging</vt:lpstr>
      <vt:lpstr>Implementations Issues Page Fault Handling</vt:lpstr>
      <vt:lpstr>Implementations Issues Page Fault Handling</vt:lpstr>
      <vt:lpstr>Implementations Issues Instruction Backup</vt:lpstr>
      <vt:lpstr>Implementations Issues Instruction Backup</vt:lpstr>
      <vt:lpstr>Implementations Issues Locking Pages in Memory</vt:lpstr>
      <vt:lpstr>Implementations Issues Backing Store</vt:lpstr>
      <vt:lpstr>Implementations Issues Backing Store</vt:lpstr>
      <vt:lpstr>Implementations Issues Backing Store</vt:lpstr>
      <vt:lpstr>Implementations Issues Backing Store</vt:lpstr>
      <vt:lpstr>Implementations Issues Separation of Policy and Mechanism</vt:lpstr>
      <vt:lpstr>Implementations Issues Separation of Policy and Mechanism</vt:lpstr>
      <vt:lpstr>Implementations Issues Separation of Policy and Mechanism</vt:lpstr>
      <vt:lpstr>Segmentation</vt:lpstr>
      <vt:lpstr>Segmentation</vt:lpstr>
      <vt:lpstr>Segmentation  Example</vt:lpstr>
      <vt:lpstr>Segmentation</vt:lpstr>
      <vt:lpstr>Segmentation  Implementation using Hardware</vt:lpstr>
      <vt:lpstr>Segmentation  Example</vt:lpstr>
      <vt:lpstr>Segmentation</vt:lpstr>
      <vt:lpstr>Segmentation  Example</vt:lpstr>
      <vt:lpstr>Segmentation  Paging vs. Segmentation</vt:lpstr>
      <vt:lpstr>Segmentation  Implementation of Pure Segment</vt:lpstr>
      <vt:lpstr>Segmentation  Segmentation with Paging</vt:lpstr>
      <vt:lpstr>Segmentation  Segmentation with Paging: The Intel Pentium</vt:lpstr>
      <vt:lpstr>Segmentation  Segmentation with Paging: The Intel Pentium</vt:lpstr>
      <vt:lpstr>Segmentation  Segmentation with Paging: The Intel Pentium</vt:lpstr>
      <vt:lpstr>Segmentation  Segmentation with Paging: The Intel Pentium</vt:lpstr>
      <vt:lpstr>Segmentation  Segmentation with Paging: The Intel Pentium</vt:lpstr>
      <vt:lpstr>Segmentation  Segmentation with Paging: MULTICS</vt:lpstr>
      <vt:lpstr>Segmentation  Segmentation with Paging: MULTICS</vt:lpstr>
      <vt:lpstr>Segmentation  Segmentation with Paging: MULTICS</vt:lpstr>
      <vt:lpstr>Segmentation  Segmentation with Paging: MULTICS</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Trần Ngân</cp:lastModifiedBy>
  <cp:revision>1903</cp:revision>
  <dcterms:created xsi:type="dcterms:W3CDTF">2007-08-21T04:43:22Z</dcterms:created>
  <dcterms:modified xsi:type="dcterms:W3CDTF">2022-06-24T02:40:15Z</dcterms:modified>
</cp:coreProperties>
</file>