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2"/>
  </p:notesMasterIdLst>
  <p:sldIdLst>
    <p:sldId id="256" r:id="rId2"/>
    <p:sldId id="477" r:id="rId3"/>
    <p:sldId id="478" r:id="rId4"/>
    <p:sldId id="479" r:id="rId5"/>
    <p:sldId id="480" r:id="rId6"/>
    <p:sldId id="481" r:id="rId7"/>
    <p:sldId id="482" r:id="rId8"/>
    <p:sldId id="483" r:id="rId9"/>
    <p:sldId id="476" r:id="rId10"/>
    <p:sldId id="359" r:id="rId11"/>
    <p:sldId id="361" r:id="rId12"/>
    <p:sldId id="362" r:id="rId13"/>
    <p:sldId id="400" r:id="rId14"/>
    <p:sldId id="406" r:id="rId15"/>
    <p:sldId id="407" r:id="rId16"/>
    <p:sldId id="408" r:id="rId17"/>
    <p:sldId id="409" r:id="rId18"/>
    <p:sldId id="410" r:id="rId19"/>
    <p:sldId id="484" r:id="rId20"/>
    <p:sldId id="411" r:id="rId21"/>
    <p:sldId id="412" r:id="rId22"/>
    <p:sldId id="426" r:id="rId23"/>
    <p:sldId id="374" r:id="rId24"/>
    <p:sldId id="413" r:id="rId25"/>
    <p:sldId id="401" r:id="rId26"/>
    <p:sldId id="375" r:id="rId27"/>
    <p:sldId id="376" r:id="rId28"/>
    <p:sldId id="415" r:id="rId29"/>
    <p:sldId id="394" r:id="rId30"/>
    <p:sldId id="46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0" autoAdjust="0"/>
    <p:restoredTop sz="94366" autoAdjust="0"/>
  </p:normalViewPr>
  <p:slideViewPr>
    <p:cSldViewPr>
      <p:cViewPr varScale="1">
        <p:scale>
          <a:sx n="81" d="100"/>
          <a:sy n="81" d="100"/>
        </p:scale>
        <p:origin x="18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2607EA6-BA6A-4100-9D8C-C4CD9F7D1A1A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323C02-DE31-4531-9A52-2478F2F08F3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723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D1409E-BF9E-47B0-AE9B-41BF12528827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28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584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16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9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674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19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31F11-30E8-4A3E-A940-8D448C13924E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0D265-77A0-4A3D-A6B6-4102DE55F4A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5772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56252-A198-4175-BBC0-21F274587B44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50AE1-E18E-4BB5-A949-4F235B8239F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266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C6B9B-D525-4D06-995B-DD5279043621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318E2-3FE6-47AB-9D76-DED4C2D949E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01548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A5873-7EEA-45B3-80C9-46549D0FBF08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5E514-75F4-497F-AE68-F40CB06C846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550096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4D2EC-DB53-4D36-B31B-50B71050658A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1A4D1-C541-44FA-BB97-6D1DB536BC2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227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9E97A-8943-41D0-B549-69C2AEC36EBE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B23E9-2F0D-4B02-8661-3464E6D3EF2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57394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E758F-36B7-4AAA-A9F2-8CDF7C03250B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D50A0-4358-4BB4-9B2A-188FBB6D755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0818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704A2-8BF6-46B7-A4AC-84F1FA5651F8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2FDF9-EEB2-4944-9CD1-893367696C3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2345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7EEF5-86F7-4A76-9288-B514E8BC56D0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50A1C-28D7-46BC-85B4-1E1288E00E5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373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0FB30-7AC9-4B44-8CF2-9CFACE43501E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67463-8CF9-433C-B132-CA5CD37C7AF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0609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E4A5D-8F5E-42F7-BD7A-A4B0697B27F7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F0921-74F1-4FF4-B24F-FC7ED300664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0242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F26C8-11B4-415D-8412-EB6101307645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50E51-4A55-4917-A745-BB702B85D45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3550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E4442-4D34-4D83-9A29-6E14CFA34B28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5BF63-575C-45B9-80B8-A4F9758C6EC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4431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9695A8A-548A-4845-8136-06E20A513037}" type="datetime1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DDAAB50-B9E2-4A70-897C-69BD2AE4630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Naming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Structure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Types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Access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Attributes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Operations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Program using File System Calls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Single-Level Directories Systems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Directory Systems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Path Names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While a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its own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restricted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terminates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is frequently necessary for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(parts of)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 essential requirements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long-term information storage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 a very large amount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survive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using it</a:t>
            </a:r>
          </a:p>
          <a:p>
            <a:pPr lvl="1" algn="just"/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must be able to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information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its 2 operation (read, write) are used to solve the long-term storage problem</a:t>
            </a:r>
          </a:p>
        </p:txBody>
      </p:sp>
      <p:sp>
        <p:nvSpPr>
          <p:cNvPr id="13315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sz="36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60198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objects and 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), that models in a 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convenient way the information stored and read it back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on hardware devices and are managed by OS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Are logical units of information (created by processes)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can read existing files&amp;create new ones if need be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stored in files must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persistent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not be affected by process creation and termination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OS’s component that manages the information stored on the storage devices and provides the users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that information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 convenient way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Hides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storage hardware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the users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uniform logical view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information stored on these devices,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concept of file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devices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533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33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114300" y="914400"/>
            <a:ext cx="8915400" cy="59436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creates a file, it gives the file a name.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continues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name =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 of characters </a:t>
            </a:r>
            <a:r>
              <a: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hạn độ dài &lt; 25 kí tự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exact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file naming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somewhat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system to system</a:t>
            </a:r>
          </a:p>
          <a:p>
            <a:pPr lvl="1" algn="just" eaLnBrk="1" hangingPunct="1"/>
            <a:r>
              <a:rPr lang="en-US" altLang="en-US" sz="2000">
                <a:solidFill>
                  <a:srgbClr val="00B050"/>
                </a:solidFill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Distinction</a:t>
            </a:r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alt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lower </a:t>
            </a:r>
            <a:r>
              <a:rPr lang="en-US" alt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</a:p>
          <a:p>
            <a:pPr lvl="1" algn="just" eaLnBrk="1" hangingPunct="1"/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name </a:t>
            </a:r>
            <a:r>
              <a:rPr lang="en-US" alt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&lt;25 kí tự</a:t>
            </a:r>
          </a:p>
          <a:p>
            <a:pPr lvl="1" algn="just" eaLnBrk="1" hangingPunct="1"/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(optional)</a:t>
            </a:r>
          </a:p>
          <a:p>
            <a:pPr lvl="2" algn="just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file’s content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specify for each program owns that extension</a:t>
            </a:r>
          </a:p>
          <a:p>
            <a:pPr lvl="2" algn="just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hello.c; hello.bat, hello.txt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9144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 common way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 </a:t>
            </a:r>
          </a:p>
          <a:p>
            <a:pPr lvl="1" algn="just" eaLnBrk="1" hangingPunct="1"/>
            <a:r>
              <a:rPr lang="en-US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sequence </a:t>
            </a:r>
            <a:r>
              <a:rPr lang="en-US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bytes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sequences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(maximum flexibility)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thing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they want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 file any way</a:t>
            </a:r>
          </a:p>
          <a:p>
            <a:pPr lvl="1" algn="just" eaLnBrk="1" hangingPunct="1"/>
            <a:r>
              <a: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sequence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file is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length record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some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structure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read, write, and append operation</a:t>
            </a:r>
          </a:p>
          <a:p>
            <a:pPr lvl="1" algn="just" eaLnBrk="1" hangingPunct="1"/>
            <a:r>
              <a: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file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tree of records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length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field 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position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record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tree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 xếp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field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rapid searching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a particular key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get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decides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new record’s position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7411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pic>
        <p:nvPicPr>
          <p:cNvPr id="17412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045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052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OS supports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several types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files</a:t>
            </a:r>
          </a:p>
          <a:p>
            <a:pPr lvl="1" algn="just" eaLnBrk="1" hangingPunct="1"/>
            <a:r>
              <a:rPr lang="en-US" altLang="en-US"/>
              <a:t> </a:t>
            </a:r>
            <a:r>
              <a:rPr lang="en-US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files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(ASCII or binary)</a:t>
            </a:r>
          </a:p>
          <a:p>
            <a:pPr lvl="1" algn="just" eaLnBrk="1" hangingPunct="1"/>
            <a:r>
              <a:rPr lang="en-US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System files for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</a:p>
          <a:p>
            <a:pPr lvl="1" algn="just" eaLnBrk="1" hangingPunct="1"/>
            <a:r>
              <a:rPr lang="en-US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Special files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ad used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serial I/O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lvl="2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terminals, printer, networks</a:t>
            </a:r>
          </a:p>
          <a:p>
            <a:pPr lvl="1" algn="just" eaLnBrk="1" hangingPunct="1"/>
            <a:r>
              <a:rPr lang="en-US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Special files  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Disks Model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bytes or records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 order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beginning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could not skip around 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them out of order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Could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rewound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Specific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magnetic tapes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Operation: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Reads the bytes or records out of order, or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records by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rather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Specific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Operation: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914400" y="457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by OS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also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Time stamps</a:t>
            </a:r>
          </a:p>
          <a:p>
            <a:pPr lvl="2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creation time, time of last access, time of last modification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Access rights</a:t>
            </a:r>
          </a:p>
          <a:p>
            <a:pPr lvl="2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read (view), write (modify), execute, delete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flags</a:t>
            </a:r>
          </a:p>
          <a:p>
            <a:pPr lvl="2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hidden, system, locked etc.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0ED2-49D9-D590-81F2-26086F980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27432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Metadata</a:t>
            </a:r>
            <a: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defined as </a:t>
            </a:r>
            <a:r>
              <a:rPr lang="en-US" sz="1800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data providing information about one or more aspects of the data</a:t>
            </a:r>
            <a: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; it is used to summarize basic information about data that can make tracking and working with specific data easier. Some examples include: Means of creation of the data. Purpose of the data. Time and date of creation.</a:t>
            </a:r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21AD-4100-52EC-709C-E44EC36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49E97A-8943-41D0-B549-69C2AEC36EBE}" type="datetime1">
              <a:rPr lang="en-US" smtClean="0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CB1D-0B99-D34A-0B73-BE93BD13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030CE-903A-6A1D-59FC-066A7894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23E9-2F0D-4B02-8661-3464E6D3EF2C}" type="slidenum">
              <a:rPr lang="en-US" altLang="en-US" smtClean="0"/>
              <a:pPr/>
              <a:t>19</a:t>
            </a:fld>
            <a:r>
              <a:rPr lang="en-US" altLang="en-US"/>
              <a:t>/40</a:t>
            </a:r>
          </a:p>
        </p:txBody>
      </p:sp>
      <p:pic>
        <p:nvPicPr>
          <p:cNvPr id="2052" name="Picture 4" descr="What is Metadata (with examples) - Data terminology">
            <a:extLst>
              <a:ext uri="{FF2B5EF4-FFF2-40B4-BE49-F238E27FC236}">
                <a16:creationId xmlns:a16="http://schemas.microsoft.com/office/drawing/2014/main" id="{585A3073-7A67-E053-6C78-5FA860BC0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75" y="1258478"/>
            <a:ext cx="5705231" cy="304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5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different types of memory are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swapping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main memory and disk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only one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is used to protection between OS and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many processes locate in memory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fixed size block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programs both reference absolute physical memory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static relocation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3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Get attributes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 attributes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2531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Program Using System Calls</a:t>
            </a:r>
          </a:p>
        </p:txBody>
      </p:sp>
      <p:pic>
        <p:nvPicPr>
          <p:cNvPr id="22532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763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6400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028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Program Using System Calls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4-5.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762000" y="1524000"/>
          <a:ext cx="7924800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9959995" imgH="9072920" progId="Photoshop.Image.9">
                  <p:embed/>
                </p:oleObj>
              </mc:Choice>
              <mc:Fallback>
                <p:oleObj name="Image" r:id="rId3" imgW="19959995" imgH="9072920" progId="Photoshop.Image.9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924800" cy="360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 way of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organizing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Impose a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of files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files and subdirectories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viewed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 file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managed by the 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Single-Level Directory Systems</a:t>
            </a:r>
          </a:p>
        </p:txBody>
      </p:sp>
      <p:pic>
        <p:nvPicPr>
          <p:cNvPr id="18437" name="Picture 6" descr="04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97" y="5410200"/>
            <a:ext cx="37338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096000" y="5638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4-6.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4114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having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directory containing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files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(root directory)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 by only one or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adequate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dedicated applications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locate file quickly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file name can be duplicated in one/ many users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Tên tập có thể nhân đôi cho nhiều người dùng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219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Directory Systems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4724400" cy="57150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Single-Level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would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impossible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files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were in a single directory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 related files together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as many directories as are needed group the files in natural ways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users share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server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as is the case many computer networks, 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private root directory for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his or her own hierarchy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arbitrary number of subdirectories provides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po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werful structuring tool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users to organize their work</a:t>
            </a:r>
          </a:p>
        </p:txBody>
      </p:sp>
      <p:pic>
        <p:nvPicPr>
          <p:cNvPr id="25604" name="Picture 7" descr="04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4419600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324600" y="5181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Path Names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6868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path name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to the file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/home/students/john/program.c (in Linux)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C:\Program Files\Application\run.exe (in Windows)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path name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owned to users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own working directory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john/program.c (in Linux)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application\run.exe (in Windows)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Special directories in relative paths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directory: .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directory: ..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Path Names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477000" y="41910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4-8.</a:t>
            </a:r>
          </a:p>
        </p:txBody>
      </p:sp>
      <p:pic>
        <p:nvPicPr>
          <p:cNvPr id="27652" name="Picture 8" descr="04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57150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839200" cy="5715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Opendir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Closedir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Readdir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Link: Allow a file to appear in more than one directory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Unlink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(both primary and secondary)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and protection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address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 in memory,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process, the process owns private address space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 (Defragment)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processes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locate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HDD – swap file area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out/ in operator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not grow in memory and the swap area on the disk is full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data segment upward, stack  segment downward</a:t>
            </a:r>
          </a:p>
        </p:txBody>
      </p:sp>
    </p:spTree>
    <p:extLst>
      <p:ext uri="{BB962C8B-B14F-4D97-AF65-F5344CB8AC3E}">
        <p14:creationId xmlns:p14="http://schemas.microsoft.com/office/powerpoint/2010/main" val="11501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memory divides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units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with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same size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bit corresponding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bit in the bitmap (0: free, 1: occupied)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when searching the bitmap to find a run of k consecutive 0 bits in the map (small)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External fragment (large size)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(P)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memory (H)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algorithms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First, Next, Best, Worst, Quick Fit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Software/ Process sizes larger than memory</a:t>
            </a:r>
            <a:endParaRPr lang="de-DE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Developer splits program to many overlays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developer‘s knowledge is important</a:t>
            </a:r>
          </a:p>
        </p:txBody>
      </p:sp>
    </p:spTree>
    <p:extLst>
      <p:ext uri="{BB962C8B-B14F-4D97-AF65-F5344CB8AC3E}">
        <p14:creationId xmlns:p14="http://schemas.microsoft.com/office/powerpoint/2010/main" val="6282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endParaRPr lang="de-DE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is broken up into pages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is divided up into page frames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 vs. Physical address, manage address space with bit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MMU transfers Virtual address 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p, d; then it looks up page table following the index to get the page frame;  the page frame combines with d to determine the physical address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Page fault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part of its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 in physical memory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collection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load to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using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Excessive large page table: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page, inverted page table, inverted page table with hash or TLB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Caching disabled, Referenced, Modified, Protection, Present/absent, page frame number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4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3810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 algorithms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Optimal:  the page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will be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 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NRU: the page has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lowest class 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combines R and M bit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FIFO: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page at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de-DE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Second Chance: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old page has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 been not referenced in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 clock interval (R = 0).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page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equals 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 0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tail of the queue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(circular queue)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being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by the hand is inspected. If R = 0, page is evicted. Otherwise, R is reset to 0, the pointer points next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end of the list is replaced,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reference 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NFU, Aging (using bit):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lowest counter 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model, working set clock (circular queue): Third Chance with Second Chance using age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l-G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with bit R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Thrashing, Locality of Reference, Demand paging, prepaging, working set, page fault rate</a:t>
            </a:r>
          </a:p>
        </p:txBody>
      </p:sp>
    </p:spTree>
    <p:extLst>
      <p:ext uri="{BB962C8B-B14F-4D97-AF65-F5344CB8AC3E}">
        <p14:creationId xmlns:p14="http://schemas.microsoft.com/office/powerpoint/2010/main" val="418203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Local vs Global Policies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Local: page frames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 allocated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among current processes (thrashing or waste memory)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page frames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among runnable processes (thrashing to others process)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Monitor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 of working set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of all processes using aging bit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updated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dynamically using PFF algorithms with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periodically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determine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number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running processes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Giving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each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minimum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number of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Load Control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Swapping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not only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size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 rate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but also its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 Size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Optimizing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the page and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location of page table</a:t>
            </a:r>
          </a:p>
        </p:txBody>
      </p:sp>
    </p:spTree>
    <p:extLst>
      <p:ext uri="{BB962C8B-B14F-4D97-AF65-F5344CB8AC3E}">
        <p14:creationId xmlns:p14="http://schemas.microsoft.com/office/powerpoint/2010/main" val="63722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4572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Separate Instruction and Data Spaces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Sharing code, library, read only memory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Copy on write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Mapped File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 the file as process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Policy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two-handed clock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hand is controlled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 daemon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hand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the standard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algorithm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Issues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Backup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internal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each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register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auto-incremented or auto-decremented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instruction is restarted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unambiguously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 all the effects of it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 algn="just" eaLnBrk="1" hangingPunct="1">
              <a:lnSpc>
                <a:spcPct val="90000"/>
              </a:lnSpc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8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Issues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Locking Pages in Memory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engaged in I/O in memory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they 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be removed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to kernel buffers &amp; copy the data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use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 later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Backing Store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process is the disk address of its swap area, that is where on the swap partition its image is kept (that also kept in process table)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Paging to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 swap area vs.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Backing up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 dynamically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 logical entity and Consists of a linear sequence addresses, from 0 to some maximum that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grow and shrink independently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effecting each other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specify an address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segmented memory,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&lt;segment-number, offset&gt; is used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Segment table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Paging</a:t>
            </a: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5454</TotalTime>
  <Words>2187</Words>
  <Application>Microsoft Office PowerPoint</Application>
  <PresentationFormat>On-screen Show (4:3)</PresentationFormat>
  <Paragraphs>300</Paragraphs>
  <Slides>30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</vt:lpstr>
      <vt:lpstr>Calibri</vt:lpstr>
      <vt:lpstr>Times New Roman</vt:lpstr>
      <vt:lpstr>Wingdings</vt:lpstr>
      <vt:lpstr>Office Theme</vt:lpstr>
      <vt:lpstr>Image</vt:lpstr>
      <vt:lpstr>File System   Files Directories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Objectives</vt:lpstr>
      <vt:lpstr>PowerPoint Presentation</vt:lpstr>
      <vt:lpstr>Files</vt:lpstr>
      <vt:lpstr>Files</vt:lpstr>
      <vt:lpstr>Files</vt:lpstr>
      <vt:lpstr>Files</vt:lpstr>
      <vt:lpstr>Files</vt:lpstr>
      <vt:lpstr>Files</vt:lpstr>
      <vt:lpstr>Files</vt:lpstr>
      <vt:lpstr>PowerPoint Presentation</vt:lpstr>
      <vt:lpstr>Files</vt:lpstr>
      <vt:lpstr>Files</vt:lpstr>
      <vt:lpstr>Files</vt:lpstr>
      <vt:lpstr>Directories Definition </vt:lpstr>
      <vt:lpstr>Directories/ Folders</vt:lpstr>
      <vt:lpstr>Directories/ Folders  Hierarchical Directory Systems </vt:lpstr>
      <vt:lpstr>Directories/ Folders  Path Names</vt:lpstr>
      <vt:lpstr>Directories/ Folders  Path Names</vt:lpstr>
      <vt:lpstr>Directories/ Folders  Operations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Trần Ngân</cp:lastModifiedBy>
  <cp:revision>1962</cp:revision>
  <dcterms:created xsi:type="dcterms:W3CDTF">2007-08-21T04:43:22Z</dcterms:created>
  <dcterms:modified xsi:type="dcterms:W3CDTF">2022-06-27T01:02:51Z</dcterms:modified>
</cp:coreProperties>
</file>