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sldIdLst>
    <p:sldId id="256" r:id="rId2"/>
    <p:sldId id="468" r:id="rId3"/>
    <p:sldId id="414" r:id="rId4"/>
    <p:sldId id="416" r:id="rId5"/>
    <p:sldId id="417" r:id="rId6"/>
    <p:sldId id="427" r:id="rId7"/>
    <p:sldId id="421" r:id="rId8"/>
    <p:sldId id="418" r:id="rId9"/>
    <p:sldId id="382" r:id="rId10"/>
    <p:sldId id="419" r:id="rId11"/>
    <p:sldId id="422" r:id="rId12"/>
    <p:sldId id="377" r:id="rId13"/>
    <p:sldId id="378" r:id="rId14"/>
    <p:sldId id="379" r:id="rId15"/>
    <p:sldId id="462" r:id="rId16"/>
    <p:sldId id="461" r:id="rId17"/>
    <p:sldId id="402" r:id="rId18"/>
    <p:sldId id="424" r:id="rId19"/>
    <p:sldId id="403" r:id="rId20"/>
    <p:sldId id="404" r:id="rId21"/>
    <p:sldId id="405" r:id="rId22"/>
    <p:sldId id="420" r:id="rId23"/>
    <p:sldId id="428" r:id="rId24"/>
    <p:sldId id="430" r:id="rId25"/>
    <p:sldId id="431" r:id="rId26"/>
    <p:sldId id="429" r:id="rId27"/>
    <p:sldId id="432" r:id="rId28"/>
    <p:sldId id="433" r:id="rId29"/>
    <p:sldId id="469" r:id="rId30"/>
    <p:sldId id="470" r:id="rId31"/>
    <p:sldId id="471" r:id="rId32"/>
    <p:sldId id="472" r:id="rId33"/>
    <p:sldId id="465" r:id="rId34"/>
    <p:sldId id="434" r:id="rId35"/>
    <p:sldId id="435" r:id="rId36"/>
    <p:sldId id="436" r:id="rId37"/>
    <p:sldId id="466" r:id="rId38"/>
    <p:sldId id="467" r:id="rId39"/>
    <p:sldId id="437" r:id="rId40"/>
    <p:sldId id="438" r:id="rId41"/>
    <p:sldId id="394" r:id="rId42"/>
    <p:sldId id="46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82841" autoAdjust="0"/>
  </p:normalViewPr>
  <p:slideViewPr>
    <p:cSldViewPr>
      <p:cViewPr varScale="1">
        <p:scale>
          <a:sx n="71" d="100"/>
          <a:sy n="71" d="100"/>
        </p:scale>
        <p:origin x="217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0898B1-4AC5-4F25-A9B6-6B7E70082A4E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A08D-7F59-4BD1-ABC3-6BF7FA2420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94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53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2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ACF73-2708-4609-93F4-8B697BA1BF3F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94365-B37F-4534-AE96-B3750C63754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0730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246E3-55D1-4B75-82BC-B4545DA3DE55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A6694-6D4B-4941-ACD8-0DDB782A160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9737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4F051-49EF-4BFD-AD0B-4092BA91370F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AE191-F521-4942-8B3F-E1A5E1DE6B2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8148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6E29-9DC8-4FE6-A245-B10B0C557708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763E4-ECBB-4677-8AF2-32FE3F59A15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50884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7508F-F990-4235-9099-73C779FCF2E7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77E21-0ECB-4CBF-BFFD-E7354F6154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5521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6918E-F701-4A65-BAC7-84353190A5E6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2D9A-E80B-4871-86D2-88CED1635F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15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18E0E-9BC2-492D-B813-220A6B235CD2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7CF48-44D8-4186-8734-7B45B59C7CF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159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5EEE8-65F0-43A4-8BDA-F71E8D712B0C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D411C-0A74-43C3-B798-11EF02E8450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554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E954E-CFCC-4E8A-B312-5A808CC1F9CB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717F2-6B9E-4CFA-8D78-0E85884B764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5447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EC9E-5142-4581-99EB-C0EDB088307C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301CC-8211-49F6-A9C4-5B4D0B1D5F9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824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6B838-028B-47DA-BAAB-6439C787152C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057E1-0D14-423A-85A4-AAFBD2BCA19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0681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67D24-EB4C-480D-8931-999D8AEF3DFF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5D4AA-2DD5-4B68-B045-60816ABB199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9886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4CE26-3EBA-45FB-9F3A-4D04368C52F1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F808C-6298-4FCD-BCE8-8544E1E43DA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8702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A10E8AD9-38BF-4008-AC2B-6C5B534F230B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3D92044-7A32-408C-8687-C636CBBD96C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to keep 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 a linked list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disk blocks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word of each block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 pointer to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is for data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fragmentation)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sufficient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entry to merely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access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extremely slow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block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 not a power of two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pointer takes up a few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pic>
        <p:nvPicPr>
          <p:cNvPr id="12291" name="Picture 6" descr="04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78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Allocation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a Table in Memory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Both the disadvantages of the linked list allocation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eliminated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taking the pointer word 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block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– FAT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same advantages as linked list allocation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block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data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relatively fast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table must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efficiency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for a 200GB HDD, 1KB Block-size, 4 bytes for 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200 mil. entries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600MB – 800MB of memory for FAT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wildly practical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scale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well to large disks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5791200" y="4419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4-12.</a:t>
            </a:r>
          </a:p>
        </p:txBody>
      </p:sp>
      <p:pic>
        <p:nvPicPr>
          <p:cNvPr id="14340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441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0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9624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56388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briefcase of index-nodes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data structure (involve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 parts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file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file’s 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It divides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sub parts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part 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disk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i</a:t>
            </a:r>
            <a:r>
              <a:rPr lang="en-US" alt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part 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block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file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(multilevel index)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Given the i-node, it is then possible to find all the blocks of the file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553200" y="6172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 – Example</a:t>
            </a:r>
          </a:p>
        </p:txBody>
      </p:sp>
      <p:pic>
        <p:nvPicPr>
          <p:cNvPr id="16387" name="Picture 6" descr="04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2296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need only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 when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file is open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files that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 at once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occupied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table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 has room for a fixed number of disk addresses (not flexibility) → reserve the last disk not for data block, but it is used to contains more disk block address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 has contain 10 direct addresses and 1 single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of 4 bytes each and all disk blocks are 1KB.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largest possible file?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direct address with 1KB each block: 10 * 1KB = 10KB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single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1KB = 1024 byte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pointer is 4 byte → 1024/4 = 256 pointer can point 256 block address with 1K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256 * 1KB = 256KB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largest possible file is 10 + 256 = 266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of the directory system is to map the ASCII name of a file onto the information needed to locate the data of that file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When a file is opened, the OS used the path name to locate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entry that contains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needed to find the disk blocked such as disk address of entire file, or the number of the first block, or the number of the i-node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file attributes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simple design,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 of fixed size entries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per 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(fixed-length)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name, structure of the file attributes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disk addresses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just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 and i-node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pic>
        <p:nvPicPr>
          <p:cNvPr id="19459" name="Picture 6" descr="04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820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4114800" y="4953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 name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approach (simplest)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 length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255 characters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wastes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great deal of directory space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All directories entries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size contains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entry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file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Lasting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file name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long it may be (each file name is terminated by special character)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allow each directory entry begin on word boundary,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filled out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integral number of words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variable-sized gap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introduced into the directory into which the next file to be entered may not fit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entry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may span multiple pages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occurs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&amp; Characteristic special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5257800" y="3124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4-15.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2131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Long and variable-length file name (cont)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approach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themselves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names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will always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fit there</a:t>
            </a:r>
          </a:p>
          <a:p>
            <a:pPr lvl="3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filler character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file name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219200"/>
            <a:ext cx="376713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248400" y="6400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Searching Directories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from beginning to end when a file name has to be looked up → slow with extreme long directories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speed up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hash table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faster lookup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more complex administrator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Applying to the large directories, the searching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 is cached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made in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immediately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Sharing file is useful in working together on a project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shared file appear simultaneously in different directories belonging to different users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changing of the shared file is listed in the directory of user doing the executing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visible to other users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(traditional/ hard linking)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blocks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listed in directories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a little data structure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(i-node) associated with the file itself.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would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just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little data structure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3" algn="just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One  i-node</a:t>
            </a:r>
          </a:p>
          <a:p>
            <a:pPr lvl="3" algn="just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 new blocks allocated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Can introduce inconsistency </a:t>
            </a:r>
          </a:p>
          <a:p>
            <a:pPr lvl="3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be billed for a “removed file”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lum bright="-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58140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400800" y="5867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4-16.</a:t>
            </a:r>
          </a:p>
        </p:txBody>
      </p:sp>
      <p:pic>
        <p:nvPicPr>
          <p:cNvPr id="25604" name="Picture 5" descr="04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4577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990600" y="5791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- DAG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5814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4-17.</a:t>
            </a:r>
          </a:p>
        </p:txBody>
      </p:sp>
      <p:pic>
        <p:nvPicPr>
          <p:cNvPr id="26628" name="Picture 5" descr="04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484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743200" y="5257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Traditional/ Hard 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1828800" y="0"/>
            <a:ext cx="7315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solution (symbolic linking)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having the system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file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path name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of type LINK, and entering that file in B’s directory.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 reads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looks up name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that file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 inconsistency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link to files in a network (only using path name)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Extra overhead for getting the file i-node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Extra i-node needed for each symbolic link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links are allowed, files can have 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paths → execute one more actions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33528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most file system, writes are done is very small chunks (highly inefficient)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UNIX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write new 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block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for the 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file itself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must all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crash occurs before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write done,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exposes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serious consistency problems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Thus, all the writing task can be delayed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using LFS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disk as a log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writes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buffe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ed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disk in a single segment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 of the log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segment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i-nodes, directory blocks, and data blocks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all mixed together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a segment summary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be found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scattered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over the log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blocks are located in the usual way when an i-node is 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much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since its address cannot simply calculated from its i-number.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Thus, an i-node map,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i-number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 in this map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the disk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map is kept on disk, but it is also cached → the most heavily used parts will be in memory most of the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Opening a file consists of using the map to locate the i-node for file. Once the i-node has been located, the addresses of the blocks can be found from it. All of the blocks will themselves be in segments somewhere in the log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</p:spTree>
    <p:extLst>
      <p:ext uri="{BB962C8B-B14F-4D97-AF65-F5344CB8AC3E}">
        <p14:creationId xmlns:p14="http://schemas.microsoft.com/office/powerpoint/2010/main" val="1679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6096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4782343" y="3239335"/>
            <a:ext cx="1712913" cy="2782888"/>
          </a:xfrm>
          <a:custGeom>
            <a:avLst/>
            <a:gdLst>
              <a:gd name="connsiteX0" fmla="*/ 373487 w 1712890"/>
              <a:gd name="connsiteY0" fmla="*/ 785611 h 2781837"/>
              <a:gd name="connsiteX1" fmla="*/ 1184856 w 1712890"/>
              <a:gd name="connsiteY1" fmla="*/ 0 h 2781837"/>
              <a:gd name="connsiteX2" fmla="*/ 1635617 w 1712890"/>
              <a:gd name="connsiteY2" fmla="*/ 618186 h 2781837"/>
              <a:gd name="connsiteX3" fmla="*/ 1712890 w 1712890"/>
              <a:gd name="connsiteY3" fmla="*/ 1545465 h 2781837"/>
              <a:gd name="connsiteX4" fmla="*/ 1326524 w 1712890"/>
              <a:gd name="connsiteY4" fmla="*/ 2253803 h 2781837"/>
              <a:gd name="connsiteX5" fmla="*/ 643944 w 1712890"/>
              <a:gd name="connsiteY5" fmla="*/ 2730321 h 2781837"/>
              <a:gd name="connsiteX6" fmla="*/ 0 w 1712890"/>
              <a:gd name="connsiteY6" fmla="*/ 2781837 h 2781837"/>
              <a:gd name="connsiteX7" fmla="*/ 0 w 1712890"/>
              <a:gd name="connsiteY7" fmla="*/ 1635617 h 2781837"/>
              <a:gd name="connsiteX8" fmla="*/ 373487 w 1712890"/>
              <a:gd name="connsiteY8" fmla="*/ 785611 h 27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890" h="2781837">
                <a:moveTo>
                  <a:pt x="373487" y="785611"/>
                </a:moveTo>
                <a:lnTo>
                  <a:pt x="1184856" y="0"/>
                </a:lnTo>
                <a:lnTo>
                  <a:pt x="1635617" y="618186"/>
                </a:lnTo>
                <a:lnTo>
                  <a:pt x="1712890" y="1545465"/>
                </a:lnTo>
                <a:lnTo>
                  <a:pt x="1326524" y="2253803"/>
                </a:lnTo>
                <a:lnTo>
                  <a:pt x="643944" y="2730321"/>
                </a:lnTo>
                <a:lnTo>
                  <a:pt x="0" y="2781837"/>
                </a:lnTo>
                <a:lnTo>
                  <a:pt x="0" y="1635617"/>
                </a:lnTo>
                <a:lnTo>
                  <a:pt x="373487" y="78561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17593730">
            <a:off x="4900973" y="4633826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35858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5" name="Rectangle 24"/>
          <p:cNvSpPr/>
          <p:nvPr/>
        </p:nvSpPr>
        <p:spPr>
          <a:xfrm rot="17593730">
            <a:off x="4766468" y="46101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9"/>
          <p:cNvCxnSpPr/>
          <p:nvPr/>
        </p:nvCxnSpPr>
        <p:spPr>
          <a:xfrm rot="16200000" flipH="1">
            <a:off x="1543050" y="2914650"/>
            <a:ext cx="4038600" cy="2019300"/>
          </a:xfrm>
          <a:prstGeom prst="curvedConnector3">
            <a:avLst>
              <a:gd name="adj1" fmla="val 1058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32"/>
          <p:cNvSpPr/>
          <p:nvPr/>
        </p:nvSpPr>
        <p:spPr>
          <a:xfrm>
            <a:off x="4191000" y="3124200"/>
            <a:ext cx="2322513" cy="3048000"/>
          </a:xfrm>
          <a:custGeom>
            <a:avLst/>
            <a:gdLst>
              <a:gd name="connsiteX0" fmla="*/ 373487 w 1712890"/>
              <a:gd name="connsiteY0" fmla="*/ 785611 h 2781837"/>
              <a:gd name="connsiteX1" fmla="*/ 1184856 w 1712890"/>
              <a:gd name="connsiteY1" fmla="*/ 0 h 2781837"/>
              <a:gd name="connsiteX2" fmla="*/ 1635617 w 1712890"/>
              <a:gd name="connsiteY2" fmla="*/ 618186 h 2781837"/>
              <a:gd name="connsiteX3" fmla="*/ 1712890 w 1712890"/>
              <a:gd name="connsiteY3" fmla="*/ 1545465 h 2781837"/>
              <a:gd name="connsiteX4" fmla="*/ 1326524 w 1712890"/>
              <a:gd name="connsiteY4" fmla="*/ 2253803 h 2781837"/>
              <a:gd name="connsiteX5" fmla="*/ 643944 w 1712890"/>
              <a:gd name="connsiteY5" fmla="*/ 2730321 h 2781837"/>
              <a:gd name="connsiteX6" fmla="*/ 0 w 1712890"/>
              <a:gd name="connsiteY6" fmla="*/ 2781837 h 2781837"/>
              <a:gd name="connsiteX7" fmla="*/ 0 w 1712890"/>
              <a:gd name="connsiteY7" fmla="*/ 1635617 h 2781837"/>
              <a:gd name="connsiteX8" fmla="*/ 373487 w 1712890"/>
              <a:gd name="connsiteY8" fmla="*/ 785611 h 27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890" h="2781837">
                <a:moveTo>
                  <a:pt x="373487" y="785611"/>
                </a:moveTo>
                <a:lnTo>
                  <a:pt x="1184856" y="0"/>
                </a:lnTo>
                <a:lnTo>
                  <a:pt x="1635617" y="618186"/>
                </a:lnTo>
                <a:lnTo>
                  <a:pt x="1712890" y="1545465"/>
                </a:lnTo>
                <a:lnTo>
                  <a:pt x="1326524" y="2253803"/>
                </a:lnTo>
                <a:lnTo>
                  <a:pt x="643944" y="2730321"/>
                </a:lnTo>
                <a:lnTo>
                  <a:pt x="0" y="2781837"/>
                </a:lnTo>
                <a:lnTo>
                  <a:pt x="0" y="1635617"/>
                </a:lnTo>
                <a:lnTo>
                  <a:pt x="373487" y="78561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3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5" name="Rectangle 24"/>
          <p:cNvSpPr/>
          <p:nvPr/>
        </p:nvSpPr>
        <p:spPr>
          <a:xfrm rot="17593730">
            <a:off x="4766468" y="46101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3352800" y="4191000"/>
            <a:ext cx="992188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38"/>
          <p:cNvCxnSpPr/>
          <p:nvPr/>
        </p:nvCxnSpPr>
        <p:spPr>
          <a:xfrm rot="5400000">
            <a:off x="4248150" y="1009650"/>
            <a:ext cx="2895600" cy="468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40"/>
          <p:cNvSpPr/>
          <p:nvPr/>
        </p:nvSpPr>
        <p:spPr>
          <a:xfrm>
            <a:off x="3309938" y="3116263"/>
            <a:ext cx="3284537" cy="3014662"/>
          </a:xfrm>
          <a:custGeom>
            <a:avLst/>
            <a:gdLst>
              <a:gd name="connsiteX0" fmla="*/ 1828800 w 3284113"/>
              <a:gd name="connsiteY0" fmla="*/ 785612 h 3013657"/>
              <a:gd name="connsiteX1" fmla="*/ 2691685 w 3284113"/>
              <a:gd name="connsiteY1" fmla="*/ 0 h 3013657"/>
              <a:gd name="connsiteX2" fmla="*/ 3168203 w 3284113"/>
              <a:gd name="connsiteY2" fmla="*/ 682581 h 3013657"/>
              <a:gd name="connsiteX3" fmla="*/ 3284113 w 3284113"/>
              <a:gd name="connsiteY3" fmla="*/ 1725769 h 3013657"/>
              <a:gd name="connsiteX4" fmla="*/ 2833353 w 3284113"/>
              <a:gd name="connsiteY4" fmla="*/ 2472744 h 3013657"/>
              <a:gd name="connsiteX5" fmla="*/ 1867437 w 3284113"/>
              <a:gd name="connsiteY5" fmla="*/ 3013657 h 3013657"/>
              <a:gd name="connsiteX6" fmla="*/ 553792 w 3284113"/>
              <a:gd name="connsiteY6" fmla="*/ 2640169 h 3013657"/>
              <a:gd name="connsiteX7" fmla="*/ 38637 w 3284113"/>
              <a:gd name="connsiteY7" fmla="*/ 1906074 h 3013657"/>
              <a:gd name="connsiteX8" fmla="*/ 0 w 3284113"/>
              <a:gd name="connsiteY8" fmla="*/ 1171978 h 3013657"/>
              <a:gd name="connsiteX9" fmla="*/ 1828800 w 3284113"/>
              <a:gd name="connsiteY9" fmla="*/ 785612 h 30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4113" h="3013657">
                <a:moveTo>
                  <a:pt x="1828800" y="785612"/>
                </a:moveTo>
                <a:lnTo>
                  <a:pt x="2691685" y="0"/>
                </a:lnTo>
                <a:lnTo>
                  <a:pt x="3168203" y="682581"/>
                </a:lnTo>
                <a:lnTo>
                  <a:pt x="3284113" y="1725769"/>
                </a:lnTo>
                <a:lnTo>
                  <a:pt x="2833353" y="2472744"/>
                </a:lnTo>
                <a:lnTo>
                  <a:pt x="1867437" y="3013657"/>
                </a:lnTo>
                <a:lnTo>
                  <a:pt x="553792" y="2640169"/>
                </a:lnTo>
                <a:lnTo>
                  <a:pt x="38637" y="1906074"/>
                </a:lnTo>
                <a:lnTo>
                  <a:pt x="0" y="1171978"/>
                </a:lnTo>
                <a:lnTo>
                  <a:pt x="1828800" y="78561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4" name="Rectangle 23"/>
          <p:cNvSpPr/>
          <p:nvPr/>
        </p:nvSpPr>
        <p:spPr>
          <a:xfrm rot="17593730">
            <a:off x="4926013" y="4618038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2"/>
          </p:cNvCxnSpPr>
          <p:nvPr/>
        </p:nvCxnSpPr>
        <p:spPr>
          <a:xfrm rot="10800000" flipV="1">
            <a:off x="3352800" y="4191000"/>
            <a:ext cx="992188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309938" y="3116263"/>
            <a:ext cx="3284537" cy="3014662"/>
          </a:xfrm>
          <a:custGeom>
            <a:avLst/>
            <a:gdLst>
              <a:gd name="connsiteX0" fmla="*/ 1828800 w 3284113"/>
              <a:gd name="connsiteY0" fmla="*/ 785612 h 3013657"/>
              <a:gd name="connsiteX1" fmla="*/ 2691685 w 3284113"/>
              <a:gd name="connsiteY1" fmla="*/ 0 h 3013657"/>
              <a:gd name="connsiteX2" fmla="*/ 3168203 w 3284113"/>
              <a:gd name="connsiteY2" fmla="*/ 682581 h 3013657"/>
              <a:gd name="connsiteX3" fmla="*/ 3284113 w 3284113"/>
              <a:gd name="connsiteY3" fmla="*/ 1725769 h 3013657"/>
              <a:gd name="connsiteX4" fmla="*/ 2833353 w 3284113"/>
              <a:gd name="connsiteY4" fmla="*/ 2472744 h 3013657"/>
              <a:gd name="connsiteX5" fmla="*/ 1867437 w 3284113"/>
              <a:gd name="connsiteY5" fmla="*/ 3013657 h 3013657"/>
              <a:gd name="connsiteX6" fmla="*/ 553792 w 3284113"/>
              <a:gd name="connsiteY6" fmla="*/ 2640169 h 3013657"/>
              <a:gd name="connsiteX7" fmla="*/ 38637 w 3284113"/>
              <a:gd name="connsiteY7" fmla="*/ 1906074 h 3013657"/>
              <a:gd name="connsiteX8" fmla="*/ 0 w 3284113"/>
              <a:gd name="connsiteY8" fmla="*/ 1171978 h 3013657"/>
              <a:gd name="connsiteX9" fmla="*/ 1828800 w 3284113"/>
              <a:gd name="connsiteY9" fmla="*/ 785612 h 30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4113" h="3013657">
                <a:moveTo>
                  <a:pt x="1828800" y="785612"/>
                </a:moveTo>
                <a:lnTo>
                  <a:pt x="2691685" y="0"/>
                </a:lnTo>
                <a:lnTo>
                  <a:pt x="3168203" y="682581"/>
                </a:lnTo>
                <a:lnTo>
                  <a:pt x="3284113" y="1725769"/>
                </a:lnTo>
                <a:lnTo>
                  <a:pt x="2833353" y="2472744"/>
                </a:lnTo>
                <a:lnTo>
                  <a:pt x="1867437" y="3013657"/>
                </a:lnTo>
                <a:lnTo>
                  <a:pt x="553792" y="2640169"/>
                </a:lnTo>
                <a:lnTo>
                  <a:pt x="38637" y="1906074"/>
                </a:lnTo>
                <a:lnTo>
                  <a:pt x="0" y="1171978"/>
                </a:lnTo>
                <a:lnTo>
                  <a:pt x="1828800" y="78561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Curved Connector 28"/>
          <p:cNvCxnSpPr>
            <a:stCxn id="5" idx="2"/>
          </p:cNvCxnSpPr>
          <p:nvPr/>
        </p:nvCxnSpPr>
        <p:spPr>
          <a:xfrm rot="16200000" flipH="1">
            <a:off x="1885950" y="2571750"/>
            <a:ext cx="2209800" cy="876300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3429000" y="3886200"/>
            <a:ext cx="1144588" cy="7620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593730">
            <a:off x="1960918" y="3817187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467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Disks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finitely large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thus 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 occupies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disk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new segments can be written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segments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have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longer need but they still occupy space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written segments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Cleaner thread spends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its time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compact it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starts out by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log to see which i-nodes and files are there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i-node map to see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i-nodes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blocks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→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segment.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that information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discarded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segments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any live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rewriting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disk is a big circular buffer, with the writer thread adding new segment to the front and the cleaner thread removing old ones from the back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(it is a theory)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467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the file system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going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crashes before it can do its planned work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Upon rebooting the system can look in the log to see that was going on at the time of the crash and finish the job</a:t>
            </a:r>
          </a:p>
          <a:p>
            <a:pPr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NTFS and Linux ext3 file system applied</a:t>
            </a:r>
          </a:p>
          <a:p>
            <a:pPr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required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 a file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UNIX: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file from its directory.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Release the i-node to the pool of free i-nodes.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Return all the disk blocks to the pool of free disk blocks.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step is completed and the system crashes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i-node and file blocks will not be accessible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from any file, but will also not be available for reassignment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step is completed and the system </a:t>
            </a:r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blocks are lost.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order of operation is changed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the i-node is released first, then after rebooting, the i-node may be reassigned, but the old directory entry will continue to point to it, hence to the wrong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the blocks are released first, then a crash before i-node is cleared (means the valid directory entry points to an i-node listing blocks now is the free storage pool)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JFS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 entry listing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three actions to be completed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log entry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disk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log entry has been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do the various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entry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erased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now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crashed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upon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file system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any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all of them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rerun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correctly removed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logged operations must be idempotent (they can be repeated as often as necessary without harm)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crash recovery can be made and secure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Practically, JFS is applied to DB concept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atomic transaction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 – Example 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219200"/>
            <a:ext cx="89931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 – Example 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29622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5648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00425"/>
            <a:ext cx="7620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file systems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computer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even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OS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Windows Vista, XP used NTFS, FAT32, FAT 16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(Kleiman, 1986 – Sun Microsystems)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file systems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into an orderly structure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key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to abstract out that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 system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Put that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a separate layer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concrete file systems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actual manage the data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upper interface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lower interface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concrete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system calls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(coming from user processes)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initial processing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know or care where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like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essentially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types as super block, v-node, directory, mount table, an array of file descriptors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files and directories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reliably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  <p:pic>
        <p:nvPicPr>
          <p:cNvPr id="37891" name="Picture 4" descr="04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058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5814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and Optimization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Systems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Disks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divided up into one or more partitions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partition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each partition is called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that is existed even if the partition does not contain a bootable OS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key parameters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about the file system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magic number 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type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blocks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file system, and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key administrative information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when the computer is booted or the file system is first touched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blocks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form of bitmap or a list of pointer)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i-nodes, an array data structures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the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might come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root 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contains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tree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remainder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other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 and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(cont)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Sector 0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disk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Master Boot Record (MBR)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is used to boot the computer.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partition table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each partition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the table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 active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boot block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contained in that partition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pic>
        <p:nvPicPr>
          <p:cNvPr id="819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10000" y="4876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Allocation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run of disk blocks</a:t>
            </a:r>
          </a:p>
          <a:p>
            <a:pPr lvl="1" algn="just"/>
            <a:r>
              <a:rPr lang="en-US" altLang="en-US"/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</a:t>
            </a:r>
          </a:p>
          <a:p>
            <a:pPr lvl="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needs </a:t>
            </a:r>
          </a:p>
          <a:p>
            <a:pPr lvl="4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 of first block</a:t>
            </a:r>
          </a:p>
          <a:p>
            <a:pPr lvl="4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allocated blocks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get entire file from disk in one operation (only seek to first block)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(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and external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file’s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4-10.</a:t>
            </a:r>
          </a:p>
        </p:txBody>
      </p:sp>
      <p:pic>
        <p:nvPicPr>
          <p:cNvPr id="10244" name="Picture 7" descr="0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4582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5446</TotalTime>
  <Words>2881</Words>
  <Application>Microsoft Office PowerPoint</Application>
  <PresentationFormat>On-screen Show (4:3)</PresentationFormat>
  <Paragraphs>293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Wingdings</vt:lpstr>
      <vt:lpstr>Office Theme</vt:lpstr>
      <vt:lpstr>File System   File System Implementation</vt:lpstr>
      <vt:lpstr>Review</vt:lpstr>
      <vt:lpstr>Objectives…</vt:lpstr>
      <vt:lpstr>File System Implementation</vt:lpstr>
      <vt:lpstr>File System Implementation  File System Layout</vt:lpstr>
      <vt:lpstr>File System Implementation  File System Layout</vt:lpstr>
      <vt:lpstr>File System Implementation  File System Layout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i-nodes</vt:lpstr>
      <vt:lpstr>File System Implementation  i-nodes – Example</vt:lpstr>
      <vt:lpstr>File System Implementation  i-nodes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Shared Files</vt:lpstr>
      <vt:lpstr>File System Implementation  Shared Files</vt:lpstr>
      <vt:lpstr>File System Implementation  Shared Files</vt:lpstr>
      <vt:lpstr>File System Implementation  Shared Files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Journaling File System</vt:lpstr>
      <vt:lpstr>File System Implementation  Journaling File System</vt:lpstr>
      <vt:lpstr>File System Implementation  Journaling File System – Example </vt:lpstr>
      <vt:lpstr>File System Implementation  Journaling File System – Example </vt:lpstr>
      <vt:lpstr>File System Implementation  Virtual File Systems</vt:lpstr>
      <vt:lpstr>File System Implementation  Virtual File Systems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1964</cp:revision>
  <dcterms:created xsi:type="dcterms:W3CDTF">2007-08-21T04:43:22Z</dcterms:created>
  <dcterms:modified xsi:type="dcterms:W3CDTF">2022-06-27T01:05:58Z</dcterms:modified>
</cp:coreProperties>
</file>