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23"/>
  </p:notesMasterIdLst>
  <p:sldIdLst>
    <p:sldId id="256" r:id="rId2"/>
    <p:sldId id="479" r:id="rId3"/>
    <p:sldId id="480" r:id="rId4"/>
    <p:sldId id="359" r:id="rId5"/>
    <p:sldId id="362" r:id="rId6"/>
    <p:sldId id="400" r:id="rId7"/>
    <p:sldId id="406" r:id="rId8"/>
    <p:sldId id="464" r:id="rId9"/>
    <p:sldId id="408" r:id="rId10"/>
    <p:sldId id="409" r:id="rId11"/>
    <p:sldId id="465" r:id="rId12"/>
    <p:sldId id="410" r:id="rId13"/>
    <p:sldId id="466" r:id="rId14"/>
    <p:sldId id="412" r:id="rId15"/>
    <p:sldId id="411" r:id="rId16"/>
    <p:sldId id="374" r:id="rId17"/>
    <p:sldId id="426" r:id="rId18"/>
    <p:sldId id="413" r:id="rId19"/>
    <p:sldId id="467" r:id="rId20"/>
    <p:sldId id="394" r:id="rId21"/>
    <p:sldId id="478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66FFFF"/>
    <a:srgbClr val="FFFF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966" autoAdjust="0"/>
    <p:restoredTop sz="94280" autoAdjust="0"/>
  </p:normalViewPr>
  <p:slideViewPr>
    <p:cSldViewPr>
      <p:cViewPr varScale="1">
        <p:scale>
          <a:sx n="55" d="100"/>
          <a:sy n="55" d="100"/>
        </p:scale>
        <p:origin x="48" y="4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02AE03E-5A3F-41DC-9CE7-E6EDBDF6E56D}" type="datetimeFigureOut">
              <a:rPr lang="en-US"/>
              <a:pPr>
                <a:defRPr/>
              </a:pPr>
              <a:t>7/11/2022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C1A91C3-6789-4ABC-BC4D-BB7EC66F991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228600" indent="-228600"/>
            <a:endParaRPr lang="en-US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228600" indent="-228600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228600" indent="-228600"/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5F0A1-7BB2-4458-88C8-228108ADEE60}" type="datetime1">
              <a:rPr lang="en-US"/>
              <a:pPr>
                <a:defRPr/>
              </a:pPr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630165-4686-4122-912F-92398C870DE7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824875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D6AF12-937A-42F6-A2A9-1CF5ECD7680A}" type="datetime1">
              <a:rPr lang="en-US"/>
              <a:pPr>
                <a:defRPr/>
              </a:pPr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5A82DA-52EA-43F9-B144-C2B2A028E469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78117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E736E-DF20-4640-B0C1-97ABF03F45B4}" type="datetime1">
              <a:rPr lang="en-US"/>
              <a:pPr>
                <a:defRPr/>
              </a:pPr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1B160E-BB1C-464F-92CB-C095E1871B2A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470377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F7E1C-D9AC-40C1-8427-B4DEF628FFCC}" type="datetime1">
              <a:rPr lang="en-US"/>
              <a:pPr>
                <a:defRPr/>
              </a:pPr>
              <a:t>7/11/2022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4C7AD0-A9AB-4EF7-BC48-8BDF9BF2F49B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006360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69BB9-70CE-4F62-B1E9-7829A620CB55}" type="datetime1">
              <a:rPr lang="en-US"/>
              <a:pPr>
                <a:defRPr/>
              </a:pPr>
              <a:t>7/11/2022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C223EC-ABDF-451A-9B6A-4E18989E4603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654502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F3E52-C582-40D8-B406-6C30A723B99B}" type="datetime1">
              <a:rPr lang="en-US"/>
              <a:pPr>
                <a:defRPr/>
              </a:pPr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1AA995-2323-4AA4-8B1D-0239EC05B7DE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37482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5EE4D-7D6E-4EAA-8D75-BD88001E43B2}" type="datetime1">
              <a:rPr lang="en-US"/>
              <a:pPr>
                <a:defRPr/>
              </a:pPr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1B01E9-C772-403B-84E9-B821303736CA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4143327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4D1203-AE9B-4B7A-BDB8-94CD6C959E83}" type="datetime1">
              <a:rPr lang="en-US"/>
              <a:pPr>
                <a:defRPr/>
              </a:pPr>
              <a:t>7/11/2022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0CB59E-93E3-4A68-87DD-F505050B9620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60011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6B9EC1-7AA7-47AE-999E-C0D47CAB6CFD}" type="datetime1">
              <a:rPr lang="en-US"/>
              <a:pPr>
                <a:defRPr/>
              </a:pPr>
              <a:t>7/11/2022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1BA5C8-6A83-4A0D-B62A-65F1C3CA2B29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744236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B57790-7C26-441A-9CCB-34FA1CCB5894}" type="datetime1">
              <a:rPr lang="en-US"/>
              <a:pPr>
                <a:defRPr/>
              </a:pPr>
              <a:t>7/11/2022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9BC996-A69E-485F-9549-49E0B906E7E6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652460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75568A-6D98-4BB5-8C19-876E7312D70A}" type="datetime1">
              <a:rPr lang="en-US"/>
              <a:pPr>
                <a:defRPr/>
              </a:pPr>
              <a:t>7/11/2022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060C5B-61BA-471E-9397-1EAD1F8D7D73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18643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AE262-3AF7-4679-8C59-569987B22F52}" type="datetime1">
              <a:rPr lang="en-US"/>
              <a:pPr>
                <a:defRPr/>
              </a:pPr>
              <a:t>7/11/2022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71B2DB-683E-4BE5-8D3B-6335DBC1CA1A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322700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5804B-9334-41E7-8684-AB0841440E2A}" type="datetime1">
              <a:rPr lang="en-US"/>
              <a:pPr>
                <a:defRPr/>
              </a:pPr>
              <a:t>7/11/2022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5851AF-D41D-4D08-A6B0-72659499AB51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4029650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logoNhoFPT.jpg"/>
          <p:cNvPicPr>
            <a:picLocks noChangeAspect="1"/>
          </p:cNvPicPr>
          <p:nvPr userDrawn="1"/>
        </p:nvPicPr>
        <p:blipFill>
          <a:blip r:embed="rId15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120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F369A073-167E-49AE-B4A0-6B9906C93F2B}" type="datetime1">
              <a:rPr lang="en-US"/>
              <a:pPr>
                <a:defRPr/>
              </a:pPr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AF273721-9903-440E-B91C-6CDE857FDEC3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0" y="2209800"/>
            <a:ext cx="9144000" cy="2438400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I/O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I/O Hardware</a:t>
            </a:r>
            <a:endParaRPr lang="en-US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I/O Hardware</a:t>
            </a:r>
          </a:p>
        </p:txBody>
      </p:sp>
      <p:sp>
        <p:nvSpPr>
          <p:cNvPr id="215043" name="Rectangle 3"/>
          <p:cNvSpPr>
            <a:spLocks noGrp="1"/>
          </p:cNvSpPr>
          <p:nvPr>
            <p:ph type="body"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I/O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device driver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can be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written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entire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 C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instead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of using complexity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assembly code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 special protection mechanism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needed to keep user processes from performing I/O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Every instruction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can reference memory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control registers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(using one instruction instead of two)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Caching a device control register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would be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disastrous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(reference from cache instead of devices →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disable cache is a solution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devices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 way of seeing memory addresses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as they go by on the memory bus,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they have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 way of responding to them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need of figuring out at boot time which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 addresses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not really memory addresses</a:t>
            </a:r>
          </a:p>
        </p:txBody>
      </p:sp>
      <p:sp>
        <p:nvSpPr>
          <p:cNvPr id="11268" name="Rectangle 4"/>
          <p:cNvSpPr>
            <a:spLocks/>
          </p:cNvSpPr>
          <p:nvPr/>
        </p:nvSpPr>
        <p:spPr bwMode="auto">
          <a:xfrm>
            <a:off x="914400" y="4572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Memory-Mapped I/O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1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I/O Hardware</a:t>
            </a:r>
          </a:p>
        </p:txBody>
      </p:sp>
      <p:sp>
        <p:nvSpPr>
          <p:cNvPr id="217091" name="Rectangle 3"/>
          <p:cNvSpPr>
            <a:spLocks noGrp="1"/>
          </p:cNvSpPr>
          <p:nvPr>
            <p:ph type="body" idx="4294967295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 serially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bit by bit,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entire block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controller’s internal buffer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checksum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verify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no read errors have occurred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 interrupts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know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those tasks are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completed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block from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controller’s buffer a byte or a word at a time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executing a loop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 each iteration reading on byte or word from controller device register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storing it in main memory</a:t>
            </a:r>
          </a:p>
          <a:p>
            <a:pPr lvl="1" algn="just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waste the CPU’s time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DMA</a:t>
            </a:r>
          </a:p>
        </p:txBody>
      </p:sp>
      <p:sp>
        <p:nvSpPr>
          <p:cNvPr id="12292" name="Rectangle 4"/>
          <p:cNvSpPr>
            <a:spLocks/>
          </p:cNvSpPr>
          <p:nvPr/>
        </p:nvSpPr>
        <p:spPr bwMode="auto">
          <a:xfrm>
            <a:off x="914400" y="457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Direct Memory Access – DMA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1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I/O Hardware</a:t>
            </a:r>
          </a:p>
        </p:txBody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controller is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integrated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each device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DMA controller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has access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to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 bus independent of the CPU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DMA controller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regulates transfers to multiple devices, often concurrently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for each DMA channel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to determine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serviced device. 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DMA controller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contains several registers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register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byte count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One or more control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registers: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specify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port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 use,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direction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(read/write from/to I/O device),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transfer unit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(byte/word at a time), and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number of bytes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in one burst</a:t>
            </a:r>
          </a:p>
        </p:txBody>
      </p:sp>
      <p:sp>
        <p:nvSpPr>
          <p:cNvPr id="13316" name="Rectangle 4"/>
          <p:cNvSpPr>
            <a:spLocks/>
          </p:cNvSpPr>
          <p:nvPr/>
        </p:nvSpPr>
        <p:spPr bwMode="auto">
          <a:xfrm>
            <a:off x="914400" y="457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Direct Memory Access – DMA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I/O Hardware</a:t>
            </a:r>
          </a:p>
        </p:txBody>
      </p:sp>
      <p:sp>
        <p:nvSpPr>
          <p:cNvPr id="217091" name="Rectangle 3"/>
          <p:cNvSpPr>
            <a:spLocks noGrp="1"/>
          </p:cNvSpPr>
          <p:nvPr>
            <p:ph type="body" idx="4294967295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sets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controller registers so DMA knows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what to transfer where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and how many transfer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commands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disk controller read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disk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to internal buffer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verify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checksum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controller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initiates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issuing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read request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over the bus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disk controller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disk controller transfer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 word/ byte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from internal buffers to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main memory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at the address that is described in the DMA’s memory address register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 4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disk controller sends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signal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controller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write 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complete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Simultaneously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controller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decides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which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device to service next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(using RR or priority scheme)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controller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increments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 addresses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to use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decrements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byte count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still greater than 0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 2 through 4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repeated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reaches 0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equals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controller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interrupts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let it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know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tr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ansfer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is now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complete</a:t>
            </a:r>
          </a:p>
        </p:txBody>
      </p:sp>
      <p:sp>
        <p:nvSpPr>
          <p:cNvPr id="14340" name="Rectangle 4"/>
          <p:cNvSpPr>
            <a:spLocks/>
          </p:cNvSpPr>
          <p:nvPr/>
        </p:nvSpPr>
        <p:spPr bwMode="auto">
          <a:xfrm>
            <a:off x="914400" y="457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Direct Memory Access – DMA – Mechanism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1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17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17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170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170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2170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I/O Hardware</a:t>
            </a: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914400" y="5334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Direct Memory Access – DMA</a:t>
            </a:r>
          </a:p>
        </p:txBody>
      </p:sp>
      <p:sp>
        <p:nvSpPr>
          <p:cNvPr id="151558" name="Text Box 4"/>
          <p:cNvSpPr txBox="1">
            <a:spLocks noChangeArrowheads="1"/>
          </p:cNvSpPr>
          <p:nvPr/>
        </p:nvSpPr>
        <p:spPr bwMode="auto">
          <a:xfrm>
            <a:off x="3733800" y="55626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5-4.</a:t>
            </a:r>
          </a:p>
        </p:txBody>
      </p:sp>
      <p:pic>
        <p:nvPicPr>
          <p:cNvPr id="1536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8286750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I/O Hardware</a:t>
            </a:r>
          </a:p>
        </p:txBody>
      </p:sp>
      <p:sp>
        <p:nvSpPr>
          <p:cNvPr id="219139" name="Rectangle 3"/>
          <p:cNvSpPr>
            <a:spLocks noGrp="1"/>
          </p:cNvSpPr>
          <p:nvPr>
            <p:ph type="body" idx="1"/>
          </p:nvPr>
        </p:nvSpPr>
        <p:spPr>
          <a:xfrm>
            <a:off x="0" y="914400"/>
            <a:ext cx="9144000" cy="6019800"/>
          </a:xfrm>
        </p:spPr>
        <p:txBody>
          <a:bodyPr/>
          <a:lstStyle/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DMA can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operate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three mode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Word-at-a-time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mode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controller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requests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gets one word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Cycle stealing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has 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bus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because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device controller sneaks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steals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occasional bus cycle from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mode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Burst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mode: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tells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acquire the bus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issue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series of transfer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then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release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bus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(efficiently because transfer multiple words)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It can be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blocked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other devices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with long burst is being transfer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Fly-by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tells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device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directly to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have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controller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controller, an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extra bus cycle is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provided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per word transfer</a:t>
            </a:r>
          </a:p>
          <a:p>
            <a:pPr lvl="2"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Flexible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performing device to device copies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even memory-to-memory copies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(first, read to memory, then write to a memory at a different address)</a:t>
            </a:r>
          </a:p>
        </p:txBody>
      </p:sp>
      <p:sp>
        <p:nvSpPr>
          <p:cNvPr id="16388" name="Rectangle 4"/>
          <p:cNvSpPr>
            <a:spLocks/>
          </p:cNvSpPr>
          <p:nvPr/>
        </p:nvSpPr>
        <p:spPr bwMode="auto">
          <a:xfrm>
            <a:off x="914400" y="4572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Direct Memory Access – DMA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1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19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19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19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19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19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066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I/O Hardware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Direct Memory Access – DMA</a:t>
            </a: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>
          <a:xfrm>
            <a:off x="0" y="1219200"/>
            <a:ext cx="9144000" cy="5638800"/>
          </a:xfrm>
        </p:spPr>
        <p:txBody>
          <a:bodyPr/>
          <a:lstStyle/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uses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physical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memory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addresses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convert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address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of the intended memory buffer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physical address and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physical address into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controller’s address register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addresses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written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controller,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must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MMU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have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virtual-to-physical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translation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does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an internal buffer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disk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controller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verify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checksum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starting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(Ensuring that the errors do not occur before transferring)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administration 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ata in transfer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bus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were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busy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(then using DMA transfer because the DMA is not time critical)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faster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or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faster?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faster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job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much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faster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limiting factor is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speed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I/O device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I/O Hardware</a:t>
            </a:r>
          </a:p>
        </p:txBody>
      </p:sp>
      <p:sp>
        <p:nvSpPr>
          <p:cNvPr id="18435" name="Rectangle 4"/>
          <p:cNvSpPr>
            <a:spLocks/>
          </p:cNvSpPr>
          <p:nvPr/>
        </p:nvSpPr>
        <p:spPr bwMode="auto">
          <a:xfrm>
            <a:off x="914400" y="5334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Interrupts Revisited</a:t>
            </a:r>
          </a:p>
        </p:txBody>
      </p:sp>
      <p:sp>
        <p:nvSpPr>
          <p:cNvPr id="151558" name="Text Box 4"/>
          <p:cNvSpPr txBox="1">
            <a:spLocks noChangeArrowheads="1"/>
          </p:cNvSpPr>
          <p:nvPr/>
        </p:nvSpPr>
        <p:spPr bwMode="auto">
          <a:xfrm>
            <a:off x="3581400" y="55626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5-5.</a:t>
            </a:r>
          </a:p>
        </p:txBody>
      </p:sp>
      <p:pic>
        <p:nvPicPr>
          <p:cNvPr id="1843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8839200" cy="354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I/O Hardware</a:t>
            </a:r>
          </a:p>
        </p:txBody>
      </p:sp>
      <p:sp>
        <p:nvSpPr>
          <p:cNvPr id="223235" name="Rectangle 3"/>
          <p:cNvSpPr>
            <a:spLocks noGrp="1"/>
          </p:cNvSpPr>
          <p:nvPr>
            <p:ph type="body" idx="1"/>
          </p:nvPr>
        </p:nvSpPr>
        <p:spPr>
          <a:xfrm>
            <a:off x="0" y="1066800"/>
            <a:ext cx="5715000" cy="5791200"/>
          </a:xfrm>
        </p:spPr>
        <p:txBody>
          <a:bodyPr/>
          <a:lstStyle/>
          <a:p>
            <a:pPr marL="176213" indent="-176213"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Leave the machine in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well-defined state</a:t>
            </a:r>
          </a:p>
          <a:p>
            <a:pPr marL="176213" indent="-176213"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4 properties</a:t>
            </a:r>
          </a:p>
          <a:p>
            <a:pPr marL="530225" lvl="1" indent="-174625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saved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known place.</a:t>
            </a:r>
          </a:p>
          <a:p>
            <a:pPr marL="530225" lvl="1" indent="-174625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All instructions before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one pointed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 by the PC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have fully executed.</a:t>
            </a:r>
          </a:p>
          <a:p>
            <a:pPr marL="530225" lvl="1" indent="-174625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No instruction beyond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one pointed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 by the PC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has been executed.</a:t>
            </a:r>
          </a:p>
          <a:p>
            <a:pPr marL="530225" lvl="1" indent="-174625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Execution state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of the instruction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pointed to by the PC is known</a:t>
            </a:r>
          </a:p>
          <a:p>
            <a:pPr marL="176213" indent="-176213"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There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 prohibition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beyond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one pointed to by the PC from starting. </a:t>
            </a:r>
          </a:p>
          <a:p>
            <a:pPr marL="176213" indent="-176213"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Any changes make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must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be undone before the interrupt happens</a:t>
            </a:r>
          </a:p>
          <a:p>
            <a:pPr marL="176213" indent="-176213"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chip is complexity in design</a:t>
            </a:r>
          </a:p>
        </p:txBody>
      </p:sp>
      <p:sp>
        <p:nvSpPr>
          <p:cNvPr id="19460" name="Rectangle 4"/>
          <p:cNvSpPr>
            <a:spLocks/>
          </p:cNvSpPr>
          <p:nvPr/>
        </p:nvSpPr>
        <p:spPr bwMode="auto">
          <a:xfrm>
            <a:off x="914400" y="457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Precise Interrupts</a:t>
            </a:r>
          </a:p>
        </p:txBody>
      </p:sp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362200"/>
            <a:ext cx="3505200" cy="303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06" name="Text Box 4"/>
          <p:cNvSpPr txBox="1">
            <a:spLocks noChangeArrowheads="1"/>
          </p:cNvSpPr>
          <p:nvPr/>
        </p:nvSpPr>
        <p:spPr bwMode="auto">
          <a:xfrm>
            <a:off x="6934200" y="56388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5-6.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2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23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23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23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 build="p"/>
      <p:bldP spid="15360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I/O Hardware</a:t>
            </a:r>
          </a:p>
        </p:txBody>
      </p:sp>
      <p:sp>
        <p:nvSpPr>
          <p:cNvPr id="223235" name="Rectangle 3"/>
          <p:cNvSpPr>
            <a:spLocks noGrp="1"/>
          </p:cNvSpPr>
          <p:nvPr>
            <p:ph type="body" idx="4294967295"/>
          </p:nvPr>
        </p:nvSpPr>
        <p:spPr>
          <a:xfrm>
            <a:off x="228600" y="1066800"/>
            <a:ext cx="5486400" cy="5791200"/>
          </a:xfrm>
        </p:spPr>
        <p:txBody>
          <a:bodyPr/>
          <a:lstStyle/>
          <a:p>
            <a:pPr marL="176213" indent="-176213" algn="just" eaLnBrk="1" hangingPunct="1">
              <a:lnSpc>
                <a:spcPct val="80000"/>
              </a:lnSpc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Does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not meet all requirements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as precise</a:t>
            </a:r>
          </a:p>
          <a:p>
            <a:pPr marL="176213" indent="-176213" algn="just" eaLnBrk="1" hangingPunct="1">
              <a:lnSpc>
                <a:spcPct val="8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Different instructions near PC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in different stages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completions</a:t>
            </a:r>
          </a:p>
          <a:p>
            <a:pPr marL="176213" indent="-176213" algn="just" eaLnBrk="1" hangingPunct="1">
              <a:lnSpc>
                <a:spcPct val="80000"/>
              </a:lnSpc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Machines with imprecise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usually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vomit a large amount of internal state onto the stack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give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possibility of figuring out what was going on. </a:t>
            </a:r>
          </a:p>
          <a:p>
            <a:pPr marL="530225" lvl="1" indent="-174625" algn="just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→The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code necessary to restart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machine is typically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extremely complicated</a:t>
            </a:r>
          </a:p>
          <a:p>
            <a:pPr marL="530225" lvl="1" indent="-174625" algn="just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Saving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large mount of information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 memory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on very interrupts make interrupts slow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recovery even worse</a:t>
            </a:r>
          </a:p>
        </p:txBody>
      </p:sp>
      <p:sp>
        <p:nvSpPr>
          <p:cNvPr id="20484" name="Rectangle 4"/>
          <p:cNvSpPr>
            <a:spLocks/>
          </p:cNvSpPr>
          <p:nvPr/>
        </p:nvSpPr>
        <p:spPr bwMode="auto">
          <a:xfrm>
            <a:off x="914400" y="457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Imprecise Interrupts</a:t>
            </a:r>
          </a:p>
        </p:txBody>
      </p:sp>
      <p:pic>
        <p:nvPicPr>
          <p:cNvPr id="131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981200"/>
            <a:ext cx="3276600" cy="290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06" name="Text Box 4"/>
          <p:cNvSpPr txBox="1">
            <a:spLocks noChangeArrowheads="1"/>
          </p:cNvSpPr>
          <p:nvPr/>
        </p:nvSpPr>
        <p:spPr bwMode="auto">
          <a:xfrm>
            <a:off x="7086600" y="51054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5-6.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3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 build="p"/>
      <p:bldP spid="15360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139267" name="Rectangle 3"/>
          <p:cNvSpPr>
            <a:spLocks noGrp="1"/>
          </p:cNvSpPr>
          <p:nvPr>
            <p:ph type="body" idx="1"/>
          </p:nvPr>
        </p:nvSpPr>
        <p:spPr>
          <a:xfrm>
            <a:off x="0" y="762000"/>
            <a:ext cx="9144000" cy="6096000"/>
          </a:xfrm>
        </p:spPr>
        <p:txBody>
          <a:bodyPr/>
          <a:lstStyle/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Manages the information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stored and hides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complexity on the storage devices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Provides the users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access information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a convenient way and a uniform logical view 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stored on disks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Implementations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Contiguous, Linked List, Linked List using a Table in Memory (FAT),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i-nodes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(same as multi-level paging)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Directory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Fixed size entries, one per file containing file name &amp; attributes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Name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fixed size, part of block, stored in heap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Utilities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3" algn="just"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LFS (write data to end the log and using cleaner thread)</a:t>
            </a:r>
          </a:p>
          <a:p>
            <a:pPr lvl="3" algn="just"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JFS (store log file and using atomic transaction)</a:t>
            </a:r>
          </a:p>
          <a:p>
            <a:pPr lvl="3" algn="just"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VFS (uniform logical view for file system)</a:t>
            </a:r>
          </a:p>
          <a:p>
            <a:pPr lvl="3" algn="just">
              <a:lnSpc>
                <a:spcPct val="8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Disk Space management </a:t>
            </a:r>
          </a:p>
          <a:p>
            <a:pPr lvl="4" algn="just"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Manage free block – linked list and bitmap</a:t>
            </a:r>
          </a:p>
          <a:p>
            <a:pPr lvl="4" algn="just"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Disk quota: two tables contain open file and user quotas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139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139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139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500"/>
                                        <p:tgtEl>
                                          <p:spTgt spid="139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6" dur="500"/>
                                        <p:tgtEl>
                                          <p:spTgt spid="1392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1" dur="500"/>
                                        <p:tgtEl>
                                          <p:spTgt spid="1392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2004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I/O Hardware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295400" y="4800600"/>
            <a:ext cx="6629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Next Lecture </a:t>
            </a:r>
          </a:p>
        </p:txBody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2004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I/O Software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I/O Software Layers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139267" name="Rectangle 3"/>
          <p:cNvSpPr>
            <a:spLocks noGrp="1"/>
          </p:cNvSpPr>
          <p:nvPr>
            <p:ph type="body" idx="1"/>
          </p:nvPr>
        </p:nvSpPr>
        <p:spPr>
          <a:xfrm>
            <a:off x="0" y="609600"/>
            <a:ext cx="9144000" cy="6096000"/>
          </a:xfrm>
        </p:spPr>
        <p:txBody>
          <a:bodyPr/>
          <a:lstStyle/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Implementations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Utilities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3" algn="just">
              <a:lnSpc>
                <a:spcPct val="8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Disk Space management </a:t>
            </a:r>
          </a:p>
          <a:p>
            <a:pPr lvl="4" algn="just"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File consistency: two array, one for block in use, other for free block</a:t>
            </a:r>
          </a:p>
          <a:p>
            <a:pPr lvl="4" algn="just"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Directory consistency: counter file and traversal i-node</a:t>
            </a:r>
          </a:p>
          <a:p>
            <a:pPr lvl="4" algn="just"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Backups, performance – caching</a:t>
            </a:r>
          </a:p>
          <a:p>
            <a:pPr lvl="4" algn="just"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Block read ahead: load block k + 1 to memory when the block k is accessed</a:t>
            </a:r>
          </a:p>
          <a:p>
            <a:pPr lvl="4" algn="just"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Reduce disk arm motion, defragmentation</a:t>
            </a:r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Abstraction, Object and Mechanism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Name, Path (absolute vs. relative), Structure, Type, Access, Attributes, Operations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Directory (Single level vs. Hierarchy)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Sharing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/hard linking (using one i-node)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Symbolic linking (using larger than one i-node that references to path of file)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39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39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39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139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1392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392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392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5123" name="Rectangle 3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8686800" cy="60960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I/O Hardware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I/O Devices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Device Controllers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Memory-Mapped I/O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Direct Memory Access (DMA)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Interrupts Revisited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I/O Hardware</a:t>
            </a:r>
          </a:p>
        </p:txBody>
      </p:sp>
      <p:sp>
        <p:nvSpPr>
          <p:cNvPr id="139267" name="Rectangle 3"/>
          <p:cNvSpPr>
            <a:spLocks noGrp="1"/>
          </p:cNvSpPr>
          <p:nvPr>
            <p:ph type="body"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2 categories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devices and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character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devices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devices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Store information in fixed-size blocks, each one with its own address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Common block sizes range from 512 bytes to 32.768 bytes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All transfers are in units of one or more entire (consecutive) blocks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essential property of block device is that it is possible to read or write each block independently of all the others ones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Hard disks, CD-ROMs, and USB sticks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Character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devices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Deliver or accept a stream of characters, without regard to any block structure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Is not addressable and does not have any seek operation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Printers, mice …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model of block and character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devices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general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enough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that they can be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as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making some OS software dealing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device independent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devices cover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huge range in speeds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which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puts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considerable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pressure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well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over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orders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magnitude in data rates</a:t>
            </a:r>
          </a:p>
        </p:txBody>
      </p:sp>
      <p:sp>
        <p:nvSpPr>
          <p:cNvPr id="6148" name="Rectangle 4"/>
          <p:cNvSpPr>
            <a:spLocks/>
          </p:cNvSpPr>
          <p:nvPr/>
        </p:nvSpPr>
        <p:spPr bwMode="auto">
          <a:xfrm>
            <a:off x="914400" y="457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I/O Devices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39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39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39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39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5334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I/O Hardware</a:t>
            </a:r>
          </a:p>
        </p:txBody>
      </p:sp>
      <p:sp>
        <p:nvSpPr>
          <p:cNvPr id="190467" name="Rectangle 3"/>
          <p:cNvSpPr>
            <a:spLocks noGrp="1"/>
          </p:cNvSpPr>
          <p:nvPr>
            <p:ph type="body"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Is an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electronic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in I/O units</a:t>
            </a:r>
          </a:p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Often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takes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the form of a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chip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on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board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or a printed circuit card that can be inserted into a expansion slot</a:t>
            </a:r>
          </a:p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card usually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connector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where the cables can be plugged</a:t>
            </a:r>
          </a:p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Many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controllers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handle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2,4,6 or 8 identical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</a:p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If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standard interface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(ANSI, IEEE, ISO), then companies can make controllers or devices that fit that interface (ex: IDE, SATA, SCSI, USB, IEEE 1934)</a:t>
            </a:r>
          </a:p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between the controller and the device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often a very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low level interface</a:t>
            </a:r>
          </a:p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controller’s job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convert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serial bit stream into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bytes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any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correction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necessary</a:t>
            </a:r>
          </a:p>
        </p:txBody>
      </p:sp>
      <p:sp>
        <p:nvSpPr>
          <p:cNvPr id="7172" name="Rectangle 4"/>
          <p:cNvSpPr>
            <a:spLocks/>
          </p:cNvSpPr>
          <p:nvPr/>
        </p:nvSpPr>
        <p:spPr bwMode="auto">
          <a:xfrm>
            <a:off x="914400" y="3810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Device Controllers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I/O Hardware</a:t>
            </a:r>
          </a:p>
        </p:txBody>
      </p:sp>
      <p:sp>
        <p:nvSpPr>
          <p:cNvPr id="208899" name="Rectangle 3"/>
          <p:cNvSpPr>
            <a:spLocks noGrp="1"/>
          </p:cNvSpPr>
          <p:nvPr>
            <p:ph type="body" idx="1"/>
          </p:nvPr>
        </p:nvSpPr>
        <p:spPr>
          <a:xfrm>
            <a:off x="0" y="990600"/>
            <a:ext cx="5791200" cy="5867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 few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communicate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Allow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Many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buffer allow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→How the CPU communicates with control registers &amp; device data buffers?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approach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controller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assigned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port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number, an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8/16 bit integer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of all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ports form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port space and is protected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</a:p>
          <a:p>
            <a:pPr lvl="1" algn="just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address spaces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</a:p>
        </p:txBody>
      </p:sp>
      <p:sp>
        <p:nvSpPr>
          <p:cNvPr id="8196" name="Rectangle 4"/>
          <p:cNvSpPr>
            <a:spLocks/>
          </p:cNvSpPr>
          <p:nvPr/>
        </p:nvSpPr>
        <p:spPr bwMode="auto">
          <a:xfrm>
            <a:off x="914400" y="4572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Memory-Mapped I/O</a:t>
            </a:r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143250"/>
            <a:ext cx="3352800" cy="29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58" name="Text Box 4"/>
          <p:cNvSpPr txBox="1">
            <a:spLocks noChangeArrowheads="1"/>
          </p:cNvSpPr>
          <p:nvPr/>
        </p:nvSpPr>
        <p:spPr bwMode="auto">
          <a:xfrm>
            <a:off x="6553200" y="62484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5-2.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0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08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08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08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08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I/O Hardware</a:t>
            </a:r>
          </a:p>
        </p:txBody>
      </p:sp>
      <p:sp>
        <p:nvSpPr>
          <p:cNvPr id="208899" name="Rectangle 3"/>
          <p:cNvSpPr>
            <a:spLocks noGrp="1"/>
          </p:cNvSpPr>
          <p:nvPr>
            <p:ph type="body" idx="4294967295"/>
          </p:nvPr>
        </p:nvSpPr>
        <p:spPr>
          <a:xfrm>
            <a:off x="0" y="990600"/>
            <a:ext cx="6324600" cy="5867400"/>
          </a:xfrm>
        </p:spPr>
        <p:txBody>
          <a:bodyPr/>
          <a:lstStyle/>
          <a:p>
            <a:pPr algn="just" eaLnBrk="1" hangingPunct="1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approach </a:t>
            </a:r>
          </a:p>
          <a:p>
            <a:pPr lvl="1"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control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 space</a:t>
            </a:r>
          </a:p>
          <a:p>
            <a:pPr lvl="1"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control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assigned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particular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 address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Usually, the assigned addresses are at the top of the address space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 eaLnBrk="1" hangingPunct="1"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memory-mapped I/O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with one address space</a:t>
            </a:r>
          </a:p>
          <a:p>
            <a:pPr algn="just" eaLnBrk="1" hangingPunct="1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Combination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approach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hybrid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schema, with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memory-mapped I/O data buffers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separate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ports for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control registers</a:t>
            </a:r>
          </a:p>
        </p:txBody>
      </p:sp>
      <p:sp>
        <p:nvSpPr>
          <p:cNvPr id="9220" name="Rectangle 4"/>
          <p:cNvSpPr>
            <a:spLocks/>
          </p:cNvSpPr>
          <p:nvPr/>
        </p:nvSpPr>
        <p:spPr bwMode="auto">
          <a:xfrm>
            <a:off x="914400" y="4572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Memory-Mapped I/O</a:t>
            </a:r>
          </a:p>
        </p:txBody>
      </p:sp>
      <p:sp>
        <p:nvSpPr>
          <p:cNvPr id="151558" name="Text Box 4"/>
          <p:cNvSpPr txBox="1">
            <a:spLocks noChangeArrowheads="1"/>
          </p:cNvSpPr>
          <p:nvPr/>
        </p:nvSpPr>
        <p:spPr bwMode="auto">
          <a:xfrm>
            <a:off x="6705600" y="37338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5-2.</a:t>
            </a:r>
          </a:p>
        </p:txBody>
      </p:sp>
      <p:pic>
        <p:nvPicPr>
          <p:cNvPr id="922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914400"/>
            <a:ext cx="167957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93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114800"/>
            <a:ext cx="2160588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0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24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I/O Hardware</a:t>
            </a:r>
          </a:p>
        </p:txBody>
      </p:sp>
      <p:sp>
        <p:nvSpPr>
          <p:cNvPr id="212995" name="Rectangle 3"/>
          <p:cNvSpPr>
            <a:spLocks noGrp="1"/>
          </p:cNvSpPr>
          <p:nvPr>
            <p:ph type="body" idx="1"/>
          </p:nvPr>
        </p:nvSpPr>
        <p:spPr>
          <a:xfrm>
            <a:off x="228600" y="990600"/>
            <a:ext cx="8915400" cy="5867400"/>
          </a:xfrm>
        </p:spPr>
        <p:txBody>
          <a:bodyPr/>
          <a:lstStyle/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do they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When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wants 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either from memory or from an I/O port,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puts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needs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bus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address lines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asserts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on a bus' control line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line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tell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whether I/O space or memory space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needed</a:t>
            </a:r>
          </a:p>
          <a:p>
            <a:pPr lvl="1"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it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space,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responds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the request</a:t>
            </a:r>
          </a:p>
          <a:p>
            <a:pPr lvl="1"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it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space,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device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responds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the request.</a:t>
            </a:r>
          </a:p>
          <a:p>
            <a:pPr lvl="1"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there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space, every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every I/O device compares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lines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addresses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</a:p>
          <a:p>
            <a:pPr lvl="1"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falls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in its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it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responds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the request. Since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 address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ever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assigned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both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and an I/O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there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 ambiguity and no conflict</a:t>
            </a:r>
          </a:p>
        </p:txBody>
      </p:sp>
      <p:sp>
        <p:nvSpPr>
          <p:cNvPr id="10244" name="Rectangle 4"/>
          <p:cNvSpPr>
            <a:spLocks/>
          </p:cNvSpPr>
          <p:nvPr/>
        </p:nvSpPr>
        <p:spPr bwMode="auto">
          <a:xfrm>
            <a:off x="914400" y="5334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Memory-Mapped I/O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1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6815</TotalTime>
  <Words>2133</Words>
  <Application>Microsoft Office PowerPoint</Application>
  <PresentationFormat>On-screen Show (4:3)</PresentationFormat>
  <Paragraphs>196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Times New Roman</vt:lpstr>
      <vt:lpstr>Wingdings</vt:lpstr>
      <vt:lpstr>Office Theme</vt:lpstr>
      <vt:lpstr>I/O   Principles of I/O Hardware</vt:lpstr>
      <vt:lpstr>Review</vt:lpstr>
      <vt:lpstr>Review</vt:lpstr>
      <vt:lpstr>Objectives</vt:lpstr>
      <vt:lpstr>Principles of I/O Hardware</vt:lpstr>
      <vt:lpstr>Principles of I/O Hardware</vt:lpstr>
      <vt:lpstr>Principles of I/O Hardware</vt:lpstr>
      <vt:lpstr>Principles of I/O Hardware</vt:lpstr>
      <vt:lpstr>Principles of I/O Hardware</vt:lpstr>
      <vt:lpstr>Principles of I/O Hardware</vt:lpstr>
      <vt:lpstr>Principles of I/O Hardware</vt:lpstr>
      <vt:lpstr>Principles of I/O Hardware</vt:lpstr>
      <vt:lpstr>Principles of I/O Hardware</vt:lpstr>
      <vt:lpstr>Principles of I/O Hardware</vt:lpstr>
      <vt:lpstr>Principles of I/O Hardware</vt:lpstr>
      <vt:lpstr>Principles of I/O Hardware   Direct Memory Access – DMA </vt:lpstr>
      <vt:lpstr>Principles of I/O Hardware</vt:lpstr>
      <vt:lpstr>Principles of I/O Hardware</vt:lpstr>
      <vt:lpstr>Principles of I/O Hardware</vt:lpstr>
      <vt:lpstr>Summary</vt:lpstr>
      <vt:lpstr>Next Lecture </vt:lpstr>
    </vt:vector>
  </TitlesOfParts>
  <Company>FPT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PFC: Module A - Introduction</dc:title>
  <dc:creator>Phan Truong Lam</dc:creator>
  <cp:lastModifiedBy>Trần Ngân</cp:lastModifiedBy>
  <cp:revision>2653</cp:revision>
  <dcterms:created xsi:type="dcterms:W3CDTF">2007-08-21T04:43:22Z</dcterms:created>
  <dcterms:modified xsi:type="dcterms:W3CDTF">2022-07-11T00:48:28Z</dcterms:modified>
</cp:coreProperties>
</file>