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1"/>
  </p:notesMasterIdLst>
  <p:sldIdLst>
    <p:sldId id="256" r:id="rId2"/>
    <p:sldId id="479" r:id="rId3"/>
    <p:sldId id="480" r:id="rId4"/>
    <p:sldId id="414" r:id="rId5"/>
    <p:sldId id="429" r:id="rId6"/>
    <p:sldId id="471" r:id="rId7"/>
    <p:sldId id="472" r:id="rId8"/>
    <p:sldId id="473" r:id="rId9"/>
    <p:sldId id="476" r:id="rId10"/>
    <p:sldId id="474" r:id="rId11"/>
    <p:sldId id="475" r:id="rId12"/>
    <p:sldId id="477" r:id="rId13"/>
    <p:sldId id="432" r:id="rId14"/>
    <p:sldId id="433" r:id="rId15"/>
    <p:sldId id="434" r:id="rId16"/>
    <p:sldId id="435" r:id="rId17"/>
    <p:sldId id="436" r:id="rId18"/>
    <p:sldId id="437" r:id="rId19"/>
    <p:sldId id="439" r:id="rId20"/>
    <p:sldId id="440" r:id="rId21"/>
    <p:sldId id="442" r:id="rId22"/>
    <p:sldId id="444" r:id="rId23"/>
    <p:sldId id="445" r:id="rId24"/>
    <p:sldId id="447" r:id="rId25"/>
    <p:sldId id="462" r:id="rId26"/>
    <p:sldId id="446" r:id="rId27"/>
    <p:sldId id="463" r:id="rId28"/>
    <p:sldId id="394" r:id="rId29"/>
    <p:sldId id="478"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66FFFF"/>
    <a:srgbClr val="FFFF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637" autoAdjust="0"/>
    <p:restoredTop sz="96655" autoAdjust="0"/>
  </p:normalViewPr>
  <p:slideViewPr>
    <p:cSldViewPr>
      <p:cViewPr varScale="1">
        <p:scale>
          <a:sx n="44" d="100"/>
          <a:sy n="44" d="100"/>
        </p:scale>
        <p:origin x="58" y="715"/>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sorterViewPr>
    <p:cViewPr>
      <p:scale>
        <a:sx n="66" d="100"/>
        <a:sy n="66" d="100"/>
      </p:scale>
      <p:origin x="0" y="2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15620109-8536-442D-9EC0-659E0ED778CF}" type="datetimeFigureOut">
              <a:rPr lang="en-US"/>
              <a:pPr>
                <a:defRPr/>
              </a:pPr>
              <a:t>7/11/2022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F0A1CC4-545B-4734-9BF8-BC780986A8D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buFontTx/>
              <a:buAutoNum type="alphaLcPeriod"/>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37A84EA-6483-46B2-B257-1312EA8D0B07}" type="datetime1">
              <a:rPr lang="en-US"/>
              <a:pPr>
                <a:defRPr/>
              </a:pPr>
              <a:t>7/11/2022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20E96632-D744-4ED1-8B7E-EB7EF9040E9C}" type="slidenum">
              <a:rPr lang="en-US" altLang="en-US"/>
              <a:pPr/>
              <a:t>‹#›</a:t>
            </a:fld>
            <a:r>
              <a:rPr lang="en-US" altLang="en-US"/>
              <a:t>/40</a:t>
            </a:r>
          </a:p>
        </p:txBody>
      </p:sp>
    </p:spTree>
    <p:extLst>
      <p:ext uri="{BB962C8B-B14F-4D97-AF65-F5344CB8AC3E}">
        <p14:creationId xmlns:p14="http://schemas.microsoft.com/office/powerpoint/2010/main" val="811072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1135191-4926-46C4-AF37-B886D66A0B2A}" type="datetime1">
              <a:rPr lang="en-US"/>
              <a:pPr>
                <a:defRPr/>
              </a:pPr>
              <a:t>7/11/2022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81198D41-3CDC-45C1-9A1D-F9AA2C001100}" type="slidenum">
              <a:rPr lang="en-US" altLang="en-US"/>
              <a:pPr/>
              <a:t>‹#›</a:t>
            </a:fld>
            <a:r>
              <a:rPr lang="en-US" altLang="en-US"/>
              <a:t>/40</a:t>
            </a:r>
          </a:p>
        </p:txBody>
      </p:sp>
    </p:spTree>
    <p:extLst>
      <p:ext uri="{BB962C8B-B14F-4D97-AF65-F5344CB8AC3E}">
        <p14:creationId xmlns:p14="http://schemas.microsoft.com/office/powerpoint/2010/main" val="128329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A0727E1-43C8-4A6B-B3D8-D43B60547F80}" type="datetime1">
              <a:rPr lang="en-US"/>
              <a:pPr>
                <a:defRPr/>
              </a:pPr>
              <a:t>7/11/2022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87490E8C-6A91-4448-A943-A02EB2D2C71A}" type="slidenum">
              <a:rPr lang="en-US" altLang="en-US"/>
              <a:pPr/>
              <a:t>‹#›</a:t>
            </a:fld>
            <a:r>
              <a:rPr lang="en-US" altLang="en-US"/>
              <a:t>/40</a:t>
            </a:r>
          </a:p>
        </p:txBody>
      </p:sp>
    </p:spTree>
    <p:extLst>
      <p:ext uri="{BB962C8B-B14F-4D97-AF65-F5344CB8AC3E}">
        <p14:creationId xmlns:p14="http://schemas.microsoft.com/office/powerpoint/2010/main" val="3718056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D05E0C7F-51DD-426A-971D-7084D712C261}" type="datetime1">
              <a:rPr lang="en-US"/>
              <a:pPr>
                <a:defRPr/>
              </a:pPr>
              <a:t>7/11/2022</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F925BE7F-12D5-49DA-A6F1-9DADE4F8DA6A}" type="slidenum">
              <a:rPr lang="en-US" altLang="en-US"/>
              <a:pPr/>
              <a:t>‹#›</a:t>
            </a:fld>
            <a:r>
              <a:rPr lang="en-US" altLang="en-US"/>
              <a:t>/40</a:t>
            </a:r>
          </a:p>
        </p:txBody>
      </p:sp>
    </p:spTree>
    <p:extLst>
      <p:ext uri="{BB962C8B-B14F-4D97-AF65-F5344CB8AC3E}">
        <p14:creationId xmlns:p14="http://schemas.microsoft.com/office/powerpoint/2010/main" val="63862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25E42C5-4AC1-4EFF-92F7-6EBD4F09D3F5}" type="datetime1">
              <a:rPr lang="en-US"/>
              <a:pPr>
                <a:defRPr/>
              </a:pPr>
              <a:t>7/11/2022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CC78EAE9-02E7-4843-9111-FE955D0F90F0}" type="slidenum">
              <a:rPr lang="en-US" altLang="en-US"/>
              <a:pPr/>
              <a:t>‹#›</a:t>
            </a:fld>
            <a:r>
              <a:rPr lang="en-US" altLang="en-US"/>
              <a:t>/40</a:t>
            </a:r>
          </a:p>
        </p:txBody>
      </p:sp>
    </p:spTree>
    <p:extLst>
      <p:ext uri="{BB962C8B-B14F-4D97-AF65-F5344CB8AC3E}">
        <p14:creationId xmlns:p14="http://schemas.microsoft.com/office/powerpoint/2010/main" val="348248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4B068EC-D41C-4A9E-B317-F76AE8385DF4}" type="datetime1">
              <a:rPr lang="en-US"/>
              <a:pPr>
                <a:defRPr/>
              </a:pPr>
              <a:t>7/11/2022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2DD35899-54BF-4B94-8872-8095A6FCF803}" type="slidenum">
              <a:rPr lang="en-US" altLang="en-US"/>
              <a:pPr/>
              <a:t>‹#›</a:t>
            </a:fld>
            <a:r>
              <a:rPr lang="en-US" altLang="en-US"/>
              <a:t>/40</a:t>
            </a:r>
          </a:p>
        </p:txBody>
      </p:sp>
    </p:spTree>
    <p:extLst>
      <p:ext uri="{BB962C8B-B14F-4D97-AF65-F5344CB8AC3E}">
        <p14:creationId xmlns:p14="http://schemas.microsoft.com/office/powerpoint/2010/main" val="388654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7E52ECD-1FEC-4275-887A-539EC2CEA571}" type="datetime1">
              <a:rPr lang="en-US"/>
              <a:pPr>
                <a:defRPr/>
              </a:pPr>
              <a:t>7/11/2022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9D92D1CA-D794-4735-9941-28A66DFCC334}" type="slidenum">
              <a:rPr lang="en-US" altLang="en-US"/>
              <a:pPr/>
              <a:t>‹#›</a:t>
            </a:fld>
            <a:r>
              <a:rPr lang="en-US" altLang="en-US"/>
              <a:t>/40</a:t>
            </a:r>
          </a:p>
        </p:txBody>
      </p:sp>
    </p:spTree>
    <p:extLst>
      <p:ext uri="{BB962C8B-B14F-4D97-AF65-F5344CB8AC3E}">
        <p14:creationId xmlns:p14="http://schemas.microsoft.com/office/powerpoint/2010/main" val="158328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371CA75-DA8F-43F2-87AE-3C8143C87035}" type="datetime1">
              <a:rPr lang="en-US"/>
              <a:pPr>
                <a:defRPr/>
              </a:pPr>
              <a:t>7/11/2022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407855BF-2A8B-44A0-A904-7862FD4A4BF2}" type="slidenum">
              <a:rPr lang="en-US" altLang="en-US"/>
              <a:pPr/>
              <a:t>‹#›</a:t>
            </a:fld>
            <a:r>
              <a:rPr lang="en-US" altLang="en-US"/>
              <a:t>/40</a:t>
            </a:r>
          </a:p>
        </p:txBody>
      </p:sp>
    </p:spTree>
    <p:extLst>
      <p:ext uri="{BB962C8B-B14F-4D97-AF65-F5344CB8AC3E}">
        <p14:creationId xmlns:p14="http://schemas.microsoft.com/office/powerpoint/2010/main" val="17786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CAAAEF8-B413-4644-A9B6-017E90BC1276}" type="datetime1">
              <a:rPr lang="en-US"/>
              <a:pPr>
                <a:defRPr/>
              </a:pPr>
              <a:t>7/11/2022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63029068-4436-4EB4-913B-AAF266902421}" type="slidenum">
              <a:rPr lang="en-US" altLang="en-US"/>
              <a:pPr/>
              <a:t>‹#›</a:t>
            </a:fld>
            <a:r>
              <a:rPr lang="en-US" altLang="en-US"/>
              <a:t>/40</a:t>
            </a:r>
          </a:p>
        </p:txBody>
      </p:sp>
    </p:spTree>
    <p:extLst>
      <p:ext uri="{BB962C8B-B14F-4D97-AF65-F5344CB8AC3E}">
        <p14:creationId xmlns:p14="http://schemas.microsoft.com/office/powerpoint/2010/main" val="48430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A7C73E6-D248-4BAC-8F05-BB3CE65B6C71}" type="datetime1">
              <a:rPr lang="en-US"/>
              <a:pPr>
                <a:defRPr/>
              </a:pPr>
              <a:t>7/11/2022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DED83589-EC32-41AC-9170-663848F2163A}" type="slidenum">
              <a:rPr lang="en-US" altLang="en-US"/>
              <a:pPr/>
              <a:t>‹#›</a:t>
            </a:fld>
            <a:r>
              <a:rPr lang="en-US" altLang="en-US"/>
              <a:t>/40</a:t>
            </a:r>
          </a:p>
        </p:txBody>
      </p:sp>
    </p:spTree>
    <p:extLst>
      <p:ext uri="{BB962C8B-B14F-4D97-AF65-F5344CB8AC3E}">
        <p14:creationId xmlns:p14="http://schemas.microsoft.com/office/powerpoint/2010/main" val="786236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6D9FA2-AAE4-44D4-99AA-E245A03FA87A}" type="datetime1">
              <a:rPr lang="en-US"/>
              <a:pPr>
                <a:defRPr/>
              </a:pPr>
              <a:t>7/11/2022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F2D3EC5F-74F4-458E-9D6F-44A38049E5FC}" type="slidenum">
              <a:rPr lang="en-US" altLang="en-US"/>
              <a:pPr/>
              <a:t>‹#›</a:t>
            </a:fld>
            <a:r>
              <a:rPr lang="en-US" altLang="en-US"/>
              <a:t>/40</a:t>
            </a:r>
          </a:p>
        </p:txBody>
      </p:sp>
    </p:spTree>
    <p:extLst>
      <p:ext uri="{BB962C8B-B14F-4D97-AF65-F5344CB8AC3E}">
        <p14:creationId xmlns:p14="http://schemas.microsoft.com/office/powerpoint/2010/main" val="236975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6E72A66-B741-4FC2-9F62-0A9297E585EE}" type="datetime1">
              <a:rPr lang="en-US"/>
              <a:pPr>
                <a:defRPr/>
              </a:pPr>
              <a:t>7/11/2022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45E85E7C-1DCE-46DD-BF9D-04680EEF9241}" type="slidenum">
              <a:rPr lang="en-US" altLang="en-US"/>
              <a:pPr/>
              <a:t>‹#›</a:t>
            </a:fld>
            <a:r>
              <a:rPr lang="en-US" altLang="en-US"/>
              <a:t>/40</a:t>
            </a:r>
          </a:p>
        </p:txBody>
      </p:sp>
    </p:spTree>
    <p:extLst>
      <p:ext uri="{BB962C8B-B14F-4D97-AF65-F5344CB8AC3E}">
        <p14:creationId xmlns:p14="http://schemas.microsoft.com/office/powerpoint/2010/main" val="61528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8D4D393-2583-4BEE-B0AC-E4BB69A6A9BB}" type="datetime1">
              <a:rPr lang="en-US"/>
              <a:pPr>
                <a:defRPr/>
              </a:pPr>
              <a:t>7/11/2022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9D2CE05B-AF61-4D87-A258-2C61D2BCBC81}" type="slidenum">
              <a:rPr lang="en-US" altLang="en-US"/>
              <a:pPr/>
              <a:t>‹#›</a:t>
            </a:fld>
            <a:r>
              <a:rPr lang="en-US" altLang="en-US"/>
              <a:t>/40</a:t>
            </a:r>
          </a:p>
        </p:txBody>
      </p:sp>
    </p:spTree>
    <p:extLst>
      <p:ext uri="{BB962C8B-B14F-4D97-AF65-F5344CB8AC3E}">
        <p14:creationId xmlns:p14="http://schemas.microsoft.com/office/powerpoint/2010/main" val="2604973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80D8E56B-45F9-4570-B8B8-29CA6B94A6EA}" type="datetime1">
              <a:rPr lang="en-US"/>
              <a:pPr>
                <a:defRPr/>
              </a:pPr>
              <a:t>7/11/2022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EE4891E-1EF6-4E9B-9911-CC0CA3832AC6}"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22098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I/O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Disks</a:t>
            </a:r>
            <a:r>
              <a:rPr lang="en-US" altLang="en-US" sz="400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3</a:t>
            </a:r>
          </a:p>
        </p:txBody>
      </p:sp>
      <p:sp>
        <p:nvSpPr>
          <p:cNvPr id="11267" name="Rectangle 3"/>
          <p:cNvSpPr>
            <a:spLocks noGrp="1"/>
          </p:cNvSpPr>
          <p:nvPr>
            <p:ph type="body" sz="half" idx="4294967295"/>
          </p:nvPr>
        </p:nvSpPr>
        <p:spPr>
          <a:xfrm>
            <a:off x="0" y="1066800"/>
            <a:ext cx="9144000" cy="5105400"/>
          </a:xfrm>
        </p:spPr>
        <p:txBody>
          <a:bodyPr/>
          <a:lstStyle/>
          <a:p>
            <a:pPr algn="just">
              <a:lnSpc>
                <a:spcPct val="80000"/>
              </a:lnSpc>
            </a:pPr>
            <a:r>
              <a:rPr lang="en-US" altLang="en-US" sz="2400">
                <a:latin typeface="Times New Roman" panose="02020603050405020304" pitchFamily="18" charset="0"/>
                <a:cs typeface="Times New Roman" panose="02020603050405020304" pitchFamily="18" charset="0"/>
              </a:rPr>
              <a:t>Is a </a:t>
            </a:r>
            <a:r>
              <a:rPr lang="en-US" altLang="en-US" sz="2400" b="1">
                <a:latin typeface="Times New Roman" panose="02020603050405020304" pitchFamily="18" charset="0"/>
                <a:cs typeface="Times New Roman" panose="02020603050405020304" pitchFamily="18" charset="0"/>
              </a:rPr>
              <a:t>simplified</a:t>
            </a:r>
            <a:r>
              <a:rPr lang="en-US" altLang="en-US" sz="2400">
                <a:latin typeface="Times New Roman" panose="02020603050405020304" pitchFamily="18" charset="0"/>
                <a:cs typeface="Times New Roman" panose="02020603050405020304" pitchFamily="18" charset="0"/>
              </a:rPr>
              <a:t> version of </a:t>
            </a:r>
            <a:r>
              <a:rPr lang="en-US" altLang="en-US" sz="2400" b="1">
                <a:latin typeface="Times New Roman" panose="02020603050405020304" pitchFamily="18" charset="0"/>
                <a:cs typeface="Times New Roman" panose="02020603050405020304" pitchFamily="18" charset="0"/>
              </a:rPr>
              <a:t>RAID level 2</a:t>
            </a:r>
          </a:p>
          <a:p>
            <a:pPr algn="just">
              <a:lnSpc>
                <a:spcPct val="80000"/>
              </a:lnSpc>
            </a:pPr>
            <a:r>
              <a:rPr lang="en-US" altLang="en-US" sz="2400">
                <a:latin typeface="Times New Roman" panose="02020603050405020304" pitchFamily="18" charset="0"/>
                <a:cs typeface="Times New Roman" panose="02020603050405020304" pitchFamily="18" charset="0"/>
              </a:rPr>
              <a:t>A </a:t>
            </a:r>
            <a:r>
              <a:rPr lang="en-US" altLang="en-US" sz="2400" b="1">
                <a:latin typeface="Times New Roman" panose="02020603050405020304" pitchFamily="18" charset="0"/>
                <a:cs typeface="Times New Roman" panose="02020603050405020304" pitchFamily="18" charset="0"/>
              </a:rPr>
              <a:t>single parity bit </a:t>
            </a:r>
            <a:r>
              <a:rPr lang="en-US" altLang="en-US" sz="2400">
                <a:latin typeface="Times New Roman" panose="02020603050405020304" pitchFamily="18" charset="0"/>
                <a:cs typeface="Times New Roman" panose="02020603050405020304" pitchFamily="18" charset="0"/>
              </a:rPr>
              <a:t>is </a:t>
            </a:r>
            <a:r>
              <a:rPr lang="en-US" altLang="en-US" sz="2400" b="1">
                <a:latin typeface="Times New Roman" panose="02020603050405020304" pitchFamily="18" charset="0"/>
                <a:cs typeface="Times New Roman" panose="02020603050405020304" pitchFamily="18" charset="0"/>
              </a:rPr>
              <a:t>computed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for each data word and written to a parity drive</a:t>
            </a:r>
          </a:p>
          <a:p>
            <a:pPr algn="just">
              <a:lnSpc>
                <a:spcPct val="80000"/>
              </a:lnSpc>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drives</a:t>
            </a:r>
            <a:r>
              <a:rPr lang="en-US" altLang="en-US" sz="2400">
                <a:latin typeface="Times New Roman" panose="02020603050405020304" pitchFamily="18" charset="0"/>
                <a:cs typeface="Times New Roman" panose="02020603050405020304" pitchFamily="18" charset="0"/>
              </a:rPr>
              <a:t> must be </a:t>
            </a:r>
            <a:r>
              <a:rPr lang="en-US" altLang="en-US" sz="2400" b="1">
                <a:latin typeface="Times New Roman" panose="02020603050405020304" pitchFamily="18" charset="0"/>
                <a:cs typeface="Times New Roman" panose="02020603050405020304" pitchFamily="18" charset="0"/>
              </a:rPr>
              <a:t>exactly synchronized since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individual data words </a:t>
            </a:r>
            <a:r>
              <a:rPr lang="en-US" altLang="en-US" sz="2400">
                <a:latin typeface="Times New Roman" panose="02020603050405020304" pitchFamily="18" charset="0"/>
                <a:cs typeface="Times New Roman" panose="02020603050405020304" pitchFamily="18" charset="0"/>
              </a:rPr>
              <a:t>are </a:t>
            </a:r>
            <a:r>
              <a:rPr lang="en-US" altLang="en-US" sz="2400" b="1">
                <a:latin typeface="Times New Roman" panose="02020603050405020304" pitchFamily="18" charset="0"/>
                <a:cs typeface="Times New Roman" panose="02020603050405020304" pitchFamily="18" charset="0"/>
              </a:rPr>
              <a:t>spread over multiple drives</a:t>
            </a:r>
          </a:p>
          <a:p>
            <a:pPr algn="just">
              <a:lnSpc>
                <a:spcPct val="80000"/>
              </a:lnSpc>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drive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crashes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and</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single parity gives</a:t>
            </a:r>
            <a:r>
              <a:rPr lang="en-US" altLang="en-US" sz="2400">
                <a:latin typeface="Times New Roman" panose="02020603050405020304" pitchFamily="18" charset="0"/>
                <a:cs typeface="Times New Roman" panose="02020603050405020304" pitchFamily="18" charset="0"/>
              </a:rPr>
              <a:t> only </a:t>
            </a:r>
            <a:r>
              <a:rPr lang="en-US" altLang="en-US" sz="2400" b="1">
                <a:latin typeface="Times New Roman" panose="02020603050405020304" pitchFamily="18" charset="0"/>
                <a:cs typeface="Times New Roman" panose="02020603050405020304" pitchFamily="18" charset="0"/>
              </a:rPr>
              <a:t>error detection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not error correction</a:t>
            </a:r>
            <a:r>
              <a:rPr lang="en-US" altLang="en-US" sz="2400">
                <a:latin typeface="Times New Roman" panose="02020603050405020304" pitchFamily="18" charset="0"/>
                <a:cs typeface="Times New Roman" panose="02020603050405020304" pitchFamily="18" charset="0"/>
              </a:rPr>
              <a:t>, it provides full 1 bit error correction since the position of the bad bit is known</a:t>
            </a:r>
          </a:p>
          <a:p>
            <a:pPr algn="just">
              <a:lnSpc>
                <a:spcPct val="80000"/>
              </a:lnSpc>
            </a:pPr>
            <a:r>
              <a:rPr lang="en-US" altLang="en-US" sz="2400" b="1">
                <a:latin typeface="Times New Roman" panose="02020603050405020304" pitchFamily="18" charset="0"/>
                <a:cs typeface="Times New Roman" panose="02020603050405020304" pitchFamily="18" charset="0"/>
              </a:rPr>
              <a:t>If</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drive crashes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controller</a:t>
            </a:r>
            <a:r>
              <a:rPr lang="en-US" altLang="en-US" sz="2400">
                <a:latin typeface="Times New Roman" panose="02020603050405020304" pitchFamily="18" charset="0"/>
                <a:cs typeface="Times New Roman" panose="02020603050405020304" pitchFamily="18" charset="0"/>
              </a:rPr>
              <a:t> just </a:t>
            </a:r>
            <a:r>
              <a:rPr lang="en-US" altLang="en-US" sz="2400" b="1">
                <a:latin typeface="Times New Roman" panose="02020603050405020304" pitchFamily="18" charset="0"/>
                <a:cs typeface="Times New Roman" panose="02020603050405020304" pitchFamily="18" charset="0"/>
              </a:rPr>
              <a:t>pretends</a:t>
            </a:r>
            <a:r>
              <a:rPr lang="en-US" altLang="en-US" sz="2400">
                <a:latin typeface="Times New Roman" panose="02020603050405020304" pitchFamily="18" charset="0"/>
                <a:cs typeface="Times New Roman" panose="02020603050405020304" pitchFamily="18" charset="0"/>
              </a:rPr>
              <a:t> that its </a:t>
            </a:r>
            <a:r>
              <a:rPr lang="en-US" altLang="en-US" sz="2400" b="1">
                <a:latin typeface="Times New Roman" panose="02020603050405020304" pitchFamily="18" charset="0"/>
                <a:cs typeface="Times New Roman" panose="02020603050405020304" pitchFamily="18" charset="0"/>
              </a:rPr>
              <a:t>bit are 0s. </a:t>
            </a:r>
            <a:r>
              <a:rPr lang="en-US" altLang="en-US" sz="2400">
                <a:latin typeface="Times New Roman" panose="02020603050405020304" pitchFamily="18" charset="0"/>
                <a:cs typeface="Times New Roman" panose="02020603050405020304" pitchFamily="18" charset="0"/>
              </a:rPr>
              <a:t>If a word has a parity error, the bit from the dead drive must have been a 1</a:t>
            </a:r>
          </a:p>
          <a:p>
            <a:pPr algn="just">
              <a:lnSpc>
                <a:spcPct val="80000"/>
              </a:lnSpc>
            </a:pPr>
            <a:r>
              <a:rPr lang="en-US" altLang="en-US" sz="2400" b="1">
                <a:latin typeface="Times New Roman" panose="02020603050405020304" pitchFamily="18" charset="0"/>
                <a:cs typeface="Times New Roman" panose="02020603050405020304" pitchFamily="18" charset="0"/>
              </a:rPr>
              <a:t>Advantage</a:t>
            </a:r>
          </a:p>
          <a:p>
            <a:pPr lvl="1" algn="just">
              <a:lnSpc>
                <a:spcPct val="80000"/>
              </a:lnSpc>
            </a:pPr>
            <a:r>
              <a:rPr lang="en-US" altLang="en-US" sz="2000" b="1">
                <a:latin typeface="Times New Roman" panose="02020603050405020304" pitchFamily="18" charset="0"/>
                <a:cs typeface="Times New Roman" panose="02020603050405020304" pitchFamily="18" charset="0"/>
              </a:rPr>
              <a:t>Offer</a:t>
            </a:r>
            <a:r>
              <a:rPr lang="en-US" altLang="en-US" sz="2000">
                <a:latin typeface="Times New Roman" panose="02020603050405020304" pitchFamily="18" charset="0"/>
                <a:cs typeface="Times New Roman" panose="02020603050405020304" pitchFamily="18" charset="0"/>
              </a:rPr>
              <a:t> very </a:t>
            </a:r>
            <a:r>
              <a:rPr lang="en-US" altLang="en-US" sz="2000" b="1">
                <a:latin typeface="Times New Roman" panose="02020603050405020304" pitchFamily="18" charset="0"/>
                <a:cs typeface="Times New Roman" panose="02020603050405020304" pitchFamily="18" charset="0"/>
              </a:rPr>
              <a:t>high data rates</a:t>
            </a:r>
          </a:p>
          <a:p>
            <a:pPr algn="just">
              <a:lnSpc>
                <a:spcPct val="80000"/>
              </a:lnSpc>
            </a:pPr>
            <a:r>
              <a:rPr lang="en-US" altLang="en-US" sz="2400" b="1">
                <a:latin typeface="Times New Roman" panose="02020603050405020304" pitchFamily="18" charset="0"/>
                <a:cs typeface="Times New Roman" panose="02020603050405020304" pitchFamily="18" charset="0"/>
              </a:rPr>
              <a:t>Disadvantage</a:t>
            </a:r>
          </a:p>
          <a:p>
            <a:pPr lvl="1" algn="just">
              <a:lnSpc>
                <a:spcPct val="80000"/>
              </a:lnSpc>
            </a:pPr>
            <a:r>
              <a:rPr lang="en-US" altLang="en-US" sz="2000">
                <a:latin typeface="Times New Roman" panose="02020603050405020304" pitchFamily="18" charset="0"/>
                <a:cs typeface="Times New Roman" panose="02020603050405020304" pitchFamily="18" charset="0"/>
              </a:rPr>
              <a:t>The number of separate I/O requests per second they can handle is no better than for a single drive</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5732463"/>
            <a:ext cx="4724400"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4"/>
          <p:cNvSpPr txBox="1">
            <a:spLocks noChangeArrowheads="1"/>
          </p:cNvSpPr>
          <p:nvPr/>
        </p:nvSpPr>
        <p:spPr bwMode="auto">
          <a:xfrm>
            <a:off x="1295400" y="6172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4 &amp; Level 5</a:t>
            </a:r>
          </a:p>
        </p:txBody>
      </p:sp>
      <p:sp>
        <p:nvSpPr>
          <p:cNvPr id="12291" name="Rectangle 3"/>
          <p:cNvSpPr>
            <a:spLocks noGrp="1"/>
          </p:cNvSpPr>
          <p:nvPr>
            <p:ph type="body" sz="half" idx="4294967295"/>
          </p:nvPr>
        </p:nvSpPr>
        <p:spPr>
          <a:xfrm>
            <a:off x="0" y="1066800"/>
            <a:ext cx="9144000" cy="5943600"/>
          </a:xfrm>
        </p:spPr>
        <p:txBody>
          <a:bodyPr/>
          <a:lstStyle/>
          <a:p>
            <a:pPr algn="just">
              <a:lnSpc>
                <a:spcPct val="90000"/>
              </a:lnSpc>
            </a:pPr>
            <a:r>
              <a:rPr lang="en-US" altLang="en-US" sz="2400" b="1">
                <a:latin typeface="Times New Roman" panose="02020603050405020304" pitchFamily="18" charset="0"/>
                <a:cs typeface="Times New Roman" panose="02020603050405020304" pitchFamily="18" charset="0"/>
              </a:rPr>
              <a:t>Work with strips</a:t>
            </a:r>
            <a:r>
              <a:rPr lang="en-US" altLang="en-US" sz="2400">
                <a:latin typeface="Times New Roman" panose="02020603050405020304" pitchFamily="18" charset="0"/>
                <a:cs typeface="Times New Roman" panose="02020603050405020304" pitchFamily="18" charset="0"/>
              </a:rPr>
              <a:t>, not individual words with parity and do not require synchronized drives</a:t>
            </a:r>
          </a:p>
          <a:p>
            <a:pPr algn="just">
              <a:lnSpc>
                <a:spcPct val="90000"/>
              </a:lnSpc>
            </a:pPr>
            <a:r>
              <a:rPr lang="en-US" altLang="en-US" sz="2400">
                <a:latin typeface="Times New Roman" panose="02020603050405020304" pitchFamily="18" charset="0"/>
                <a:cs typeface="Times New Roman" panose="02020603050405020304" pitchFamily="18" charset="0"/>
              </a:rPr>
              <a:t>RAID 4 </a:t>
            </a:r>
          </a:p>
          <a:p>
            <a:pPr lvl="1" algn="just">
              <a:lnSpc>
                <a:spcPct val="90000"/>
              </a:lnSpc>
            </a:pPr>
            <a:r>
              <a:rPr lang="en-US" altLang="en-US" sz="2000">
                <a:latin typeface="Times New Roman" panose="02020603050405020304" pitchFamily="18" charset="0"/>
                <a:cs typeface="Times New Roman" panose="02020603050405020304" pitchFamily="18" charset="0"/>
              </a:rPr>
              <a:t>Is </a:t>
            </a:r>
            <a:r>
              <a:rPr lang="en-US" altLang="en-US" sz="2000" b="1">
                <a:latin typeface="Times New Roman" panose="02020603050405020304" pitchFamily="18" charset="0"/>
                <a:cs typeface="Times New Roman" panose="02020603050405020304" pitchFamily="18" charset="0"/>
              </a:rPr>
              <a:t>like RAID </a:t>
            </a:r>
            <a:r>
              <a:rPr lang="en-US" altLang="en-US" sz="2000">
                <a:latin typeface="Times New Roman" panose="02020603050405020304" pitchFamily="18" charset="0"/>
                <a:cs typeface="Times New Roman" panose="02020603050405020304" pitchFamily="18" charset="0"/>
              </a:rPr>
              <a:t>0, with a </a:t>
            </a:r>
            <a:r>
              <a:rPr lang="en-US" altLang="en-US" sz="2000" b="1">
                <a:latin typeface="Times New Roman" panose="02020603050405020304" pitchFamily="18" charset="0"/>
                <a:cs typeface="Times New Roman" panose="02020603050405020304" pitchFamily="18" charset="0"/>
              </a:rPr>
              <a:t>strip-for-strip parity written onto an extra drive</a:t>
            </a:r>
          </a:p>
          <a:p>
            <a:pPr lvl="1" algn="just">
              <a:lnSpc>
                <a:spcPct val="90000"/>
              </a:lnSpc>
            </a:pPr>
            <a:r>
              <a:rPr lang="en-US" altLang="en-US" sz="2000">
                <a:latin typeface="Times New Roman" panose="02020603050405020304" pitchFamily="18" charset="0"/>
                <a:cs typeface="Times New Roman" panose="02020603050405020304" pitchFamily="18" charset="0"/>
              </a:rPr>
              <a:t>If a </a:t>
            </a:r>
            <a:r>
              <a:rPr lang="en-US" altLang="en-US" sz="2000" b="1">
                <a:latin typeface="Times New Roman" panose="02020603050405020304" pitchFamily="18" charset="0"/>
                <a:cs typeface="Times New Roman" panose="02020603050405020304" pitchFamily="18" charset="0"/>
              </a:rPr>
              <a:t>drive crashes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lost bytes </a:t>
            </a:r>
            <a:r>
              <a:rPr lang="en-US" altLang="en-US" sz="2000">
                <a:latin typeface="Times New Roman" panose="02020603050405020304" pitchFamily="18" charset="0"/>
                <a:cs typeface="Times New Roman" panose="02020603050405020304" pitchFamily="18" charset="0"/>
              </a:rPr>
              <a:t>can </a:t>
            </a:r>
            <a:r>
              <a:rPr lang="en-US" altLang="en-US" sz="2000" b="1">
                <a:latin typeface="Times New Roman" panose="02020603050405020304" pitchFamily="18" charset="0"/>
                <a:cs typeface="Times New Roman" panose="02020603050405020304" pitchFamily="18" charset="0"/>
              </a:rPr>
              <a:t>be recomputed from the parity drive by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reading</a:t>
            </a:r>
            <a:r>
              <a:rPr lang="en-US" altLang="en-US" sz="2000">
                <a:latin typeface="Times New Roman" panose="02020603050405020304" pitchFamily="18" charset="0"/>
                <a:cs typeface="Times New Roman" panose="02020603050405020304" pitchFamily="18" charset="0"/>
              </a:rPr>
              <a:t> the entire set of drives</a:t>
            </a:r>
          </a:p>
          <a:p>
            <a:pPr lvl="1" algn="just">
              <a:lnSpc>
                <a:spcPct val="90000"/>
              </a:lnSpc>
            </a:pPr>
            <a:r>
              <a:rPr lang="en-US" altLang="en-US" sz="2000">
                <a:latin typeface="Times New Roman" panose="02020603050405020304" pitchFamily="18" charset="0"/>
                <a:cs typeface="Times New Roman" panose="02020603050405020304" pitchFamily="18" charset="0"/>
              </a:rPr>
              <a:t>Protects the loss of a drive but performs poorly for small updates. If one sector is changed, it is necessary to read all the drives in order to recalculate the parity, which must then be rewritten</a:t>
            </a:r>
          </a:p>
          <a:p>
            <a:pPr lvl="1" algn="just">
              <a:lnSpc>
                <a:spcPct val="90000"/>
              </a:lnSpc>
            </a:pPr>
            <a:r>
              <a:rPr lang="en-US" altLang="en-US" sz="2000">
                <a:latin typeface="Times New Roman" panose="02020603050405020304" pitchFamily="18" charset="0"/>
                <a:cs typeface="Times New Roman" panose="02020603050405020304" pitchFamily="18" charset="0"/>
              </a:rPr>
              <a:t>Optimization, the old user data and the old parity data is read and recompute the new parity from them → small update requires 2 reads and 2 writes</a:t>
            </a:r>
          </a:p>
          <a:p>
            <a:pPr lvl="1" algn="just">
              <a:lnSpc>
                <a:spcPct val="90000"/>
              </a:lnSpc>
            </a:pPr>
            <a:r>
              <a:rPr lang="en-US" altLang="en-US" sz="2000" b="1">
                <a:latin typeface="Times New Roman" panose="02020603050405020304" pitchFamily="18" charset="0"/>
                <a:cs typeface="Times New Roman" panose="02020603050405020304" pitchFamily="18" charset="0"/>
              </a:rPr>
              <a:t>Disadvantages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bottleneck</a:t>
            </a:r>
            <a:r>
              <a:rPr lang="en-US" altLang="en-US" sz="2000">
                <a:latin typeface="Times New Roman" panose="02020603050405020304" pitchFamily="18" charset="0"/>
                <a:cs typeface="Times New Roman" panose="02020603050405020304" pitchFamily="18" charset="0"/>
              </a:rPr>
              <a:t> due to the heavy load on the parity drive</a:t>
            </a:r>
          </a:p>
          <a:p>
            <a:pPr algn="just">
              <a:lnSpc>
                <a:spcPct val="90000"/>
              </a:lnSpc>
            </a:pPr>
            <a:r>
              <a:rPr lang="en-US" altLang="en-US" sz="2400" b="1">
                <a:latin typeface="Times New Roman" panose="02020603050405020304" pitchFamily="18" charset="0"/>
                <a:cs typeface="Times New Roman" panose="02020603050405020304" pitchFamily="18" charset="0"/>
              </a:rPr>
              <a:t>RAID 5</a:t>
            </a:r>
          </a:p>
          <a:p>
            <a:pPr lvl="1" algn="just">
              <a:lnSpc>
                <a:spcPct val="9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bottleneck</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eliminated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by distributing the parity bits uniformly over all the drives, RR</a:t>
            </a:r>
          </a:p>
          <a:p>
            <a:pPr lvl="1" algn="just">
              <a:lnSpc>
                <a:spcPct val="90000"/>
              </a:lnSpc>
            </a:pPr>
            <a:r>
              <a:rPr lang="en-US" altLang="en-US" sz="2000">
                <a:latin typeface="Times New Roman" panose="02020603050405020304" pitchFamily="18" charset="0"/>
                <a:cs typeface="Times New Roman" panose="02020603050405020304" pitchFamily="18" charset="0"/>
              </a:rPr>
              <a:t>If the </a:t>
            </a:r>
            <a:r>
              <a:rPr lang="en-US" altLang="en-US" sz="2000" b="1">
                <a:latin typeface="Times New Roman" panose="02020603050405020304" pitchFamily="18" charset="0"/>
                <a:cs typeface="Times New Roman" panose="02020603050405020304" pitchFamily="18" charset="0"/>
              </a:rPr>
              <a:t>drive crashes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reconstructing</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contents</a:t>
            </a:r>
            <a:r>
              <a:rPr lang="en-US" altLang="en-US" sz="2000">
                <a:latin typeface="Times New Roman" panose="02020603050405020304" pitchFamily="18" charset="0"/>
                <a:cs typeface="Times New Roman" panose="02020603050405020304" pitchFamily="18" charset="0"/>
              </a:rPr>
              <a:t> of the </a:t>
            </a:r>
            <a:r>
              <a:rPr lang="en-US" altLang="en-US" sz="2000" b="1">
                <a:latin typeface="Times New Roman" panose="02020603050405020304" pitchFamily="18" charset="0"/>
                <a:cs typeface="Times New Roman" panose="02020603050405020304" pitchFamily="18" charset="0"/>
              </a:rPr>
              <a:t>failed drive is a complex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4 &amp; Level 5</a:t>
            </a:r>
          </a:p>
        </p:txBody>
      </p:sp>
      <p:pic>
        <p:nvPicPr>
          <p:cNvPr id="133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19200"/>
            <a:ext cx="7010400" cy="471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4"/>
          <p:cNvSpPr txBox="1">
            <a:spLocks noChangeArrowheads="1"/>
          </p:cNvSpPr>
          <p:nvPr/>
        </p:nvSpPr>
        <p:spPr bwMode="auto">
          <a:xfrm>
            <a:off x="3962400" y="6172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Disk Arm Scheduling Algorithms</a:t>
            </a:r>
          </a:p>
        </p:txBody>
      </p:sp>
      <p:sp>
        <p:nvSpPr>
          <p:cNvPr id="14339" name="Rectangle 3"/>
          <p:cNvSpPr>
            <a:spLocks noGrp="1"/>
          </p:cNvSpPr>
          <p:nvPr>
            <p:ph type="body" sz="half" idx="4294967295"/>
          </p:nvPr>
        </p:nvSpPr>
        <p:spPr>
          <a:xfrm>
            <a:off x="228600" y="1447800"/>
            <a:ext cx="8915400" cy="5410200"/>
          </a:xfrm>
        </p:spPr>
        <p:txBody>
          <a:bodyPr/>
          <a:lstStyle/>
          <a:p>
            <a:pPr algn="just"/>
            <a:r>
              <a:rPr lang="en-US" altLang="en-US" sz="2800" b="1">
                <a:latin typeface="Times New Roman" panose="02020603050405020304" pitchFamily="18" charset="0"/>
                <a:cs typeface="Times New Roman" panose="02020603050405020304" pitchFamily="18" charset="0"/>
              </a:rPr>
              <a:t>How long </a:t>
            </a:r>
            <a:r>
              <a:rPr lang="en-US" altLang="en-US" sz="2800">
                <a:latin typeface="Times New Roman" panose="02020603050405020304" pitchFamily="18" charset="0"/>
                <a:cs typeface="Times New Roman" panose="02020603050405020304" pitchFamily="18" charset="0"/>
              </a:rPr>
              <a:t>disk drivers to </a:t>
            </a:r>
            <a:r>
              <a:rPr lang="en-US" altLang="en-US" sz="2800" b="1">
                <a:latin typeface="Times New Roman" panose="02020603050405020304" pitchFamily="18" charset="0"/>
                <a:cs typeface="Times New Roman" panose="02020603050405020304" pitchFamily="18" charset="0"/>
              </a:rPr>
              <a:t>read or write a disk block</a:t>
            </a:r>
            <a:r>
              <a:rPr lang="en-US" altLang="en-US" sz="2800">
                <a:latin typeface="Times New Roman" panose="02020603050405020304" pitchFamily="18" charset="0"/>
                <a:cs typeface="Times New Roman" panose="02020603050405020304" pitchFamily="18" charset="0"/>
              </a:rPr>
              <a:t>?</a:t>
            </a:r>
          </a:p>
          <a:p>
            <a:pPr algn="just"/>
            <a:r>
              <a:rPr lang="en-US" altLang="en-US" sz="2800">
                <a:latin typeface="Times New Roman" panose="02020603050405020304" pitchFamily="18" charset="0"/>
                <a:cs typeface="Times New Roman" panose="02020603050405020304" pitchFamily="18" charset="0"/>
              </a:rPr>
              <a:t>The </a:t>
            </a:r>
            <a:r>
              <a:rPr lang="en-US" altLang="en-US" sz="2800" b="1">
                <a:latin typeface="Times New Roman" panose="02020603050405020304" pitchFamily="18" charset="0"/>
                <a:cs typeface="Times New Roman" panose="02020603050405020304" pitchFamily="18" charset="0"/>
              </a:rPr>
              <a:t>time</a:t>
            </a:r>
            <a:r>
              <a:rPr lang="en-US" altLang="en-US" sz="2800">
                <a:latin typeface="Times New Roman" panose="02020603050405020304" pitchFamily="18" charset="0"/>
                <a:cs typeface="Times New Roman" panose="02020603050405020304" pitchFamily="18" charset="0"/>
              </a:rPr>
              <a:t> required is </a:t>
            </a:r>
            <a:r>
              <a:rPr lang="en-US" altLang="en-US" sz="2800" b="1">
                <a:latin typeface="Times New Roman" panose="02020603050405020304" pitchFamily="18" charset="0"/>
                <a:cs typeface="Times New Roman" panose="02020603050405020304" pitchFamily="18" charset="0"/>
              </a:rPr>
              <a:t>determined</a:t>
            </a:r>
            <a:r>
              <a:rPr lang="en-US" altLang="en-US" sz="2800">
                <a:latin typeface="Times New Roman" panose="02020603050405020304" pitchFamily="18" charset="0"/>
                <a:cs typeface="Times New Roman" panose="02020603050405020304" pitchFamily="18" charset="0"/>
              </a:rPr>
              <a:t> by </a:t>
            </a:r>
            <a:r>
              <a:rPr lang="en-US" altLang="en-US" sz="2800" b="1">
                <a:latin typeface="Times New Roman" panose="02020603050405020304" pitchFamily="18" charset="0"/>
                <a:cs typeface="Times New Roman" panose="02020603050405020304" pitchFamily="18" charset="0"/>
              </a:rPr>
              <a:t>3 factors</a:t>
            </a:r>
          </a:p>
          <a:p>
            <a:pPr lvl="1" algn="just"/>
            <a:r>
              <a:rPr lang="en-US" altLang="en-US" sz="2400" b="1">
                <a:latin typeface="Times New Roman" panose="02020603050405020304" pitchFamily="18" charset="0"/>
                <a:cs typeface="Times New Roman" panose="02020603050405020304" pitchFamily="18" charset="0"/>
              </a:rPr>
              <a:t>Seek time </a:t>
            </a:r>
            <a:r>
              <a:rPr lang="en-US" altLang="en-US" sz="2400">
                <a:latin typeface="Times New Roman" panose="02020603050405020304" pitchFamily="18" charset="0"/>
                <a:cs typeface="Times New Roman" panose="02020603050405020304" pitchFamily="18" charset="0"/>
              </a:rPr>
              <a:t>(the time to </a:t>
            </a:r>
            <a:r>
              <a:rPr lang="en-US" altLang="en-US" sz="2400" b="1">
                <a:latin typeface="Times New Roman" panose="02020603050405020304" pitchFamily="18" charset="0"/>
                <a:cs typeface="Times New Roman" panose="02020603050405020304" pitchFamily="18" charset="0"/>
              </a:rPr>
              <a:t>move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arm</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to</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proper cylinder</a:t>
            </a:r>
            <a:r>
              <a:rPr lang="en-US" altLang="en-US" sz="2400">
                <a:latin typeface="Times New Roman" panose="02020603050405020304" pitchFamily="18" charset="0"/>
                <a:cs typeface="Times New Roman" panose="02020603050405020304" pitchFamily="18" charset="0"/>
              </a:rPr>
              <a:t>)</a:t>
            </a:r>
          </a:p>
          <a:p>
            <a:pPr lvl="1" algn="just"/>
            <a:r>
              <a:rPr lang="en-US" altLang="en-US" sz="2400" b="1">
                <a:latin typeface="Times New Roman" panose="02020603050405020304" pitchFamily="18" charset="0"/>
                <a:cs typeface="Times New Roman" panose="02020603050405020304" pitchFamily="18" charset="0"/>
              </a:rPr>
              <a:t>Rotational delay </a:t>
            </a: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time</a:t>
            </a:r>
            <a:r>
              <a:rPr lang="en-US" altLang="en-US" sz="2400">
                <a:latin typeface="Times New Roman" panose="02020603050405020304" pitchFamily="18" charset="0"/>
                <a:cs typeface="Times New Roman" panose="02020603050405020304" pitchFamily="18" charset="0"/>
              </a:rPr>
              <a:t> for the </a:t>
            </a:r>
            <a:r>
              <a:rPr lang="en-US" altLang="en-US" sz="2400" b="1">
                <a:latin typeface="Times New Roman" panose="02020603050405020304" pitchFamily="18" charset="0"/>
                <a:cs typeface="Times New Roman" panose="02020603050405020304" pitchFamily="18" charset="0"/>
              </a:rPr>
              <a:t>proper</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sector</a:t>
            </a:r>
            <a:r>
              <a:rPr lang="en-US" altLang="en-US" sz="2400">
                <a:latin typeface="Times New Roman" panose="02020603050405020304" pitchFamily="18" charset="0"/>
                <a:cs typeface="Times New Roman" panose="02020603050405020304" pitchFamily="18" charset="0"/>
              </a:rPr>
              <a:t> to rotate under the head)</a:t>
            </a:r>
          </a:p>
          <a:p>
            <a:pPr lvl="1" algn="just"/>
            <a:r>
              <a:rPr lang="en-US" altLang="en-US" sz="2400" b="1">
                <a:latin typeface="Times New Roman" panose="02020603050405020304" pitchFamily="18" charset="0"/>
                <a:cs typeface="Times New Roman" panose="02020603050405020304" pitchFamily="18" charset="0"/>
              </a:rPr>
              <a:t>Actual data transfer time</a:t>
            </a:r>
          </a:p>
          <a:p>
            <a:pPr algn="just"/>
            <a:r>
              <a:rPr lang="en-US" altLang="en-US" sz="2800">
                <a:latin typeface="Times New Roman" panose="02020603050405020304" pitchFamily="18" charset="0"/>
                <a:cs typeface="Times New Roman" panose="02020603050405020304" pitchFamily="18" charset="0"/>
              </a:rPr>
              <a:t>For most disks, the </a:t>
            </a:r>
            <a:r>
              <a:rPr lang="en-US" altLang="en-US" sz="2800" b="1">
                <a:latin typeface="Times New Roman" panose="02020603050405020304" pitchFamily="18" charset="0"/>
                <a:cs typeface="Times New Roman" panose="02020603050405020304" pitchFamily="18" charset="0"/>
              </a:rPr>
              <a:t>seek time dominates </a:t>
            </a:r>
            <a:r>
              <a:rPr lang="en-US" altLang="en-US" sz="2800">
                <a:latin typeface="Times New Roman" panose="02020603050405020304" pitchFamily="18" charset="0"/>
                <a:cs typeface="Times New Roman" panose="02020603050405020304" pitchFamily="18" charset="0"/>
              </a:rPr>
              <a:t>the other two times, </a:t>
            </a:r>
            <a:r>
              <a:rPr lang="en-US" altLang="en-US" sz="2800" b="1">
                <a:latin typeface="Times New Roman" panose="02020603050405020304" pitchFamily="18" charset="0"/>
                <a:cs typeface="Times New Roman" panose="02020603050405020304" pitchFamily="18" charset="0"/>
              </a:rPr>
              <a:t>so</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reducing the mean seek time </a:t>
            </a:r>
            <a:r>
              <a:rPr lang="en-US" altLang="en-US" sz="2800">
                <a:latin typeface="Times New Roman" panose="02020603050405020304" pitchFamily="18" charset="0"/>
                <a:cs typeface="Times New Roman" panose="02020603050405020304" pitchFamily="18" charset="0"/>
              </a:rPr>
              <a:t>can </a:t>
            </a:r>
            <a:r>
              <a:rPr lang="en-US" altLang="en-US" sz="2800" b="1">
                <a:latin typeface="Times New Roman" panose="02020603050405020304" pitchFamily="18" charset="0"/>
                <a:cs typeface="Times New Roman" panose="02020603050405020304" pitchFamily="18" charset="0"/>
              </a:rPr>
              <a:t>improve</a:t>
            </a:r>
            <a:r>
              <a:rPr lang="en-US" altLang="en-US" sz="2800">
                <a:latin typeface="Times New Roman" panose="02020603050405020304" pitchFamily="18" charset="0"/>
                <a:cs typeface="Times New Roman" panose="02020603050405020304" pitchFamily="18" charset="0"/>
              </a:rPr>
              <a:t> system </a:t>
            </a:r>
            <a:r>
              <a:rPr lang="en-US" altLang="en-US" sz="2800" b="1">
                <a:latin typeface="Times New Roman" panose="02020603050405020304" pitchFamily="18" charset="0"/>
                <a:cs typeface="Times New Roman" panose="02020603050405020304" pitchFamily="18" charset="0"/>
              </a:rPr>
              <a:t>performance substantially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First-Served (FCFS)</a:t>
            </a:r>
          </a:p>
        </p:txBody>
      </p:sp>
      <p:sp>
        <p:nvSpPr>
          <p:cNvPr id="102403" name="Rectangle 3"/>
          <p:cNvSpPr>
            <a:spLocks noGrp="1"/>
          </p:cNvSpPr>
          <p:nvPr>
            <p:ph type="body" sz="half" idx="4294967295"/>
          </p:nvPr>
        </p:nvSpPr>
        <p:spPr>
          <a:xfrm>
            <a:off x="0" y="1066800"/>
            <a:ext cx="9144000" cy="5791200"/>
          </a:xfrm>
        </p:spPr>
        <p:txBody>
          <a:bodyPr/>
          <a:lstStyle/>
          <a:p>
            <a:pPr algn="just"/>
            <a:r>
              <a:rPr lang="en-US" altLang="en-US" sz="2800" b="1">
                <a:latin typeface="Times New Roman" panose="02020603050405020304" pitchFamily="18" charset="0"/>
                <a:cs typeface="Times New Roman" panose="02020603050405020304" pitchFamily="18" charset="0"/>
              </a:rPr>
              <a:t>Process</a:t>
            </a:r>
            <a:r>
              <a:rPr lang="en-US" altLang="en-US" sz="2800">
                <a:latin typeface="Times New Roman" panose="02020603050405020304" pitchFamily="18" charset="0"/>
                <a:cs typeface="Times New Roman" panose="02020603050405020304" pitchFamily="18" charset="0"/>
              </a:rPr>
              <a:t> request </a:t>
            </a:r>
            <a:r>
              <a:rPr lang="en-US" altLang="en-US" sz="2800" b="1">
                <a:latin typeface="Times New Roman" panose="02020603050405020304" pitchFamily="18" charset="0"/>
                <a:cs typeface="Times New Roman" panose="02020603050405020304" pitchFamily="18" charset="0"/>
              </a:rPr>
              <a:t>sequentially</a:t>
            </a:r>
          </a:p>
          <a:p>
            <a:pPr algn="just"/>
            <a:r>
              <a:rPr lang="en-US" altLang="en-US" sz="2800">
                <a:latin typeface="Times New Roman" panose="02020603050405020304" pitchFamily="18" charset="0"/>
                <a:cs typeface="Times New Roman" panose="02020603050405020304" pitchFamily="18" charset="0"/>
              </a:rPr>
              <a:t>Is </a:t>
            </a:r>
            <a:r>
              <a:rPr lang="en-US" altLang="en-US" sz="2800" b="1">
                <a:latin typeface="Times New Roman" panose="02020603050405020304" pitchFamily="18" charset="0"/>
                <a:cs typeface="Times New Roman" panose="02020603050405020304" pitchFamily="18" charset="0"/>
              </a:rPr>
              <a:t>intrinsically fair</a:t>
            </a:r>
            <a:r>
              <a:rPr lang="en-US" altLang="en-US" sz="2800">
                <a:latin typeface="Times New Roman" panose="02020603050405020304" pitchFamily="18" charset="0"/>
                <a:cs typeface="Times New Roman" panose="02020603050405020304" pitchFamily="18" charset="0"/>
              </a:rPr>
              <a:t>, but it generally </a:t>
            </a:r>
            <a:r>
              <a:rPr lang="en-US" altLang="en-US" sz="2800" b="1">
                <a:latin typeface="Times New Roman" panose="02020603050405020304" pitchFamily="18" charset="0"/>
                <a:cs typeface="Times New Roman" panose="02020603050405020304" pitchFamily="18" charset="0"/>
              </a:rPr>
              <a:t>does not provide </a:t>
            </a:r>
            <a:r>
              <a:rPr lang="en-US" altLang="en-US" sz="2800">
                <a:latin typeface="Times New Roman" panose="02020603050405020304" pitchFamily="18" charset="0"/>
                <a:cs typeface="Times New Roman" panose="02020603050405020304" pitchFamily="18" charset="0"/>
              </a:rPr>
              <a:t>the </a:t>
            </a:r>
            <a:r>
              <a:rPr lang="en-US" altLang="en-US" sz="2800" b="1">
                <a:latin typeface="Times New Roman" panose="02020603050405020304" pitchFamily="18" charset="0"/>
                <a:cs typeface="Times New Roman" panose="02020603050405020304" pitchFamily="18" charset="0"/>
              </a:rPr>
              <a:t>fastest service</a:t>
            </a:r>
          </a:p>
          <a:p>
            <a:pPr algn="just"/>
            <a:r>
              <a:rPr lang="en-US" altLang="en-US" sz="2800" b="1">
                <a:latin typeface="Times New Roman" panose="02020603050405020304" pitchFamily="18" charset="0"/>
                <a:cs typeface="Times New Roman" panose="02020603050405020304" pitchFamily="18" charset="0"/>
              </a:rPr>
              <a:t>Ex</a:t>
            </a:r>
            <a:r>
              <a:rPr lang="en-US" altLang="en-US" sz="2800">
                <a:latin typeface="Times New Roman" panose="02020603050405020304" pitchFamily="18" charset="0"/>
                <a:cs typeface="Times New Roman" panose="02020603050405020304" pitchFamily="18" charset="0"/>
              </a:rPr>
              <a:t>: </a:t>
            </a:r>
          </a:p>
          <a:p>
            <a:pPr lvl="1" algn="just"/>
            <a:r>
              <a:rPr lang="en-US" altLang="en-US" sz="2400" b="1">
                <a:latin typeface="Times New Roman" panose="02020603050405020304" pitchFamily="18" charset="0"/>
                <a:cs typeface="Times New Roman" panose="02020603050405020304" pitchFamily="18" charset="0"/>
              </a:rPr>
              <a:t>A disk queue with requests for I/O blocks on cylinders in orders</a:t>
            </a:r>
          </a:p>
          <a:p>
            <a:pPr lvl="1" algn="just">
              <a:buFont typeface="Arial" panose="020B0604020202020204" pitchFamily="34" charset="0"/>
              <a:buNone/>
            </a:pPr>
            <a:r>
              <a:rPr lang="en-US" altLang="en-US" sz="2400" b="1">
                <a:latin typeface="Times New Roman" panose="02020603050405020304" pitchFamily="18" charset="0"/>
                <a:cs typeface="Times New Roman" panose="02020603050405020304" pitchFamily="18" charset="0"/>
              </a:rPr>
              <a:t>	98, 183, 37, 122, 14, 124, 65, 67</a:t>
            </a:r>
          </a:p>
          <a:p>
            <a:pPr lvl="1" algn="just"/>
            <a:r>
              <a:rPr lang="en-US" altLang="en-US" sz="2400" b="1">
                <a:latin typeface="Times New Roman" panose="02020603050405020304" pitchFamily="18" charset="0"/>
                <a:cs typeface="Times New Roman" panose="02020603050405020304" pitchFamily="18" charset="0"/>
              </a:rPr>
              <a:t>Assume that the disk head is initially at cylinder 53</a:t>
            </a:r>
          </a:p>
          <a:p>
            <a:pPr lvl="1" algn="just"/>
            <a:r>
              <a:rPr lang="en-US" altLang="en-US" sz="2400" b="1">
                <a:latin typeface="Times New Roman" panose="02020603050405020304" pitchFamily="18" charset="0"/>
                <a:cs typeface="Times New Roman" panose="02020603050405020304" pitchFamily="18" charset="0"/>
              </a:rPr>
              <a:t>Result</a:t>
            </a:r>
            <a:r>
              <a:rPr lang="en-US" altLang="en-US" sz="2400">
                <a:latin typeface="Times New Roman" panose="02020603050405020304" pitchFamily="18" charset="0"/>
                <a:cs typeface="Times New Roman" panose="02020603050405020304" pitchFamily="18" charset="0"/>
              </a:rPr>
              <a:t>: 53   98    183     37     122     14     124    65    67</a:t>
            </a:r>
          </a:p>
          <a:p>
            <a:pPr lvl="1" algn="just"/>
            <a:r>
              <a:rPr lang="en-US" altLang="en-US" sz="2400" b="1">
                <a:latin typeface="Times New Roman" panose="02020603050405020304" pitchFamily="18" charset="0"/>
                <a:cs typeface="Times New Roman" panose="02020603050405020304" pitchFamily="18" charset="0"/>
              </a:rPr>
              <a:t>Total head movement of </a:t>
            </a:r>
            <a:r>
              <a:rPr lang="en-US" altLang="en-US" sz="2400">
                <a:latin typeface="Times New Roman" panose="02020603050405020304" pitchFamily="18" charset="0"/>
                <a:cs typeface="Times New Roman" panose="02020603050405020304" pitchFamily="18" charset="0"/>
              </a:rPr>
              <a:t>640 ((98-53)+(183-98)+(183-37)+(122-37)+(122-14)+(124-14)+(124-65)+(67-65))</a:t>
            </a:r>
          </a:p>
          <a:p>
            <a:pPr lvl="1" algn="just"/>
            <a:r>
              <a:rPr lang="en-US" altLang="en-US" sz="2400" b="1">
                <a:latin typeface="Times New Roman" panose="02020603050405020304" pitchFamily="18" charset="0"/>
                <a:cs typeface="Times New Roman" panose="02020603050405020304" pitchFamily="18" charset="0"/>
              </a:rPr>
              <a:t>Average Seek length</a:t>
            </a:r>
            <a:r>
              <a:rPr lang="en-US" altLang="en-US" sz="2400">
                <a:latin typeface="Times New Roman" panose="02020603050405020304" pitchFamily="18" charset="0"/>
                <a:cs typeface="Times New Roman" panose="02020603050405020304" pitchFamily="18" charset="0"/>
              </a:rPr>
              <a:t>: 640/8 = 80</a:t>
            </a:r>
          </a:p>
          <a:p>
            <a:pPr algn="just">
              <a:buFont typeface="Arial" panose="020B0604020202020204" pitchFamily="34" charset="0"/>
              <a:buNone/>
            </a:pP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03">
                                            <p:txEl>
                                              <p:pRg st="6" end="6"/>
                                            </p:txEl>
                                          </p:spTgt>
                                        </p:tgtEl>
                                        <p:attrNameLst>
                                          <p:attrName>style.visibility</p:attrName>
                                        </p:attrNameLst>
                                      </p:cBhvr>
                                      <p:to>
                                        <p:strVal val="visible"/>
                                      </p:to>
                                    </p:set>
                                    <p:animEffect transition="in" filter="box(in)">
                                      <p:cBhvr>
                                        <p:cTn id="7" dur="500"/>
                                        <p:tgtEl>
                                          <p:spTgt spid="10240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2403">
                                            <p:txEl>
                                              <p:pRg st="7" end="7"/>
                                            </p:txEl>
                                          </p:spTgt>
                                        </p:tgtEl>
                                        <p:attrNameLst>
                                          <p:attrName>style.visibility</p:attrName>
                                        </p:attrNameLst>
                                      </p:cBhvr>
                                      <p:to>
                                        <p:strVal val="visible"/>
                                      </p:to>
                                    </p:set>
                                    <p:animEffect transition="in" filter="box(in)">
                                      <p:cBhvr>
                                        <p:cTn id="12" dur="500"/>
                                        <p:tgtEl>
                                          <p:spTgt spid="102403">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2403">
                                            <p:txEl>
                                              <p:pRg st="8" end="8"/>
                                            </p:txEl>
                                          </p:spTgt>
                                        </p:tgtEl>
                                        <p:attrNameLst>
                                          <p:attrName>style.visibility</p:attrName>
                                        </p:attrNameLst>
                                      </p:cBhvr>
                                      <p:to>
                                        <p:strVal val="visible"/>
                                      </p:to>
                                    </p:set>
                                    <p:animEffect transition="in" filter="box(in)">
                                      <p:cBhvr>
                                        <p:cTn id="17" dur="500"/>
                                        <p:tgtEl>
                                          <p:spTgt spid="1024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Shortest Seek First (SSF)</a:t>
            </a:r>
          </a:p>
        </p:txBody>
      </p:sp>
      <p:sp>
        <p:nvSpPr>
          <p:cNvPr id="104451" name="Rectangle 3"/>
          <p:cNvSpPr>
            <a:spLocks noGrp="1"/>
          </p:cNvSpPr>
          <p:nvPr>
            <p:ph type="body" sz="half" idx="4294967295"/>
          </p:nvPr>
        </p:nvSpPr>
        <p:spPr>
          <a:xfrm>
            <a:off x="0" y="990600"/>
            <a:ext cx="9144000" cy="5867400"/>
          </a:xfrm>
        </p:spPr>
        <p:txBody>
          <a:bodyPr/>
          <a:lstStyle/>
          <a:p>
            <a:pPr algn="just">
              <a:lnSpc>
                <a:spcPct val="80000"/>
              </a:lnSpc>
              <a:spcBef>
                <a:spcPct val="0"/>
              </a:spcBef>
            </a:pPr>
            <a:r>
              <a:rPr lang="en-US" altLang="en-US" sz="2400" b="1">
                <a:latin typeface="Times New Roman" panose="02020603050405020304" pitchFamily="18" charset="0"/>
                <a:cs typeface="Times New Roman" panose="02020603050405020304" pitchFamily="18" charset="0"/>
              </a:rPr>
              <a:t>Select</a:t>
            </a:r>
            <a:r>
              <a:rPr lang="en-US" altLang="en-US" sz="2400">
                <a:latin typeface="Times New Roman" panose="02020603050405020304" pitchFamily="18" charset="0"/>
                <a:cs typeface="Times New Roman" panose="02020603050405020304" pitchFamily="18" charset="0"/>
              </a:rPr>
              <a:t> the disk I/O request that requires the </a:t>
            </a:r>
            <a:r>
              <a:rPr lang="en-US" altLang="en-US" sz="2400" b="1">
                <a:latin typeface="Times New Roman" panose="02020603050405020304" pitchFamily="18" charset="0"/>
                <a:cs typeface="Times New Roman" panose="02020603050405020304" pitchFamily="18" charset="0"/>
              </a:rPr>
              <a:t>least movement of the disk arm from its current head position</a:t>
            </a:r>
          </a:p>
          <a:p>
            <a:pPr>
              <a:lnSpc>
                <a:spcPct val="80000"/>
              </a:lnSpc>
              <a:spcBef>
                <a:spcPct val="0"/>
              </a:spcBef>
            </a:pPr>
            <a:r>
              <a:rPr lang="en-US" altLang="en-US" sz="2400">
                <a:latin typeface="Times New Roman" panose="02020603050405020304" pitchFamily="18" charset="0"/>
                <a:cs typeface="Times New Roman" panose="02020603050405020304" pitchFamily="18" charset="0"/>
              </a:rPr>
              <a:t>Always </a:t>
            </a:r>
            <a:r>
              <a:rPr lang="en-US" altLang="en-US" sz="2400" b="1">
                <a:latin typeface="Times New Roman" panose="02020603050405020304" pitchFamily="18" charset="0"/>
                <a:cs typeface="Times New Roman" panose="02020603050405020304" pitchFamily="18" charset="0"/>
              </a:rPr>
              <a:t>choose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minimum seek time</a:t>
            </a:r>
          </a:p>
          <a:p>
            <a:pPr>
              <a:lnSpc>
                <a:spcPct val="80000"/>
              </a:lnSpc>
              <a:spcBef>
                <a:spcPct val="0"/>
              </a:spcBef>
            </a:pPr>
            <a:r>
              <a:rPr lang="en-US" altLang="en-US" sz="2400" b="1">
                <a:latin typeface="Times New Roman" panose="02020603050405020304" pitchFamily="18" charset="0"/>
                <a:cs typeface="Times New Roman" panose="02020603050405020304" pitchFamily="18" charset="0"/>
              </a:rPr>
              <a:t>Ex</a:t>
            </a:r>
            <a:r>
              <a:rPr lang="en-US" altLang="en-US" sz="2400">
                <a:latin typeface="Times New Roman" panose="02020603050405020304" pitchFamily="18" charset="0"/>
                <a:cs typeface="Times New Roman" panose="02020603050405020304" pitchFamily="18" charset="0"/>
              </a:rPr>
              <a:t>:</a:t>
            </a:r>
          </a:p>
          <a:p>
            <a:pPr lvl="1" algn="just">
              <a:lnSpc>
                <a:spcPct val="80000"/>
              </a:lnSpc>
            </a:pP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disk queue with requests for I/O blocks on cylinders in orders</a:t>
            </a:r>
          </a:p>
          <a:p>
            <a:pPr lvl="1" algn="just">
              <a:lnSpc>
                <a:spcPct val="80000"/>
              </a:lnSpc>
              <a:buFont typeface="Arial" panose="020B0604020202020204" pitchFamily="34" charset="0"/>
              <a:buNone/>
            </a:pPr>
            <a:r>
              <a:rPr lang="en-US" altLang="en-US" sz="2000" b="1">
                <a:latin typeface="Times New Roman" panose="02020603050405020304" pitchFamily="18" charset="0"/>
                <a:cs typeface="Times New Roman" panose="02020603050405020304" pitchFamily="18" charset="0"/>
              </a:rPr>
              <a:t>	98, 183, 37, 122, 14, 124, 65, 67</a:t>
            </a:r>
          </a:p>
          <a:p>
            <a:pPr lvl="1" algn="just">
              <a:lnSpc>
                <a:spcPct val="80000"/>
              </a:lnSpc>
            </a:pPr>
            <a:r>
              <a:rPr lang="en-US" altLang="en-US" sz="2000" b="1">
                <a:latin typeface="Times New Roman" panose="02020603050405020304" pitchFamily="18" charset="0"/>
                <a:cs typeface="Times New Roman" panose="02020603050405020304" pitchFamily="18" charset="0"/>
              </a:rPr>
              <a:t>Assume that the disk head is initially at cylinder 53</a:t>
            </a:r>
          </a:p>
          <a:p>
            <a:pPr lvl="1" algn="just">
              <a:lnSpc>
                <a:spcPct val="80000"/>
              </a:lnSpc>
            </a:pPr>
            <a:r>
              <a:rPr lang="en-US" altLang="en-US" sz="2000" b="1">
                <a:latin typeface="Times New Roman" panose="02020603050405020304" pitchFamily="18" charset="0"/>
                <a:cs typeface="Times New Roman" panose="02020603050405020304" pitchFamily="18" charset="0"/>
              </a:rPr>
              <a:t>Result</a:t>
            </a:r>
            <a:r>
              <a:rPr lang="en-US" altLang="en-US" sz="2000">
                <a:latin typeface="Times New Roman" panose="02020603050405020304" pitchFamily="18" charset="0"/>
                <a:cs typeface="Times New Roman" panose="02020603050405020304" pitchFamily="18" charset="0"/>
              </a:rPr>
              <a:t>: 53   65    67     37     14     98     122    124    183</a:t>
            </a:r>
          </a:p>
          <a:p>
            <a:pPr lvl="1" algn="just">
              <a:lnSpc>
                <a:spcPct val="80000"/>
              </a:lnSpc>
            </a:pPr>
            <a:r>
              <a:rPr lang="en-US" altLang="en-US" sz="2000" b="1">
                <a:latin typeface="Times New Roman" panose="02020603050405020304" pitchFamily="18" charset="0"/>
                <a:cs typeface="Times New Roman" panose="02020603050405020304" pitchFamily="18" charset="0"/>
              </a:rPr>
              <a:t>Total head movement of </a:t>
            </a:r>
            <a:r>
              <a:rPr lang="en-US" altLang="en-US" sz="2000">
                <a:latin typeface="Times New Roman" panose="02020603050405020304" pitchFamily="18" charset="0"/>
                <a:cs typeface="Times New Roman" panose="02020603050405020304" pitchFamily="18" charset="0"/>
              </a:rPr>
              <a:t>236 ((65-53)+(67-65)+(67-37)+(37-14)+(98-14)+(122-98)+(122-124)+(183-124))</a:t>
            </a:r>
          </a:p>
          <a:p>
            <a:pPr lvl="1" algn="just">
              <a:lnSpc>
                <a:spcPct val="80000"/>
              </a:lnSpc>
            </a:pPr>
            <a:r>
              <a:rPr lang="en-US" altLang="en-US" sz="2000" b="1">
                <a:latin typeface="Times New Roman" panose="02020603050405020304" pitchFamily="18" charset="0"/>
                <a:cs typeface="Times New Roman" panose="02020603050405020304" pitchFamily="18" charset="0"/>
              </a:rPr>
              <a:t>Average Seek Length</a:t>
            </a:r>
            <a:r>
              <a:rPr lang="en-US" altLang="en-US" sz="2000">
                <a:latin typeface="Times New Roman" panose="02020603050405020304" pitchFamily="18" charset="0"/>
                <a:cs typeface="Times New Roman" panose="02020603050405020304" pitchFamily="18" charset="0"/>
              </a:rPr>
              <a:t>: 236/8 = 29.5</a:t>
            </a:r>
          </a:p>
          <a:p>
            <a:pPr algn="just">
              <a:lnSpc>
                <a:spcPct val="80000"/>
              </a:lnSpc>
            </a:pPr>
            <a:r>
              <a:rPr lang="en-US" altLang="en-US" sz="2400" b="1">
                <a:latin typeface="Times New Roman" panose="02020603050405020304" pitchFamily="18" charset="0"/>
                <a:cs typeface="Times New Roman" panose="02020603050405020304" pitchFamily="18" charset="0"/>
              </a:rPr>
              <a:t>Problems</a:t>
            </a:r>
          </a:p>
          <a:p>
            <a:pPr lvl="1" algn="just">
              <a:lnSpc>
                <a:spcPct val="80000"/>
              </a:lnSpc>
            </a:pPr>
            <a:r>
              <a:rPr lang="en-US" altLang="en-US" sz="2000">
                <a:latin typeface="Times New Roman" panose="02020603050405020304" pitchFamily="18" charset="0"/>
                <a:cs typeface="Times New Roman" panose="02020603050405020304" pitchFamily="18" charset="0"/>
              </a:rPr>
              <a:t>When the SSF is proceeding, the new request, that will have priority overall or next selection,  appears. The arm will next go to the new request</a:t>
            </a:r>
          </a:p>
          <a:p>
            <a:pPr lvl="1" algn="just">
              <a:lnSpc>
                <a:spcPct val="80000"/>
              </a:lnSpc>
            </a:pPr>
            <a:r>
              <a:rPr lang="en-US" altLang="en-US" sz="2000">
                <a:latin typeface="Times New Roman" panose="02020603050405020304" pitchFamily="18" charset="0"/>
                <a:cs typeface="Times New Roman" panose="02020603050405020304" pitchFamily="18" charset="0"/>
              </a:rPr>
              <a:t>With a heavily loaded disk, the arm will tend to stay in the middle of the disk most of the time, so requests at either extreme will have to wait until a statistical fluctuation in the load causes there to be no request near the middle.</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Request far from the middle may get poor services. The goals of minimal response time and fairness are in conflict here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4451">
                                            <p:txEl>
                                              <p:pRg st="6" end="6"/>
                                            </p:txEl>
                                          </p:spTgt>
                                        </p:tgtEl>
                                        <p:attrNameLst>
                                          <p:attrName>style.visibility</p:attrName>
                                        </p:attrNameLst>
                                      </p:cBhvr>
                                      <p:to>
                                        <p:strVal val="visible"/>
                                      </p:to>
                                    </p:set>
                                    <p:animEffect transition="in" filter="box(in)">
                                      <p:cBhvr>
                                        <p:cTn id="7" dur="500"/>
                                        <p:tgtEl>
                                          <p:spTgt spid="104451">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4451">
                                            <p:txEl>
                                              <p:pRg st="7" end="7"/>
                                            </p:txEl>
                                          </p:spTgt>
                                        </p:tgtEl>
                                        <p:attrNameLst>
                                          <p:attrName>style.visibility</p:attrName>
                                        </p:attrNameLst>
                                      </p:cBhvr>
                                      <p:to>
                                        <p:strVal val="visible"/>
                                      </p:to>
                                    </p:set>
                                    <p:animEffect transition="in" filter="box(in)">
                                      <p:cBhvr>
                                        <p:cTn id="12" dur="500"/>
                                        <p:tgtEl>
                                          <p:spTgt spid="104451">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4451">
                                            <p:txEl>
                                              <p:pRg st="8" end="8"/>
                                            </p:txEl>
                                          </p:spTgt>
                                        </p:tgtEl>
                                        <p:attrNameLst>
                                          <p:attrName>style.visibility</p:attrName>
                                        </p:attrNameLst>
                                      </p:cBhvr>
                                      <p:to>
                                        <p:strVal val="visible"/>
                                      </p:to>
                                    </p:set>
                                    <p:animEffect transition="in" filter="box(in)">
                                      <p:cBhvr>
                                        <p:cTn id="17" dur="500"/>
                                        <p:tgtEl>
                                          <p:spTgt spid="104451">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4451">
                                            <p:txEl>
                                              <p:pRg st="9" end="9"/>
                                            </p:txEl>
                                          </p:spTgt>
                                        </p:tgtEl>
                                        <p:attrNameLst>
                                          <p:attrName>style.visibility</p:attrName>
                                        </p:attrNameLst>
                                      </p:cBhvr>
                                      <p:to>
                                        <p:strVal val="visible"/>
                                      </p:to>
                                    </p:set>
                                    <p:animEffect transition="in" filter="box(in)">
                                      <p:cBhvr>
                                        <p:cTn id="22" dur="500"/>
                                        <p:tgtEl>
                                          <p:spTgt spid="104451">
                                            <p:txEl>
                                              <p:pRg st="9" end="9"/>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4451">
                                            <p:txEl>
                                              <p:pRg st="10" end="10"/>
                                            </p:txEl>
                                          </p:spTgt>
                                        </p:tgtEl>
                                        <p:attrNameLst>
                                          <p:attrName>style.visibility</p:attrName>
                                        </p:attrNameLst>
                                      </p:cBhvr>
                                      <p:to>
                                        <p:strVal val="visible"/>
                                      </p:to>
                                    </p:set>
                                    <p:animEffect transition="in" filter="box(in)">
                                      <p:cBhvr>
                                        <p:cTn id="25" dur="500"/>
                                        <p:tgtEl>
                                          <p:spTgt spid="104451">
                                            <p:txEl>
                                              <p:pRg st="10" end="10"/>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04451">
                                            <p:txEl>
                                              <p:pRg st="11" end="11"/>
                                            </p:txEl>
                                          </p:spTgt>
                                        </p:tgtEl>
                                        <p:attrNameLst>
                                          <p:attrName>style.visibility</p:attrName>
                                        </p:attrNameLst>
                                      </p:cBhvr>
                                      <p:to>
                                        <p:strVal val="visible"/>
                                      </p:to>
                                    </p:set>
                                    <p:animEffect transition="in" filter="box(in)">
                                      <p:cBhvr>
                                        <p:cTn id="28" dur="500"/>
                                        <p:tgtEl>
                                          <p:spTgt spid="1044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Elevator algorithms</a:t>
            </a:r>
          </a:p>
        </p:txBody>
      </p:sp>
      <p:sp>
        <p:nvSpPr>
          <p:cNvPr id="17411" name="Rectangle 3"/>
          <p:cNvSpPr>
            <a:spLocks noGrp="1"/>
          </p:cNvSpPr>
          <p:nvPr>
            <p:ph type="body" sz="half" idx="4294967295"/>
          </p:nvPr>
        </p:nvSpPr>
        <p:spPr>
          <a:xfrm>
            <a:off x="0" y="1295400"/>
            <a:ext cx="9144000" cy="5562600"/>
          </a:xfrm>
        </p:spPr>
        <p:txBody>
          <a:bodyPr/>
          <a:lstStyle/>
          <a:p>
            <a:pPr algn="just"/>
            <a:r>
              <a:rPr lang="en-US" altLang="en-US" sz="2400">
                <a:latin typeface="Times New Roman" panose="02020603050405020304" pitchFamily="18" charset="0"/>
                <a:cs typeface="Times New Roman" panose="02020603050405020304" pitchFamily="18" charset="0"/>
              </a:rPr>
              <a:t>Arm </a:t>
            </a:r>
            <a:r>
              <a:rPr lang="en-US" altLang="en-US" sz="2400" b="1">
                <a:latin typeface="Times New Roman" panose="02020603050405020304" pitchFamily="18" charset="0"/>
                <a:cs typeface="Times New Roman" panose="02020603050405020304" pitchFamily="18" charset="0"/>
              </a:rPr>
              <a:t>moves</a:t>
            </a:r>
            <a:r>
              <a:rPr lang="en-US" altLang="en-US" sz="2400">
                <a:latin typeface="Times New Roman" panose="02020603050405020304" pitchFamily="18" charset="0"/>
                <a:cs typeface="Times New Roman" panose="02020603050405020304" pitchFamily="18" charset="0"/>
              </a:rPr>
              <a:t> in </a:t>
            </a:r>
            <a:r>
              <a:rPr lang="en-US" altLang="en-US" sz="2400" b="1">
                <a:latin typeface="Times New Roman" panose="02020603050405020304" pitchFamily="18" charset="0"/>
                <a:cs typeface="Times New Roman" panose="02020603050405020304" pitchFamily="18" charset="0"/>
              </a:rPr>
              <a:t>one direction only</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satisfying</a:t>
            </a:r>
            <a:r>
              <a:rPr lang="en-US" altLang="en-US" sz="2400">
                <a:latin typeface="Times New Roman" panose="02020603050405020304" pitchFamily="18" charset="0"/>
                <a:cs typeface="Times New Roman" panose="02020603050405020304" pitchFamily="18" charset="0"/>
              </a:rPr>
              <a:t> all outstanding requests </a:t>
            </a:r>
            <a:r>
              <a:rPr lang="en-US" altLang="en-US" sz="2400" b="1">
                <a:latin typeface="Times New Roman" panose="02020603050405020304" pitchFamily="18" charset="0"/>
                <a:cs typeface="Times New Roman" panose="02020603050405020304" pitchFamily="18" charset="0"/>
              </a:rPr>
              <a:t>until</a:t>
            </a:r>
            <a:r>
              <a:rPr lang="en-US" altLang="en-US" sz="2400">
                <a:latin typeface="Times New Roman" panose="02020603050405020304" pitchFamily="18" charset="0"/>
                <a:cs typeface="Times New Roman" panose="02020603050405020304" pitchFamily="18" charset="0"/>
              </a:rPr>
              <a:t> it </a:t>
            </a:r>
            <a:r>
              <a:rPr lang="en-US" altLang="en-US" sz="2400" b="1">
                <a:latin typeface="Times New Roman" panose="02020603050405020304" pitchFamily="18" charset="0"/>
                <a:cs typeface="Times New Roman" panose="02020603050405020304" pitchFamily="18" charset="0"/>
              </a:rPr>
              <a:t>reaches the last track in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that direction</a:t>
            </a:r>
          </a:p>
          <a:p>
            <a:pPr algn="just"/>
            <a:r>
              <a:rPr lang="en-US" altLang="en-US" sz="2400">
                <a:latin typeface="Times New Roman" panose="02020603050405020304" pitchFamily="18" charset="0"/>
                <a:cs typeface="Times New Roman" panose="02020603050405020304" pitchFamily="18" charset="0"/>
              </a:rPr>
              <a:t>Direction is reversed</a:t>
            </a:r>
          </a:p>
          <a:p>
            <a:pPr algn="just"/>
            <a:r>
              <a:rPr lang="en-US" altLang="en-US" sz="2400">
                <a:latin typeface="Times New Roman" panose="02020603050405020304" pitchFamily="18" charset="0"/>
                <a:cs typeface="Times New Roman" panose="02020603050405020304" pitchFamily="18" charset="0"/>
              </a:rPr>
              <a:t>Requires the software to maintain 1 bit: the current direction bit</a:t>
            </a:r>
            <a:r>
              <a:rPr lang="en-US" altLang="en-US" sz="2400" b="1">
                <a:latin typeface="Times New Roman" panose="02020603050405020304" pitchFamily="18" charset="0"/>
                <a:cs typeface="Times New Roman" panose="02020603050405020304" pitchFamily="18" charset="0"/>
              </a:rPr>
              <a:t>, UP and DOWN</a:t>
            </a:r>
          </a:p>
          <a:p>
            <a:pPr algn="just"/>
            <a:r>
              <a:rPr lang="en-US" altLang="en-US" sz="2400" b="1">
                <a:latin typeface="Times New Roman" panose="02020603050405020304" pitchFamily="18" charset="0"/>
                <a:cs typeface="Times New Roman" panose="02020603050405020304" pitchFamily="18" charset="0"/>
              </a:rPr>
              <a:t>When</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request finishes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disk</a:t>
            </a:r>
            <a:r>
              <a:rPr lang="en-US" altLang="en-US" sz="2400">
                <a:latin typeface="Times New Roman" panose="02020603050405020304" pitchFamily="18" charset="0"/>
                <a:cs typeface="Times New Roman" panose="02020603050405020304" pitchFamily="18" charset="0"/>
              </a:rPr>
              <a:t> or elevator driver </a:t>
            </a:r>
            <a:r>
              <a:rPr lang="en-US" altLang="en-US" sz="2400" b="1">
                <a:latin typeface="Times New Roman" panose="02020603050405020304" pitchFamily="18" charset="0"/>
                <a:cs typeface="Times New Roman" panose="02020603050405020304" pitchFamily="18" charset="0"/>
              </a:rPr>
              <a:t>checks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bit. </a:t>
            </a:r>
          </a:p>
          <a:p>
            <a:pPr lvl="1" algn="just"/>
            <a:r>
              <a:rPr lang="en-US" altLang="en-US" sz="2000">
                <a:latin typeface="Times New Roman" panose="02020603050405020304" pitchFamily="18" charset="0"/>
                <a:cs typeface="Times New Roman" panose="02020603050405020304" pitchFamily="18" charset="0"/>
              </a:rPr>
              <a:t>If it is </a:t>
            </a:r>
            <a:r>
              <a:rPr lang="en-US" altLang="en-US" sz="2000" b="1">
                <a:latin typeface="Times New Roman" panose="02020603050405020304" pitchFamily="18" charset="0"/>
                <a:cs typeface="Times New Roman" panose="02020603050405020304" pitchFamily="18" charset="0"/>
              </a:rPr>
              <a:t>UP</a:t>
            </a:r>
            <a:r>
              <a:rPr lang="en-US" altLang="en-US" sz="2000">
                <a:latin typeface="Times New Roman" panose="02020603050405020304" pitchFamily="18" charset="0"/>
                <a:cs typeface="Times New Roman" panose="02020603050405020304" pitchFamily="18" charset="0"/>
              </a:rPr>
              <a:t>, the arm or the cabin is </a:t>
            </a:r>
            <a:r>
              <a:rPr lang="en-US" altLang="en-US" sz="2000" b="1">
                <a:latin typeface="Times New Roman" panose="02020603050405020304" pitchFamily="18" charset="0"/>
                <a:cs typeface="Times New Roman" panose="02020603050405020304" pitchFamily="18" charset="0"/>
              </a:rPr>
              <a:t>moved</a:t>
            </a:r>
            <a:r>
              <a:rPr lang="en-US" altLang="en-US" sz="2000">
                <a:latin typeface="Times New Roman" panose="02020603050405020304" pitchFamily="18" charset="0"/>
                <a:cs typeface="Times New Roman" panose="02020603050405020304" pitchFamily="18" charset="0"/>
              </a:rPr>
              <a:t> to the </a:t>
            </a:r>
            <a:r>
              <a:rPr lang="en-US" altLang="en-US" sz="2000" b="1">
                <a:latin typeface="Times New Roman" panose="02020603050405020304" pitchFamily="18" charset="0"/>
                <a:cs typeface="Times New Roman" panose="02020603050405020304" pitchFamily="18" charset="0"/>
              </a:rPr>
              <a:t>next highest pending request</a:t>
            </a:r>
          </a:p>
          <a:p>
            <a:pPr lvl="1" algn="just"/>
            <a:r>
              <a:rPr lang="en-US" altLang="en-US" sz="2000">
                <a:latin typeface="Times New Roman" panose="02020603050405020304" pitchFamily="18" charset="0"/>
                <a:cs typeface="Times New Roman" panose="02020603050405020304" pitchFamily="18" charset="0"/>
              </a:rPr>
              <a:t>If no requests are pending at higher positions, the direction bit is reversed</a:t>
            </a:r>
          </a:p>
          <a:p>
            <a:pPr lvl="1" algn="just"/>
            <a:r>
              <a:rPr lang="en-US" altLang="en-US" sz="2000">
                <a:latin typeface="Times New Roman" panose="02020603050405020304" pitchFamily="18" charset="0"/>
                <a:cs typeface="Times New Roman" panose="02020603050405020304" pitchFamily="18" charset="0"/>
              </a:rPr>
              <a:t>When the bit is set to </a:t>
            </a:r>
            <a:r>
              <a:rPr lang="en-US" altLang="en-US" sz="2000" b="1">
                <a:latin typeface="Times New Roman" panose="02020603050405020304" pitchFamily="18" charset="0"/>
                <a:cs typeface="Times New Roman" panose="02020603050405020304" pitchFamily="18" charset="0"/>
              </a:rPr>
              <a:t>DOWN</a:t>
            </a:r>
            <a:r>
              <a:rPr lang="en-US" altLang="en-US" sz="2000">
                <a:latin typeface="Times New Roman" panose="02020603050405020304" pitchFamily="18" charset="0"/>
                <a:cs typeface="Times New Roman" panose="02020603050405020304" pitchFamily="18" charset="0"/>
              </a:rPr>
              <a:t>, the move is to the </a:t>
            </a:r>
            <a:r>
              <a:rPr lang="en-US" altLang="en-US" sz="2000" b="1">
                <a:latin typeface="Times New Roman" panose="02020603050405020304" pitchFamily="18" charset="0"/>
                <a:cs typeface="Times New Roman" panose="02020603050405020304" pitchFamily="18" charset="0"/>
              </a:rPr>
              <a:t>next lowest request position</a:t>
            </a:r>
            <a:r>
              <a:rPr lang="en-US" altLang="en-US" sz="2000">
                <a:latin typeface="Times New Roman" panose="02020603050405020304" pitchFamily="18" charset="0"/>
                <a:cs typeface="Times New Roman" panose="02020603050405020304" pitchFamily="18" charset="0"/>
              </a:rPr>
              <a:t>, if any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Elevator algorithms</a:t>
            </a:r>
          </a:p>
        </p:txBody>
      </p:sp>
      <p:sp>
        <p:nvSpPr>
          <p:cNvPr id="108547" name="Rectangle 3"/>
          <p:cNvSpPr>
            <a:spLocks noGrp="1"/>
          </p:cNvSpPr>
          <p:nvPr>
            <p:ph type="body" sz="half" idx="4294967295"/>
          </p:nvPr>
        </p:nvSpPr>
        <p:spPr>
          <a:xfrm>
            <a:off x="0" y="990600"/>
            <a:ext cx="9144000" cy="5867400"/>
          </a:xfrm>
        </p:spPr>
        <p:txBody>
          <a:bodyPr/>
          <a:lstStyle/>
          <a:p>
            <a:pPr>
              <a:lnSpc>
                <a:spcPct val="90000"/>
              </a:lnSpc>
              <a:spcBef>
                <a:spcPct val="0"/>
              </a:spcBef>
            </a:pPr>
            <a:r>
              <a:rPr lang="en-US" altLang="en-US" sz="2400" b="1">
                <a:latin typeface="Times New Roman" panose="02020603050405020304" pitchFamily="18" charset="0"/>
                <a:cs typeface="Times New Roman" panose="02020603050405020304" pitchFamily="18" charset="0"/>
              </a:rPr>
              <a:t>Ex</a:t>
            </a:r>
            <a:r>
              <a:rPr lang="en-US" altLang="en-US" sz="2400">
                <a:latin typeface="Times New Roman" panose="02020603050405020304" pitchFamily="18" charset="0"/>
                <a:cs typeface="Times New Roman" panose="02020603050405020304" pitchFamily="18" charset="0"/>
              </a:rPr>
              <a:t>:</a:t>
            </a:r>
          </a:p>
          <a:p>
            <a:pPr lvl="1" algn="just">
              <a:lnSpc>
                <a:spcPct val="90000"/>
              </a:lnSpc>
            </a:pP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disk queue with requests for I/O blocks on cylinders in orders</a:t>
            </a:r>
          </a:p>
          <a:p>
            <a:pPr lvl="1" algn="just">
              <a:lnSpc>
                <a:spcPct val="90000"/>
              </a:lnSpc>
              <a:buFont typeface="Arial" panose="020B0604020202020204" pitchFamily="34" charset="0"/>
              <a:buNone/>
            </a:pPr>
            <a:r>
              <a:rPr lang="en-US" altLang="en-US" sz="2000" b="1">
                <a:latin typeface="Times New Roman" panose="02020603050405020304" pitchFamily="18" charset="0"/>
                <a:cs typeface="Times New Roman" panose="02020603050405020304" pitchFamily="18" charset="0"/>
              </a:rPr>
              <a:t>	98, 183, 37, 122, 14, 124, 65, 67</a:t>
            </a:r>
          </a:p>
          <a:p>
            <a:pPr lvl="1" algn="just">
              <a:lnSpc>
                <a:spcPct val="90000"/>
              </a:lnSpc>
            </a:pPr>
            <a:r>
              <a:rPr lang="en-US" altLang="en-US" sz="2000" b="1">
                <a:latin typeface="Times New Roman" panose="02020603050405020304" pitchFamily="18" charset="0"/>
                <a:cs typeface="Times New Roman" panose="02020603050405020304" pitchFamily="18" charset="0"/>
              </a:rPr>
              <a:t>Assume that the disk head is initially at cylinder 53</a:t>
            </a:r>
          </a:p>
          <a:p>
            <a:pPr lvl="1" algn="just">
              <a:lnSpc>
                <a:spcPct val="90000"/>
              </a:lnSpc>
            </a:pPr>
            <a:r>
              <a:rPr lang="en-US" altLang="en-US" sz="2000" b="1">
                <a:latin typeface="Times New Roman" panose="02020603050405020304" pitchFamily="18" charset="0"/>
                <a:cs typeface="Times New Roman" panose="02020603050405020304" pitchFamily="18" charset="0"/>
              </a:rPr>
              <a:t>Result with bit is DOWN</a:t>
            </a:r>
            <a:r>
              <a:rPr lang="en-US" altLang="en-US" sz="2000">
                <a:latin typeface="Times New Roman" panose="02020603050405020304" pitchFamily="18" charset="0"/>
                <a:cs typeface="Times New Roman" panose="02020603050405020304" pitchFamily="18" charset="0"/>
              </a:rPr>
              <a:t>: </a:t>
            </a:r>
          </a:p>
          <a:p>
            <a:pPr lvl="1" algn="just">
              <a:lnSpc>
                <a:spcPct val="90000"/>
              </a:lnSpc>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53   37     14     65      67    98     122    124    183</a:t>
            </a:r>
          </a:p>
          <a:p>
            <a:pPr lvl="2" algn="just">
              <a:lnSpc>
                <a:spcPct val="90000"/>
              </a:lnSpc>
            </a:pPr>
            <a:r>
              <a:rPr lang="en-US" altLang="en-US" sz="1800" b="1">
                <a:latin typeface="Times New Roman" panose="02020603050405020304" pitchFamily="18" charset="0"/>
                <a:cs typeface="Times New Roman" panose="02020603050405020304" pitchFamily="18" charset="0"/>
              </a:rPr>
              <a:t>Total head movement </a:t>
            </a:r>
            <a:r>
              <a:rPr lang="en-US" altLang="en-US" sz="1800">
                <a:latin typeface="Times New Roman" panose="02020603050405020304" pitchFamily="18" charset="0"/>
                <a:cs typeface="Times New Roman" panose="02020603050405020304" pitchFamily="18" charset="0"/>
              </a:rPr>
              <a:t>of 208 ((53-37)+(37-14)+(65-14)+(67-65)+(98-67)+(122-98)+(124-122)+(183-124))</a:t>
            </a:r>
          </a:p>
          <a:p>
            <a:pPr lvl="2" algn="just">
              <a:lnSpc>
                <a:spcPct val="90000"/>
              </a:lnSpc>
            </a:pPr>
            <a:r>
              <a:rPr lang="en-US" altLang="en-US" sz="1800" b="1">
                <a:latin typeface="Times New Roman" panose="02020603050405020304" pitchFamily="18" charset="0"/>
                <a:cs typeface="Times New Roman" panose="02020603050405020304" pitchFamily="18" charset="0"/>
              </a:rPr>
              <a:t>Average Seek Length</a:t>
            </a:r>
            <a:r>
              <a:rPr lang="en-US" altLang="en-US" sz="1800">
                <a:latin typeface="Times New Roman" panose="02020603050405020304" pitchFamily="18" charset="0"/>
                <a:cs typeface="Times New Roman" panose="02020603050405020304" pitchFamily="18" charset="0"/>
              </a:rPr>
              <a:t>: 208/8 = 26</a:t>
            </a:r>
          </a:p>
          <a:p>
            <a:pPr lvl="1" algn="just">
              <a:lnSpc>
                <a:spcPct val="90000"/>
              </a:lnSpc>
            </a:pPr>
            <a:r>
              <a:rPr lang="en-US" altLang="en-US" sz="2000" b="1">
                <a:latin typeface="Times New Roman" panose="02020603050405020304" pitchFamily="18" charset="0"/>
                <a:cs typeface="Times New Roman" panose="02020603050405020304" pitchFamily="18" charset="0"/>
              </a:rPr>
              <a:t>Result with bit is UP: </a:t>
            </a:r>
          </a:p>
          <a:p>
            <a:pPr lvl="1" algn="just">
              <a:lnSpc>
                <a:spcPct val="90000"/>
              </a:lnSpc>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53   65      67    98     122    124    183   37  14</a:t>
            </a:r>
          </a:p>
          <a:p>
            <a:pPr lvl="2" algn="just">
              <a:lnSpc>
                <a:spcPct val="90000"/>
              </a:lnSpc>
            </a:pPr>
            <a:r>
              <a:rPr lang="en-US" altLang="en-US" sz="1800" b="1">
                <a:latin typeface="Times New Roman" panose="02020603050405020304" pitchFamily="18" charset="0"/>
                <a:cs typeface="Times New Roman" panose="02020603050405020304" pitchFamily="18" charset="0"/>
              </a:rPr>
              <a:t>Total head movement </a:t>
            </a:r>
            <a:r>
              <a:rPr lang="en-US" altLang="en-US" sz="1800">
                <a:latin typeface="Times New Roman" panose="02020603050405020304" pitchFamily="18" charset="0"/>
                <a:cs typeface="Times New Roman" panose="02020603050405020304" pitchFamily="18" charset="0"/>
              </a:rPr>
              <a:t>of 299 ((65-53)+(67-65)+(98-67)+(122-98)+(124-122)+(183-124)+(183-37)+(37-14))</a:t>
            </a:r>
          </a:p>
          <a:p>
            <a:pPr lvl="2" algn="just">
              <a:lnSpc>
                <a:spcPct val="90000"/>
              </a:lnSpc>
            </a:pPr>
            <a:r>
              <a:rPr lang="en-US" altLang="en-US" sz="1800" b="1">
                <a:latin typeface="Times New Roman" panose="02020603050405020304" pitchFamily="18" charset="0"/>
                <a:cs typeface="Times New Roman" panose="02020603050405020304" pitchFamily="18" charset="0"/>
              </a:rPr>
              <a:t>Average Seek Length</a:t>
            </a:r>
            <a:r>
              <a:rPr lang="en-US" altLang="en-US" sz="1800">
                <a:latin typeface="Times New Roman" panose="02020603050405020304" pitchFamily="18" charset="0"/>
                <a:cs typeface="Times New Roman" panose="02020603050405020304" pitchFamily="18" charset="0"/>
              </a:rPr>
              <a:t>: 299/8 = 37.375</a:t>
            </a:r>
          </a:p>
          <a:p>
            <a:pPr algn="just">
              <a:lnSpc>
                <a:spcPct val="90000"/>
              </a:lnSpc>
            </a:pPr>
            <a:r>
              <a:rPr lang="en-US" altLang="en-US" sz="2400">
                <a:latin typeface="Times New Roman" panose="02020603050405020304" pitchFamily="18" charset="0"/>
                <a:cs typeface="Times New Roman" panose="02020603050405020304" pitchFamily="18" charset="0"/>
              </a:rPr>
              <a:t>The elevator algorithms has is that given any collection of requests, the upper bound on the total motion is fixed: it is just twice the number of cylinders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8547">
                                            <p:txEl>
                                              <p:pRg st="4" end="4"/>
                                            </p:txEl>
                                          </p:spTgt>
                                        </p:tgtEl>
                                        <p:attrNameLst>
                                          <p:attrName>style.visibility</p:attrName>
                                        </p:attrNameLst>
                                      </p:cBhvr>
                                      <p:to>
                                        <p:strVal val="visible"/>
                                      </p:to>
                                    </p:set>
                                    <p:animEffect transition="in" filter="box(in)">
                                      <p:cBhvr>
                                        <p:cTn id="7" dur="500"/>
                                        <p:tgtEl>
                                          <p:spTgt spid="108547">
                                            <p:txEl>
                                              <p:pRg st="4" end="4"/>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8547">
                                            <p:txEl>
                                              <p:pRg st="5" end="5"/>
                                            </p:txEl>
                                          </p:spTgt>
                                        </p:tgtEl>
                                        <p:attrNameLst>
                                          <p:attrName>style.visibility</p:attrName>
                                        </p:attrNameLst>
                                      </p:cBhvr>
                                      <p:to>
                                        <p:strVal val="visible"/>
                                      </p:to>
                                    </p:set>
                                    <p:animEffect transition="in" filter="box(in)">
                                      <p:cBhvr>
                                        <p:cTn id="10" dur="500"/>
                                        <p:tgtEl>
                                          <p:spTgt spid="108547">
                                            <p:txEl>
                                              <p:pRg st="5" end="5"/>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08547">
                                            <p:txEl>
                                              <p:pRg st="6" end="6"/>
                                            </p:txEl>
                                          </p:spTgt>
                                        </p:tgtEl>
                                        <p:attrNameLst>
                                          <p:attrName>style.visibility</p:attrName>
                                        </p:attrNameLst>
                                      </p:cBhvr>
                                      <p:to>
                                        <p:strVal val="visible"/>
                                      </p:to>
                                    </p:set>
                                    <p:animEffect transition="in" filter="box(in)">
                                      <p:cBhvr>
                                        <p:cTn id="13" dur="500"/>
                                        <p:tgtEl>
                                          <p:spTgt spid="108547">
                                            <p:txEl>
                                              <p:pRg st="6" end="6"/>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08547">
                                            <p:txEl>
                                              <p:pRg st="7" end="7"/>
                                            </p:txEl>
                                          </p:spTgt>
                                        </p:tgtEl>
                                        <p:attrNameLst>
                                          <p:attrName>style.visibility</p:attrName>
                                        </p:attrNameLst>
                                      </p:cBhvr>
                                      <p:to>
                                        <p:strVal val="visible"/>
                                      </p:to>
                                    </p:set>
                                    <p:animEffect transition="in" filter="box(in)">
                                      <p:cBhvr>
                                        <p:cTn id="16" dur="500"/>
                                        <p:tgtEl>
                                          <p:spTgt spid="108547">
                                            <p:txEl>
                                              <p:pRg st="7" end="7"/>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08547">
                                            <p:txEl>
                                              <p:pRg st="8" end="8"/>
                                            </p:txEl>
                                          </p:spTgt>
                                        </p:tgtEl>
                                        <p:attrNameLst>
                                          <p:attrName>style.visibility</p:attrName>
                                        </p:attrNameLst>
                                      </p:cBhvr>
                                      <p:to>
                                        <p:strVal val="visible"/>
                                      </p:to>
                                    </p:set>
                                    <p:animEffect transition="in" filter="box(in)">
                                      <p:cBhvr>
                                        <p:cTn id="19" dur="500"/>
                                        <p:tgtEl>
                                          <p:spTgt spid="108547">
                                            <p:txEl>
                                              <p:pRg st="8" end="8"/>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08547">
                                            <p:txEl>
                                              <p:pRg st="9" end="9"/>
                                            </p:txEl>
                                          </p:spTgt>
                                        </p:tgtEl>
                                        <p:attrNameLst>
                                          <p:attrName>style.visibility</p:attrName>
                                        </p:attrNameLst>
                                      </p:cBhvr>
                                      <p:to>
                                        <p:strVal val="visible"/>
                                      </p:to>
                                    </p:set>
                                    <p:animEffect transition="in" filter="box(in)">
                                      <p:cBhvr>
                                        <p:cTn id="22" dur="500"/>
                                        <p:tgtEl>
                                          <p:spTgt spid="108547">
                                            <p:txEl>
                                              <p:pRg st="9" end="9"/>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8547">
                                            <p:txEl>
                                              <p:pRg st="10" end="10"/>
                                            </p:txEl>
                                          </p:spTgt>
                                        </p:tgtEl>
                                        <p:attrNameLst>
                                          <p:attrName>style.visibility</p:attrName>
                                        </p:attrNameLst>
                                      </p:cBhvr>
                                      <p:to>
                                        <p:strVal val="visible"/>
                                      </p:to>
                                    </p:set>
                                    <p:animEffect transition="in" filter="box(in)">
                                      <p:cBhvr>
                                        <p:cTn id="25" dur="500"/>
                                        <p:tgtEl>
                                          <p:spTgt spid="108547">
                                            <p:txEl>
                                              <p:pRg st="10" end="10"/>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08547">
                                            <p:txEl>
                                              <p:pRg st="11" end="11"/>
                                            </p:txEl>
                                          </p:spTgt>
                                        </p:tgtEl>
                                        <p:attrNameLst>
                                          <p:attrName>style.visibility</p:attrName>
                                        </p:attrNameLst>
                                      </p:cBhvr>
                                      <p:to>
                                        <p:strVal val="visible"/>
                                      </p:to>
                                    </p:set>
                                    <p:animEffect transition="in" filter="box(in)">
                                      <p:cBhvr>
                                        <p:cTn id="28" dur="500"/>
                                        <p:tgtEl>
                                          <p:spTgt spid="108547">
                                            <p:txEl>
                                              <p:pRg st="11" end="11"/>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08547">
                                            <p:txEl>
                                              <p:pRg st="12" end="12"/>
                                            </p:txEl>
                                          </p:spTgt>
                                        </p:tgtEl>
                                        <p:attrNameLst>
                                          <p:attrName>style.visibility</p:attrName>
                                        </p:attrNameLst>
                                      </p:cBhvr>
                                      <p:to>
                                        <p:strVal val="visible"/>
                                      </p:to>
                                    </p:set>
                                    <p:animEffect transition="in" filter="box(in)">
                                      <p:cBhvr>
                                        <p:cTn id="31" dur="500"/>
                                        <p:tgtEl>
                                          <p:spTgt spid="1085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Elevator algorithms</a:t>
            </a:r>
          </a:p>
        </p:txBody>
      </p:sp>
      <p:sp>
        <p:nvSpPr>
          <p:cNvPr id="110595" name="Rectangle 3"/>
          <p:cNvSpPr>
            <a:spLocks noGrp="1"/>
          </p:cNvSpPr>
          <p:nvPr>
            <p:ph type="body" sz="half" idx="4294967295"/>
          </p:nvPr>
        </p:nvSpPr>
        <p:spPr>
          <a:xfrm>
            <a:off x="0" y="990600"/>
            <a:ext cx="9144000" cy="5867400"/>
          </a:xfrm>
        </p:spPr>
        <p:txBody>
          <a:bodyPr/>
          <a:lstStyle/>
          <a:p>
            <a:pPr algn="just"/>
            <a:r>
              <a:rPr lang="en-US" altLang="en-US" sz="2400">
                <a:latin typeface="Times New Roman" panose="02020603050405020304" pitchFamily="18" charset="0"/>
                <a:cs typeface="Times New Roman" panose="02020603050405020304" pitchFamily="18" charset="0"/>
              </a:rPr>
              <a:t>A </a:t>
            </a:r>
            <a:r>
              <a:rPr lang="en-US" altLang="en-US" sz="2400" b="1">
                <a:latin typeface="Times New Roman" panose="02020603050405020304" pitchFamily="18" charset="0"/>
                <a:cs typeface="Times New Roman" panose="02020603050405020304" pitchFamily="18" charset="0"/>
              </a:rPr>
              <a:t>slight modification of elevator algorithms </a:t>
            </a:r>
            <a:r>
              <a:rPr lang="en-US" altLang="en-US" sz="2400">
                <a:latin typeface="Times New Roman" panose="02020603050405020304" pitchFamily="18" charset="0"/>
                <a:cs typeface="Times New Roman" panose="02020603050405020304" pitchFamily="18" charset="0"/>
              </a:rPr>
              <a:t>that has a smaller variance in response time is to </a:t>
            </a:r>
            <a:r>
              <a:rPr lang="en-US" altLang="en-US" sz="2400" b="1">
                <a:latin typeface="Times New Roman" panose="02020603050405020304" pitchFamily="18" charset="0"/>
                <a:cs typeface="Times New Roman" panose="02020603050405020304" pitchFamily="18" charset="0"/>
              </a:rPr>
              <a:t>always scan in the same direction</a:t>
            </a:r>
          </a:p>
          <a:p>
            <a:pPr algn="just"/>
            <a:r>
              <a:rPr lang="en-US" altLang="en-US" sz="2400" b="1">
                <a:latin typeface="Times New Roman" panose="02020603050405020304" pitchFamily="18" charset="0"/>
                <a:cs typeface="Times New Roman" panose="02020603050405020304" pitchFamily="18" charset="0"/>
              </a:rPr>
              <a:t>When</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highest numbered cylinder </a:t>
            </a:r>
            <a:r>
              <a:rPr lang="en-US" altLang="en-US" sz="2400">
                <a:latin typeface="Times New Roman" panose="02020603050405020304" pitchFamily="18" charset="0"/>
                <a:cs typeface="Times New Roman" panose="02020603050405020304" pitchFamily="18" charset="0"/>
              </a:rPr>
              <a:t>with a </a:t>
            </a:r>
            <a:r>
              <a:rPr lang="en-US" altLang="en-US" sz="2400" b="1">
                <a:latin typeface="Times New Roman" panose="02020603050405020304" pitchFamily="18" charset="0"/>
                <a:cs typeface="Times New Roman" panose="02020603050405020304" pitchFamily="18" charset="0"/>
              </a:rPr>
              <a:t>pending request </a:t>
            </a:r>
            <a:r>
              <a:rPr lang="en-US" altLang="en-US" sz="2400">
                <a:latin typeface="Times New Roman" panose="02020603050405020304" pitchFamily="18" charset="0"/>
                <a:cs typeface="Times New Roman" panose="02020603050405020304" pitchFamily="18" charset="0"/>
              </a:rPr>
              <a:t>has been services, the </a:t>
            </a:r>
            <a:r>
              <a:rPr lang="en-US" altLang="en-US" sz="2400" b="1">
                <a:latin typeface="Times New Roman" panose="02020603050405020304" pitchFamily="18" charset="0"/>
                <a:cs typeface="Times New Roman" panose="02020603050405020304" pitchFamily="18" charset="0"/>
              </a:rPr>
              <a:t>arm goes to lowest number cylinder</a:t>
            </a:r>
            <a:r>
              <a:rPr lang="en-US" altLang="en-US" sz="2400">
                <a:latin typeface="Times New Roman" panose="02020603050405020304" pitchFamily="18" charset="0"/>
                <a:cs typeface="Times New Roman" panose="02020603050405020304" pitchFamily="18" charset="0"/>
              </a:rPr>
              <a:t> with a pending request </a:t>
            </a:r>
            <a:r>
              <a:rPr lang="en-US" altLang="en-US" sz="2400" b="1">
                <a:latin typeface="Times New Roman" panose="02020603050405020304" pitchFamily="18" charset="0"/>
                <a:cs typeface="Times New Roman" panose="02020603050405020304" pitchFamily="18" charset="0"/>
              </a:rPr>
              <a:t>and</a:t>
            </a:r>
            <a:r>
              <a:rPr lang="en-US" altLang="en-US" sz="2400">
                <a:latin typeface="Times New Roman" panose="02020603050405020304" pitchFamily="18" charset="0"/>
                <a:cs typeface="Times New Roman" panose="02020603050405020304" pitchFamily="18" charset="0"/>
              </a:rPr>
              <a:t> then continues </a:t>
            </a:r>
            <a:r>
              <a:rPr lang="en-US" altLang="en-US" sz="2400" b="1">
                <a:latin typeface="Times New Roman" panose="02020603050405020304" pitchFamily="18" charset="0"/>
                <a:cs typeface="Times New Roman" panose="02020603050405020304" pitchFamily="18" charset="0"/>
              </a:rPr>
              <a:t>moving</a:t>
            </a:r>
            <a:r>
              <a:rPr lang="en-US" altLang="en-US" sz="2400">
                <a:latin typeface="Times New Roman" panose="02020603050405020304" pitchFamily="18" charset="0"/>
                <a:cs typeface="Times New Roman" panose="02020603050405020304" pitchFamily="18" charset="0"/>
              </a:rPr>
              <a:t> in </a:t>
            </a:r>
            <a:r>
              <a:rPr lang="en-US" altLang="en-US" sz="2400" b="1">
                <a:latin typeface="Times New Roman" panose="02020603050405020304" pitchFamily="18" charset="0"/>
                <a:cs typeface="Times New Roman" panose="02020603050405020304" pitchFamily="18" charset="0"/>
              </a:rPr>
              <a:t>an upward direction</a:t>
            </a:r>
          </a:p>
          <a:p>
            <a:pPr algn="just"/>
            <a:r>
              <a:rPr lang="en-US" altLang="en-US" sz="2400" b="1">
                <a:latin typeface="Times New Roman" panose="02020603050405020304" pitchFamily="18" charset="0"/>
                <a:cs typeface="Times New Roman" panose="02020603050405020304" pitchFamily="18" charset="0"/>
              </a:rPr>
              <a:t>In effect, the lowest-number cylinder is thought of as being just above the highest-number cylinder</a:t>
            </a:r>
          </a:p>
          <a:p>
            <a:pPr>
              <a:spcBef>
                <a:spcPct val="0"/>
              </a:spcBef>
            </a:pPr>
            <a:r>
              <a:rPr lang="en-US" altLang="en-US" sz="2400" b="1">
                <a:latin typeface="Times New Roman" panose="02020603050405020304" pitchFamily="18" charset="0"/>
                <a:cs typeface="Times New Roman" panose="02020603050405020304" pitchFamily="18" charset="0"/>
              </a:rPr>
              <a:t>Ex</a:t>
            </a:r>
            <a:r>
              <a:rPr lang="en-US" altLang="en-US" sz="2400">
                <a:latin typeface="Times New Roman" panose="02020603050405020304" pitchFamily="18" charset="0"/>
                <a:cs typeface="Times New Roman" panose="02020603050405020304" pitchFamily="18" charset="0"/>
              </a:rPr>
              <a:t>:</a:t>
            </a:r>
          </a:p>
          <a:p>
            <a:pPr lvl="1" algn="just"/>
            <a:r>
              <a:rPr lang="en-US" altLang="en-US" sz="2000" b="1">
                <a:latin typeface="Times New Roman" panose="02020603050405020304" pitchFamily="18" charset="0"/>
                <a:cs typeface="Times New Roman" panose="02020603050405020304" pitchFamily="18" charset="0"/>
              </a:rPr>
              <a:t>A disk queue with requests for I/O blocks on cylinders in orders</a:t>
            </a:r>
          </a:p>
          <a:p>
            <a:pPr lvl="1" algn="just">
              <a:buFont typeface="Arial" panose="020B0604020202020204" pitchFamily="34" charset="0"/>
              <a:buNone/>
            </a:pPr>
            <a:r>
              <a:rPr lang="en-US" altLang="en-US" sz="2000" b="1">
                <a:latin typeface="Times New Roman" panose="02020603050405020304" pitchFamily="18" charset="0"/>
                <a:cs typeface="Times New Roman" panose="02020603050405020304" pitchFamily="18" charset="0"/>
              </a:rPr>
              <a:t>	98, 183, 37, 122, 14, 124, 65, 67</a:t>
            </a:r>
          </a:p>
          <a:p>
            <a:pPr lvl="1" algn="just"/>
            <a:r>
              <a:rPr lang="en-US" altLang="en-US" sz="2000" b="1">
                <a:latin typeface="Times New Roman" panose="02020603050405020304" pitchFamily="18" charset="0"/>
                <a:cs typeface="Times New Roman" panose="02020603050405020304" pitchFamily="18" charset="0"/>
              </a:rPr>
              <a:t>Assume that the disk head is initially at cylinder 53</a:t>
            </a:r>
          </a:p>
          <a:p>
            <a:pPr lvl="1" algn="just"/>
            <a:r>
              <a:rPr lang="en-US" altLang="en-US" sz="2000" b="1">
                <a:latin typeface="Times New Roman" panose="02020603050405020304" pitchFamily="18" charset="0"/>
                <a:cs typeface="Times New Roman" panose="02020603050405020304" pitchFamily="18" charset="0"/>
              </a:rPr>
              <a:t>Result</a:t>
            </a:r>
            <a:r>
              <a:rPr lang="en-US" altLang="en-US" sz="2000">
                <a:latin typeface="Times New Roman" panose="02020603050405020304" pitchFamily="18" charset="0"/>
                <a:cs typeface="Times New Roman" panose="02020603050405020304" pitchFamily="18" charset="0"/>
              </a:rPr>
              <a:t>: 53   65    67     98     122    124    183    14      37</a:t>
            </a:r>
          </a:p>
          <a:p>
            <a:pPr lvl="1" algn="just"/>
            <a:r>
              <a:rPr lang="en-US" altLang="en-US" sz="2000" b="1">
                <a:latin typeface="Times New Roman" panose="02020603050405020304" pitchFamily="18" charset="0"/>
                <a:cs typeface="Times New Roman" panose="02020603050405020304" pitchFamily="18" charset="0"/>
              </a:rPr>
              <a:t>Total head movement of </a:t>
            </a:r>
            <a:r>
              <a:rPr lang="en-US" altLang="en-US" sz="2000">
                <a:latin typeface="Times New Roman" panose="02020603050405020304" pitchFamily="18" charset="0"/>
                <a:cs typeface="Times New Roman" panose="02020603050405020304" pitchFamily="18" charset="0"/>
              </a:rPr>
              <a:t>153 ((65-53)+(67-65)+(98-67)+(122-98)+(124-122)+(183-124)+(37-14))</a:t>
            </a:r>
          </a:p>
          <a:p>
            <a:pPr lvl="1" algn="just"/>
            <a:r>
              <a:rPr lang="en-US" altLang="en-US" sz="2000" b="1">
                <a:latin typeface="Times New Roman" panose="02020603050405020304" pitchFamily="18" charset="0"/>
                <a:cs typeface="Times New Roman" panose="02020603050405020304" pitchFamily="18" charset="0"/>
              </a:rPr>
              <a:t>Average Seek Length</a:t>
            </a:r>
            <a:r>
              <a:rPr lang="en-US" altLang="en-US" sz="2000">
                <a:latin typeface="Times New Roman" panose="02020603050405020304" pitchFamily="18" charset="0"/>
                <a:cs typeface="Times New Roman" panose="02020603050405020304" pitchFamily="18" charset="0"/>
              </a:rPr>
              <a:t>: 153/8 = 19.125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595">
                                            <p:txEl>
                                              <p:pRg st="7" end="7"/>
                                            </p:txEl>
                                          </p:spTgt>
                                        </p:tgtEl>
                                        <p:attrNameLst>
                                          <p:attrName>style.visibility</p:attrName>
                                        </p:attrNameLst>
                                      </p:cBhvr>
                                      <p:to>
                                        <p:strVal val="visible"/>
                                      </p:to>
                                    </p:set>
                                    <p:animEffect transition="in" filter="box(in)">
                                      <p:cBhvr>
                                        <p:cTn id="7" dur="500"/>
                                        <p:tgtEl>
                                          <p:spTgt spid="110595">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0595">
                                            <p:txEl>
                                              <p:pRg st="8" end="8"/>
                                            </p:txEl>
                                          </p:spTgt>
                                        </p:tgtEl>
                                        <p:attrNameLst>
                                          <p:attrName>style.visibility</p:attrName>
                                        </p:attrNameLst>
                                      </p:cBhvr>
                                      <p:to>
                                        <p:strVal val="visible"/>
                                      </p:to>
                                    </p:set>
                                    <p:animEffect transition="in" filter="box(in)">
                                      <p:cBhvr>
                                        <p:cTn id="12" dur="500"/>
                                        <p:tgtEl>
                                          <p:spTgt spid="110595">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0595">
                                            <p:txEl>
                                              <p:pRg st="9" end="9"/>
                                            </p:txEl>
                                          </p:spTgt>
                                        </p:tgtEl>
                                        <p:attrNameLst>
                                          <p:attrName>style.visibility</p:attrName>
                                        </p:attrNameLst>
                                      </p:cBhvr>
                                      <p:to>
                                        <p:strVal val="visible"/>
                                      </p:to>
                                    </p:set>
                                    <p:animEffect transition="in" filter="box(in)">
                                      <p:cBhvr>
                                        <p:cTn id="17" dur="500"/>
                                        <p:tgtEl>
                                          <p:spTgt spid="1105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Disk Arm Scheduling Algorithms</a:t>
            </a:r>
          </a:p>
        </p:txBody>
      </p:sp>
      <p:sp>
        <p:nvSpPr>
          <p:cNvPr id="20483" name="Rectangle 3"/>
          <p:cNvSpPr>
            <a:spLocks noGrp="1"/>
          </p:cNvSpPr>
          <p:nvPr>
            <p:ph type="body" sz="half" idx="4294967295"/>
          </p:nvPr>
        </p:nvSpPr>
        <p:spPr>
          <a:xfrm>
            <a:off x="0" y="1219200"/>
            <a:ext cx="9144000" cy="5638800"/>
          </a:xfrm>
        </p:spPr>
        <p:txBody>
          <a:bodyPr/>
          <a:lstStyle/>
          <a:p>
            <a:pPr algn="just">
              <a:lnSpc>
                <a:spcPct val="80000"/>
              </a:lnSpc>
            </a:pPr>
            <a:r>
              <a:rPr lang="en-US" altLang="en-US" sz="2400">
                <a:latin typeface="Times New Roman" panose="02020603050405020304" pitchFamily="18" charset="0"/>
                <a:cs typeface="Times New Roman" panose="02020603050405020304" pitchFamily="18" charset="0"/>
              </a:rPr>
              <a:t>Some </a:t>
            </a:r>
            <a:r>
              <a:rPr lang="en-US" altLang="en-US" sz="2400" b="1">
                <a:latin typeface="Times New Roman" panose="02020603050405020304" pitchFamily="18" charset="0"/>
                <a:cs typeface="Times New Roman" panose="02020603050405020304" pitchFamily="18" charset="0"/>
              </a:rPr>
              <a:t>disks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controller</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provide</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way</a:t>
            </a:r>
            <a:r>
              <a:rPr lang="en-US" altLang="en-US" sz="2400">
                <a:latin typeface="Times New Roman" panose="02020603050405020304" pitchFamily="18" charset="0"/>
                <a:cs typeface="Times New Roman" panose="02020603050405020304" pitchFamily="18" charset="0"/>
              </a:rPr>
              <a:t> for the software to </a:t>
            </a:r>
            <a:r>
              <a:rPr lang="en-US" altLang="en-US" sz="2400" b="1">
                <a:latin typeface="Times New Roman" panose="02020603050405020304" pitchFamily="18" charset="0"/>
                <a:cs typeface="Times New Roman" panose="02020603050405020304" pitchFamily="18" charset="0"/>
              </a:rPr>
              <a:t>inspect</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current sector number under the head</a:t>
            </a:r>
          </a:p>
          <a:p>
            <a:pPr lvl="1" algn="just">
              <a:lnSpc>
                <a:spcPct val="80000"/>
              </a:lnSpc>
            </a:pPr>
            <a:r>
              <a:rPr lang="en-US" altLang="en-US" sz="2000">
                <a:latin typeface="Times New Roman" panose="02020603050405020304" pitchFamily="18" charset="0"/>
                <a:cs typeface="Times New Roman" panose="02020603050405020304" pitchFamily="18" charset="0"/>
              </a:rPr>
              <a:t>If </a:t>
            </a:r>
            <a:r>
              <a:rPr lang="en-US" altLang="en-US" sz="2000" b="1">
                <a:latin typeface="Times New Roman" panose="02020603050405020304" pitchFamily="18" charset="0"/>
                <a:cs typeface="Times New Roman" panose="02020603050405020304" pitchFamily="18" charset="0"/>
              </a:rPr>
              <a:t>two</a:t>
            </a:r>
            <a:r>
              <a:rPr lang="en-US" altLang="en-US" sz="2000">
                <a:latin typeface="Times New Roman" panose="02020603050405020304" pitchFamily="18" charset="0"/>
                <a:cs typeface="Times New Roman" panose="02020603050405020304" pitchFamily="18" charset="0"/>
              </a:rPr>
              <a:t> or </a:t>
            </a:r>
            <a:r>
              <a:rPr lang="en-US" altLang="en-US" sz="2000" b="1">
                <a:latin typeface="Times New Roman" panose="02020603050405020304" pitchFamily="18" charset="0"/>
                <a:cs typeface="Times New Roman" panose="02020603050405020304" pitchFamily="18" charset="0"/>
              </a:rPr>
              <a:t>more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requests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for</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same cylinder are pending</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driver</a:t>
            </a:r>
            <a:r>
              <a:rPr lang="en-US" altLang="en-US" sz="2000">
                <a:latin typeface="Times New Roman" panose="02020603050405020304" pitchFamily="18" charset="0"/>
                <a:cs typeface="Times New Roman" panose="02020603050405020304" pitchFamily="18" charset="0"/>
              </a:rPr>
              <a:t>  can </a:t>
            </a:r>
            <a:r>
              <a:rPr lang="en-US" altLang="en-US" sz="2000" b="1">
                <a:latin typeface="Times New Roman" panose="02020603050405020304" pitchFamily="18" charset="0"/>
                <a:cs typeface="Times New Roman" panose="02020603050405020304" pitchFamily="18" charset="0"/>
              </a:rPr>
              <a:t>issue</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request for the sector </a:t>
            </a:r>
            <a:r>
              <a:rPr lang="en-US" altLang="en-US" sz="2000">
                <a:latin typeface="Times New Roman" panose="02020603050405020304" pitchFamily="18" charset="0"/>
                <a:cs typeface="Times New Roman" panose="02020603050405020304" pitchFamily="18" charset="0"/>
              </a:rPr>
              <a:t>that will </a:t>
            </a:r>
            <a:r>
              <a:rPr lang="en-US" altLang="en-US" sz="2000" b="1">
                <a:latin typeface="Times New Roman" panose="02020603050405020304" pitchFamily="18" charset="0"/>
                <a:cs typeface="Times New Roman" panose="02020603050405020304" pitchFamily="18" charset="0"/>
              </a:rPr>
              <a:t>pass under the head next</a:t>
            </a:r>
          </a:p>
          <a:p>
            <a:pPr lvl="1" algn="just">
              <a:lnSpc>
                <a:spcPct val="8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controller</a:t>
            </a:r>
            <a:r>
              <a:rPr lang="en-US" altLang="en-US" sz="2000">
                <a:latin typeface="Times New Roman" panose="02020603050405020304" pitchFamily="18" charset="0"/>
                <a:cs typeface="Times New Roman" panose="02020603050405020304" pitchFamily="18" charset="0"/>
              </a:rPr>
              <a:t> can </a:t>
            </a:r>
            <a:r>
              <a:rPr lang="en-US" altLang="en-US" sz="2000" b="1">
                <a:latin typeface="Times New Roman" panose="02020603050405020304" pitchFamily="18" charset="0"/>
                <a:cs typeface="Times New Roman" panose="02020603050405020304" pitchFamily="18" charset="0"/>
              </a:rPr>
              <a:t>select any of its heads </a:t>
            </a:r>
            <a:r>
              <a:rPr lang="en-US" altLang="en-US" sz="2000">
                <a:latin typeface="Times New Roman" panose="02020603050405020304" pitchFamily="18" charset="0"/>
                <a:cs typeface="Times New Roman" panose="02020603050405020304" pitchFamily="18" charset="0"/>
              </a:rPr>
              <a:t>almost instantaneously</a:t>
            </a:r>
          </a:p>
          <a:p>
            <a:pPr lvl="1" algn="just">
              <a:lnSpc>
                <a:spcPct val="80000"/>
              </a:lnSpc>
            </a:pPr>
            <a:r>
              <a:rPr lang="en-US" altLang="en-US" sz="2000" b="1">
                <a:latin typeface="Times New Roman" panose="02020603050405020304" pitchFamily="18" charset="0"/>
                <a:cs typeface="Times New Roman" panose="02020603050405020304" pitchFamily="18" charset="0"/>
              </a:rPr>
              <a:t>If</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seek time </a:t>
            </a:r>
            <a:r>
              <a:rPr lang="en-US" altLang="en-US" sz="2000">
                <a:latin typeface="Times New Roman" panose="02020603050405020304" pitchFamily="18" charset="0"/>
                <a:cs typeface="Times New Roman" panose="02020603050405020304" pitchFamily="18" charset="0"/>
              </a:rPr>
              <a:t>is much </a:t>
            </a:r>
            <a:r>
              <a:rPr lang="en-US" altLang="en-US" sz="2000" b="1">
                <a:latin typeface="Times New Roman" panose="02020603050405020304" pitchFamily="18" charset="0"/>
                <a:cs typeface="Times New Roman" panose="02020603050405020304" pitchFamily="18" charset="0"/>
              </a:rPr>
              <a:t>faster than the rotational delay</a:t>
            </a:r>
          </a:p>
          <a:p>
            <a:pPr lvl="2" algn="just">
              <a:lnSpc>
                <a:spcPct val="80000"/>
              </a:lnSpc>
            </a:pPr>
            <a:r>
              <a:rPr lang="en-US" altLang="en-US" sz="1800" b="1">
                <a:latin typeface="Times New Roman" panose="02020603050405020304" pitchFamily="18" charset="0"/>
                <a:cs typeface="Times New Roman" panose="02020603050405020304" pitchFamily="18" charset="0"/>
              </a:rPr>
              <a:t>Pending</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request</a:t>
            </a:r>
            <a:r>
              <a:rPr lang="en-US" altLang="en-US" sz="1800">
                <a:latin typeface="Times New Roman" panose="02020603050405020304" pitchFamily="18" charset="0"/>
                <a:cs typeface="Times New Roman" panose="02020603050405020304" pitchFamily="18" charset="0"/>
              </a:rPr>
              <a:t> should be </a:t>
            </a:r>
            <a:r>
              <a:rPr lang="en-US" altLang="en-US" sz="1800" b="1">
                <a:latin typeface="Times New Roman" panose="02020603050405020304" pitchFamily="18" charset="0"/>
                <a:cs typeface="Times New Roman" panose="02020603050405020304" pitchFamily="18" charset="0"/>
              </a:rPr>
              <a:t>sorted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by sector number</a:t>
            </a:r>
            <a:r>
              <a:rPr lang="en-US" altLang="en-US" sz="1800">
                <a:latin typeface="Times New Roman" panose="02020603050405020304" pitchFamily="18" charset="0"/>
                <a:cs typeface="Times New Roman" panose="02020603050405020304" pitchFamily="18" charset="0"/>
              </a:rPr>
              <a:t>, and as soon as the next sector is about to pass under the head, the arm should be zipped over the right track to read or write it</a:t>
            </a:r>
          </a:p>
          <a:p>
            <a:pPr lvl="1" algn="just">
              <a:lnSpc>
                <a:spcPct val="80000"/>
              </a:lnSpc>
            </a:pPr>
            <a:r>
              <a:rPr lang="en-US" altLang="en-US" sz="2000" b="1">
                <a:latin typeface="Times New Roman" panose="02020603050405020304" pitchFamily="18" charset="0"/>
                <a:cs typeface="Times New Roman" panose="02020603050405020304" pitchFamily="18" charset="0"/>
              </a:rPr>
              <a:t>When</a:t>
            </a:r>
            <a:r>
              <a:rPr lang="en-US" altLang="en-US" sz="2000">
                <a:latin typeface="Times New Roman" panose="02020603050405020304" pitchFamily="18" charset="0"/>
                <a:cs typeface="Times New Roman" panose="02020603050405020304" pitchFamily="18" charset="0"/>
              </a:rPr>
              <a:t> several </a:t>
            </a:r>
            <a:r>
              <a:rPr lang="en-US" altLang="en-US" sz="2000" b="1">
                <a:latin typeface="Times New Roman" panose="02020603050405020304" pitchFamily="18" charset="0"/>
                <a:cs typeface="Times New Roman" panose="02020603050405020304" pitchFamily="18" charset="0"/>
              </a:rPr>
              <a:t>drives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are present on the same controller</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OS</a:t>
            </a:r>
            <a:r>
              <a:rPr lang="en-US" altLang="en-US" sz="2000">
                <a:latin typeface="Times New Roman" panose="02020603050405020304" pitchFamily="18" charset="0"/>
                <a:cs typeface="Times New Roman" panose="02020603050405020304" pitchFamily="18" charset="0"/>
              </a:rPr>
              <a:t> should </a:t>
            </a:r>
            <a:r>
              <a:rPr lang="en-US" altLang="en-US" sz="2000" b="1">
                <a:latin typeface="Times New Roman" panose="02020603050405020304" pitchFamily="18" charset="0"/>
                <a:cs typeface="Times New Roman" panose="02020603050405020304" pitchFamily="18" charset="0"/>
              </a:rPr>
              <a:t>maintain</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pending request table for each drive </a:t>
            </a:r>
            <a:r>
              <a:rPr lang="en-US" altLang="en-US" sz="2000">
                <a:latin typeface="Times New Roman" panose="02020603050405020304" pitchFamily="18" charset="0"/>
                <a:cs typeface="Times New Roman" panose="02020603050405020304" pitchFamily="18" charset="0"/>
              </a:rPr>
              <a:t>separately</a:t>
            </a:r>
          </a:p>
          <a:p>
            <a:pPr lvl="2" algn="just">
              <a:lnSpc>
                <a:spcPct val="80000"/>
              </a:lnSpc>
            </a:pPr>
            <a:r>
              <a:rPr lang="en-US" altLang="en-US" sz="1800" b="1">
                <a:latin typeface="Times New Roman" panose="02020603050405020304" pitchFamily="18" charset="0"/>
                <a:cs typeface="Times New Roman" panose="02020603050405020304" pitchFamily="18" charset="0"/>
              </a:rPr>
              <a:t>Whenever</a:t>
            </a:r>
            <a:r>
              <a:rPr lang="en-US" altLang="en-US" sz="1800">
                <a:latin typeface="Times New Roman" panose="02020603050405020304" pitchFamily="18" charset="0"/>
                <a:cs typeface="Times New Roman" panose="02020603050405020304" pitchFamily="18" charset="0"/>
              </a:rPr>
              <a:t> any </a:t>
            </a:r>
            <a:r>
              <a:rPr lang="en-US" altLang="en-US" sz="1800" b="1">
                <a:latin typeface="Times New Roman" panose="02020603050405020304" pitchFamily="18" charset="0"/>
                <a:cs typeface="Times New Roman" panose="02020603050405020304" pitchFamily="18" charset="0"/>
              </a:rPr>
              <a:t>drive</a:t>
            </a:r>
            <a:r>
              <a:rPr lang="en-US" altLang="en-US" sz="1800">
                <a:latin typeface="Times New Roman" panose="02020603050405020304" pitchFamily="18" charset="0"/>
                <a:cs typeface="Times New Roman" panose="02020603050405020304" pitchFamily="18" charset="0"/>
              </a:rPr>
              <a:t> is </a:t>
            </a:r>
            <a:r>
              <a:rPr lang="en-US" altLang="en-US" sz="1800" b="1">
                <a:latin typeface="Times New Roman" panose="02020603050405020304" pitchFamily="18" charset="0"/>
                <a:cs typeface="Times New Roman" panose="02020603050405020304" pitchFamily="18" charset="0"/>
              </a:rPr>
              <a:t>idle</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seek</a:t>
            </a:r>
            <a:r>
              <a:rPr lang="en-US" altLang="en-US" sz="1800">
                <a:latin typeface="Times New Roman" panose="02020603050405020304" pitchFamily="18" charset="0"/>
                <a:cs typeface="Times New Roman" panose="02020603050405020304" pitchFamily="18" charset="0"/>
              </a:rPr>
              <a:t> should be </a:t>
            </a:r>
            <a:r>
              <a:rPr lang="en-US" altLang="en-US" sz="1800" b="1">
                <a:latin typeface="Times New Roman" panose="02020603050405020304" pitchFamily="18" charset="0"/>
                <a:cs typeface="Times New Roman" panose="02020603050405020304" pitchFamily="18" charset="0"/>
              </a:rPr>
              <a:t>issued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to</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move</a:t>
            </a:r>
            <a:r>
              <a:rPr lang="en-US" altLang="en-US" sz="1800">
                <a:latin typeface="Times New Roman" panose="02020603050405020304" pitchFamily="18" charset="0"/>
                <a:cs typeface="Times New Roman" panose="02020603050405020304" pitchFamily="18" charset="0"/>
              </a:rPr>
              <a:t> its </a:t>
            </a:r>
            <a:r>
              <a:rPr lang="en-US" altLang="en-US" sz="1800" b="1">
                <a:latin typeface="Times New Roman" panose="02020603050405020304" pitchFamily="18" charset="0"/>
                <a:cs typeface="Times New Roman" panose="02020603050405020304" pitchFamily="18" charset="0"/>
              </a:rPr>
              <a:t>arm</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to the cylinder where</a:t>
            </a:r>
            <a:r>
              <a:rPr lang="en-US" altLang="en-US" sz="1800">
                <a:latin typeface="Times New Roman" panose="02020603050405020304" pitchFamily="18" charset="0"/>
                <a:cs typeface="Times New Roman" panose="02020603050405020304" pitchFamily="18" charset="0"/>
              </a:rPr>
              <a:t> it will be </a:t>
            </a:r>
            <a:r>
              <a:rPr lang="en-US" altLang="en-US" sz="1800" b="1">
                <a:latin typeface="Times New Roman" panose="02020603050405020304" pitchFamily="18" charset="0"/>
                <a:cs typeface="Times New Roman" panose="02020603050405020304" pitchFamily="18" charset="0"/>
              </a:rPr>
              <a:t>needed next</a:t>
            </a:r>
          </a:p>
          <a:p>
            <a:pPr lvl="2" algn="just">
              <a:lnSpc>
                <a:spcPct val="80000"/>
              </a:lnSpc>
            </a:pPr>
            <a:r>
              <a:rPr lang="en-US" altLang="en-US" sz="1800">
                <a:latin typeface="Times New Roman" panose="02020603050405020304" pitchFamily="18" charset="0"/>
                <a:cs typeface="Times New Roman" panose="02020603050405020304" pitchFamily="18" charset="0"/>
              </a:rPr>
              <a:t>When the </a:t>
            </a:r>
            <a:r>
              <a:rPr lang="en-US" altLang="en-US" sz="1800" b="1">
                <a:latin typeface="Times New Roman" panose="02020603050405020304" pitchFamily="18" charset="0"/>
                <a:cs typeface="Times New Roman" panose="02020603050405020304" pitchFamily="18" charset="0"/>
              </a:rPr>
              <a:t>current transfer finishes</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check</a:t>
            </a:r>
            <a:r>
              <a:rPr lang="en-US" altLang="en-US" sz="1800">
                <a:latin typeface="Times New Roman" panose="02020603050405020304" pitchFamily="18" charset="0"/>
                <a:cs typeface="Times New Roman" panose="02020603050405020304" pitchFamily="18" charset="0"/>
              </a:rPr>
              <a:t> can be made to </a:t>
            </a:r>
            <a:r>
              <a:rPr lang="en-US" altLang="en-US" sz="1800" b="1">
                <a:latin typeface="Times New Roman" panose="02020603050405020304" pitchFamily="18" charset="0"/>
                <a:cs typeface="Times New Roman" panose="02020603050405020304" pitchFamily="18" charset="0"/>
              </a:rPr>
              <a:t>see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if any drives are positioned on the correct cylinder</a:t>
            </a:r>
          </a:p>
          <a:p>
            <a:pPr lvl="2" algn="just">
              <a:lnSpc>
                <a:spcPct val="80000"/>
              </a:lnSpc>
            </a:pPr>
            <a:r>
              <a:rPr lang="en-US" altLang="en-US" sz="1800">
                <a:latin typeface="Times New Roman" panose="02020603050405020304" pitchFamily="18" charset="0"/>
                <a:cs typeface="Times New Roman" panose="02020603050405020304" pitchFamily="18" charset="0"/>
              </a:rPr>
              <a:t>If </a:t>
            </a:r>
            <a:r>
              <a:rPr lang="en-US" altLang="en-US" sz="1800" b="1">
                <a:latin typeface="Times New Roman" panose="02020603050405020304" pitchFamily="18" charset="0"/>
                <a:cs typeface="Times New Roman" panose="02020603050405020304" pitchFamily="18" charset="0"/>
              </a:rPr>
              <a:t>one or more are</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next transfer </a:t>
            </a:r>
            <a:r>
              <a:rPr lang="en-US" altLang="en-US" sz="1800">
                <a:latin typeface="Times New Roman" panose="02020603050405020304" pitchFamily="18" charset="0"/>
                <a:cs typeface="Times New Roman" panose="02020603050405020304" pitchFamily="18" charset="0"/>
              </a:rPr>
              <a:t>can be </a:t>
            </a:r>
            <a:r>
              <a:rPr lang="en-US" altLang="en-US" sz="1800" b="1">
                <a:latin typeface="Times New Roman" panose="02020603050405020304" pitchFamily="18" charset="0"/>
                <a:cs typeface="Times New Roman" panose="02020603050405020304" pitchFamily="18" charset="0"/>
              </a:rPr>
              <a:t>started</a:t>
            </a:r>
            <a:r>
              <a:rPr lang="en-US" altLang="en-US" sz="1800">
                <a:latin typeface="Times New Roman" panose="02020603050405020304" pitchFamily="18" charset="0"/>
                <a:cs typeface="Times New Roman" panose="02020603050405020304" pitchFamily="18" charset="0"/>
              </a:rPr>
              <a:t> on a drive that is already on the </a:t>
            </a:r>
            <a:r>
              <a:rPr lang="en-US" altLang="en-US" sz="1800" b="1">
                <a:latin typeface="Times New Roman" panose="02020603050405020304" pitchFamily="18" charset="0"/>
                <a:cs typeface="Times New Roman" panose="02020603050405020304" pitchFamily="18" charset="0"/>
              </a:rPr>
              <a:t>right cylinder</a:t>
            </a:r>
          </a:p>
          <a:p>
            <a:pPr lvl="2" algn="just">
              <a:lnSpc>
                <a:spcPct val="80000"/>
              </a:lnSpc>
            </a:pPr>
            <a:r>
              <a:rPr lang="en-US" altLang="en-US" sz="1800">
                <a:latin typeface="Times New Roman" panose="02020603050405020304" pitchFamily="18" charset="0"/>
                <a:cs typeface="Times New Roman" panose="02020603050405020304" pitchFamily="18" charset="0"/>
              </a:rPr>
              <a:t>If </a:t>
            </a:r>
            <a:r>
              <a:rPr lang="en-US" altLang="en-US" sz="1800" b="1">
                <a:latin typeface="Times New Roman" panose="02020603050405020304" pitchFamily="18" charset="0"/>
                <a:cs typeface="Times New Roman" panose="02020603050405020304" pitchFamily="18" charset="0"/>
              </a:rPr>
              <a:t>none of the arms is in the right place</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driver</a:t>
            </a:r>
            <a:r>
              <a:rPr lang="en-US" altLang="en-US" sz="1800">
                <a:latin typeface="Times New Roman" panose="02020603050405020304" pitchFamily="18" charset="0"/>
                <a:cs typeface="Times New Roman" panose="02020603050405020304" pitchFamily="18" charset="0"/>
              </a:rPr>
              <a:t> should </a:t>
            </a:r>
            <a:r>
              <a:rPr lang="en-US" altLang="en-US" sz="1800" b="1">
                <a:latin typeface="Times New Roman" panose="02020603050405020304" pitchFamily="18" charset="0"/>
                <a:cs typeface="Times New Roman" panose="02020603050405020304" pitchFamily="18" charset="0"/>
              </a:rPr>
              <a:t>issue</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new seek </a:t>
            </a:r>
            <a:r>
              <a:rPr lang="en-US" altLang="en-US" sz="1800">
                <a:latin typeface="Times New Roman" panose="02020603050405020304" pitchFamily="18" charset="0"/>
                <a:cs typeface="Times New Roman" panose="02020603050405020304" pitchFamily="18" charset="0"/>
              </a:rPr>
              <a:t>on the drive that just </a:t>
            </a:r>
            <a:r>
              <a:rPr lang="en-US" altLang="en-US" sz="1800" b="1">
                <a:latin typeface="Times New Roman" panose="02020603050405020304" pitchFamily="18" charset="0"/>
                <a:cs typeface="Times New Roman" panose="02020603050405020304" pitchFamily="18" charset="0"/>
              </a:rPr>
              <a:t>completed a transfer </a:t>
            </a:r>
            <a:r>
              <a:rPr lang="en-US" altLang="en-US" sz="1800">
                <a:latin typeface="Times New Roman" panose="02020603050405020304" pitchFamily="18" charset="0"/>
                <a:cs typeface="Times New Roman" panose="02020603050405020304" pitchFamily="18" charset="0"/>
              </a:rPr>
              <a:t>and </a:t>
            </a:r>
            <a:r>
              <a:rPr lang="en-US" altLang="en-US" sz="1800" b="1">
                <a:latin typeface="Times New Roman" panose="02020603050405020304" pitchFamily="18" charset="0"/>
                <a:cs typeface="Times New Roman" panose="02020603050405020304" pitchFamily="18" charset="0"/>
              </a:rPr>
              <a:t>wait until the next interrupt </a:t>
            </a:r>
            <a:r>
              <a:rPr lang="en-US" altLang="en-US" sz="1800">
                <a:latin typeface="Times New Roman" panose="02020603050405020304" pitchFamily="18" charset="0"/>
                <a:cs typeface="Times New Roman" panose="02020603050405020304" pitchFamily="18" charset="0"/>
              </a:rPr>
              <a:t>to see which arm </a:t>
            </a:r>
            <a:r>
              <a:rPr lang="en-US" altLang="en-US" sz="1800" b="1">
                <a:latin typeface="Times New Roman" panose="02020603050405020304" pitchFamily="18" charset="0"/>
                <a:cs typeface="Times New Roman" panose="02020603050405020304" pitchFamily="18" charset="0"/>
              </a:rPr>
              <a:t>gets to its destination first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609600"/>
            <a:ext cx="9144000" cy="6172200"/>
          </a:xfrm>
        </p:spPr>
        <p:txBody>
          <a:bodyPr/>
          <a:lstStyle/>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Memory-Mapped I/O</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Map all </a:t>
            </a:r>
            <a:r>
              <a:rPr lang="en-US" altLang="en-US" sz="2000">
                <a:latin typeface="Times New Roman" panose="02020603050405020304" pitchFamily="18" charset="0"/>
                <a:cs typeface="Times New Roman" panose="02020603050405020304" pitchFamily="18" charset="0"/>
              </a:rPr>
              <a:t>the control registers into the memory space</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Each control register is assigned a particular and unique memory address</a:t>
            </a:r>
          </a:p>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DMA</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 memory address register</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byte count </a:t>
            </a:r>
            <a:r>
              <a:rPr lang="en-US" altLang="en-US" sz="2000">
                <a:latin typeface="Times New Roman" panose="02020603050405020304" pitchFamily="18" charset="0"/>
                <a:cs typeface="Times New Roman" panose="02020603050405020304" pitchFamily="18" charset="0"/>
              </a:rPr>
              <a:t>register</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One or more control</a:t>
            </a:r>
            <a:r>
              <a:rPr lang="en-US" altLang="en-US" sz="2000">
                <a:latin typeface="Times New Roman" panose="02020603050405020304" pitchFamily="18" charset="0"/>
                <a:cs typeface="Times New Roman" panose="02020603050405020304" pitchFamily="18" charset="0"/>
              </a:rPr>
              <a:t> registers</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3 modes: </a:t>
            </a:r>
            <a:r>
              <a:rPr lang="en-US" altLang="en-US" sz="2000" b="1">
                <a:latin typeface="Times New Roman" panose="02020603050405020304" pitchFamily="18" charset="0"/>
                <a:cs typeface="Times New Roman" panose="02020603050405020304" pitchFamily="18" charset="0"/>
              </a:rPr>
              <a:t>Word-at-a-time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Block</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Fly-by </a:t>
            </a:r>
            <a:endParaRPr lang="en-US" altLang="en-US" sz="2000">
              <a:latin typeface="Times New Roman" panose="02020603050405020304" pitchFamily="18" charset="0"/>
              <a:cs typeface="Times New Roman" panose="02020603050405020304" pitchFamily="18" charset="0"/>
            </a:endParaRPr>
          </a:p>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Precise vs. Imprecise Interrupt</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Precise</a:t>
            </a:r>
            <a:r>
              <a:rPr lang="en-US" altLang="en-US" sz="2000">
                <a:latin typeface="Times New Roman" panose="02020603050405020304" pitchFamily="18" charset="0"/>
                <a:cs typeface="Times New Roman" panose="02020603050405020304" pitchFamily="18" charset="0"/>
              </a:rPr>
              <a:t>: Leave the machine in a well-defined state</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PC</a:t>
            </a:r>
            <a:r>
              <a:rPr lang="en-US" altLang="en-US" sz="1600">
                <a:latin typeface="Times New Roman" panose="02020603050405020304" pitchFamily="18" charset="0"/>
                <a:cs typeface="Times New Roman" panose="02020603050405020304" pitchFamily="18" charset="0"/>
              </a:rPr>
              <a:t> is </a:t>
            </a:r>
            <a:r>
              <a:rPr lang="en-US" altLang="en-US" sz="1600" b="1">
                <a:latin typeface="Times New Roman" panose="02020603050405020304" pitchFamily="18" charset="0"/>
                <a:cs typeface="Times New Roman" panose="02020603050405020304" pitchFamily="18" charset="0"/>
              </a:rPr>
              <a:t>saved</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in</a:t>
            </a:r>
            <a:r>
              <a:rPr lang="en-US" altLang="en-US" sz="1600">
                <a:latin typeface="Times New Roman" panose="02020603050405020304" pitchFamily="18" charset="0"/>
                <a:cs typeface="Times New Roman" panose="02020603050405020304" pitchFamily="18" charset="0"/>
              </a:rPr>
              <a:t> a </a:t>
            </a:r>
            <a:r>
              <a:rPr lang="en-US" altLang="en-US" sz="1600" b="1">
                <a:latin typeface="Times New Roman" panose="02020603050405020304" pitchFamily="18" charset="0"/>
                <a:cs typeface="Times New Roman" panose="02020603050405020304" pitchFamily="18" charset="0"/>
              </a:rPr>
              <a:t>known place</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All instructions before</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one pointed </a:t>
            </a:r>
            <a:r>
              <a:rPr lang="en-US" altLang="en-US" sz="1600">
                <a:latin typeface="Times New Roman" panose="02020603050405020304" pitchFamily="18" charset="0"/>
                <a:cs typeface="Times New Roman" panose="02020603050405020304" pitchFamily="18" charset="0"/>
              </a:rPr>
              <a:t>to by the PC </a:t>
            </a:r>
            <a:r>
              <a:rPr lang="en-US" altLang="en-US" sz="1600" b="1">
                <a:latin typeface="Times New Roman" panose="02020603050405020304" pitchFamily="18" charset="0"/>
                <a:cs typeface="Times New Roman" panose="02020603050405020304" pitchFamily="18" charset="0"/>
              </a:rPr>
              <a:t>have fully executed</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No instruction beyond</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one pointed </a:t>
            </a:r>
            <a:r>
              <a:rPr lang="en-US" altLang="en-US" sz="1600">
                <a:latin typeface="Times New Roman" panose="02020603050405020304" pitchFamily="18" charset="0"/>
                <a:cs typeface="Times New Roman" panose="02020603050405020304" pitchFamily="18" charset="0"/>
              </a:rPr>
              <a:t>to by the PC </a:t>
            </a:r>
            <a:r>
              <a:rPr lang="en-US" altLang="en-US" sz="1600" b="1">
                <a:latin typeface="Times New Roman" panose="02020603050405020304" pitchFamily="18" charset="0"/>
                <a:cs typeface="Times New Roman" panose="02020603050405020304" pitchFamily="18" charset="0"/>
              </a:rPr>
              <a:t>has been executed</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Execution state </a:t>
            </a:r>
            <a:r>
              <a:rPr lang="en-US" altLang="en-US" sz="1600">
                <a:latin typeface="Times New Roman" panose="02020603050405020304" pitchFamily="18" charset="0"/>
                <a:cs typeface="Times New Roman" panose="02020603050405020304" pitchFamily="18" charset="0"/>
              </a:rPr>
              <a:t>of the instruction </a:t>
            </a:r>
            <a:r>
              <a:rPr lang="en-US" altLang="en-US" sz="1600" b="1">
                <a:latin typeface="Times New Roman" panose="02020603050405020304" pitchFamily="18" charset="0"/>
                <a:cs typeface="Times New Roman" panose="02020603050405020304" pitchFamily="18" charset="0"/>
              </a:rPr>
              <a:t>pointed to by the PC is known</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Imprecise</a:t>
            </a:r>
            <a:r>
              <a:rPr lang="en-US" altLang="en-US" sz="2000">
                <a:latin typeface="Times New Roman" panose="02020603050405020304" pitchFamily="18" charset="0"/>
                <a:cs typeface="Times New Roman" panose="02020603050405020304" pitchFamily="18" charset="0"/>
              </a:rPr>
              <a:t>: Does </a:t>
            </a:r>
            <a:r>
              <a:rPr lang="en-US" altLang="en-US" sz="2000" b="1">
                <a:latin typeface="Times New Roman" panose="02020603050405020304" pitchFamily="18" charset="0"/>
                <a:cs typeface="Times New Roman" panose="02020603050405020304" pitchFamily="18" charset="0"/>
              </a:rPr>
              <a:t>not meet all requirements </a:t>
            </a:r>
            <a:r>
              <a:rPr lang="en-US" altLang="en-US" sz="2000">
                <a:latin typeface="Times New Roman" panose="02020603050405020304" pitchFamily="18" charset="0"/>
                <a:cs typeface="Times New Roman" panose="02020603050405020304" pitchFamily="18" charset="0"/>
              </a:rPr>
              <a:t>as precise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animEffect transition="in" filter="box(in)">
                                      <p:cBhvr>
                                        <p:cTn id="11" dur="500"/>
                                        <p:tgtEl>
                                          <p:spTgt spid="4099">
                                            <p:txEl>
                                              <p:pRg st="1" end="1"/>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box(in)">
                                      <p:cBhvr>
                                        <p:cTn id="15" dur="500"/>
                                        <p:tgtEl>
                                          <p:spTgt spid="40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box(in)">
                                      <p:cBhvr>
                                        <p:cTn id="20" dur="500"/>
                                        <p:tgtEl>
                                          <p:spTgt spid="4099">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box(in)">
                                      <p:cBhvr>
                                        <p:cTn id="23" dur="500"/>
                                        <p:tgtEl>
                                          <p:spTgt spid="4099">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099">
                                            <p:txEl>
                                              <p:pRg st="6" end="6"/>
                                            </p:txEl>
                                          </p:spTgt>
                                        </p:tgtEl>
                                        <p:attrNameLst>
                                          <p:attrName>style.visibility</p:attrName>
                                        </p:attrNameLst>
                                      </p:cBhvr>
                                      <p:to>
                                        <p:strVal val="visible"/>
                                      </p:to>
                                    </p:set>
                                    <p:animEffect transition="in" filter="box(in)">
                                      <p:cBhvr>
                                        <p:cTn id="26" dur="500"/>
                                        <p:tgtEl>
                                          <p:spTgt spid="4099">
                                            <p:txEl>
                                              <p:pRg st="6" end="6"/>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4099">
                                            <p:txEl>
                                              <p:pRg st="7" end="7"/>
                                            </p:txEl>
                                          </p:spTgt>
                                        </p:tgtEl>
                                        <p:attrNameLst>
                                          <p:attrName>style.visibility</p:attrName>
                                        </p:attrNameLst>
                                      </p:cBhvr>
                                      <p:to>
                                        <p:strVal val="visible"/>
                                      </p:to>
                                    </p:set>
                                    <p:animEffect transition="in" filter="box(in)">
                                      <p:cBhvr>
                                        <p:cTn id="29" dur="500"/>
                                        <p:tgtEl>
                                          <p:spTgt spid="4099">
                                            <p:txEl>
                                              <p:pRg st="7" end="7"/>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099">
                                            <p:txEl>
                                              <p:pRg st="8" end="8"/>
                                            </p:txEl>
                                          </p:spTgt>
                                        </p:tgtEl>
                                        <p:attrNameLst>
                                          <p:attrName>style.visibility</p:attrName>
                                        </p:attrNameLst>
                                      </p:cBhvr>
                                      <p:to>
                                        <p:strVal val="visible"/>
                                      </p:to>
                                    </p:set>
                                    <p:animEffect transition="in" filter="box(in)">
                                      <p:cBhvr>
                                        <p:cTn id="37" dur="500"/>
                                        <p:tgtEl>
                                          <p:spTgt spid="4099">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099">
                                            <p:txEl>
                                              <p:pRg st="9" end="9"/>
                                            </p:txEl>
                                          </p:spTgt>
                                        </p:tgtEl>
                                        <p:attrNameLst>
                                          <p:attrName>style.visibility</p:attrName>
                                        </p:attrNameLst>
                                      </p:cBhvr>
                                      <p:to>
                                        <p:strVal val="visible"/>
                                      </p:to>
                                    </p:set>
                                    <p:animEffect transition="in" filter="box(in)">
                                      <p:cBhvr>
                                        <p:cTn id="42" dur="500"/>
                                        <p:tgtEl>
                                          <p:spTgt spid="4099">
                                            <p:txEl>
                                              <p:pRg st="9" end="9"/>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4099">
                                            <p:txEl>
                                              <p:pRg st="10" end="10"/>
                                            </p:txEl>
                                          </p:spTgt>
                                        </p:tgtEl>
                                        <p:attrNameLst>
                                          <p:attrName>style.visibility</p:attrName>
                                        </p:attrNameLst>
                                      </p:cBhvr>
                                      <p:to>
                                        <p:strVal val="visible"/>
                                      </p:to>
                                    </p:set>
                                    <p:animEffect transition="in" filter="box(in)">
                                      <p:cBhvr>
                                        <p:cTn id="45" dur="500"/>
                                        <p:tgtEl>
                                          <p:spTgt spid="4099">
                                            <p:txEl>
                                              <p:pRg st="10" end="10"/>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4099">
                                            <p:txEl>
                                              <p:pRg st="11" end="11"/>
                                            </p:txEl>
                                          </p:spTgt>
                                        </p:tgtEl>
                                        <p:attrNameLst>
                                          <p:attrName>style.visibility</p:attrName>
                                        </p:attrNameLst>
                                      </p:cBhvr>
                                      <p:to>
                                        <p:strVal val="visible"/>
                                      </p:to>
                                    </p:set>
                                    <p:animEffect transition="in" filter="box(in)">
                                      <p:cBhvr>
                                        <p:cTn id="48" dur="500"/>
                                        <p:tgtEl>
                                          <p:spTgt spid="4099">
                                            <p:txEl>
                                              <p:pRg st="11" end="11"/>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4099">
                                            <p:txEl>
                                              <p:pRg st="12" end="12"/>
                                            </p:txEl>
                                          </p:spTgt>
                                        </p:tgtEl>
                                        <p:attrNameLst>
                                          <p:attrName>style.visibility</p:attrName>
                                        </p:attrNameLst>
                                      </p:cBhvr>
                                      <p:to>
                                        <p:strVal val="visible"/>
                                      </p:to>
                                    </p:set>
                                    <p:animEffect transition="in" filter="box(in)">
                                      <p:cBhvr>
                                        <p:cTn id="51" dur="500"/>
                                        <p:tgtEl>
                                          <p:spTgt spid="4099">
                                            <p:txEl>
                                              <p:pRg st="12" end="12"/>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4099">
                                            <p:txEl>
                                              <p:pRg st="13" end="13"/>
                                            </p:txEl>
                                          </p:spTgt>
                                        </p:tgtEl>
                                        <p:attrNameLst>
                                          <p:attrName>style.visibility</p:attrName>
                                        </p:attrNameLst>
                                      </p:cBhvr>
                                      <p:to>
                                        <p:strVal val="visible"/>
                                      </p:to>
                                    </p:set>
                                    <p:animEffect transition="in" filter="box(in)">
                                      <p:cBhvr>
                                        <p:cTn id="54" dur="500"/>
                                        <p:tgtEl>
                                          <p:spTgt spid="4099">
                                            <p:txEl>
                                              <p:pRg st="13" end="13"/>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nodeType="clickEffect">
                                  <p:stCondLst>
                                    <p:cond delay="0"/>
                                  </p:stCondLst>
                                  <p:childTnLst>
                                    <p:set>
                                      <p:cBhvr>
                                        <p:cTn id="58" dur="1" fill="hold">
                                          <p:stCondLst>
                                            <p:cond delay="0"/>
                                          </p:stCondLst>
                                        </p:cTn>
                                        <p:tgtEl>
                                          <p:spTgt spid="4099">
                                            <p:txEl>
                                              <p:pRg st="14" end="14"/>
                                            </p:txEl>
                                          </p:spTgt>
                                        </p:tgtEl>
                                        <p:attrNameLst>
                                          <p:attrName>style.visibility</p:attrName>
                                        </p:attrNameLst>
                                      </p:cBhvr>
                                      <p:to>
                                        <p:strVal val="visible"/>
                                      </p:to>
                                    </p:set>
                                    <p:animEffect transition="in" filter="box(in)">
                                      <p:cBhvr>
                                        <p:cTn id="59" dur="500"/>
                                        <p:tgtEl>
                                          <p:spTgt spid="40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Disk Arm Scheduling Algorithms</a:t>
            </a:r>
          </a:p>
        </p:txBody>
      </p:sp>
      <p:sp>
        <p:nvSpPr>
          <p:cNvPr id="21507" name="Rectangle 3"/>
          <p:cNvSpPr>
            <a:spLocks noGrp="1"/>
          </p:cNvSpPr>
          <p:nvPr>
            <p:ph type="body" sz="half" idx="4294967295"/>
          </p:nvPr>
        </p:nvSpPr>
        <p:spPr>
          <a:xfrm>
            <a:off x="0" y="990600"/>
            <a:ext cx="9144000" cy="5867400"/>
          </a:xfrm>
        </p:spPr>
        <p:txBody>
          <a:bodyPr/>
          <a:lstStyle/>
          <a:p>
            <a:pPr algn="just"/>
            <a:r>
              <a:rPr lang="en-US" altLang="en-US" sz="2800">
                <a:latin typeface="Times New Roman" panose="02020603050405020304" pitchFamily="18" charset="0"/>
                <a:cs typeface="Times New Roman" panose="02020603050405020304" pitchFamily="18" charset="0"/>
              </a:rPr>
              <a:t>All the </a:t>
            </a:r>
            <a:r>
              <a:rPr lang="en-US" altLang="en-US" sz="2800" b="1">
                <a:latin typeface="Times New Roman" panose="02020603050405020304" pitchFamily="18" charset="0"/>
                <a:cs typeface="Times New Roman" panose="02020603050405020304" pitchFamily="18" charset="0"/>
              </a:rPr>
              <a:t>disk scheduling algorithms tacitly assume</a:t>
            </a:r>
            <a:r>
              <a:rPr lang="en-US" altLang="en-US" sz="2800">
                <a:latin typeface="Times New Roman" panose="02020603050405020304" pitchFamily="18" charset="0"/>
                <a:cs typeface="Times New Roman" panose="02020603050405020304" pitchFamily="18" charset="0"/>
              </a:rPr>
              <a:t> that the </a:t>
            </a:r>
            <a:r>
              <a:rPr lang="en-US" altLang="en-US" sz="2800" b="1">
                <a:latin typeface="Times New Roman" panose="02020603050405020304" pitchFamily="18" charset="0"/>
                <a:cs typeface="Times New Roman" panose="02020603050405020304" pitchFamily="18" charset="0"/>
              </a:rPr>
              <a:t>real disk geometry </a:t>
            </a:r>
            <a:r>
              <a:rPr lang="en-US" altLang="en-US" sz="2800">
                <a:latin typeface="Times New Roman" panose="02020603050405020304" pitchFamily="18" charset="0"/>
                <a:cs typeface="Times New Roman" panose="02020603050405020304" pitchFamily="18" charset="0"/>
              </a:rPr>
              <a:t>is the </a:t>
            </a:r>
            <a:r>
              <a:rPr lang="en-US" altLang="en-US" sz="2800" b="1">
                <a:latin typeface="Times New Roman" panose="02020603050405020304" pitchFamily="18" charset="0"/>
                <a:cs typeface="Times New Roman" panose="02020603050405020304" pitchFamily="18" charset="0"/>
              </a:rPr>
              <a:t>same</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as</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virtual geometry</a:t>
            </a:r>
          </a:p>
          <a:p>
            <a:pPr algn="just"/>
            <a:r>
              <a:rPr lang="en-US" altLang="en-US" sz="2800">
                <a:latin typeface="Times New Roman" panose="02020603050405020304" pitchFamily="18" charset="0"/>
                <a:cs typeface="Times New Roman" panose="02020603050405020304" pitchFamily="18" charset="0"/>
              </a:rPr>
              <a:t>If it is not, then scheduling disk requests makes no sense because the OS cannot really tell whether cylinder 40 or cylinder 200 is closer to cylinder 39</a:t>
            </a:r>
          </a:p>
          <a:p>
            <a:pPr algn="just"/>
            <a:r>
              <a:rPr lang="en-US" altLang="en-US" sz="2800">
                <a:latin typeface="Times New Roman" panose="02020603050405020304" pitchFamily="18" charset="0"/>
                <a:cs typeface="Times New Roman" panose="02020603050405020304" pitchFamily="18" charset="0"/>
              </a:rPr>
              <a:t>On the other hand, if the </a:t>
            </a:r>
            <a:r>
              <a:rPr lang="en-US" altLang="en-US" sz="2800" b="1">
                <a:latin typeface="Times New Roman" panose="02020603050405020304" pitchFamily="18" charset="0"/>
                <a:cs typeface="Times New Roman" panose="02020603050405020304" pitchFamily="18" charset="0"/>
              </a:rPr>
              <a:t>disk controller </a:t>
            </a:r>
            <a:r>
              <a:rPr lang="en-US" altLang="en-US" sz="2800">
                <a:latin typeface="Times New Roman" panose="02020603050405020304" pitchFamily="18" charset="0"/>
                <a:cs typeface="Times New Roman" panose="02020603050405020304" pitchFamily="18" charset="0"/>
              </a:rPr>
              <a:t>can </a:t>
            </a:r>
            <a:r>
              <a:rPr lang="en-US" altLang="en-US" sz="2800" b="1">
                <a:latin typeface="Times New Roman" panose="02020603050405020304" pitchFamily="18" charset="0"/>
                <a:cs typeface="Times New Roman" panose="02020603050405020304" pitchFamily="18" charset="0"/>
              </a:rPr>
              <a:t>accept multiple outstanding requests</a:t>
            </a:r>
            <a:r>
              <a:rPr lang="en-US" altLang="en-US" sz="2800">
                <a:latin typeface="Times New Roman" panose="02020603050405020304" pitchFamily="18" charset="0"/>
                <a:cs typeface="Times New Roman" panose="02020603050405020304" pitchFamily="18" charset="0"/>
              </a:rPr>
              <a:t>, it can use these scheduling algorithms internally. In that case, the algorithms are still valid, but one level down, inside the controller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Error Handling</a:t>
            </a:r>
          </a:p>
        </p:txBody>
      </p:sp>
      <p:sp>
        <p:nvSpPr>
          <p:cNvPr id="22531" name="Rectangle 3"/>
          <p:cNvSpPr>
            <a:spLocks noGrp="1"/>
          </p:cNvSpPr>
          <p:nvPr>
            <p:ph type="body" sz="half" idx="4294967295"/>
          </p:nvPr>
        </p:nvSpPr>
        <p:spPr>
          <a:xfrm>
            <a:off x="0" y="685800"/>
            <a:ext cx="9144000" cy="5867400"/>
          </a:xfrm>
        </p:spPr>
        <p:txBody>
          <a:bodyPr/>
          <a:lstStyle/>
          <a:p>
            <a:pPr algn="just">
              <a:lnSpc>
                <a:spcPct val="90000"/>
              </a:lnSpc>
            </a:pPr>
            <a:r>
              <a:rPr lang="en-US" altLang="en-US" sz="2800" b="1">
                <a:latin typeface="Times New Roman" panose="02020603050405020304" pitchFamily="18" charset="0"/>
                <a:cs typeface="Times New Roman" panose="02020603050405020304" pitchFamily="18" charset="0"/>
              </a:rPr>
              <a:t>Bad sector</a:t>
            </a:r>
          </a:p>
          <a:p>
            <a:pPr lvl="1" algn="just">
              <a:lnSpc>
                <a:spcPct val="90000"/>
              </a:lnSpc>
            </a:pPr>
            <a:r>
              <a:rPr lang="en-US" altLang="en-US" sz="2400">
                <a:latin typeface="Times New Roman" panose="02020603050405020304" pitchFamily="18" charset="0"/>
                <a:cs typeface="Times New Roman" panose="02020603050405020304" pitchFamily="18" charset="0"/>
              </a:rPr>
              <a:t>Sectors </a:t>
            </a:r>
            <a:r>
              <a:rPr lang="en-US" altLang="en-US" sz="2400" b="1">
                <a:latin typeface="Times New Roman" panose="02020603050405020304" pitchFamily="18" charset="0"/>
                <a:cs typeface="Times New Roman" panose="02020603050405020304" pitchFamily="18" charset="0"/>
              </a:rPr>
              <a:t>do not correctly read back </a:t>
            </a: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value</a:t>
            </a:r>
            <a:r>
              <a:rPr lang="en-US" altLang="en-US" sz="2400">
                <a:latin typeface="Times New Roman" panose="02020603050405020304" pitchFamily="18" charset="0"/>
                <a:cs typeface="Times New Roman" panose="02020603050405020304" pitchFamily="18" charset="0"/>
              </a:rPr>
              <a:t> just </a:t>
            </a:r>
            <a:r>
              <a:rPr lang="en-US" altLang="en-US" sz="2400" b="1">
                <a:latin typeface="Times New Roman" panose="02020603050405020304" pitchFamily="18" charset="0"/>
                <a:cs typeface="Times New Roman" panose="02020603050405020304" pitchFamily="18" charset="0"/>
              </a:rPr>
              <a:t>written to them</a:t>
            </a:r>
          </a:p>
          <a:p>
            <a:pPr lvl="1" algn="just">
              <a:lnSpc>
                <a:spcPct val="90000"/>
              </a:lnSpc>
            </a:pPr>
            <a:r>
              <a:rPr lang="en-US" altLang="en-US" sz="2400">
                <a:latin typeface="Times New Roman" panose="02020603050405020304" pitchFamily="18" charset="0"/>
                <a:cs typeface="Times New Roman" panose="02020603050405020304" pitchFamily="18" charset="0"/>
              </a:rPr>
              <a:t>If the defect is very small, the bad sector can be used</a:t>
            </a:r>
          </a:p>
          <a:p>
            <a:pPr lvl="1" algn="just">
              <a:lnSpc>
                <a:spcPct val="90000"/>
              </a:lnSpc>
            </a:pPr>
            <a:r>
              <a:rPr lang="en-US" altLang="en-US" sz="2400">
                <a:latin typeface="Times New Roman" panose="02020603050405020304" pitchFamily="18" charset="0"/>
                <a:cs typeface="Times New Roman" panose="02020603050405020304" pitchFamily="18" charset="0"/>
              </a:rPr>
              <a:t>Otherwise, the error cannot be masked</a:t>
            </a:r>
          </a:p>
          <a:p>
            <a:pPr lvl="1" algn="just">
              <a:lnSpc>
                <a:spcPct val="90000"/>
              </a:lnSpc>
            </a:pPr>
            <a:r>
              <a:rPr lang="en-US" altLang="en-US" sz="2400" b="1">
                <a:latin typeface="Times New Roman" panose="02020603050405020304" pitchFamily="18" charset="0"/>
                <a:cs typeface="Times New Roman" panose="02020603050405020304" pitchFamily="18" charset="0"/>
              </a:rPr>
              <a:t>Substituted</a:t>
            </a:r>
            <a:r>
              <a:rPr lang="en-US" altLang="en-US" sz="2400">
                <a:latin typeface="Times New Roman" panose="02020603050405020304" pitchFamily="18" charset="0"/>
                <a:cs typeface="Times New Roman" panose="02020603050405020304" pitchFamily="18" charset="0"/>
              </a:rPr>
              <a:t> the bad sector</a:t>
            </a:r>
          </a:p>
          <a:p>
            <a:pPr lvl="2" algn="just">
              <a:lnSpc>
                <a:spcPct val="90000"/>
              </a:lnSpc>
            </a:pPr>
            <a:r>
              <a:rPr lang="en-US" altLang="en-US" sz="2000" b="1">
                <a:latin typeface="Times New Roman" panose="02020603050405020304" pitchFamily="18" charset="0"/>
                <a:cs typeface="Times New Roman" panose="02020603050405020304" pitchFamily="18" charset="0"/>
              </a:rPr>
              <a:t>Controllers</a:t>
            </a:r>
          </a:p>
          <a:p>
            <a:pPr lvl="3" algn="just">
              <a:lnSpc>
                <a:spcPct val="90000"/>
              </a:lnSpc>
            </a:pPr>
            <a:r>
              <a:rPr lang="en-US" altLang="en-US" sz="1800" b="1">
                <a:latin typeface="Times New Roman" panose="02020603050405020304" pitchFamily="18" charset="0"/>
                <a:cs typeface="Times New Roman" panose="02020603050405020304" pitchFamily="18" charset="0"/>
              </a:rPr>
              <a:t>Remap</a:t>
            </a:r>
            <a:r>
              <a:rPr lang="en-US" altLang="en-US" sz="1800">
                <a:latin typeface="Times New Roman" panose="02020603050405020304" pitchFamily="18" charset="0"/>
                <a:cs typeface="Times New Roman" panose="02020603050405020304" pitchFamily="18" charset="0"/>
              </a:rPr>
              <a:t> the bad sector </a:t>
            </a:r>
            <a:r>
              <a:rPr lang="en-US" altLang="en-US" sz="1800" b="1">
                <a:latin typeface="Times New Roman" panose="02020603050405020304" pitchFamily="18" charset="0"/>
                <a:cs typeface="Times New Roman" panose="02020603050405020304" pitchFamily="18" charset="0"/>
              </a:rPr>
              <a:t>to</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spare</a:t>
            </a:r>
          </a:p>
          <a:p>
            <a:pPr lvl="3" algn="just">
              <a:lnSpc>
                <a:spcPct val="90000"/>
              </a:lnSpc>
            </a:pPr>
            <a:r>
              <a:rPr lang="en-US" altLang="en-US" sz="1800" b="1">
                <a:latin typeface="Times New Roman" panose="02020603050405020304" pitchFamily="18" charset="0"/>
                <a:cs typeface="Times New Roman" panose="02020603050405020304" pitchFamily="18" charset="0"/>
              </a:rPr>
              <a:t>Shift all </a:t>
            </a:r>
            <a:r>
              <a:rPr lang="en-US" altLang="en-US" sz="1800">
                <a:latin typeface="Times New Roman" panose="02020603050405020304" pitchFamily="18" charset="0"/>
                <a:cs typeface="Times New Roman" panose="02020603050405020304" pitchFamily="18" charset="0"/>
              </a:rPr>
              <a:t>the sectors up one </a:t>
            </a:r>
          </a:p>
          <a:p>
            <a:pPr lvl="3" algn="just">
              <a:lnSpc>
                <a:spcPct val="90000"/>
              </a:lnSpc>
            </a:pPr>
            <a:r>
              <a:rPr lang="en-US" altLang="en-US" sz="1800">
                <a:latin typeface="Times New Roman" panose="02020603050405020304" pitchFamily="18" charset="0"/>
                <a:cs typeface="Times New Roman" panose="02020603050405020304" pitchFamily="18" charset="0"/>
              </a:rPr>
              <a:t>The information about the substitution of the b</a:t>
            </a:r>
            <a:r>
              <a:rPr lang="en-US" altLang="en-US" sz="1800" b="1">
                <a:latin typeface="Times New Roman" panose="02020603050405020304" pitchFamily="18" charset="0"/>
                <a:cs typeface="Times New Roman" panose="02020603050405020304" pitchFamily="18" charset="0"/>
              </a:rPr>
              <a:t>ad sector is kept track through internal tables or by rewriting the preambles </a:t>
            </a:r>
            <a:r>
              <a:rPr lang="en-US" altLang="en-US" sz="1800">
                <a:latin typeface="Times New Roman" panose="02020603050405020304" pitchFamily="18" charset="0"/>
                <a:cs typeface="Times New Roman" panose="02020603050405020304" pitchFamily="18" charset="0"/>
              </a:rPr>
              <a:t>to give the remapped sector numbers (besides, the data must be copied)</a:t>
            </a:r>
          </a:p>
          <a:p>
            <a:pPr lvl="3" algn="just">
              <a:lnSpc>
                <a:spcPct val="90000"/>
              </a:lnSpc>
            </a:pPr>
            <a:r>
              <a:rPr lang="en-US" altLang="en-US" sz="1800">
                <a:latin typeface="Times New Roman" panose="02020603050405020304" pitchFamily="18" charset="0"/>
                <a:cs typeface="Times New Roman" panose="02020603050405020304" pitchFamily="18" charset="0"/>
              </a:rPr>
              <a:t>When defect occurs at normal operation (may be specks of dust), if getting repeated errors on a certain sector, controller can switch to a spare before the sector has died completely</a:t>
            </a:r>
          </a:p>
          <a:p>
            <a:pPr lvl="2" algn="just">
              <a:lnSpc>
                <a:spcPct val="90000"/>
              </a:lnSpc>
            </a:pPr>
            <a:r>
              <a:rPr lang="en-US" altLang="en-US" sz="2000" b="1">
                <a:latin typeface="Times New Roman" panose="02020603050405020304" pitchFamily="18" charset="0"/>
                <a:cs typeface="Times New Roman" panose="02020603050405020304" pitchFamily="18" charset="0"/>
              </a:rPr>
              <a:t>OS</a:t>
            </a:r>
          </a:p>
          <a:p>
            <a:pPr lvl="3" algn="just">
              <a:lnSpc>
                <a:spcPct val="90000"/>
              </a:lnSpc>
            </a:pPr>
            <a:r>
              <a:rPr lang="en-US" altLang="en-US" sz="1800">
                <a:latin typeface="Times New Roman" panose="02020603050405020304" pitchFamily="18" charset="0"/>
                <a:cs typeface="Times New Roman" panose="02020603050405020304" pitchFamily="18" charset="0"/>
              </a:rPr>
              <a:t>Must first </a:t>
            </a:r>
            <a:r>
              <a:rPr lang="en-US" altLang="en-US" sz="1800" b="1">
                <a:latin typeface="Times New Roman" panose="02020603050405020304" pitchFamily="18" charset="0"/>
                <a:cs typeface="Times New Roman" panose="02020603050405020304" pitchFamily="18" charset="0"/>
              </a:rPr>
              <a:t>acquire a list of bad sectors</a:t>
            </a:r>
            <a:r>
              <a:rPr lang="en-US" altLang="en-US" sz="1800">
                <a:latin typeface="Times New Roman" panose="02020603050405020304" pitchFamily="18" charset="0"/>
                <a:cs typeface="Times New Roman" panose="02020603050405020304" pitchFamily="18" charset="0"/>
              </a:rPr>
              <a:t>, either reading them from the disk, or simply testing the entire disk itself</a:t>
            </a:r>
          </a:p>
          <a:p>
            <a:pPr lvl="3" algn="just">
              <a:lnSpc>
                <a:spcPct val="90000"/>
              </a:lnSpc>
            </a:pPr>
            <a:r>
              <a:rPr lang="en-US" altLang="en-US" sz="1800">
                <a:latin typeface="Times New Roman" panose="02020603050405020304" pitchFamily="18" charset="0"/>
                <a:cs typeface="Times New Roman" panose="02020603050405020304" pitchFamily="18" charset="0"/>
              </a:rPr>
              <a:t>Once it knows, the OS can </a:t>
            </a:r>
            <a:r>
              <a:rPr lang="en-US" altLang="en-US" sz="1800" b="1">
                <a:latin typeface="Times New Roman" panose="02020603050405020304" pitchFamily="18" charset="0"/>
                <a:cs typeface="Times New Roman" panose="02020603050405020304" pitchFamily="18" charset="0"/>
              </a:rPr>
              <a:t>build remapping tables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Error Handling</a:t>
            </a:r>
          </a:p>
        </p:txBody>
      </p:sp>
      <p:sp>
        <p:nvSpPr>
          <p:cNvPr id="60419" name="Rectangle 3"/>
          <p:cNvSpPr>
            <a:spLocks noGrp="1"/>
          </p:cNvSpPr>
          <p:nvPr>
            <p:ph type="body" sz="half" idx="4294967295"/>
          </p:nvPr>
        </p:nvSpPr>
        <p:spPr>
          <a:xfrm>
            <a:off x="0" y="990600"/>
            <a:ext cx="9144000" cy="5867400"/>
          </a:xfrm>
        </p:spPr>
        <p:txBody>
          <a:bodyPr/>
          <a:lstStyle/>
          <a:p>
            <a:pPr algn="just">
              <a:lnSpc>
                <a:spcPct val="80000"/>
              </a:lnSpc>
            </a:pPr>
            <a:r>
              <a:rPr lang="en-US" altLang="en-US" sz="2400" dirty="0">
                <a:latin typeface="Times New Roman" panose="02020603050405020304" pitchFamily="18" charset="0"/>
                <a:cs typeface="Times New Roman" panose="02020603050405020304" pitchFamily="18" charset="0"/>
              </a:rPr>
              <a:t>Bad sector (</a:t>
            </a:r>
            <a:r>
              <a:rPr lang="en-US" altLang="en-US" sz="2400" dirty="0" err="1">
                <a:latin typeface="Times New Roman" panose="02020603050405020304" pitchFamily="18" charset="0"/>
                <a:cs typeface="Times New Roman" panose="02020603050405020304" pitchFamily="18" charset="0"/>
              </a:rPr>
              <a:t>cont</a:t>
            </a:r>
            <a:r>
              <a:rPr lang="en-US" altLang="en-US" sz="2400" dirty="0">
                <a:latin typeface="Times New Roman" panose="02020603050405020304" pitchFamily="18" charset="0"/>
                <a:cs typeface="Times New Roman" panose="02020603050405020304" pitchFamily="18" charset="0"/>
              </a:rPr>
              <a:t>)</a:t>
            </a:r>
          </a:p>
          <a:p>
            <a:pPr lvl="1" algn="just">
              <a:lnSpc>
                <a:spcPct val="80000"/>
              </a:lnSpc>
            </a:pPr>
            <a:r>
              <a:rPr lang="en-US" altLang="en-US" sz="2000" b="1" dirty="0">
                <a:latin typeface="Times New Roman" panose="02020603050405020304" pitchFamily="18" charset="0"/>
                <a:cs typeface="Times New Roman" panose="02020603050405020304" pitchFamily="18" charset="0"/>
              </a:rPr>
              <a:t>Problem</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backup</a:t>
            </a:r>
          </a:p>
          <a:p>
            <a:pPr lvl="2" algn="just">
              <a:lnSpc>
                <a:spcPct val="80000"/>
              </a:lnSpc>
            </a:pPr>
            <a:r>
              <a:rPr lang="en-US" altLang="en-US" sz="1800" b="1" dirty="0">
                <a:latin typeface="Times New Roman" panose="02020603050405020304" pitchFamily="18" charset="0"/>
                <a:cs typeface="Times New Roman" panose="02020603050405020304" pitchFamily="18" charset="0"/>
              </a:rPr>
              <a:t>File to file</a:t>
            </a:r>
            <a:r>
              <a:rPr lang="en-US" altLang="en-US" sz="1800" dirty="0">
                <a:latin typeface="Times New Roman" panose="02020603050405020304" pitchFamily="18" charset="0"/>
                <a:cs typeface="Times New Roman" panose="02020603050405020304" pitchFamily="18" charset="0"/>
              </a:rPr>
              <a:t>: OS has to hide the bad block file so well that even a backup utility cannot find it</a:t>
            </a:r>
          </a:p>
          <a:p>
            <a:pPr lvl="2" algn="just">
              <a:lnSpc>
                <a:spcPct val="80000"/>
              </a:lnSpc>
            </a:pPr>
            <a:r>
              <a:rPr lang="en-US" altLang="en-US" sz="1800" b="1" dirty="0">
                <a:latin typeface="Times New Roman" panose="02020603050405020304" pitchFamily="18" charset="0"/>
                <a:cs typeface="Times New Roman" panose="02020603050405020304" pitchFamily="18" charset="0"/>
              </a:rPr>
              <a:t>Sector to Sector</a:t>
            </a:r>
            <a:r>
              <a:rPr lang="en-US" altLang="en-US" sz="1800" dirty="0">
                <a:latin typeface="Times New Roman" panose="02020603050405020304" pitchFamily="18" charset="0"/>
                <a:cs typeface="Times New Roman" panose="02020603050405020304" pitchFamily="18" charset="0"/>
              </a:rPr>
              <a:t>: impossible except that the only hope that the backup program has enough smarts to give up after 10 failed reads and continue with next sector</a:t>
            </a:r>
          </a:p>
          <a:p>
            <a:pPr algn="just">
              <a:lnSpc>
                <a:spcPct val="80000"/>
              </a:lnSpc>
            </a:pPr>
            <a:r>
              <a:rPr lang="en-US" altLang="en-US" sz="2400" b="1" dirty="0">
                <a:latin typeface="Times New Roman" panose="02020603050405020304" pitchFamily="18" charset="0"/>
                <a:cs typeface="Times New Roman" panose="02020603050405020304" pitchFamily="18" charset="0"/>
              </a:rPr>
              <a:t>Seek errors</a:t>
            </a:r>
          </a:p>
          <a:p>
            <a:pPr lvl="1" algn="just">
              <a:lnSpc>
                <a:spcPct val="80000"/>
              </a:lnSpc>
            </a:pPr>
            <a:r>
              <a:rPr lang="en-US" altLang="en-US" sz="2000" dirty="0">
                <a:latin typeface="Times New Roman" panose="02020603050405020304" pitchFamily="18" charset="0"/>
                <a:cs typeface="Times New Roman" panose="02020603050405020304" pitchFamily="18" charset="0"/>
              </a:rPr>
              <a:t>Caused by </a:t>
            </a:r>
            <a:r>
              <a:rPr lang="en-US" altLang="en-US" sz="2000" b="1" dirty="0">
                <a:latin typeface="Times New Roman" panose="02020603050405020304" pitchFamily="18" charset="0"/>
                <a:cs typeface="Times New Roman" panose="02020603050405020304" pitchFamily="18" charset="0"/>
              </a:rPr>
              <a:t>mechanical problems in</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arm occur</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controller</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keeps track of the arm position internally</a:t>
            </a:r>
          </a:p>
          <a:p>
            <a:pPr lvl="1" algn="just">
              <a:lnSpc>
                <a:spcPct val="80000"/>
              </a:lnSpc>
            </a:pPr>
            <a:r>
              <a:rPr lang="en-US" altLang="en-US" sz="2000" dirty="0">
                <a:latin typeface="Times New Roman" panose="02020603050405020304" pitchFamily="18" charset="0"/>
                <a:cs typeface="Times New Roman" panose="02020603050405020304" pitchFamily="18" charset="0"/>
              </a:rPr>
              <a:t>To perform seek, it issues a </a:t>
            </a:r>
            <a:r>
              <a:rPr lang="en-US" altLang="en-US" sz="2000" b="1" dirty="0">
                <a:latin typeface="Times New Roman" panose="02020603050405020304" pitchFamily="18" charset="0"/>
                <a:cs typeface="Times New Roman" panose="02020603050405020304" pitchFamily="18" charset="0"/>
              </a:rPr>
              <a:t>series of pulses to the arm motor</a:t>
            </a:r>
            <a:r>
              <a:rPr lang="en-US" altLang="en-US" sz="2000" dirty="0">
                <a:latin typeface="Times New Roman" panose="02020603050405020304" pitchFamily="18" charset="0"/>
                <a:cs typeface="Times New Roman" panose="02020603050405020304" pitchFamily="18" charset="0"/>
              </a:rPr>
              <a:t>, on </a:t>
            </a:r>
            <a:r>
              <a:rPr lang="en-US" altLang="en-US" sz="2000" b="1" dirty="0">
                <a:latin typeface="Times New Roman" panose="02020603050405020304" pitchFamily="18" charset="0"/>
                <a:cs typeface="Times New Roman" panose="02020603050405020304" pitchFamily="18" charset="0"/>
              </a:rPr>
              <a:t>pulse per cylinder, to move the arm to the new cylinder.</a:t>
            </a:r>
          </a:p>
          <a:p>
            <a:pPr lvl="1" algn="just">
              <a:lnSpc>
                <a:spcPct val="80000"/>
              </a:lnSpc>
            </a:pPr>
            <a:r>
              <a:rPr lang="en-US" altLang="en-US" sz="2000" dirty="0">
                <a:latin typeface="Times New Roman" panose="02020603050405020304" pitchFamily="18" charset="0"/>
                <a:cs typeface="Times New Roman" panose="02020603050405020304" pitchFamily="18" charset="0"/>
              </a:rPr>
              <a:t>When the arm gets to its destination, the controller reads the actual cylinder number from the preamble of the next sector.</a:t>
            </a:r>
          </a:p>
          <a:p>
            <a:pPr lvl="1" algn="just">
              <a:lnSpc>
                <a:spcPct val="80000"/>
              </a:lnSpc>
            </a:pPr>
            <a:r>
              <a:rPr lang="en-US" altLang="en-US" sz="2000" dirty="0">
                <a:latin typeface="Times New Roman" panose="02020603050405020304" pitchFamily="18" charset="0"/>
                <a:cs typeface="Times New Roman" panose="02020603050405020304" pitchFamily="18" charset="0"/>
              </a:rPr>
              <a:t>If the </a:t>
            </a:r>
            <a:r>
              <a:rPr lang="en-US" altLang="en-US" sz="2000" b="1" dirty="0">
                <a:latin typeface="Times New Roman" panose="02020603050405020304" pitchFamily="18" charset="0"/>
                <a:cs typeface="Times New Roman" panose="02020603050405020304" pitchFamily="18" charset="0"/>
              </a:rPr>
              <a:t>arm is in the wrong place</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seek error </a:t>
            </a:r>
            <a:r>
              <a:rPr lang="en-US" altLang="en-US" sz="2000" dirty="0">
                <a:latin typeface="Times New Roman" panose="02020603050405020304" pitchFamily="18" charset="0"/>
                <a:cs typeface="Times New Roman" panose="02020603050405020304" pitchFamily="18" charset="0"/>
              </a:rPr>
              <a:t>has </a:t>
            </a:r>
            <a:r>
              <a:rPr lang="en-US" altLang="en-US" sz="2000" b="1" dirty="0">
                <a:latin typeface="Times New Roman" panose="02020603050405020304" pitchFamily="18" charset="0"/>
                <a:cs typeface="Times New Roman" panose="02020603050405020304" pitchFamily="18" charset="0"/>
              </a:rPr>
              <a:t>occurred</a:t>
            </a:r>
          </a:p>
          <a:p>
            <a:pPr lvl="1" algn="just">
              <a:lnSpc>
                <a:spcPct val="80000"/>
              </a:lnSpc>
            </a:pPr>
            <a:r>
              <a:rPr lang="en-US" altLang="en-US" sz="2000" b="1" dirty="0">
                <a:latin typeface="Times New Roman" panose="02020603050405020304" pitchFamily="18" charset="0"/>
                <a:cs typeface="Times New Roman" panose="02020603050405020304" pitchFamily="18" charset="0"/>
              </a:rPr>
              <a:t>Solutions</a:t>
            </a:r>
          </a:p>
          <a:p>
            <a:pPr lvl="2" algn="just">
              <a:lnSpc>
                <a:spcPct val="80000"/>
              </a:lnSpc>
            </a:pPr>
            <a:r>
              <a:rPr lang="en-US" altLang="en-US" sz="1800" dirty="0">
                <a:latin typeface="Times New Roman" panose="02020603050405020304" pitchFamily="18" charset="0"/>
                <a:cs typeface="Times New Roman" panose="02020603050405020304" pitchFamily="18" charset="0"/>
              </a:rPr>
              <a:t>Most hard </a:t>
            </a:r>
            <a:r>
              <a:rPr lang="en-US" altLang="en-US" sz="1800" b="1" dirty="0">
                <a:latin typeface="Times New Roman" panose="02020603050405020304" pitchFamily="18" charset="0"/>
                <a:cs typeface="Times New Roman" panose="02020603050405020304" pitchFamily="18" charset="0"/>
              </a:rPr>
              <a:t>disk controller correct</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seek errors automatically</a:t>
            </a:r>
            <a:r>
              <a:rPr lang="en-US" altLang="en-US" sz="1800" dirty="0">
                <a:latin typeface="Times New Roman" panose="02020603050405020304" pitchFamily="18" charset="0"/>
                <a:cs typeface="Times New Roman" panose="02020603050405020304" pitchFamily="18" charset="0"/>
              </a:rPr>
              <a:t>, but most </a:t>
            </a:r>
            <a:r>
              <a:rPr lang="en-US" altLang="en-US" sz="1800" b="1" dirty="0">
                <a:latin typeface="Times New Roman" panose="02020603050405020304" pitchFamily="18" charset="0"/>
                <a:cs typeface="Times New Roman" panose="02020603050405020304" pitchFamily="18" charset="0"/>
              </a:rPr>
              <a:t>floppy</a:t>
            </a:r>
            <a:r>
              <a:rPr lang="en-US" altLang="en-US" sz="1800" dirty="0">
                <a:latin typeface="Times New Roman" panose="02020603050405020304" pitchFamily="18" charset="0"/>
                <a:cs typeface="Times New Roman" panose="02020603050405020304" pitchFamily="18" charset="0"/>
              </a:rPr>
              <a:t> controllers just </a:t>
            </a:r>
            <a:r>
              <a:rPr lang="en-US" altLang="en-US" sz="1800" b="1" dirty="0">
                <a:latin typeface="Times New Roman" panose="02020603050405020304" pitchFamily="18" charset="0"/>
                <a:cs typeface="Times New Roman" panose="02020603050405020304" pitchFamily="18" charset="0"/>
              </a:rPr>
              <a:t>set an error bit and leave the rest to the driver.</a:t>
            </a:r>
          </a:p>
          <a:p>
            <a:pPr lvl="2" algn="just">
              <a:lnSpc>
                <a:spcPct val="80000"/>
              </a:lnSpc>
            </a:pPr>
            <a:r>
              <a:rPr lang="en-US" altLang="en-US" sz="1800" dirty="0">
                <a:latin typeface="Times New Roman" panose="02020603050405020304" pitchFamily="18" charset="0"/>
                <a:cs typeface="Times New Roman" panose="02020603050405020304" pitchFamily="18" charset="0"/>
              </a:rPr>
              <a:t>The </a:t>
            </a:r>
            <a:r>
              <a:rPr lang="en-US" altLang="en-US" sz="1800" b="1" dirty="0">
                <a:latin typeface="Times New Roman" panose="02020603050405020304" pitchFamily="18" charset="0"/>
                <a:cs typeface="Times New Roman" panose="02020603050405020304" pitchFamily="18" charset="0"/>
              </a:rPr>
              <a:t>driver</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handles</a:t>
            </a:r>
            <a:r>
              <a:rPr lang="en-US" altLang="en-US" sz="1800" dirty="0">
                <a:latin typeface="Times New Roman" panose="02020603050405020304" pitchFamily="18" charset="0"/>
                <a:cs typeface="Times New Roman" panose="02020603050405020304" pitchFamily="18" charset="0"/>
              </a:rPr>
              <a:t> this </a:t>
            </a:r>
            <a:r>
              <a:rPr lang="en-US" altLang="en-US" sz="1800" b="1" dirty="0">
                <a:latin typeface="Times New Roman" panose="02020603050405020304" pitchFamily="18" charset="0"/>
                <a:cs typeface="Times New Roman" panose="02020603050405020304" pitchFamily="18" charset="0"/>
              </a:rPr>
              <a:t>error</a:t>
            </a:r>
            <a:r>
              <a:rPr lang="en-US" altLang="en-US" sz="1800" dirty="0">
                <a:latin typeface="Times New Roman" panose="02020603050405020304" pitchFamily="18" charset="0"/>
                <a:cs typeface="Times New Roman" panose="02020603050405020304" pitchFamily="18" charset="0"/>
              </a:rPr>
              <a:t> with part</a:t>
            </a:r>
            <a:r>
              <a:rPr lang="en-US" altLang="en-US" sz="1800" b="1" dirty="0">
                <a:latin typeface="Times New Roman" panose="02020603050405020304" pitchFamily="18" charset="0"/>
                <a:cs typeface="Times New Roman" panose="02020603050405020304" pitchFamily="18" charset="0"/>
              </a:rPr>
              <a:t>icular command to move the arm as far </a:t>
            </a:r>
            <a:r>
              <a:rPr lang="en-US" altLang="en-US" sz="1800" dirty="0">
                <a:latin typeface="Times New Roman" panose="02020603050405020304" pitchFamily="18" charset="0"/>
                <a:cs typeface="Times New Roman" panose="02020603050405020304" pitchFamily="18" charset="0"/>
              </a:rPr>
              <a:t>out as it will go </a:t>
            </a:r>
            <a:r>
              <a:rPr lang="en-US" altLang="en-US" sz="1800" b="1" dirty="0">
                <a:latin typeface="Times New Roman" panose="02020603050405020304" pitchFamily="18" charset="0"/>
                <a:cs typeface="Times New Roman" panose="02020603050405020304" pitchFamily="18" charset="0"/>
              </a:rPr>
              <a:t>and reset </a:t>
            </a:r>
            <a:r>
              <a:rPr lang="en-US" altLang="en-US" sz="1800" dirty="0">
                <a:latin typeface="Times New Roman" panose="02020603050405020304" pitchFamily="18" charset="0"/>
                <a:cs typeface="Times New Roman" panose="02020603050405020304" pitchFamily="18" charset="0"/>
              </a:rPr>
              <a:t>the controller’s internal idea of the </a:t>
            </a:r>
            <a:r>
              <a:rPr lang="en-US" altLang="en-US" sz="1800" b="1" dirty="0">
                <a:latin typeface="Times New Roman" panose="02020603050405020304" pitchFamily="18" charset="0"/>
                <a:cs typeface="Times New Roman" panose="02020603050405020304" pitchFamily="18" charset="0"/>
              </a:rPr>
              <a:t>current cylinder to 0</a:t>
            </a:r>
          </a:p>
          <a:p>
            <a:pPr lvl="2" algn="just">
              <a:lnSpc>
                <a:spcPct val="80000"/>
              </a:lnSpc>
            </a:pPr>
            <a:r>
              <a:rPr lang="en-US" altLang="en-US" sz="1800" b="1" dirty="0">
                <a:latin typeface="Times New Roman" panose="02020603050405020304" pitchFamily="18" charset="0"/>
                <a:cs typeface="Times New Roman" panose="02020603050405020304" pitchFamily="18" charset="0"/>
              </a:rPr>
              <a:t>If</a:t>
            </a:r>
            <a:r>
              <a:rPr lang="en-US" altLang="en-US" sz="1800" dirty="0">
                <a:latin typeface="Times New Roman" panose="02020603050405020304" pitchFamily="18" charset="0"/>
                <a:cs typeface="Times New Roman" panose="02020603050405020304" pitchFamily="18" charset="0"/>
              </a:rPr>
              <a:t> it does </a:t>
            </a:r>
            <a:r>
              <a:rPr lang="en-US" altLang="en-US" sz="1800" b="1" dirty="0">
                <a:latin typeface="Times New Roman" panose="02020603050405020304" pitchFamily="18" charset="0"/>
                <a:cs typeface="Times New Roman" panose="02020603050405020304" pitchFamily="18" charset="0"/>
              </a:rPr>
              <a:t>not</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driver must be repaired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0419">
                                            <p:txEl>
                                              <p:pRg st="5" end="5"/>
                                            </p:txEl>
                                          </p:spTgt>
                                        </p:tgtEl>
                                        <p:attrNameLst>
                                          <p:attrName>style.visibility</p:attrName>
                                        </p:attrNameLst>
                                      </p:cBhvr>
                                      <p:to>
                                        <p:strVal val="visible"/>
                                      </p:to>
                                    </p:set>
                                    <p:animEffect transition="in" filter="checkerboard(across)">
                                      <p:cBhvr>
                                        <p:cTn id="7" dur="500"/>
                                        <p:tgtEl>
                                          <p:spTgt spid="60419">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0419">
                                            <p:txEl>
                                              <p:pRg st="6" end="6"/>
                                            </p:txEl>
                                          </p:spTgt>
                                        </p:tgtEl>
                                        <p:attrNameLst>
                                          <p:attrName>style.visibility</p:attrName>
                                        </p:attrNameLst>
                                      </p:cBhvr>
                                      <p:to>
                                        <p:strVal val="visible"/>
                                      </p:to>
                                    </p:set>
                                    <p:animEffect transition="in" filter="checkerboard(across)">
                                      <p:cBhvr>
                                        <p:cTn id="10" dur="500"/>
                                        <p:tgtEl>
                                          <p:spTgt spid="60419">
                                            <p:txEl>
                                              <p:pRg st="6" end="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0419">
                                            <p:txEl>
                                              <p:pRg st="7" end="7"/>
                                            </p:txEl>
                                          </p:spTgt>
                                        </p:tgtEl>
                                        <p:attrNameLst>
                                          <p:attrName>style.visibility</p:attrName>
                                        </p:attrNameLst>
                                      </p:cBhvr>
                                      <p:to>
                                        <p:strVal val="visible"/>
                                      </p:to>
                                    </p:set>
                                    <p:animEffect transition="in" filter="checkerboard(across)">
                                      <p:cBhvr>
                                        <p:cTn id="13" dur="500"/>
                                        <p:tgtEl>
                                          <p:spTgt spid="60419">
                                            <p:txEl>
                                              <p:pRg st="7" end="7"/>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60419">
                                            <p:txEl>
                                              <p:pRg st="8" end="8"/>
                                            </p:txEl>
                                          </p:spTgt>
                                        </p:tgtEl>
                                        <p:attrNameLst>
                                          <p:attrName>style.visibility</p:attrName>
                                        </p:attrNameLst>
                                      </p:cBhvr>
                                      <p:to>
                                        <p:strVal val="visible"/>
                                      </p:to>
                                    </p:set>
                                    <p:animEffect transition="in" filter="checkerboard(across)">
                                      <p:cBhvr>
                                        <p:cTn id="16" dur="500"/>
                                        <p:tgtEl>
                                          <p:spTgt spid="60419">
                                            <p:txEl>
                                              <p:pRg st="8" end="8"/>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60419">
                                            <p:txEl>
                                              <p:pRg st="9" end="9"/>
                                            </p:txEl>
                                          </p:spTgt>
                                        </p:tgtEl>
                                        <p:attrNameLst>
                                          <p:attrName>style.visibility</p:attrName>
                                        </p:attrNameLst>
                                      </p:cBhvr>
                                      <p:to>
                                        <p:strVal val="visible"/>
                                      </p:to>
                                    </p:set>
                                    <p:animEffect transition="in" filter="checkerboard(across)">
                                      <p:cBhvr>
                                        <p:cTn id="19" dur="500"/>
                                        <p:tgtEl>
                                          <p:spTgt spid="60419">
                                            <p:txEl>
                                              <p:pRg st="9" end="9"/>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60419">
                                            <p:txEl>
                                              <p:pRg st="10" end="10"/>
                                            </p:txEl>
                                          </p:spTgt>
                                        </p:tgtEl>
                                        <p:attrNameLst>
                                          <p:attrName>style.visibility</p:attrName>
                                        </p:attrNameLst>
                                      </p:cBhvr>
                                      <p:to>
                                        <p:strVal val="visible"/>
                                      </p:to>
                                    </p:set>
                                    <p:animEffect transition="in" filter="checkerboard(across)">
                                      <p:cBhvr>
                                        <p:cTn id="22" dur="500"/>
                                        <p:tgtEl>
                                          <p:spTgt spid="60419">
                                            <p:txEl>
                                              <p:pRg st="10" end="10"/>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60419">
                                            <p:txEl>
                                              <p:pRg st="11" end="11"/>
                                            </p:txEl>
                                          </p:spTgt>
                                        </p:tgtEl>
                                        <p:attrNameLst>
                                          <p:attrName>style.visibility</p:attrName>
                                        </p:attrNameLst>
                                      </p:cBhvr>
                                      <p:to>
                                        <p:strVal val="visible"/>
                                      </p:to>
                                    </p:set>
                                    <p:animEffect transition="in" filter="checkerboard(across)">
                                      <p:cBhvr>
                                        <p:cTn id="25" dur="500"/>
                                        <p:tgtEl>
                                          <p:spTgt spid="60419">
                                            <p:txEl>
                                              <p:pRg st="11" end="11"/>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60419">
                                            <p:txEl>
                                              <p:pRg st="12" end="12"/>
                                            </p:txEl>
                                          </p:spTgt>
                                        </p:tgtEl>
                                        <p:attrNameLst>
                                          <p:attrName>style.visibility</p:attrName>
                                        </p:attrNameLst>
                                      </p:cBhvr>
                                      <p:to>
                                        <p:strVal val="visible"/>
                                      </p:to>
                                    </p:set>
                                    <p:animEffect transition="in" filter="checkerboard(across)">
                                      <p:cBhvr>
                                        <p:cTn id="28" dur="500"/>
                                        <p:tgtEl>
                                          <p:spTgt spid="60419">
                                            <p:txEl>
                                              <p:pRg st="12" end="12"/>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60419">
                                            <p:txEl>
                                              <p:pRg st="13" end="13"/>
                                            </p:txEl>
                                          </p:spTgt>
                                        </p:tgtEl>
                                        <p:attrNameLst>
                                          <p:attrName>style.visibility</p:attrName>
                                        </p:attrNameLst>
                                      </p:cBhvr>
                                      <p:to>
                                        <p:strVal val="visible"/>
                                      </p:to>
                                    </p:set>
                                    <p:animEffect transition="in" filter="checkerboard(across)">
                                      <p:cBhvr>
                                        <p:cTn id="31" dur="500"/>
                                        <p:tgtEl>
                                          <p:spTgt spid="604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24579" name="Rectangle 3"/>
          <p:cNvSpPr>
            <a:spLocks noGrp="1"/>
          </p:cNvSpPr>
          <p:nvPr>
            <p:ph type="body" sz="half" idx="4294967295"/>
          </p:nvPr>
        </p:nvSpPr>
        <p:spPr>
          <a:xfrm>
            <a:off x="0" y="990600"/>
            <a:ext cx="9144000" cy="5867400"/>
          </a:xfrm>
        </p:spPr>
        <p:txBody>
          <a:bodyPr/>
          <a:lstStyle/>
          <a:p>
            <a:pPr algn="just"/>
            <a:r>
              <a:rPr lang="en-US" altLang="en-US" sz="2400">
                <a:latin typeface="Times New Roman" panose="02020603050405020304" pitchFamily="18" charset="0"/>
                <a:cs typeface="Times New Roman" panose="02020603050405020304" pitchFamily="18" charset="0"/>
              </a:rPr>
              <a:t>A system has the following properties</a:t>
            </a:r>
          </a:p>
          <a:p>
            <a:pPr lvl="1" algn="just"/>
            <a:r>
              <a:rPr lang="en-US" altLang="en-US" sz="2000">
                <a:latin typeface="Times New Roman" panose="02020603050405020304" pitchFamily="18" charset="0"/>
                <a:cs typeface="Times New Roman" panose="02020603050405020304" pitchFamily="18" charset="0"/>
              </a:rPr>
              <a:t>When a write is issues to it, the disk either correctly writes the data or it does nothing, leaving the existing data intact</a:t>
            </a:r>
          </a:p>
          <a:p>
            <a:pPr lvl="1" algn="just"/>
            <a:r>
              <a:rPr lang="en-US" altLang="en-US" sz="2000">
                <a:latin typeface="Times New Roman" panose="02020603050405020304" pitchFamily="18" charset="0"/>
                <a:cs typeface="Times New Roman" panose="02020603050405020304" pitchFamily="18" charset="0"/>
              </a:rPr>
              <a:t>Is implemented in software</a:t>
            </a:r>
          </a:p>
          <a:p>
            <a:pPr lvl="1" algn="just"/>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goal is to keep the disk consistent at all costs</a:t>
            </a:r>
          </a:p>
          <a:p>
            <a:pPr algn="just"/>
            <a:r>
              <a:rPr lang="en-US" altLang="en-US" sz="2400" b="1">
                <a:latin typeface="Times New Roman" panose="02020603050405020304" pitchFamily="18" charset="0"/>
                <a:cs typeface="Times New Roman" panose="02020603050405020304" pitchFamily="18" charset="0"/>
              </a:rPr>
              <a:t>Assume</a:t>
            </a:r>
            <a:r>
              <a:rPr lang="en-US" altLang="en-US" sz="2400">
                <a:latin typeface="Times New Roman" panose="02020603050405020304" pitchFamily="18" charset="0"/>
                <a:cs typeface="Times New Roman" panose="02020603050405020304" pitchFamily="18" charset="0"/>
              </a:rPr>
              <a:t> that the </a:t>
            </a:r>
            <a:r>
              <a:rPr lang="en-US" altLang="en-US" sz="2400" b="1">
                <a:latin typeface="Times New Roman" panose="02020603050405020304" pitchFamily="18" charset="0"/>
                <a:cs typeface="Times New Roman" panose="02020603050405020304" pitchFamily="18" charset="0"/>
              </a:rPr>
              <a:t>errors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can not detected at</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disk written </a:t>
            </a:r>
            <a:r>
              <a:rPr lang="en-US" altLang="en-US" sz="2400">
                <a:latin typeface="Times New Roman" panose="02020603050405020304" pitchFamily="18" charset="0"/>
                <a:cs typeface="Times New Roman" panose="02020603050405020304" pitchFamily="18" charset="0"/>
              </a:rPr>
              <a:t>(the errors can be detected on a subsequent read)</a:t>
            </a:r>
          </a:p>
          <a:p>
            <a:pPr algn="just"/>
            <a:r>
              <a:rPr lang="en-US" altLang="en-US" sz="2400" b="1">
                <a:latin typeface="Times New Roman" panose="02020603050405020304" pitchFamily="18" charset="0"/>
                <a:cs typeface="Times New Roman" panose="02020603050405020304" pitchFamily="18" charset="0"/>
              </a:rPr>
              <a:t>Assume</a:t>
            </a:r>
            <a:r>
              <a:rPr lang="en-US" altLang="en-US" sz="2400">
                <a:latin typeface="Times New Roman" panose="02020603050405020304" pitchFamily="18" charset="0"/>
                <a:cs typeface="Times New Roman" panose="02020603050405020304" pitchFamily="18" charset="0"/>
              </a:rPr>
              <a:t> that a </a:t>
            </a:r>
            <a:r>
              <a:rPr lang="en-US" altLang="en-US" sz="2400" b="1">
                <a:latin typeface="Times New Roman" panose="02020603050405020304" pitchFamily="18" charset="0"/>
                <a:cs typeface="Times New Roman" panose="02020603050405020304" pitchFamily="18" charset="0"/>
              </a:rPr>
              <a:t>correctly written sector </a:t>
            </a:r>
            <a:r>
              <a:rPr lang="en-US" altLang="en-US" sz="2400">
                <a:latin typeface="Times New Roman" panose="02020603050405020304" pitchFamily="18" charset="0"/>
                <a:cs typeface="Times New Roman" panose="02020603050405020304" pitchFamily="18" charset="0"/>
              </a:rPr>
              <a:t>can </a:t>
            </a:r>
            <a:r>
              <a:rPr lang="en-US" altLang="en-US" sz="2400" b="1">
                <a:latin typeface="Times New Roman" panose="02020603050405020304" pitchFamily="18" charset="0"/>
                <a:cs typeface="Times New Roman" panose="02020603050405020304" pitchFamily="18" charset="0"/>
              </a:rPr>
              <a:t>spontaneously go bad </a:t>
            </a:r>
            <a:r>
              <a:rPr lang="en-US" altLang="en-US" sz="2400">
                <a:latin typeface="Times New Roman" panose="02020603050405020304" pitchFamily="18" charset="0"/>
                <a:cs typeface="Times New Roman" panose="02020603050405020304" pitchFamily="18" charset="0"/>
              </a:rPr>
              <a:t>and become unreadable → small enough to ignore (so rarely)</a:t>
            </a:r>
          </a:p>
          <a:p>
            <a:pPr algn="just"/>
            <a:r>
              <a:rPr lang="en-US" altLang="en-US" sz="2400" b="1">
                <a:latin typeface="Times New Roman" panose="02020603050405020304" pitchFamily="18" charset="0"/>
                <a:cs typeface="Times New Roman" panose="02020603050405020304" pitchFamily="18" charset="0"/>
              </a:rPr>
              <a:t>Assume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CPU</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can fail or just stops</a:t>
            </a:r>
            <a:r>
              <a:rPr lang="en-US" altLang="en-US" sz="2400">
                <a:latin typeface="Times New Roman" panose="02020603050405020304" pitchFamily="18" charset="0"/>
                <a:cs typeface="Times New Roman" panose="02020603050405020304" pitchFamily="18" charset="0"/>
              </a:rPr>
              <a:t>. </a:t>
            </a:r>
          </a:p>
          <a:p>
            <a:pPr lvl="1" algn="just"/>
            <a:r>
              <a:rPr lang="en-US" altLang="en-US" sz="2000">
                <a:latin typeface="Times New Roman" panose="02020603050405020304" pitchFamily="18" charset="0"/>
                <a:cs typeface="Times New Roman" panose="02020603050405020304" pitchFamily="18" charset="0"/>
              </a:rPr>
              <a:t>Any disk writes in process at the moment of failure  also stops, leading to incorrect data in one sector and an incorrect ECC that can later be detected. </a:t>
            </a:r>
          </a:p>
          <a:p>
            <a:pPr lvl="1" algn="just"/>
            <a:r>
              <a:rPr lang="en-US" altLang="en-US" sz="2000">
                <a:latin typeface="Times New Roman" panose="02020603050405020304" pitchFamily="18" charset="0"/>
                <a:cs typeface="Times New Roman" panose="02020603050405020304" pitchFamily="18" charset="0"/>
              </a:rPr>
              <a:t>Under all these conditions, stable storage can be made 100% reliable in the sense of writes either working correctly or leaving the old data in place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25603" name="Rectangle 3"/>
          <p:cNvSpPr>
            <a:spLocks noGrp="1"/>
          </p:cNvSpPr>
          <p:nvPr>
            <p:ph type="body" sz="half" idx="4294967295"/>
          </p:nvPr>
        </p:nvSpPr>
        <p:spPr>
          <a:xfrm>
            <a:off x="0" y="1219200"/>
            <a:ext cx="9144000" cy="5867400"/>
          </a:xfrm>
        </p:spPr>
        <p:txBody>
          <a:bodyPr/>
          <a:lstStyle/>
          <a:p>
            <a:pPr marL="533400" indent="-533400" algn="just">
              <a:lnSpc>
                <a:spcPct val="80000"/>
              </a:lnSpc>
            </a:pPr>
            <a:r>
              <a:rPr lang="en-US" altLang="en-US" sz="2400" b="1">
                <a:latin typeface="Times New Roman" panose="02020603050405020304" pitchFamily="18" charset="0"/>
                <a:cs typeface="Times New Roman" panose="02020603050405020304" pitchFamily="18" charset="0"/>
              </a:rPr>
              <a:t>Uses a pair of identical disks </a:t>
            </a:r>
            <a:r>
              <a:rPr lang="en-US" altLang="en-US" sz="2400">
                <a:latin typeface="Times New Roman" panose="02020603050405020304" pitchFamily="18" charset="0"/>
                <a:cs typeface="Times New Roman" panose="02020603050405020304" pitchFamily="18" charset="0"/>
              </a:rPr>
              <a:t>with the corresponding blocks working together to form one error-free block</a:t>
            </a:r>
          </a:p>
          <a:p>
            <a:pPr marL="533400" indent="-533400" algn="just">
              <a:lnSpc>
                <a:spcPct val="80000"/>
              </a:lnSpc>
            </a:pPr>
            <a:r>
              <a:rPr lang="en-US" altLang="en-US" sz="2400" b="1">
                <a:latin typeface="Times New Roman" panose="02020603050405020304" pitchFamily="18" charset="0"/>
                <a:cs typeface="Times New Roman" panose="02020603050405020304" pitchFamily="18" charset="0"/>
              </a:rPr>
              <a:t>In the absence of errors</a:t>
            </a:r>
            <a:r>
              <a:rPr lang="en-US" altLang="en-US" sz="2400">
                <a:latin typeface="Times New Roman" panose="02020603050405020304" pitchFamily="18" charset="0"/>
                <a:cs typeface="Times New Roman" panose="02020603050405020304" pitchFamily="18" charset="0"/>
              </a:rPr>
              <a:t>, the corresponding blocks on </a:t>
            </a:r>
            <a:r>
              <a:rPr lang="en-US" altLang="en-US" sz="2400" b="1">
                <a:latin typeface="Times New Roman" panose="02020603050405020304" pitchFamily="18" charset="0"/>
                <a:cs typeface="Times New Roman" panose="02020603050405020304" pitchFamily="18" charset="0"/>
              </a:rPr>
              <a:t>both drives are the same</a:t>
            </a:r>
          </a:p>
          <a:p>
            <a:pPr marL="533400" indent="-533400" algn="just">
              <a:lnSpc>
                <a:spcPct val="80000"/>
              </a:lnSpc>
            </a:pPr>
            <a:r>
              <a:rPr lang="en-US" altLang="en-US" sz="2400">
                <a:latin typeface="Times New Roman" panose="02020603050405020304" pitchFamily="18" charset="0"/>
                <a:cs typeface="Times New Roman" panose="02020603050405020304" pitchFamily="18" charset="0"/>
              </a:rPr>
              <a:t>Either one can be read to get the same result</a:t>
            </a:r>
          </a:p>
          <a:p>
            <a:pPr marL="533400" indent="-533400" algn="just">
              <a:lnSpc>
                <a:spcPct val="80000"/>
              </a:lnSpc>
            </a:pPr>
            <a:r>
              <a:rPr lang="en-US" altLang="en-US" sz="2400" b="1">
                <a:latin typeface="Times New Roman" panose="02020603050405020304" pitchFamily="18" charset="0"/>
                <a:cs typeface="Times New Roman" panose="02020603050405020304" pitchFamily="18" charset="0"/>
              </a:rPr>
              <a:t>Three operations</a:t>
            </a:r>
          </a:p>
          <a:p>
            <a:pPr marL="533400" indent="-533400" algn="just">
              <a:lnSpc>
                <a:spcPct val="80000"/>
              </a:lnSpc>
            </a:pPr>
            <a:r>
              <a:rPr lang="en-US" altLang="en-US" sz="2400" b="1">
                <a:latin typeface="Times New Roman" panose="02020603050405020304" pitchFamily="18" charset="0"/>
                <a:cs typeface="Times New Roman" panose="02020603050405020304" pitchFamily="18" charset="0"/>
              </a:rPr>
              <a:t>Stable writes</a:t>
            </a:r>
          </a:p>
          <a:p>
            <a:pPr marL="914400" lvl="1" indent="-457200" algn="just">
              <a:lnSpc>
                <a:spcPct val="80000"/>
              </a:lnSpc>
            </a:pPr>
            <a:r>
              <a:rPr lang="en-US" altLang="en-US" sz="2200" b="1">
                <a:latin typeface="Times New Roman" panose="02020603050405020304" pitchFamily="18" charset="0"/>
                <a:cs typeface="Times New Roman" panose="02020603050405020304" pitchFamily="18" charset="0"/>
              </a:rPr>
              <a:t>Write</a:t>
            </a:r>
            <a:r>
              <a:rPr lang="en-US" altLang="en-US" sz="2200">
                <a:latin typeface="Times New Roman" panose="02020603050405020304" pitchFamily="18" charset="0"/>
                <a:cs typeface="Times New Roman" panose="02020603050405020304" pitchFamily="18" charset="0"/>
              </a:rPr>
              <a:t> block on drive 1, </a:t>
            </a:r>
            <a:r>
              <a:rPr lang="en-US" altLang="en-US" sz="2200" b="1">
                <a:latin typeface="Times New Roman" panose="02020603050405020304" pitchFamily="18" charset="0"/>
                <a:cs typeface="Times New Roman" panose="02020603050405020304" pitchFamily="18" charset="0"/>
              </a:rPr>
              <a:t>then</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reading</a:t>
            </a:r>
            <a:r>
              <a:rPr lang="en-US" altLang="en-US" sz="2200">
                <a:latin typeface="Times New Roman" panose="02020603050405020304" pitchFamily="18" charset="0"/>
                <a:cs typeface="Times New Roman" panose="02020603050405020304" pitchFamily="18" charset="0"/>
              </a:rPr>
              <a:t> it back to verify written correctly</a:t>
            </a:r>
          </a:p>
          <a:p>
            <a:pPr marL="914400" lvl="1" indent="-457200" algn="just">
              <a:lnSpc>
                <a:spcPct val="80000"/>
              </a:lnSpc>
            </a:pPr>
            <a:r>
              <a:rPr lang="en-US" altLang="en-US" sz="2200">
                <a:latin typeface="Times New Roman" panose="02020603050405020304" pitchFamily="18" charset="0"/>
                <a:cs typeface="Times New Roman" panose="02020603050405020304" pitchFamily="18" charset="0"/>
              </a:rPr>
              <a:t>If </a:t>
            </a:r>
            <a:r>
              <a:rPr lang="en-US" altLang="en-US" sz="2200" b="1">
                <a:latin typeface="Times New Roman" panose="02020603050405020304" pitchFamily="18" charset="0"/>
                <a:cs typeface="Times New Roman" panose="02020603050405020304" pitchFamily="18" charset="0"/>
              </a:rPr>
              <a:t>not correctly</a:t>
            </a:r>
            <a:r>
              <a:rPr lang="en-US" altLang="en-US" sz="2200">
                <a:latin typeface="Times New Roman" panose="02020603050405020304" pitchFamily="18" charset="0"/>
                <a:cs typeface="Times New Roman" panose="02020603050405020304" pitchFamily="18" charset="0"/>
              </a:rPr>
              <a:t>, the </a:t>
            </a:r>
            <a:r>
              <a:rPr lang="en-US" altLang="en-US" sz="2200" b="1">
                <a:latin typeface="Times New Roman" panose="02020603050405020304" pitchFamily="18" charset="0"/>
                <a:cs typeface="Times New Roman" panose="02020603050405020304" pitchFamily="18" charset="0"/>
              </a:rPr>
              <a:t>write and reread </a:t>
            </a:r>
            <a:r>
              <a:rPr lang="en-US" altLang="en-US" sz="2200">
                <a:latin typeface="Times New Roman" panose="02020603050405020304" pitchFamily="18" charset="0"/>
                <a:cs typeface="Times New Roman" panose="02020603050405020304" pitchFamily="18" charset="0"/>
              </a:rPr>
              <a:t>are done </a:t>
            </a:r>
            <a:r>
              <a:rPr lang="en-US" altLang="en-US" sz="2200" b="1">
                <a:latin typeface="Times New Roman" panose="02020603050405020304" pitchFamily="18" charset="0"/>
                <a:cs typeface="Times New Roman" panose="02020603050405020304" pitchFamily="18" charset="0"/>
              </a:rPr>
              <a:t>until they work</a:t>
            </a:r>
          </a:p>
          <a:p>
            <a:pPr marL="914400" lvl="1" indent="-457200" algn="just">
              <a:lnSpc>
                <a:spcPct val="80000"/>
              </a:lnSpc>
            </a:pPr>
            <a:r>
              <a:rPr lang="en-US" altLang="en-US" sz="2200" b="1">
                <a:latin typeface="Times New Roman" panose="02020603050405020304" pitchFamily="18" charset="0"/>
                <a:cs typeface="Times New Roman" panose="02020603050405020304" pitchFamily="18" charset="0"/>
              </a:rPr>
              <a:t>After</a:t>
            </a:r>
            <a:r>
              <a:rPr lang="en-US" altLang="en-US" sz="2200">
                <a:latin typeface="Times New Roman" panose="02020603050405020304" pitchFamily="18" charset="0"/>
                <a:cs typeface="Times New Roman" panose="02020603050405020304" pitchFamily="18" charset="0"/>
              </a:rPr>
              <a:t> consecutive failures, the </a:t>
            </a:r>
            <a:r>
              <a:rPr lang="en-US" altLang="en-US" sz="2200" b="1">
                <a:latin typeface="Times New Roman" panose="02020603050405020304" pitchFamily="18" charset="0"/>
                <a:cs typeface="Times New Roman" panose="02020603050405020304" pitchFamily="18" charset="0"/>
              </a:rPr>
              <a:t>block</a:t>
            </a:r>
            <a:r>
              <a:rPr lang="en-US" altLang="en-US" sz="2200">
                <a:latin typeface="Times New Roman" panose="02020603050405020304" pitchFamily="18" charset="0"/>
                <a:cs typeface="Times New Roman" panose="02020603050405020304" pitchFamily="18" charset="0"/>
              </a:rPr>
              <a:t> is </a:t>
            </a:r>
            <a:r>
              <a:rPr lang="en-US" altLang="en-US" sz="2200" b="1">
                <a:latin typeface="Times New Roman" panose="02020603050405020304" pitchFamily="18" charset="0"/>
                <a:cs typeface="Times New Roman" panose="02020603050405020304" pitchFamily="18" charset="0"/>
              </a:rPr>
              <a:t>remapped</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onto a spare and</a:t>
            </a:r>
            <a:r>
              <a:rPr lang="en-US" altLang="en-US" sz="2200">
                <a:latin typeface="Times New Roman" panose="02020603050405020304" pitchFamily="18" charset="0"/>
                <a:cs typeface="Times New Roman" panose="02020603050405020304" pitchFamily="18" charset="0"/>
              </a:rPr>
              <a:t> the operation </a:t>
            </a:r>
            <a:r>
              <a:rPr lang="en-US" altLang="en-US" sz="2200" b="1">
                <a:latin typeface="Times New Roman" panose="02020603050405020304" pitchFamily="18" charset="0"/>
                <a:cs typeface="Times New Roman" panose="02020603050405020304" pitchFamily="18" charset="0"/>
              </a:rPr>
              <a:t>repeated</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until it succeeds</a:t>
            </a:r>
            <a:r>
              <a:rPr lang="en-US" altLang="en-US" sz="2200">
                <a:latin typeface="Times New Roman" panose="02020603050405020304" pitchFamily="18" charset="0"/>
                <a:cs typeface="Times New Roman" panose="02020603050405020304" pitchFamily="18" charset="0"/>
              </a:rPr>
              <a:t>, no matter how many spare have to be tried</a:t>
            </a:r>
          </a:p>
          <a:p>
            <a:pPr marL="914400" lvl="1" indent="-457200" algn="just">
              <a:lnSpc>
                <a:spcPct val="80000"/>
              </a:lnSpc>
            </a:pPr>
            <a:r>
              <a:rPr lang="en-US" altLang="en-US" sz="2200" b="1">
                <a:latin typeface="Times New Roman" panose="02020603050405020304" pitchFamily="18" charset="0"/>
                <a:cs typeface="Times New Roman" panose="02020603050405020304" pitchFamily="18" charset="0"/>
              </a:rPr>
              <a:t>After</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succeeded</a:t>
            </a:r>
            <a:r>
              <a:rPr lang="en-US" altLang="en-US" sz="2200">
                <a:latin typeface="Times New Roman" panose="02020603050405020304" pitchFamily="18" charset="0"/>
                <a:cs typeface="Times New Roman" panose="02020603050405020304" pitchFamily="18" charset="0"/>
              </a:rPr>
              <a:t> on </a:t>
            </a:r>
            <a:r>
              <a:rPr lang="en-US" altLang="en-US" sz="2200" b="1">
                <a:latin typeface="Times New Roman" panose="02020603050405020304" pitchFamily="18" charset="0"/>
                <a:cs typeface="Times New Roman" panose="02020603050405020304" pitchFamily="18" charset="0"/>
              </a:rPr>
              <a:t>drive 1</a:t>
            </a:r>
            <a:r>
              <a:rPr lang="en-US" altLang="en-US" sz="2200">
                <a:latin typeface="Times New Roman" panose="02020603050405020304" pitchFamily="18" charset="0"/>
                <a:cs typeface="Times New Roman" panose="02020603050405020304" pitchFamily="18" charset="0"/>
              </a:rPr>
              <a:t>, the </a:t>
            </a:r>
            <a:r>
              <a:rPr lang="en-US" altLang="en-US" sz="2200" b="1">
                <a:latin typeface="Times New Roman" panose="02020603050405020304" pitchFamily="18" charset="0"/>
                <a:cs typeface="Times New Roman" panose="02020603050405020304" pitchFamily="18" charset="0"/>
              </a:rPr>
              <a:t>driver 2 is written and reread until it succeeds</a:t>
            </a:r>
          </a:p>
          <a:p>
            <a:pPr marL="914400" lvl="1" indent="-457200" algn="just">
              <a:lnSpc>
                <a:spcPct val="80000"/>
              </a:lnSpc>
            </a:pPr>
            <a:r>
              <a:rPr lang="en-US" altLang="en-US" sz="2200">
                <a:latin typeface="Times New Roman" panose="02020603050405020304" pitchFamily="18" charset="0"/>
                <a:cs typeface="Times New Roman" panose="02020603050405020304" pitchFamily="18" charset="0"/>
              </a:rPr>
              <a:t>In the absence of CPU crashes, when a stable write completes, the block has correctly been written onto both drives and verified on both of them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26627" name="Rectangle 3"/>
          <p:cNvSpPr>
            <a:spLocks noGrp="1"/>
          </p:cNvSpPr>
          <p:nvPr>
            <p:ph type="body" sz="half" idx="4294967295"/>
          </p:nvPr>
        </p:nvSpPr>
        <p:spPr>
          <a:xfrm>
            <a:off x="0" y="990600"/>
            <a:ext cx="9144000" cy="6096000"/>
          </a:xfrm>
        </p:spPr>
        <p:txBody>
          <a:bodyPr/>
          <a:lstStyle/>
          <a:p>
            <a:pPr marL="533400" indent="-533400" algn="just">
              <a:lnSpc>
                <a:spcPct val="80000"/>
              </a:lnSpc>
            </a:pPr>
            <a:r>
              <a:rPr lang="en-US" altLang="en-US" sz="2400" b="1" dirty="0">
                <a:latin typeface="Times New Roman" panose="02020603050405020304" pitchFamily="18" charset="0"/>
                <a:cs typeface="Times New Roman" panose="02020603050405020304" pitchFamily="18" charset="0"/>
              </a:rPr>
              <a:t>Stable reads</a:t>
            </a:r>
          </a:p>
          <a:p>
            <a:pPr marL="914400" lvl="1" indent="-457200" algn="just">
              <a:lnSpc>
                <a:spcPct val="80000"/>
              </a:lnSpc>
            </a:pPr>
            <a:r>
              <a:rPr lang="en-US" altLang="en-US" sz="2000" dirty="0">
                <a:latin typeface="Times New Roman" panose="02020603050405020304" pitchFamily="18" charset="0"/>
                <a:cs typeface="Times New Roman" panose="02020603050405020304" pitchFamily="18" charset="0"/>
              </a:rPr>
              <a:t>First </a:t>
            </a:r>
            <a:r>
              <a:rPr lang="en-US" altLang="en-US" sz="2000" b="1" dirty="0">
                <a:latin typeface="Times New Roman" panose="02020603050405020304" pitchFamily="18" charset="0"/>
                <a:cs typeface="Times New Roman" panose="02020603050405020304" pitchFamily="18" charset="0"/>
              </a:rPr>
              <a:t>read</a:t>
            </a:r>
            <a:r>
              <a:rPr lang="en-US" altLang="en-US" sz="2000" dirty="0">
                <a:latin typeface="Times New Roman" panose="02020603050405020304" pitchFamily="18" charset="0"/>
                <a:cs typeface="Times New Roman" panose="02020603050405020304" pitchFamily="18" charset="0"/>
              </a:rPr>
              <a:t> block </a:t>
            </a:r>
            <a:r>
              <a:rPr lang="en-US" altLang="en-US" sz="2000" b="1" dirty="0">
                <a:latin typeface="Times New Roman" panose="02020603050405020304" pitchFamily="18" charset="0"/>
                <a:cs typeface="Times New Roman" panose="02020603050405020304" pitchFamily="18" charset="0"/>
              </a:rPr>
              <a:t>on drive 1 </a:t>
            </a:r>
            <a:r>
              <a:rPr lang="en-US" altLang="en-US" sz="2000" dirty="0">
                <a:latin typeface="Times New Roman" panose="02020603050405020304" pitchFamily="18" charset="0"/>
                <a:cs typeface="Times New Roman" panose="02020603050405020304" pitchFamily="18" charset="0"/>
              </a:rPr>
              <a:t>in </a:t>
            </a:r>
            <a:r>
              <a:rPr lang="en-US" altLang="en-US" sz="2000" b="1" dirty="0">
                <a:latin typeface="Times New Roman" panose="02020603050405020304" pitchFamily="18" charset="0"/>
                <a:cs typeface="Times New Roman" panose="02020603050405020304" pitchFamily="18" charset="0"/>
              </a:rPr>
              <a:t>n times</a:t>
            </a:r>
          </a:p>
          <a:p>
            <a:pPr marL="914400" lvl="1" indent="-457200" algn="just">
              <a:lnSpc>
                <a:spcPct val="80000"/>
              </a:lnSpc>
            </a:pPr>
            <a:r>
              <a:rPr lang="en-US" altLang="en-US" sz="2000" dirty="0">
                <a:latin typeface="Times New Roman" panose="02020603050405020304" pitchFamily="18" charset="0"/>
                <a:cs typeface="Times New Roman" panose="02020603050405020304" pitchFamily="18" charset="0"/>
              </a:rPr>
              <a:t>If all of these </a:t>
            </a:r>
            <a:r>
              <a:rPr lang="en-US" altLang="en-US" sz="2000" b="1" dirty="0">
                <a:latin typeface="Times New Roman" panose="02020603050405020304" pitchFamily="18" charset="0"/>
                <a:cs typeface="Times New Roman" panose="02020603050405020304" pitchFamily="18" charset="0"/>
              </a:rPr>
              <a:t>give bad ECCs</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reading on drive 2</a:t>
            </a:r>
          </a:p>
          <a:p>
            <a:pPr marL="914400" lvl="1" indent="-457200" algn="just">
              <a:lnSpc>
                <a:spcPct val="80000"/>
              </a:lnSpc>
            </a:pPr>
            <a:r>
              <a:rPr lang="en-US" altLang="en-US" sz="2000" dirty="0">
                <a:latin typeface="Times New Roman" panose="02020603050405020304" pitchFamily="18" charset="0"/>
                <a:cs typeface="Times New Roman" panose="02020603050405020304" pitchFamily="18" charset="0"/>
              </a:rPr>
              <a:t>Given the fact that a successfully stable write leaves 2 good copies of the block behind, and our assumption that the probability of the same block spontaneously going bad on both drives in a reasonable time interval is negligible, a stable read always succeeds</a:t>
            </a:r>
          </a:p>
          <a:p>
            <a:pPr marL="533400" indent="-533400" algn="just">
              <a:lnSpc>
                <a:spcPct val="80000"/>
              </a:lnSpc>
            </a:pPr>
            <a:r>
              <a:rPr lang="en-US" altLang="en-US" sz="2400" b="1" dirty="0">
                <a:latin typeface="Times New Roman" panose="02020603050405020304" pitchFamily="18" charset="0"/>
                <a:cs typeface="Times New Roman" panose="02020603050405020304" pitchFamily="18" charset="0"/>
              </a:rPr>
              <a:t>Crash recovery</a:t>
            </a:r>
          </a:p>
          <a:p>
            <a:pPr marL="914400" lvl="1" indent="-457200" algn="just">
              <a:lnSpc>
                <a:spcPct val="80000"/>
              </a:lnSpc>
            </a:pPr>
            <a:r>
              <a:rPr lang="en-US" altLang="en-US" sz="2000" dirty="0">
                <a:latin typeface="Times New Roman" panose="02020603050405020304" pitchFamily="18" charset="0"/>
                <a:cs typeface="Times New Roman" panose="02020603050405020304" pitchFamily="18" charset="0"/>
              </a:rPr>
              <a:t>After a </a:t>
            </a:r>
            <a:r>
              <a:rPr lang="en-US" altLang="en-US" sz="2000" b="1" dirty="0">
                <a:latin typeface="Times New Roman" panose="02020603050405020304" pitchFamily="18" charset="0"/>
                <a:cs typeface="Times New Roman" panose="02020603050405020304" pitchFamily="18" charset="0"/>
              </a:rPr>
              <a:t>crash</a:t>
            </a:r>
            <a:r>
              <a:rPr lang="en-US" altLang="en-US" sz="2000" dirty="0">
                <a:latin typeface="Times New Roman" panose="02020603050405020304" pitchFamily="18" charset="0"/>
                <a:cs typeface="Times New Roman" panose="02020603050405020304" pitchFamily="18" charset="0"/>
              </a:rPr>
              <a:t>, a recovery program </a:t>
            </a:r>
            <a:r>
              <a:rPr lang="en-US" altLang="en-US" sz="2000" b="1" dirty="0">
                <a:latin typeface="Times New Roman" panose="02020603050405020304" pitchFamily="18" charset="0"/>
                <a:cs typeface="Times New Roman" panose="02020603050405020304" pitchFamily="18" charset="0"/>
              </a:rPr>
              <a:t>scans both disks </a:t>
            </a:r>
            <a:r>
              <a:rPr lang="en-US" altLang="en-US" sz="2000" dirty="0">
                <a:latin typeface="Times New Roman" panose="02020603050405020304" pitchFamily="18" charset="0"/>
                <a:cs typeface="Times New Roman" panose="02020603050405020304" pitchFamily="18" charset="0"/>
              </a:rPr>
              <a:t>comparing corresponding blocks</a:t>
            </a:r>
          </a:p>
          <a:p>
            <a:pPr marL="914400" lvl="1" indent="-457200" algn="just">
              <a:lnSpc>
                <a:spcPct val="80000"/>
              </a:lnSpc>
            </a:pPr>
            <a:r>
              <a:rPr lang="en-US" altLang="en-US" sz="2000" dirty="0">
                <a:latin typeface="Times New Roman" panose="02020603050405020304" pitchFamily="18" charset="0"/>
                <a:cs typeface="Times New Roman" panose="02020603050405020304" pitchFamily="18" charset="0"/>
              </a:rPr>
              <a:t>If a pair of blocks are </a:t>
            </a:r>
            <a:r>
              <a:rPr lang="en-US" altLang="en-US" sz="2000" b="1" dirty="0">
                <a:latin typeface="Times New Roman" panose="02020603050405020304" pitchFamily="18" charset="0"/>
                <a:cs typeface="Times New Roman" panose="02020603050405020304" pitchFamily="18" charset="0"/>
              </a:rPr>
              <a:t>both good and the same, nothing is done</a:t>
            </a:r>
          </a:p>
          <a:p>
            <a:pPr marL="914400" lvl="1" indent="-457200" algn="just">
              <a:lnSpc>
                <a:spcPct val="80000"/>
              </a:lnSpc>
            </a:pPr>
            <a:r>
              <a:rPr lang="en-US" altLang="en-US" sz="2000" dirty="0">
                <a:latin typeface="Times New Roman" panose="02020603050405020304" pitchFamily="18" charset="0"/>
                <a:cs typeface="Times New Roman" panose="02020603050405020304" pitchFamily="18" charset="0"/>
              </a:rPr>
              <a:t>If one of them has an ECC error, the </a:t>
            </a:r>
            <a:r>
              <a:rPr lang="en-US" altLang="en-US" sz="2000" b="1" dirty="0">
                <a:latin typeface="Times New Roman" panose="02020603050405020304" pitchFamily="18" charset="0"/>
                <a:cs typeface="Times New Roman" panose="02020603050405020304" pitchFamily="18" charset="0"/>
              </a:rPr>
              <a:t>bad block </a:t>
            </a:r>
            <a:r>
              <a:rPr lang="en-US" altLang="en-US" sz="2000" dirty="0">
                <a:latin typeface="Times New Roman" panose="02020603050405020304" pitchFamily="18" charset="0"/>
                <a:cs typeface="Times New Roman" panose="02020603050405020304" pitchFamily="18" charset="0"/>
              </a:rPr>
              <a:t>is </a:t>
            </a:r>
            <a:r>
              <a:rPr lang="en-US" altLang="en-US" sz="2000" b="1" dirty="0">
                <a:latin typeface="Times New Roman" panose="02020603050405020304" pitchFamily="18" charset="0"/>
                <a:cs typeface="Times New Roman" panose="02020603050405020304" pitchFamily="18" charset="0"/>
              </a:rPr>
              <a:t>overwritten</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with the good blocks</a:t>
            </a:r>
          </a:p>
          <a:p>
            <a:pPr marL="914400" lvl="1" indent="-457200" algn="just">
              <a:lnSpc>
                <a:spcPct val="80000"/>
              </a:lnSpc>
            </a:pPr>
            <a:r>
              <a:rPr lang="en-US" altLang="en-US" sz="2000" dirty="0">
                <a:latin typeface="Times New Roman" panose="02020603050405020304" pitchFamily="18" charset="0"/>
                <a:cs typeface="Times New Roman" panose="02020603050405020304" pitchFamily="18" charset="0"/>
              </a:rPr>
              <a:t>If a pair of blocks are </a:t>
            </a:r>
            <a:r>
              <a:rPr lang="en-US" altLang="en-US" sz="2000" b="1" dirty="0">
                <a:latin typeface="Times New Roman" panose="02020603050405020304" pitchFamily="18" charset="0"/>
                <a:cs typeface="Times New Roman" panose="02020603050405020304" pitchFamily="18" charset="0"/>
              </a:rPr>
              <a:t>good but different</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block</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from driver 1 is written onto drive 2</a:t>
            </a:r>
          </a:p>
          <a:p>
            <a:pPr marL="533400" indent="-533400" algn="just">
              <a:lnSpc>
                <a:spcPct val="80000"/>
              </a:lnSpc>
            </a:pPr>
            <a:r>
              <a:rPr lang="en-US" altLang="en-US" sz="2400" dirty="0">
                <a:latin typeface="Times New Roman" panose="02020603050405020304" pitchFamily="18" charset="0"/>
                <a:cs typeface="Times New Roman" panose="02020603050405020304" pitchFamily="18" charset="0"/>
              </a:rPr>
              <a:t>In the absence of CPU crash, stable storage always works because stable writes always write two valid copies of every block and spontaneous errors are assumed never to occur both corresponding blocks at the same time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204807" name="Text Box 4"/>
          <p:cNvSpPr txBox="1">
            <a:spLocks noChangeArrowheads="1"/>
          </p:cNvSpPr>
          <p:nvPr/>
        </p:nvSpPr>
        <p:spPr bwMode="auto">
          <a:xfrm>
            <a:off x="4191000" y="6096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5-31.</a:t>
            </a:r>
          </a:p>
        </p:txBody>
      </p:sp>
      <p:pic>
        <p:nvPicPr>
          <p:cNvPr id="276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3" y="1843088"/>
            <a:ext cx="8428037"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65539" name="Rectangle 3"/>
          <p:cNvSpPr>
            <a:spLocks noGrp="1"/>
          </p:cNvSpPr>
          <p:nvPr>
            <p:ph type="body" sz="half" idx="4294967295"/>
          </p:nvPr>
        </p:nvSpPr>
        <p:spPr>
          <a:xfrm>
            <a:off x="0" y="990600"/>
            <a:ext cx="9144000" cy="5867400"/>
          </a:xfrm>
        </p:spPr>
        <p:txBody>
          <a:bodyPr/>
          <a:lstStyle/>
          <a:p>
            <a:pPr algn="just">
              <a:lnSpc>
                <a:spcPct val="90000"/>
              </a:lnSpc>
            </a:pPr>
            <a:r>
              <a:rPr lang="en-US" altLang="en-US" sz="2400" b="1">
                <a:latin typeface="Times New Roman" panose="02020603050405020304" pitchFamily="18" charset="0"/>
                <a:cs typeface="Times New Roman" panose="02020603050405020304" pitchFamily="18" charset="0"/>
              </a:rPr>
              <a:t>Optimizations and improvements</a:t>
            </a:r>
          </a:p>
          <a:p>
            <a:pPr lvl="1" algn="just">
              <a:lnSpc>
                <a:spcPct val="90000"/>
              </a:lnSpc>
            </a:pPr>
            <a:r>
              <a:rPr lang="en-US" altLang="en-US" sz="2000" b="1">
                <a:latin typeface="Times New Roman" panose="02020603050405020304" pitchFamily="18" charset="0"/>
                <a:cs typeface="Times New Roman" panose="02020603050405020304" pitchFamily="18" charset="0"/>
              </a:rPr>
              <a:t>Comparing</a:t>
            </a:r>
            <a:r>
              <a:rPr lang="en-US" altLang="en-US" sz="2000">
                <a:latin typeface="Times New Roman" panose="02020603050405020304" pitchFamily="18" charset="0"/>
                <a:cs typeface="Times New Roman" panose="02020603050405020304" pitchFamily="18" charset="0"/>
              </a:rPr>
              <a:t> all the blocks </a:t>
            </a:r>
            <a:r>
              <a:rPr lang="en-US" altLang="en-US" sz="2000" b="1">
                <a:latin typeface="Times New Roman" panose="02020603050405020304" pitchFamily="18" charset="0"/>
                <a:cs typeface="Times New Roman" panose="02020603050405020304" pitchFamily="18" charset="0"/>
              </a:rPr>
              <a:t>pairwise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after</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crash</a:t>
            </a:r>
            <a:r>
              <a:rPr lang="en-US" altLang="en-US" sz="2000">
                <a:latin typeface="Times New Roman" panose="02020603050405020304" pitchFamily="18" charset="0"/>
                <a:cs typeface="Times New Roman" panose="02020603050405020304" pitchFamily="18" charset="0"/>
              </a:rPr>
              <a:t> is doable, </a:t>
            </a:r>
            <a:r>
              <a:rPr lang="en-US" altLang="en-US" sz="2000" b="1">
                <a:latin typeface="Times New Roman" panose="02020603050405020304" pitchFamily="18" charset="0"/>
                <a:cs typeface="Times New Roman" panose="02020603050405020304" pitchFamily="18" charset="0"/>
              </a:rPr>
              <a:t>but expensive</a:t>
            </a:r>
          </a:p>
          <a:p>
            <a:pPr lvl="1" algn="just">
              <a:lnSpc>
                <a:spcPct val="90000"/>
              </a:lnSpc>
            </a:pP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huge improvement </a:t>
            </a:r>
            <a:r>
              <a:rPr lang="en-US" altLang="en-US" sz="2000">
                <a:latin typeface="Times New Roman" panose="02020603050405020304" pitchFamily="18" charset="0"/>
                <a:cs typeface="Times New Roman" panose="02020603050405020304" pitchFamily="18" charset="0"/>
              </a:rPr>
              <a:t>is to keep track of which block was being written during a stable write so that only one block has to be checked during recovery</a:t>
            </a:r>
          </a:p>
          <a:p>
            <a:pPr lvl="1" algn="just">
              <a:lnSpc>
                <a:spcPct val="90000"/>
              </a:lnSpc>
            </a:pPr>
            <a:r>
              <a:rPr lang="en-US" altLang="en-US" sz="2000">
                <a:latin typeface="Times New Roman" panose="02020603050405020304" pitchFamily="18" charset="0"/>
                <a:cs typeface="Times New Roman" panose="02020603050405020304" pitchFamily="18" charset="0"/>
              </a:rPr>
              <a:t>In system with </a:t>
            </a:r>
            <a:r>
              <a:rPr lang="en-US" altLang="en-US" sz="2000" b="1">
                <a:latin typeface="Times New Roman" panose="02020603050405020304" pitchFamily="18" charset="0"/>
                <a:cs typeface="Times New Roman" panose="02020603050405020304" pitchFamily="18" charset="0"/>
              </a:rPr>
              <a:t>Nonvolatile RAM, </a:t>
            </a:r>
          </a:p>
          <a:p>
            <a:pPr lvl="2" algn="just">
              <a:lnSpc>
                <a:spcPct val="90000"/>
              </a:lnSpc>
            </a:pPr>
            <a:r>
              <a:rPr lang="en-US" altLang="en-US" sz="1800">
                <a:latin typeface="Times New Roman" panose="02020603050405020304" pitchFamily="18" charset="0"/>
                <a:cs typeface="Times New Roman" panose="02020603050405020304" pitchFamily="18" charset="0"/>
              </a:rPr>
              <a:t>The stable write can </a:t>
            </a:r>
            <a:r>
              <a:rPr lang="en-US" altLang="en-US" sz="1800" b="1">
                <a:latin typeface="Times New Roman" panose="02020603050405020304" pitchFamily="18" charset="0"/>
                <a:cs typeface="Times New Roman" panose="02020603050405020304" pitchFamily="18" charset="0"/>
              </a:rPr>
              <a:t>put the number </a:t>
            </a:r>
            <a:r>
              <a:rPr lang="en-US" altLang="en-US" sz="1800">
                <a:latin typeface="Times New Roman" panose="02020603050405020304" pitchFamily="18" charset="0"/>
                <a:cs typeface="Times New Roman" panose="02020603050405020304" pitchFamily="18" charset="0"/>
              </a:rPr>
              <a:t>of </a:t>
            </a:r>
            <a:r>
              <a:rPr lang="en-US" altLang="en-US" sz="1800" b="1">
                <a:latin typeface="Times New Roman" panose="02020603050405020304" pitchFamily="18" charset="0"/>
                <a:cs typeface="Times New Roman" panose="02020603050405020304" pitchFamily="18" charset="0"/>
              </a:rPr>
              <a:t>block</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in RAM before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starting</a:t>
            </a:r>
            <a:r>
              <a:rPr lang="en-US" altLang="en-US" sz="1800">
                <a:latin typeface="Times New Roman" panose="02020603050405020304" pitchFamily="18" charset="0"/>
                <a:cs typeface="Times New Roman" panose="02020603050405020304" pitchFamily="18" charset="0"/>
              </a:rPr>
              <a:t> the write</a:t>
            </a:r>
          </a:p>
          <a:p>
            <a:pPr lvl="2" algn="just">
              <a:lnSpc>
                <a:spcPct val="90000"/>
              </a:lnSpc>
            </a:pPr>
            <a:r>
              <a:rPr lang="en-US" altLang="en-US" sz="1800">
                <a:latin typeface="Times New Roman" panose="02020603050405020304" pitchFamily="18" charset="0"/>
                <a:cs typeface="Times New Roman" panose="02020603050405020304" pitchFamily="18" charset="0"/>
              </a:rPr>
              <a:t>After </a:t>
            </a:r>
            <a:r>
              <a:rPr lang="en-US" altLang="en-US" sz="1800" b="1">
                <a:latin typeface="Times New Roman" panose="02020603050405020304" pitchFamily="18" charset="0"/>
                <a:cs typeface="Times New Roman" panose="02020603050405020304" pitchFamily="18" charset="0"/>
              </a:rPr>
              <a:t>completed</a:t>
            </a:r>
            <a:r>
              <a:rPr lang="en-US" altLang="en-US" sz="1800">
                <a:latin typeface="Times New Roman" panose="02020603050405020304" pitchFamily="18" charset="0"/>
                <a:cs typeface="Times New Roman" panose="02020603050405020304" pitchFamily="18" charset="0"/>
              </a:rPr>
              <a:t>, the block number in RAM is </a:t>
            </a:r>
            <a:r>
              <a:rPr lang="en-US" altLang="en-US" sz="1800" b="1">
                <a:latin typeface="Times New Roman" panose="02020603050405020304" pitchFamily="18" charset="0"/>
                <a:cs typeface="Times New Roman" panose="02020603050405020304" pitchFamily="18" charset="0"/>
              </a:rPr>
              <a:t>overwritten with an invalid block</a:t>
            </a:r>
            <a:r>
              <a:rPr lang="en-US" altLang="en-US" sz="1800">
                <a:latin typeface="Times New Roman" panose="02020603050405020304" pitchFamily="18" charset="0"/>
                <a:cs typeface="Times New Roman" panose="02020603050405020304" pitchFamily="18" charset="0"/>
              </a:rPr>
              <a:t>.</a:t>
            </a:r>
          </a:p>
          <a:p>
            <a:pPr lvl="2" algn="just">
              <a:lnSpc>
                <a:spcPct val="90000"/>
              </a:lnSpc>
            </a:pPr>
            <a:r>
              <a:rPr lang="en-US" altLang="en-US" sz="1800">
                <a:latin typeface="Times New Roman" panose="02020603050405020304" pitchFamily="18" charset="0"/>
                <a:cs typeface="Times New Roman" panose="02020603050405020304" pitchFamily="18" charset="0"/>
              </a:rPr>
              <a:t>Under these conditions, after a </a:t>
            </a:r>
            <a:r>
              <a:rPr lang="en-US" altLang="en-US" sz="1800" b="1">
                <a:latin typeface="Times New Roman" panose="02020603050405020304" pitchFamily="18" charset="0"/>
                <a:cs typeface="Times New Roman" panose="02020603050405020304" pitchFamily="18" charset="0"/>
              </a:rPr>
              <a:t>crash,</a:t>
            </a:r>
            <a:r>
              <a:rPr lang="en-US" altLang="en-US" sz="1800">
                <a:latin typeface="Times New Roman" panose="02020603050405020304" pitchFamily="18" charset="0"/>
                <a:cs typeface="Times New Roman" panose="02020603050405020304" pitchFamily="18" charset="0"/>
              </a:rPr>
              <a:t> the recovery can </a:t>
            </a:r>
            <a:r>
              <a:rPr lang="en-US" altLang="en-US" sz="1800" b="1">
                <a:latin typeface="Times New Roman" panose="02020603050405020304" pitchFamily="18" charset="0"/>
                <a:cs typeface="Times New Roman" panose="02020603050405020304" pitchFamily="18" charset="0"/>
              </a:rPr>
              <a:t>check RAM </a:t>
            </a:r>
            <a:r>
              <a:rPr lang="en-US" altLang="en-US" sz="1800">
                <a:latin typeface="Times New Roman" panose="02020603050405020304" pitchFamily="18" charset="0"/>
                <a:cs typeface="Times New Roman" panose="02020603050405020304" pitchFamily="18" charset="0"/>
              </a:rPr>
              <a:t>to </a:t>
            </a:r>
            <a:r>
              <a:rPr lang="en-US" altLang="en-US" sz="1800" b="1">
                <a:latin typeface="Times New Roman" panose="02020603050405020304" pitchFamily="18" charset="0"/>
                <a:cs typeface="Times New Roman" panose="02020603050405020304" pitchFamily="18" charset="0"/>
              </a:rPr>
              <a:t>see</a:t>
            </a:r>
            <a:r>
              <a:rPr lang="en-US" altLang="en-US" sz="1800">
                <a:latin typeface="Times New Roman" panose="02020603050405020304" pitchFamily="18" charset="0"/>
                <a:cs typeface="Times New Roman" panose="02020603050405020304" pitchFamily="18" charset="0"/>
              </a:rPr>
              <a:t> if a </a:t>
            </a:r>
            <a:r>
              <a:rPr lang="en-US" altLang="en-US" sz="1800" b="1">
                <a:latin typeface="Times New Roman" panose="02020603050405020304" pitchFamily="18" charset="0"/>
                <a:cs typeface="Times New Roman" panose="02020603050405020304" pitchFamily="18" charset="0"/>
              </a:rPr>
              <a:t>stable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write happened </a:t>
            </a:r>
            <a:r>
              <a:rPr lang="en-US" altLang="en-US" sz="1800">
                <a:latin typeface="Times New Roman" panose="02020603050405020304" pitchFamily="18" charset="0"/>
                <a:cs typeface="Times New Roman" panose="02020603050405020304" pitchFamily="18" charset="0"/>
              </a:rPr>
              <a:t>to be in </a:t>
            </a:r>
            <a:r>
              <a:rPr lang="en-US" altLang="en-US" sz="1800" b="1">
                <a:latin typeface="Times New Roman" panose="02020603050405020304" pitchFamily="18" charset="0"/>
                <a:cs typeface="Times New Roman" panose="02020603050405020304" pitchFamily="18" charset="0"/>
              </a:rPr>
              <a:t>progress during the crash</a:t>
            </a:r>
          </a:p>
          <a:p>
            <a:pPr lvl="2" algn="just">
              <a:lnSpc>
                <a:spcPct val="90000"/>
              </a:lnSpc>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two copies of the block can then be checked for correctness and consistency</a:t>
            </a:r>
          </a:p>
          <a:p>
            <a:pPr lvl="1" algn="just">
              <a:lnSpc>
                <a:spcPct val="90000"/>
              </a:lnSpc>
            </a:pPr>
            <a:r>
              <a:rPr lang="en-US" altLang="en-US" sz="2000">
                <a:latin typeface="Times New Roman" panose="02020603050405020304" pitchFamily="18" charset="0"/>
                <a:cs typeface="Times New Roman" panose="02020603050405020304" pitchFamily="18" charset="0"/>
              </a:rPr>
              <a:t>If </a:t>
            </a:r>
            <a:r>
              <a:rPr lang="en-US" altLang="en-US" sz="2000" b="1">
                <a:latin typeface="Times New Roman" panose="02020603050405020304" pitchFamily="18" charset="0"/>
                <a:cs typeface="Times New Roman" panose="02020603050405020304" pitchFamily="18" charset="0"/>
              </a:rPr>
              <a:t>nonvolatile RAM is not available</a:t>
            </a:r>
          </a:p>
          <a:p>
            <a:pPr lvl="2" algn="just">
              <a:lnSpc>
                <a:spcPct val="90000"/>
              </a:lnSpc>
            </a:pPr>
            <a:r>
              <a:rPr lang="en-US" altLang="en-US" sz="1800">
                <a:latin typeface="Times New Roman" panose="02020603050405020304" pitchFamily="18" charset="0"/>
                <a:cs typeface="Times New Roman" panose="02020603050405020304" pitchFamily="18" charset="0"/>
              </a:rPr>
              <a:t>At the </a:t>
            </a:r>
            <a:r>
              <a:rPr lang="en-US" altLang="en-US" sz="1800" b="1">
                <a:latin typeface="Times New Roman" panose="02020603050405020304" pitchFamily="18" charset="0"/>
                <a:cs typeface="Times New Roman" panose="02020603050405020304" pitchFamily="18" charset="0"/>
              </a:rPr>
              <a:t>start</a:t>
            </a:r>
            <a:r>
              <a:rPr lang="en-US" altLang="en-US" sz="1800">
                <a:latin typeface="Times New Roman" panose="02020603050405020304" pitchFamily="18" charset="0"/>
                <a:cs typeface="Times New Roman" panose="02020603050405020304" pitchFamily="18" charset="0"/>
              </a:rPr>
              <a:t> of a </a:t>
            </a:r>
            <a:r>
              <a:rPr lang="en-US" altLang="en-US" sz="1800" b="1">
                <a:latin typeface="Times New Roman" panose="02020603050405020304" pitchFamily="18" charset="0"/>
                <a:cs typeface="Times New Roman" panose="02020603050405020304" pitchFamily="18" charset="0"/>
              </a:rPr>
              <a:t>stable write</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fixed disk block on drive 1 is overwritten with</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number</a:t>
            </a:r>
            <a:r>
              <a:rPr lang="en-US" altLang="en-US" sz="1800">
                <a:latin typeface="Times New Roman" panose="02020603050405020304" pitchFamily="18" charset="0"/>
                <a:cs typeface="Times New Roman" panose="02020603050405020304" pitchFamily="18" charset="0"/>
              </a:rPr>
              <a:t> of block to be stably written. </a:t>
            </a:r>
            <a:r>
              <a:rPr lang="en-US" altLang="en-US" sz="1800" b="1">
                <a:latin typeface="Times New Roman" panose="02020603050405020304" pitchFamily="18" charset="0"/>
                <a:cs typeface="Times New Roman" panose="02020603050405020304" pitchFamily="18" charset="0"/>
              </a:rPr>
              <a:t>Then read back and verify. </a:t>
            </a:r>
          </a:p>
          <a:p>
            <a:pPr lvl="2" algn="just">
              <a:lnSpc>
                <a:spcPct val="90000"/>
              </a:lnSpc>
            </a:pPr>
            <a:r>
              <a:rPr lang="en-US" altLang="en-US" sz="1800">
                <a:latin typeface="Times New Roman" panose="02020603050405020304" pitchFamily="18" charset="0"/>
                <a:cs typeface="Times New Roman" panose="02020603050405020304" pitchFamily="18" charset="0"/>
              </a:rPr>
              <a:t>If is so, </a:t>
            </a:r>
            <a:r>
              <a:rPr lang="en-US" altLang="en-US" sz="1800" b="1">
                <a:latin typeface="Times New Roman" panose="02020603050405020304" pitchFamily="18" charset="0"/>
                <a:cs typeface="Times New Roman" panose="02020603050405020304" pitchFamily="18" charset="0"/>
              </a:rPr>
              <a:t>write 2 and verify</a:t>
            </a:r>
            <a:r>
              <a:rPr lang="en-US" altLang="en-US" sz="1800">
                <a:latin typeface="Times New Roman" panose="02020603050405020304" pitchFamily="18" charset="0"/>
                <a:cs typeface="Times New Roman" panose="02020603050405020304" pitchFamily="18" charset="0"/>
              </a:rPr>
              <a:t>. After </a:t>
            </a:r>
            <a:r>
              <a:rPr lang="en-US" altLang="en-US" sz="1800" b="1">
                <a:latin typeface="Times New Roman" panose="02020603050405020304" pitchFamily="18" charset="0"/>
                <a:cs typeface="Times New Roman" panose="02020603050405020304" pitchFamily="18" charset="0"/>
              </a:rPr>
              <a:t>completed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both blocks are overwritten with an invalid block number and verified</a:t>
            </a:r>
          </a:p>
          <a:p>
            <a:pPr lvl="2" algn="just">
              <a:lnSpc>
                <a:spcPct val="90000"/>
              </a:lnSpc>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 it is easy to determine whether or not a stable write was in progress during the crash</a:t>
            </a:r>
          </a:p>
          <a:p>
            <a:pPr lvl="2" algn="just">
              <a:lnSpc>
                <a:spcPct val="90000"/>
              </a:lnSpc>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requires extra disk operations to write a stable block → should be used exceeding sparingly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5539">
                                            <p:txEl>
                                              <p:pRg st="3" end="3"/>
                                            </p:txEl>
                                          </p:spTgt>
                                        </p:tgtEl>
                                        <p:attrNameLst>
                                          <p:attrName>style.visibility</p:attrName>
                                        </p:attrNameLst>
                                      </p:cBhvr>
                                      <p:to>
                                        <p:strVal val="visible"/>
                                      </p:to>
                                    </p:set>
                                    <p:animEffect transition="in" filter="box(in)">
                                      <p:cBhvr>
                                        <p:cTn id="7" dur="500"/>
                                        <p:tgtEl>
                                          <p:spTgt spid="65539">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5539">
                                            <p:txEl>
                                              <p:pRg st="4" end="4"/>
                                            </p:txEl>
                                          </p:spTgt>
                                        </p:tgtEl>
                                        <p:attrNameLst>
                                          <p:attrName>style.visibility</p:attrName>
                                        </p:attrNameLst>
                                      </p:cBhvr>
                                      <p:to>
                                        <p:strVal val="visible"/>
                                      </p:to>
                                    </p:set>
                                    <p:animEffect transition="in" filter="box(in)">
                                      <p:cBhvr>
                                        <p:cTn id="10" dur="500"/>
                                        <p:tgtEl>
                                          <p:spTgt spid="65539">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5539">
                                            <p:txEl>
                                              <p:pRg st="5" end="5"/>
                                            </p:txEl>
                                          </p:spTgt>
                                        </p:tgtEl>
                                        <p:attrNameLst>
                                          <p:attrName>style.visibility</p:attrName>
                                        </p:attrNameLst>
                                      </p:cBhvr>
                                      <p:to>
                                        <p:strVal val="visible"/>
                                      </p:to>
                                    </p:set>
                                    <p:animEffect transition="in" filter="box(in)">
                                      <p:cBhvr>
                                        <p:cTn id="13" dur="500"/>
                                        <p:tgtEl>
                                          <p:spTgt spid="65539">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5539">
                                            <p:txEl>
                                              <p:pRg st="6" end="6"/>
                                            </p:txEl>
                                          </p:spTgt>
                                        </p:tgtEl>
                                        <p:attrNameLst>
                                          <p:attrName>style.visibility</p:attrName>
                                        </p:attrNameLst>
                                      </p:cBhvr>
                                      <p:to>
                                        <p:strVal val="visible"/>
                                      </p:to>
                                    </p:set>
                                    <p:animEffect transition="in" filter="box(in)">
                                      <p:cBhvr>
                                        <p:cTn id="16" dur="500"/>
                                        <p:tgtEl>
                                          <p:spTgt spid="65539">
                                            <p:txEl>
                                              <p:pRg st="6" end="6"/>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65539">
                                            <p:txEl>
                                              <p:pRg st="7" end="7"/>
                                            </p:txEl>
                                          </p:spTgt>
                                        </p:tgtEl>
                                        <p:attrNameLst>
                                          <p:attrName>style.visibility</p:attrName>
                                        </p:attrNameLst>
                                      </p:cBhvr>
                                      <p:to>
                                        <p:strVal val="visible"/>
                                      </p:to>
                                    </p:set>
                                    <p:animEffect transition="in" filter="box(in)">
                                      <p:cBhvr>
                                        <p:cTn id="19" dur="500"/>
                                        <p:tgtEl>
                                          <p:spTgt spid="65539">
                                            <p:txEl>
                                              <p:pRg st="7" end="7"/>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65539">
                                            <p:txEl>
                                              <p:pRg st="8" end="8"/>
                                            </p:txEl>
                                          </p:spTgt>
                                        </p:tgtEl>
                                        <p:attrNameLst>
                                          <p:attrName>style.visibility</p:attrName>
                                        </p:attrNameLst>
                                      </p:cBhvr>
                                      <p:to>
                                        <p:strVal val="visible"/>
                                      </p:to>
                                    </p:set>
                                    <p:animEffect transition="in" filter="checkerboard(across)">
                                      <p:cBhvr>
                                        <p:cTn id="24" dur="500"/>
                                        <p:tgtEl>
                                          <p:spTgt spid="65539">
                                            <p:txEl>
                                              <p:pRg st="8" end="8"/>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65539">
                                            <p:txEl>
                                              <p:pRg st="9" end="9"/>
                                            </p:txEl>
                                          </p:spTgt>
                                        </p:tgtEl>
                                        <p:attrNameLst>
                                          <p:attrName>style.visibility</p:attrName>
                                        </p:attrNameLst>
                                      </p:cBhvr>
                                      <p:to>
                                        <p:strVal val="visible"/>
                                      </p:to>
                                    </p:set>
                                    <p:animEffect transition="in" filter="checkerboard(across)">
                                      <p:cBhvr>
                                        <p:cTn id="27" dur="500"/>
                                        <p:tgtEl>
                                          <p:spTgt spid="65539">
                                            <p:txEl>
                                              <p:pRg st="9" end="9"/>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65539">
                                            <p:txEl>
                                              <p:pRg st="10" end="10"/>
                                            </p:txEl>
                                          </p:spTgt>
                                        </p:tgtEl>
                                        <p:attrNameLst>
                                          <p:attrName>style.visibility</p:attrName>
                                        </p:attrNameLst>
                                      </p:cBhvr>
                                      <p:to>
                                        <p:strVal val="visible"/>
                                      </p:to>
                                    </p:set>
                                    <p:animEffect transition="in" filter="checkerboard(across)">
                                      <p:cBhvr>
                                        <p:cTn id="30" dur="500"/>
                                        <p:tgtEl>
                                          <p:spTgt spid="65539">
                                            <p:txEl>
                                              <p:pRg st="10" end="10"/>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65539">
                                            <p:txEl>
                                              <p:pRg st="11" end="11"/>
                                            </p:txEl>
                                          </p:spTgt>
                                        </p:tgtEl>
                                        <p:attrNameLst>
                                          <p:attrName>style.visibility</p:attrName>
                                        </p:attrNameLst>
                                      </p:cBhvr>
                                      <p:to>
                                        <p:strVal val="visible"/>
                                      </p:to>
                                    </p:set>
                                    <p:animEffect transition="in" filter="checkerboard(across)">
                                      <p:cBhvr>
                                        <p:cTn id="33" dur="500"/>
                                        <p:tgtEl>
                                          <p:spTgt spid="65539">
                                            <p:txEl>
                                              <p:pRg st="11" end="11"/>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65539">
                                            <p:txEl>
                                              <p:pRg st="12" end="12"/>
                                            </p:txEl>
                                          </p:spTgt>
                                        </p:tgtEl>
                                        <p:attrNameLst>
                                          <p:attrName>style.visibility</p:attrName>
                                        </p:attrNameLst>
                                      </p:cBhvr>
                                      <p:to>
                                        <p:strVal val="visible"/>
                                      </p:to>
                                    </p:set>
                                    <p:animEffect transition="in" filter="checkerboard(across)">
                                      <p:cBhvr>
                                        <p:cTn id="36" dur="500"/>
                                        <p:tgtEl>
                                          <p:spTgt spid="655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29699" name="Rectangle 3"/>
          <p:cNvSpPr>
            <a:spLocks noGrp="1"/>
          </p:cNvSpPr>
          <p:nvPr>
            <p:ph type="body" idx="1"/>
          </p:nvPr>
        </p:nvSpPr>
        <p:spPr>
          <a:xfrm>
            <a:off x="457200" y="1600200"/>
            <a:ext cx="8229600" cy="32004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Disks</a:t>
            </a:r>
          </a:p>
        </p:txBody>
      </p:sp>
      <p:sp>
        <p:nvSpPr>
          <p:cNvPr id="29700"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 </a:t>
            </a:r>
          </a:p>
        </p:txBody>
      </p:sp>
      <p:sp>
        <p:nvSpPr>
          <p:cNvPr id="30723" name="Rectangle 3"/>
          <p:cNvSpPr>
            <a:spLocks noGrp="1"/>
          </p:cNvSpPr>
          <p:nvPr>
            <p:ph type="body" idx="1"/>
          </p:nvPr>
        </p:nvSpPr>
        <p:spPr>
          <a:xfrm>
            <a:off x="457200" y="1600200"/>
            <a:ext cx="8229600" cy="32004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Clock</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Hardware and Software</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Soft Timers</a:t>
            </a:r>
          </a:p>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User Interfaces</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Input &amp; Output Software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762000"/>
            <a:ext cx="9144000" cy="6096000"/>
          </a:xfrm>
        </p:spPr>
        <p:txBody>
          <a:bodyPr/>
          <a:lstStyle/>
          <a:p>
            <a:pPr algn="just">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I/O Software</a:t>
            </a:r>
          </a:p>
          <a:p>
            <a:pPr lvl="1" algn="just" eaLnBrk="1" hangingPunct="1"/>
            <a:r>
              <a:rPr lang="en-US" altLang="en-US" sz="2400" b="1" i="1" dirty="0">
                <a:latin typeface="Times New Roman" panose="02020603050405020304" pitchFamily="18" charset="0"/>
                <a:cs typeface="Times New Roman" panose="02020603050405020304" pitchFamily="18" charset="0"/>
              </a:rPr>
              <a:t>Goals</a:t>
            </a:r>
          </a:p>
          <a:p>
            <a:pPr lvl="2" algn="just" eaLnBrk="1" hangingPunct="1"/>
            <a:r>
              <a:rPr lang="en-US" altLang="en-US" sz="2000" dirty="0">
                <a:latin typeface="Times New Roman" panose="02020603050405020304" pitchFamily="18" charset="0"/>
                <a:cs typeface="Times New Roman" panose="02020603050405020304" pitchFamily="18" charset="0"/>
              </a:rPr>
              <a:t>Device Independent, Error handling, Synchronous vs. </a:t>
            </a:r>
            <a:r>
              <a:rPr lang="en-US" altLang="en-US" sz="2000" b="1" dirty="0">
                <a:latin typeface="Times New Roman" panose="02020603050405020304" pitchFamily="18" charset="0"/>
                <a:cs typeface="Times New Roman" panose="02020603050405020304" pitchFamily="18" charset="0"/>
              </a:rPr>
              <a:t>Asynchronous</a:t>
            </a:r>
            <a:r>
              <a:rPr lang="en-US" altLang="en-US" sz="2000" dirty="0">
                <a:latin typeface="Times New Roman" panose="02020603050405020304" pitchFamily="18" charset="0"/>
                <a:cs typeface="Times New Roman" panose="02020603050405020304" pitchFamily="18" charset="0"/>
              </a:rPr>
              <a:t>, Buffering, Dedicated device allocation</a:t>
            </a:r>
          </a:p>
          <a:p>
            <a:pPr lvl="1" algn="just" eaLnBrk="1" hangingPunct="1"/>
            <a:r>
              <a:rPr lang="en-US" altLang="en-US" sz="2400" b="1" i="1" dirty="0">
                <a:latin typeface="Times New Roman" panose="02020603050405020304" pitchFamily="18" charset="0"/>
                <a:cs typeface="Times New Roman" panose="02020603050405020304" pitchFamily="18" charset="0"/>
              </a:rPr>
              <a:t>I/O with DMA</a:t>
            </a:r>
          </a:p>
          <a:p>
            <a:pPr lvl="1" algn="just" eaLnBrk="1" hangingPunct="1"/>
            <a:r>
              <a:rPr lang="en-US" altLang="en-US" sz="2400" dirty="0">
                <a:latin typeface="Times New Roman" panose="02020603050405020304" pitchFamily="18" charset="0"/>
                <a:cs typeface="Times New Roman" panose="02020603050405020304" pitchFamily="18" charset="0"/>
              </a:rPr>
              <a:t>Layers</a:t>
            </a:r>
          </a:p>
          <a:p>
            <a:pPr lvl="2" algn="just"/>
            <a:r>
              <a:rPr lang="en-US" altLang="en-US" sz="2000" dirty="0">
                <a:latin typeface="Times New Roman" panose="02020603050405020304" pitchFamily="18" charset="0"/>
                <a:cs typeface="Times New Roman" panose="02020603050405020304" pitchFamily="18" charset="0"/>
              </a:rPr>
              <a:t>User level I/O software: </a:t>
            </a:r>
            <a:r>
              <a:rPr lang="en-US" altLang="en-US" sz="2000" b="1" dirty="0">
                <a:latin typeface="Times New Roman" panose="02020603050405020304" pitchFamily="18" charset="0"/>
                <a:cs typeface="Times New Roman" panose="02020603050405020304" pitchFamily="18" charset="0"/>
              </a:rPr>
              <a:t>pooling with daemon scheduling (Asynchronous)</a:t>
            </a:r>
          </a:p>
          <a:p>
            <a:pPr lvl="2" algn="just"/>
            <a:r>
              <a:rPr lang="en-US" altLang="en-US" sz="2000" dirty="0">
                <a:latin typeface="Times New Roman" panose="02020603050405020304" pitchFamily="18" charset="0"/>
                <a:cs typeface="Times New Roman" panose="02020603050405020304" pitchFamily="18" charset="0"/>
              </a:rPr>
              <a:t>Device independent </a:t>
            </a:r>
          </a:p>
          <a:p>
            <a:pPr lvl="3" algn="just"/>
            <a:r>
              <a:rPr lang="en-US" altLang="en-US" dirty="0">
                <a:latin typeface="Times New Roman" panose="02020603050405020304" pitchFamily="18" charset="0"/>
                <a:cs typeface="Times New Roman" panose="02020603050405020304" pitchFamily="18" charset="0"/>
              </a:rPr>
              <a:t>Uniform naming, Uniform interface, Independent block size</a:t>
            </a:r>
          </a:p>
          <a:p>
            <a:pPr lvl="3" algn="just"/>
            <a:r>
              <a:rPr lang="en-US" altLang="en-US" dirty="0">
                <a:latin typeface="Times New Roman" panose="02020603050405020304" pitchFamily="18" charset="0"/>
                <a:cs typeface="Times New Roman" panose="02020603050405020304" pitchFamily="18" charset="0"/>
              </a:rPr>
              <a:t>Buffering</a:t>
            </a:r>
          </a:p>
          <a:p>
            <a:pPr lvl="3" algn="just"/>
            <a:r>
              <a:rPr lang="en-US" altLang="en-US" dirty="0">
                <a:latin typeface="Times New Roman" panose="02020603050405020304" pitchFamily="18" charset="0"/>
                <a:cs typeface="Times New Roman" panose="02020603050405020304" pitchFamily="18" charset="0"/>
              </a:rPr>
              <a:t>Error handling, Dedicated device allocation</a:t>
            </a:r>
          </a:p>
          <a:p>
            <a:pPr lvl="2" algn="just"/>
            <a:r>
              <a:rPr lang="en-US" altLang="en-US" sz="2000" dirty="0">
                <a:latin typeface="Times New Roman" panose="02020603050405020304" pitchFamily="18" charset="0"/>
                <a:cs typeface="Times New Roman" panose="02020603050405020304" pitchFamily="18" charset="0"/>
              </a:rPr>
              <a:t>Device Drivers: </a:t>
            </a:r>
            <a:r>
              <a:rPr lang="en-US" altLang="en-US" sz="2000" b="1" dirty="0">
                <a:latin typeface="Times New Roman" panose="02020603050405020304" pitchFamily="18" charset="0"/>
                <a:cs typeface="Times New Roman" panose="02020603050405020304" pitchFamily="18" charset="0"/>
              </a:rPr>
              <a:t>help OS control specified devices depending on standard interface</a:t>
            </a:r>
          </a:p>
          <a:p>
            <a:pPr lvl="2" algn="just"/>
            <a:r>
              <a:rPr lang="en-US" altLang="en-US" sz="2000" dirty="0">
                <a:latin typeface="Times New Roman" panose="02020603050405020304" pitchFamily="18" charset="0"/>
                <a:cs typeface="Times New Roman" panose="02020603050405020304" pitchFamily="18" charset="0"/>
              </a:rPr>
              <a:t>Interrupt Handlers: </a:t>
            </a:r>
            <a:r>
              <a:rPr lang="en-US" altLang="en-US" sz="2000" b="1" dirty="0">
                <a:latin typeface="Times New Roman" panose="02020603050405020304" pitchFamily="18" charset="0"/>
                <a:cs typeface="Times New Roman" panose="02020603050405020304" pitchFamily="18" charset="0"/>
              </a:rPr>
              <a:t>handle interrupt to determine what the system should do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ox(in)">
                                      <p:cBhvr>
                                        <p:cTn id="22" dur="500"/>
                                        <p:tgtEl>
                                          <p:spTgt spid="4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box(in)">
                                      <p:cBhvr>
                                        <p:cTn id="27" dur="500"/>
                                        <p:tgtEl>
                                          <p:spTgt spid="40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box(in)">
                                      <p:cBhvr>
                                        <p:cTn id="37" dur="500"/>
                                        <p:tgtEl>
                                          <p:spTgt spid="40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099">
                                            <p:txEl>
                                              <p:pRg st="7" end="7"/>
                                            </p:txEl>
                                          </p:spTgt>
                                        </p:tgtEl>
                                        <p:attrNameLst>
                                          <p:attrName>style.visibility</p:attrName>
                                        </p:attrNameLst>
                                      </p:cBhvr>
                                      <p:to>
                                        <p:strVal val="visible"/>
                                      </p:to>
                                    </p:set>
                                    <p:animEffect transition="in" filter="box(in)">
                                      <p:cBhvr>
                                        <p:cTn id="42" dur="500"/>
                                        <p:tgtEl>
                                          <p:spTgt spid="40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099">
                                            <p:txEl>
                                              <p:pRg st="8" end="8"/>
                                            </p:txEl>
                                          </p:spTgt>
                                        </p:tgtEl>
                                        <p:attrNameLst>
                                          <p:attrName>style.visibility</p:attrName>
                                        </p:attrNameLst>
                                      </p:cBhvr>
                                      <p:to>
                                        <p:strVal val="visible"/>
                                      </p:to>
                                    </p:set>
                                    <p:animEffect transition="in" filter="box(in)">
                                      <p:cBhvr>
                                        <p:cTn id="47" dur="500"/>
                                        <p:tgtEl>
                                          <p:spTgt spid="409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4099">
                                            <p:txEl>
                                              <p:pRg st="9" end="9"/>
                                            </p:txEl>
                                          </p:spTgt>
                                        </p:tgtEl>
                                        <p:attrNameLst>
                                          <p:attrName>style.visibility</p:attrName>
                                        </p:attrNameLst>
                                      </p:cBhvr>
                                      <p:to>
                                        <p:strVal val="visible"/>
                                      </p:to>
                                    </p:set>
                                    <p:animEffect transition="in" filter="box(in)">
                                      <p:cBhvr>
                                        <p:cTn id="52" dur="500"/>
                                        <p:tgtEl>
                                          <p:spTgt spid="409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4099">
                                            <p:txEl>
                                              <p:pRg st="10" end="10"/>
                                            </p:txEl>
                                          </p:spTgt>
                                        </p:tgtEl>
                                        <p:attrNameLst>
                                          <p:attrName>style.visibility</p:attrName>
                                        </p:attrNameLst>
                                      </p:cBhvr>
                                      <p:to>
                                        <p:strVal val="visible"/>
                                      </p:to>
                                    </p:set>
                                    <p:animEffect transition="in" filter="box(in)">
                                      <p:cBhvr>
                                        <p:cTn id="57" dur="500"/>
                                        <p:tgtEl>
                                          <p:spTgt spid="409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4099">
                                            <p:txEl>
                                              <p:pRg st="11" end="11"/>
                                            </p:txEl>
                                          </p:spTgt>
                                        </p:tgtEl>
                                        <p:attrNameLst>
                                          <p:attrName>style.visibility</p:attrName>
                                        </p:attrNameLst>
                                      </p:cBhvr>
                                      <p:to>
                                        <p:strVal val="visible"/>
                                      </p:to>
                                    </p:set>
                                    <p:animEffect transition="in" filter="box(in)">
                                      <p:cBhvr>
                                        <p:cTn id="62" dur="500"/>
                                        <p:tgtEl>
                                          <p:spTgt spid="40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762000" y="0"/>
            <a:ext cx="8229600" cy="6096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5123" name="Rectangle 3"/>
          <p:cNvSpPr>
            <a:spLocks noGrp="1"/>
          </p:cNvSpPr>
          <p:nvPr>
            <p:ph type="body" idx="1"/>
          </p:nvPr>
        </p:nvSpPr>
        <p:spPr>
          <a:xfrm>
            <a:off x="457200" y="685800"/>
            <a:ext cx="8686800" cy="61722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Disks</a:t>
            </a:r>
          </a:p>
          <a:p>
            <a:pPr lvl="1"/>
            <a:r>
              <a:rPr lang="en-US" altLang="en-US">
                <a:latin typeface="Times New Roman" panose="02020603050405020304" pitchFamily="18" charset="0"/>
                <a:cs typeface="Times New Roman" panose="02020603050405020304" pitchFamily="18" charset="0"/>
              </a:rPr>
              <a:t>Disk Hardware</a:t>
            </a:r>
          </a:p>
          <a:p>
            <a:pPr lvl="1"/>
            <a:r>
              <a:rPr lang="en-US" altLang="en-US">
                <a:latin typeface="Times New Roman" panose="02020603050405020304" pitchFamily="18" charset="0"/>
                <a:cs typeface="Times New Roman" panose="02020603050405020304" pitchFamily="18" charset="0"/>
              </a:rPr>
              <a:t>Disk Formatting</a:t>
            </a:r>
          </a:p>
          <a:p>
            <a:pPr lvl="1"/>
            <a:r>
              <a:rPr lang="en-US" altLang="en-US">
                <a:latin typeface="Times New Roman" panose="02020603050405020304" pitchFamily="18" charset="0"/>
                <a:cs typeface="Times New Roman" panose="02020603050405020304" pitchFamily="18" charset="0"/>
              </a:rPr>
              <a:t>Disk Arm Scheduling Algorithms</a:t>
            </a:r>
          </a:p>
          <a:p>
            <a:pPr lvl="1"/>
            <a:r>
              <a:rPr lang="en-US" altLang="en-US">
                <a:latin typeface="Times New Roman" panose="02020603050405020304" pitchFamily="18" charset="0"/>
                <a:cs typeface="Times New Roman" panose="02020603050405020304" pitchFamily="18" charset="0"/>
              </a:rPr>
              <a:t>Error Handling</a:t>
            </a:r>
          </a:p>
          <a:p>
            <a:pPr lvl="1"/>
            <a:r>
              <a:rPr lang="en-US" altLang="en-US">
                <a:latin typeface="Times New Roman" panose="02020603050405020304" pitchFamily="18" charset="0"/>
                <a:cs typeface="Times New Roman" panose="02020603050405020304" pitchFamily="18" charset="0"/>
              </a:rPr>
              <a:t>Stable Storage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Disk Hardware</a:t>
            </a:r>
          </a:p>
        </p:txBody>
      </p:sp>
      <p:sp>
        <p:nvSpPr>
          <p:cNvPr id="6147" name="Rectangle 3"/>
          <p:cNvSpPr>
            <a:spLocks noGrp="1"/>
          </p:cNvSpPr>
          <p:nvPr>
            <p:ph type="body" sz="half" idx="4294967295"/>
          </p:nvPr>
        </p:nvSpPr>
        <p:spPr>
          <a:xfrm>
            <a:off x="304800" y="1066800"/>
            <a:ext cx="8839200" cy="5791200"/>
          </a:xfrm>
        </p:spPr>
        <p:txBody>
          <a:bodyPr/>
          <a:lstStyle/>
          <a:p>
            <a:pPr algn="just"/>
            <a:r>
              <a:rPr lang="en-US" altLang="en-US" sz="2800">
                <a:latin typeface="Times New Roman" panose="02020603050405020304" pitchFamily="18" charset="0"/>
                <a:cs typeface="Times New Roman" panose="02020603050405020304" pitchFamily="18" charset="0"/>
              </a:rPr>
              <a:t>Magnetic Disks</a:t>
            </a:r>
          </a:p>
          <a:p>
            <a:pPr algn="just"/>
            <a:r>
              <a:rPr lang="en-US" altLang="en-US" sz="2800">
                <a:latin typeface="Times New Roman" panose="02020603050405020304" pitchFamily="18" charset="0"/>
                <a:cs typeface="Times New Roman" panose="02020603050405020304" pitchFamily="18" charset="0"/>
              </a:rPr>
              <a:t>RAID</a:t>
            </a:r>
          </a:p>
          <a:p>
            <a:pPr algn="just"/>
            <a:r>
              <a:rPr lang="en-US" altLang="en-US" sz="2800">
                <a:latin typeface="Times New Roman" panose="02020603050405020304" pitchFamily="18" charset="0"/>
                <a:cs typeface="Times New Roman" panose="02020603050405020304" pitchFamily="18" charset="0"/>
              </a:rPr>
              <a:t>CD-ROMs</a:t>
            </a:r>
          </a:p>
          <a:p>
            <a:pPr algn="just"/>
            <a:r>
              <a:rPr lang="en-US" altLang="en-US" sz="2800">
                <a:latin typeface="Times New Roman" panose="02020603050405020304" pitchFamily="18" charset="0"/>
                <a:cs typeface="Times New Roman" panose="02020603050405020304" pitchFamily="18" charset="0"/>
              </a:rPr>
              <a:t>Disk Formatting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a:t>
            </a:r>
          </a:p>
        </p:txBody>
      </p:sp>
      <p:sp>
        <p:nvSpPr>
          <p:cNvPr id="7171" name="Rectangle 3"/>
          <p:cNvSpPr>
            <a:spLocks noGrp="1"/>
          </p:cNvSpPr>
          <p:nvPr>
            <p:ph type="body" sz="half" idx="4294967295"/>
          </p:nvPr>
        </p:nvSpPr>
        <p:spPr>
          <a:xfrm>
            <a:off x="0" y="762000"/>
            <a:ext cx="9144000" cy="6019800"/>
          </a:xfrm>
        </p:spPr>
        <p:txBody>
          <a:bodyPr/>
          <a:lstStyle/>
          <a:p>
            <a:pPr algn="just">
              <a:lnSpc>
                <a:spcPct val="90000"/>
              </a:lnSpc>
            </a:pPr>
            <a:r>
              <a:rPr lang="en-US" altLang="en-US" sz="2800" b="1">
                <a:latin typeface="Times New Roman" panose="02020603050405020304" pitchFamily="18" charset="0"/>
                <a:cs typeface="Times New Roman" panose="02020603050405020304" pitchFamily="18" charset="0"/>
              </a:rPr>
              <a:t>Context</a:t>
            </a:r>
          </a:p>
          <a:p>
            <a:pPr lvl="1" algn="just">
              <a:lnSpc>
                <a:spcPct val="90000"/>
              </a:lnSpc>
            </a:pPr>
            <a:r>
              <a:rPr lang="en-US" altLang="en-US" sz="2400" b="1">
                <a:latin typeface="Times New Roman" panose="02020603050405020304" pitchFamily="18" charset="0"/>
                <a:cs typeface="Times New Roman" panose="02020603050405020304" pitchFamily="18" charset="0"/>
              </a:rPr>
              <a:t>Parallel processing </a:t>
            </a:r>
            <a:r>
              <a:rPr lang="en-US" altLang="en-US" sz="2400">
                <a:latin typeface="Times New Roman" panose="02020603050405020304" pitchFamily="18" charset="0"/>
                <a:cs typeface="Times New Roman" panose="02020603050405020304" pitchFamily="18" charset="0"/>
              </a:rPr>
              <a:t>is being used more and more </a:t>
            </a:r>
            <a:r>
              <a:rPr lang="en-US" altLang="en-US" sz="2400" b="1">
                <a:latin typeface="Times New Roman" panose="02020603050405020304" pitchFamily="18" charset="0"/>
                <a:cs typeface="Times New Roman" panose="02020603050405020304" pitchFamily="18" charset="0"/>
              </a:rPr>
              <a:t>to speed up CPU performance</a:t>
            </a:r>
          </a:p>
          <a:p>
            <a:pPr lvl="1" algn="just">
              <a:lnSpc>
                <a:spcPct val="90000"/>
              </a:lnSpc>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Parallel I/O might be a good idea</a:t>
            </a:r>
          </a:p>
          <a:p>
            <a:pPr lvl="1" algn="just">
              <a:lnSpc>
                <a:spcPct val="90000"/>
              </a:lnSpc>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The Patterson suggested six specific disk organization that could be used to improve disk performance, reliability, or both</a:t>
            </a:r>
          </a:p>
          <a:p>
            <a:pPr algn="just">
              <a:lnSpc>
                <a:spcPct val="90000"/>
              </a:lnSpc>
            </a:pPr>
            <a:r>
              <a:rPr lang="en-US" altLang="en-US" sz="2800" b="1">
                <a:latin typeface="Times New Roman" panose="02020603050405020304" pitchFamily="18" charset="0"/>
                <a:cs typeface="Times New Roman" panose="02020603050405020304" pitchFamily="18" charset="0"/>
              </a:rPr>
              <a:t>Solution</a:t>
            </a:r>
            <a:r>
              <a:rPr lang="en-US" altLang="en-US" sz="2800">
                <a:latin typeface="Times New Roman" panose="02020603050405020304" pitchFamily="18" charset="0"/>
                <a:cs typeface="Times New Roman" panose="02020603050405020304" pitchFamily="18" charset="0"/>
              </a:rPr>
              <a:t>: using RAID</a:t>
            </a:r>
          </a:p>
          <a:p>
            <a:pPr lvl="1">
              <a:lnSpc>
                <a:spcPct val="90000"/>
              </a:lnSpc>
            </a:pPr>
            <a:r>
              <a:rPr lang="en-US" altLang="en-US" sz="2400" b="1">
                <a:latin typeface="Times New Roman" panose="02020603050405020304" pitchFamily="18" charset="0"/>
                <a:cs typeface="Times New Roman" panose="02020603050405020304" pitchFamily="18" charset="0"/>
              </a:rPr>
              <a:t>Redundant Array of Inexpensive Disks</a:t>
            </a:r>
            <a:r>
              <a:rPr lang="en-US" altLang="en-US" sz="2400">
                <a:latin typeface="Times New Roman" panose="02020603050405020304" pitchFamily="18" charset="0"/>
                <a:cs typeface="Times New Roman" panose="02020603050405020304" pitchFamily="18" charset="0"/>
              </a:rPr>
              <a:t> or </a:t>
            </a:r>
            <a:br>
              <a:rPr lang="en-US" altLang="en-US" sz="2400">
                <a:latin typeface="Times New Roman" panose="02020603050405020304" pitchFamily="18" charset="0"/>
                <a:cs typeface="Times New Roman" panose="02020603050405020304" pitchFamily="18" charset="0"/>
              </a:rPr>
            </a:br>
            <a:r>
              <a:rPr lang="en-US" altLang="en-US" sz="2400" b="1">
                <a:latin typeface="Times New Roman" panose="02020603050405020304" pitchFamily="18" charset="0"/>
                <a:cs typeface="Times New Roman" panose="02020603050405020304" pitchFamily="18" charset="0"/>
              </a:rPr>
              <a:t>Redundant Array of Independent Disks</a:t>
            </a:r>
          </a:p>
          <a:p>
            <a:pPr lvl="1" algn="just">
              <a:lnSpc>
                <a:spcPct val="90000"/>
              </a:lnSpc>
            </a:pPr>
            <a:r>
              <a:rPr lang="en-US" altLang="en-US" sz="2400">
                <a:latin typeface="Times New Roman" panose="02020603050405020304" pitchFamily="18" charset="0"/>
                <a:cs typeface="Times New Roman" panose="02020603050405020304" pitchFamily="18" charset="0"/>
              </a:rPr>
              <a:t>A </a:t>
            </a:r>
            <a:r>
              <a:rPr lang="en-US" altLang="en-US" sz="2400" b="1">
                <a:latin typeface="Times New Roman" panose="02020603050405020304" pitchFamily="18" charset="0"/>
                <a:cs typeface="Times New Roman" panose="02020603050405020304" pitchFamily="18" charset="0"/>
              </a:rPr>
              <a:t>box full of disks </a:t>
            </a:r>
            <a:r>
              <a:rPr lang="en-US" altLang="en-US" sz="2400">
                <a:latin typeface="Times New Roman" panose="02020603050405020304" pitchFamily="18" charset="0"/>
                <a:cs typeface="Times New Roman" panose="02020603050405020304" pitchFamily="18" charset="0"/>
              </a:rPr>
              <a:t>is </a:t>
            </a:r>
            <a:r>
              <a:rPr lang="en-US" altLang="en-US" sz="2400" b="1">
                <a:latin typeface="Times New Roman" panose="02020603050405020304" pitchFamily="18" charset="0"/>
                <a:cs typeface="Times New Roman" panose="02020603050405020304" pitchFamily="18" charset="0"/>
              </a:rPr>
              <a:t>appeared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as a single large disk</a:t>
            </a:r>
          </a:p>
          <a:p>
            <a:pPr lvl="1" algn="just">
              <a:lnSpc>
                <a:spcPct val="90000"/>
              </a:lnSpc>
            </a:pPr>
            <a:r>
              <a:rPr lang="en-US" altLang="en-US" sz="2400">
                <a:latin typeface="Times New Roman" panose="02020603050405020304" pitchFamily="18" charset="0"/>
                <a:cs typeface="Times New Roman" panose="02020603050405020304" pitchFamily="18" charset="0"/>
              </a:rPr>
              <a:t>All the </a:t>
            </a:r>
            <a:r>
              <a:rPr lang="en-US" altLang="en-US" sz="2400" b="1">
                <a:latin typeface="Times New Roman" panose="02020603050405020304" pitchFamily="18" charset="0"/>
                <a:cs typeface="Times New Roman" panose="02020603050405020304" pitchFamily="18" charset="0"/>
              </a:rPr>
              <a:t>drives</a:t>
            </a:r>
            <a:r>
              <a:rPr lang="en-US" altLang="en-US" sz="2400">
                <a:latin typeface="Times New Roman" panose="02020603050405020304" pitchFamily="18" charset="0"/>
                <a:cs typeface="Times New Roman" panose="02020603050405020304" pitchFamily="18" charset="0"/>
              </a:rPr>
              <a:t> are </a:t>
            </a:r>
            <a:r>
              <a:rPr lang="en-US" altLang="en-US" sz="2400" b="1">
                <a:latin typeface="Times New Roman" panose="02020603050405020304" pitchFamily="18" charset="0"/>
                <a:cs typeface="Times New Roman" panose="02020603050405020304" pitchFamily="18" charset="0"/>
              </a:rPr>
              <a:t>controlled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using a RAID controller</a:t>
            </a:r>
          </a:p>
          <a:p>
            <a:pPr lvl="1" algn="just">
              <a:lnSpc>
                <a:spcPct val="90000"/>
              </a:lnSpc>
            </a:pPr>
            <a:r>
              <a:rPr lang="en-US" altLang="en-US" sz="2400">
                <a:latin typeface="Times New Roman" panose="02020603050405020304" pitchFamily="18" charset="0"/>
                <a:cs typeface="Times New Roman" panose="02020603050405020304" pitchFamily="18" charset="0"/>
              </a:rPr>
              <a:t>The data are distributed over the drive to </a:t>
            </a:r>
            <a:r>
              <a:rPr lang="en-US" altLang="en-US" sz="2400" b="1">
                <a:latin typeface="Times New Roman" panose="02020603050405020304" pitchFamily="18" charset="0"/>
                <a:cs typeface="Times New Roman" panose="02020603050405020304" pitchFamily="18" charset="0"/>
              </a:rPr>
              <a:t>allow parallel operation</a:t>
            </a:r>
          </a:p>
          <a:p>
            <a:pPr lvl="1" algn="just">
              <a:lnSpc>
                <a:spcPct val="90000"/>
              </a:lnSpc>
            </a:pPr>
            <a:r>
              <a:rPr lang="en-US" altLang="en-US" sz="2400">
                <a:latin typeface="Times New Roman" panose="02020603050405020304" pitchFamily="18" charset="0"/>
                <a:cs typeface="Times New Roman" panose="02020603050405020304" pitchFamily="18" charset="0"/>
              </a:rPr>
              <a:t>RAID consists of a SCSI controller → better performance &amp; better reliability</a:t>
            </a:r>
          </a:p>
          <a:p>
            <a:pPr lvl="1" algn="just">
              <a:lnSpc>
                <a:spcPct val="90000"/>
              </a:lnSpc>
            </a:pPr>
            <a:r>
              <a:rPr lang="en-US" altLang="en-US" sz="2400">
                <a:latin typeface="Times New Roman" panose="02020603050405020304" pitchFamily="18" charset="0"/>
                <a:cs typeface="Times New Roman" panose="02020603050405020304" pitchFamily="18" charset="0"/>
              </a:rPr>
              <a:t>RAID have </a:t>
            </a:r>
            <a:r>
              <a:rPr lang="en-US" altLang="en-US" sz="2400" b="1">
                <a:latin typeface="Times New Roman" panose="02020603050405020304" pitchFamily="18" charset="0"/>
                <a:cs typeface="Times New Roman" panose="02020603050405020304" pitchFamily="18" charset="0"/>
              </a:rPr>
              <a:t>6 schemes from level 0  through level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914400" y="-15240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0</a:t>
            </a:r>
          </a:p>
        </p:txBody>
      </p:sp>
      <p:sp>
        <p:nvSpPr>
          <p:cNvPr id="8195" name="Rectangle 3"/>
          <p:cNvSpPr>
            <a:spLocks noGrp="1"/>
          </p:cNvSpPr>
          <p:nvPr>
            <p:ph type="body" sz="half" idx="4294967295"/>
          </p:nvPr>
        </p:nvSpPr>
        <p:spPr>
          <a:xfrm>
            <a:off x="0" y="914400"/>
            <a:ext cx="9144000" cy="5791200"/>
          </a:xfrm>
        </p:spPr>
        <p:txBody>
          <a:bodyPr/>
          <a:lstStyle/>
          <a:p>
            <a:pPr algn="just">
              <a:lnSpc>
                <a:spcPct val="90000"/>
              </a:lnSpc>
            </a:pPr>
            <a:r>
              <a:rPr lang="en-US" altLang="en-US" sz="2400" b="1">
                <a:latin typeface="Times New Roman" panose="02020603050405020304" pitchFamily="18" charset="0"/>
                <a:cs typeface="Times New Roman" panose="02020603050405020304" pitchFamily="18" charset="0"/>
              </a:rPr>
              <a:t>Striping</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virtual single disk </a:t>
            </a:r>
            <a:r>
              <a:rPr lang="en-US" altLang="en-US" sz="2400">
                <a:latin typeface="Times New Roman" panose="02020603050405020304" pitchFamily="18" charset="0"/>
                <a:cs typeface="Times New Roman" panose="02020603050405020304" pitchFamily="18" charset="0"/>
              </a:rPr>
              <a:t>is </a:t>
            </a:r>
            <a:r>
              <a:rPr lang="en-US" altLang="en-US" sz="2400" b="1">
                <a:latin typeface="Times New Roman" panose="02020603050405020304" pitchFamily="18" charset="0"/>
                <a:cs typeface="Times New Roman" panose="02020603050405020304" pitchFamily="18" charset="0"/>
              </a:rPr>
              <a:t>divided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up</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into</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strips of k sectors </a:t>
            </a:r>
            <a:r>
              <a:rPr lang="en-US" altLang="en-US" sz="2400">
                <a:latin typeface="Times New Roman" panose="02020603050405020304" pitchFamily="18" charset="0"/>
                <a:cs typeface="Times New Roman" panose="02020603050405020304" pitchFamily="18" charset="0"/>
              </a:rPr>
              <a:t>each to store data in distributing as</a:t>
            </a:r>
          </a:p>
          <a:p>
            <a:pPr lvl="1" algn="just">
              <a:lnSpc>
                <a:spcPct val="90000"/>
              </a:lnSpc>
            </a:pPr>
            <a:r>
              <a:rPr lang="en-US" altLang="en-US" sz="2000">
                <a:latin typeface="Times New Roman" panose="02020603050405020304" pitchFamily="18" charset="0"/>
                <a:cs typeface="Times New Roman" panose="02020603050405020304" pitchFamily="18" charset="0"/>
              </a:rPr>
              <a:t>Strip 0: sectors 0 to k – 1</a:t>
            </a:r>
          </a:p>
          <a:p>
            <a:pPr lvl="1" algn="just">
              <a:lnSpc>
                <a:spcPct val="90000"/>
              </a:lnSpc>
            </a:pPr>
            <a:r>
              <a:rPr lang="en-US" altLang="en-US" sz="2000">
                <a:latin typeface="Times New Roman" panose="02020603050405020304" pitchFamily="18" charset="0"/>
                <a:cs typeface="Times New Roman" panose="02020603050405020304" pitchFamily="18" charset="0"/>
              </a:rPr>
              <a:t>Strip 1: sectors k to 2k – 1 </a:t>
            </a:r>
          </a:p>
          <a:p>
            <a:pPr lvl="1" algn="just">
              <a:lnSpc>
                <a:spcPct val="90000"/>
              </a:lnSpc>
            </a:pPr>
            <a:r>
              <a:rPr lang="en-US" altLang="en-US" sz="2000">
                <a:latin typeface="Times New Roman" panose="02020603050405020304" pitchFamily="18" charset="0"/>
                <a:cs typeface="Times New Roman" panose="02020603050405020304" pitchFamily="18" charset="0"/>
              </a:rPr>
              <a:t>Strip n: sectors nk to (n+1)k – 1 </a:t>
            </a:r>
          </a:p>
          <a:p>
            <a:pPr algn="just">
              <a:lnSpc>
                <a:spcPct val="90000"/>
              </a:lnSpc>
            </a:pPr>
            <a:r>
              <a:rPr lang="en-US" altLang="en-US" sz="2400">
                <a:latin typeface="Times New Roman" panose="02020603050405020304" pitchFamily="18" charset="0"/>
                <a:cs typeface="Times New Roman" panose="02020603050405020304" pitchFamily="18" charset="0"/>
              </a:rPr>
              <a:t>RAID 0 </a:t>
            </a:r>
            <a:r>
              <a:rPr lang="en-US" altLang="en-US" sz="2400" b="1">
                <a:latin typeface="Times New Roman" panose="02020603050405020304" pitchFamily="18" charset="0"/>
                <a:cs typeface="Times New Roman" panose="02020603050405020304" pitchFamily="18" charset="0"/>
              </a:rPr>
              <a:t>writes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consecutive strips </a:t>
            </a:r>
            <a:r>
              <a:rPr lang="en-US" altLang="en-US" sz="2400">
                <a:latin typeface="Times New Roman" panose="02020603050405020304" pitchFamily="18" charset="0"/>
                <a:cs typeface="Times New Roman" panose="02020603050405020304" pitchFamily="18" charset="0"/>
              </a:rPr>
              <a:t>over the drives in RR </a:t>
            </a:r>
          </a:p>
          <a:p>
            <a:pPr algn="just">
              <a:lnSpc>
                <a:spcPct val="90000"/>
              </a:lnSpc>
            </a:pPr>
            <a:r>
              <a:rPr lang="en-US" altLang="en-US" sz="2400">
                <a:latin typeface="Times New Roman" panose="02020603050405020304" pitchFamily="18" charset="0"/>
                <a:cs typeface="Times New Roman" panose="02020603050405020304" pitchFamily="18" charset="0"/>
              </a:rPr>
              <a:t>RAID 0 </a:t>
            </a:r>
            <a:r>
              <a:rPr lang="en-US" altLang="en-US" sz="2400" b="1">
                <a:latin typeface="Times New Roman" panose="02020603050405020304" pitchFamily="18" charset="0"/>
                <a:cs typeface="Times New Roman" panose="02020603050405020304" pitchFamily="18" charset="0"/>
              </a:rPr>
              <a:t>reads the data </a:t>
            </a:r>
            <a:r>
              <a:rPr lang="en-US" altLang="en-US" sz="2400">
                <a:latin typeface="Times New Roman" panose="02020603050405020304" pitchFamily="18" charset="0"/>
                <a:cs typeface="Times New Roman" panose="02020603050405020304" pitchFamily="18" charset="0"/>
              </a:rPr>
              <a:t>from consecutive strips as</a:t>
            </a:r>
          </a:p>
          <a:p>
            <a:pPr lvl="1" algn="just">
              <a:lnSpc>
                <a:spcPct val="90000"/>
              </a:lnSpc>
            </a:pPr>
            <a:r>
              <a:rPr lang="en-US" altLang="en-US" sz="2000">
                <a:latin typeface="Times New Roman" panose="02020603050405020304" pitchFamily="18" charset="0"/>
                <a:cs typeface="Times New Roman" panose="02020603050405020304" pitchFamily="18" charset="0"/>
              </a:rPr>
              <a:t>The software issues a command to read a data block</a:t>
            </a:r>
          </a:p>
          <a:p>
            <a:pPr lvl="1" algn="just">
              <a:lnSpc>
                <a:spcPct val="90000"/>
              </a:lnSpc>
            </a:pPr>
            <a:r>
              <a:rPr lang="en-US" altLang="en-US" sz="2000">
                <a:latin typeface="Times New Roman" panose="02020603050405020304" pitchFamily="18" charset="0"/>
                <a:cs typeface="Times New Roman" panose="02020603050405020304" pitchFamily="18" charset="0"/>
              </a:rPr>
              <a:t>RAID controller will </a:t>
            </a:r>
            <a:r>
              <a:rPr lang="en-US" altLang="en-US" sz="2000" b="1">
                <a:latin typeface="Times New Roman" panose="02020603050405020304" pitchFamily="18" charset="0"/>
                <a:cs typeface="Times New Roman" panose="02020603050405020304" pitchFamily="18" charset="0"/>
              </a:rPr>
              <a:t>bread this command into n separate commands</a:t>
            </a:r>
            <a:r>
              <a:rPr lang="en-US" altLang="en-US" sz="2000">
                <a:latin typeface="Times New Roman" panose="02020603050405020304" pitchFamily="18" charset="0"/>
                <a:cs typeface="Times New Roman" panose="02020603050405020304" pitchFamily="18" charset="0"/>
              </a:rPr>
              <a:t>, one for each of the n disks, and have them </a:t>
            </a:r>
            <a:r>
              <a:rPr lang="en-US" altLang="en-US" sz="2000" b="1">
                <a:latin typeface="Times New Roman" panose="02020603050405020304" pitchFamily="18" charset="0"/>
                <a:cs typeface="Times New Roman" panose="02020603050405020304" pitchFamily="18" charset="0"/>
              </a:rPr>
              <a:t>operate in parallel </a:t>
            </a:r>
            <a:br>
              <a:rPr lang="en-US" altLang="en-US" sz="2000" b="1">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a:t>
            </a:r>
            <a:r>
              <a:rPr lang="en-US" altLang="en-US" sz="2000" b="1">
                <a:latin typeface="Times New Roman" panose="02020603050405020304" pitchFamily="18" charset="0"/>
                <a:cs typeface="Times New Roman" panose="02020603050405020304" pitchFamily="18" charset="0"/>
              </a:rPr>
              <a:t>→ the parallel I/O without the software knowing about it</a:t>
            </a:r>
            <a:r>
              <a:rPr lang="en-US" altLang="en-US" sz="2000">
                <a:latin typeface="Times New Roman" panose="02020603050405020304" pitchFamily="18" charset="0"/>
                <a:cs typeface="Times New Roman" panose="02020603050405020304" pitchFamily="18" charset="0"/>
              </a:rPr>
              <a:t>)</a:t>
            </a:r>
          </a:p>
          <a:p>
            <a:pPr algn="just">
              <a:lnSpc>
                <a:spcPct val="90000"/>
              </a:lnSpc>
            </a:pPr>
            <a:r>
              <a:rPr lang="en-US" altLang="en-US" sz="2400" b="1">
                <a:latin typeface="Times New Roman" panose="02020603050405020304" pitchFamily="18" charset="0"/>
                <a:cs typeface="Times New Roman" panose="02020603050405020304" pitchFamily="18" charset="0"/>
              </a:rPr>
              <a:t>Advantages</a:t>
            </a:r>
          </a:p>
          <a:p>
            <a:pPr lvl="1" algn="just">
              <a:lnSpc>
                <a:spcPct val="90000"/>
              </a:lnSpc>
            </a:pPr>
            <a:r>
              <a:rPr lang="en-US" altLang="en-US" sz="2000" b="1">
                <a:latin typeface="Times New Roman" panose="02020603050405020304" pitchFamily="18" charset="0"/>
                <a:cs typeface="Times New Roman" panose="02020603050405020304" pitchFamily="18" charset="0"/>
              </a:rPr>
              <a:t>Works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best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with large request</a:t>
            </a:r>
            <a:r>
              <a:rPr lang="en-US" altLang="en-US" sz="2000">
                <a:latin typeface="Times New Roman" panose="02020603050405020304" pitchFamily="18" charset="0"/>
                <a:cs typeface="Times New Roman" panose="02020603050405020304" pitchFamily="18" charset="0"/>
              </a:rPr>
              <a:t>, the bigger the better</a:t>
            </a:r>
          </a:p>
          <a:p>
            <a:pPr lvl="1" algn="just">
              <a:lnSpc>
                <a:spcPct val="90000"/>
              </a:lnSpc>
            </a:pPr>
            <a:r>
              <a:rPr lang="en-US" altLang="en-US" sz="2000" b="1">
                <a:latin typeface="Times New Roman" panose="02020603050405020304" pitchFamily="18" charset="0"/>
                <a:cs typeface="Times New Roman" panose="02020603050405020304" pitchFamily="18" charset="0"/>
              </a:rPr>
              <a:t>Performance</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excellent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and</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implementation is straightforward </a:t>
            </a:r>
          </a:p>
          <a:p>
            <a:pPr algn="just">
              <a:lnSpc>
                <a:spcPct val="90000"/>
              </a:lnSpc>
            </a:pPr>
            <a:r>
              <a:rPr lang="en-US" altLang="en-US" sz="2400" b="1">
                <a:latin typeface="Times New Roman" panose="02020603050405020304" pitchFamily="18" charset="0"/>
                <a:cs typeface="Times New Roman" panose="02020603050405020304" pitchFamily="18" charset="0"/>
              </a:rPr>
              <a:t>Disadvantage</a:t>
            </a:r>
          </a:p>
          <a:p>
            <a:pPr lvl="1" algn="just">
              <a:lnSpc>
                <a:spcPct val="90000"/>
              </a:lnSpc>
            </a:pPr>
            <a:r>
              <a:rPr lang="en-US" altLang="en-US" sz="2000" b="1">
                <a:latin typeface="Times New Roman" panose="02020603050405020304" pitchFamily="18" charset="0"/>
                <a:cs typeface="Times New Roman" panose="02020603050405020304" pitchFamily="18" charset="0"/>
              </a:rPr>
              <a:t>Works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worst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with</a:t>
            </a:r>
            <a:r>
              <a:rPr lang="en-US" altLang="en-US" sz="2000">
                <a:latin typeface="Times New Roman" panose="02020603050405020304" pitchFamily="18" charset="0"/>
                <a:cs typeface="Times New Roman" panose="02020603050405020304" pitchFamily="18" charset="0"/>
              </a:rPr>
              <a:t> the OS </a:t>
            </a:r>
            <a:r>
              <a:rPr lang="en-US" altLang="en-US" sz="2000" b="1">
                <a:latin typeface="Times New Roman" panose="02020603050405020304" pitchFamily="18" charset="0"/>
                <a:cs typeface="Times New Roman" panose="02020603050405020304" pitchFamily="18" charset="0"/>
              </a:rPr>
              <a:t>asking</a:t>
            </a:r>
            <a:r>
              <a:rPr lang="en-US" altLang="en-US" sz="2000">
                <a:latin typeface="Times New Roman" panose="02020603050405020304" pitchFamily="18" charset="0"/>
                <a:cs typeface="Times New Roman" panose="02020603050405020304" pitchFamily="18" charset="0"/>
              </a:rPr>
              <a:t> for </a:t>
            </a:r>
            <a:r>
              <a:rPr lang="en-US" altLang="en-US" sz="2000" b="1">
                <a:latin typeface="Times New Roman" panose="02020603050405020304" pitchFamily="18" charset="0"/>
                <a:cs typeface="Times New Roman" panose="02020603050405020304" pitchFamily="18" charset="0"/>
              </a:rPr>
              <a:t>data one sector at a time</a:t>
            </a:r>
          </a:p>
          <a:p>
            <a:pPr lvl="1" algn="just">
              <a:lnSpc>
                <a:spcPct val="90000"/>
              </a:lnSpc>
            </a:pPr>
            <a:r>
              <a:rPr lang="en-US" altLang="en-US" sz="2000" b="1">
                <a:latin typeface="Times New Roman" panose="02020603050405020304" pitchFamily="18" charset="0"/>
                <a:cs typeface="Times New Roman" panose="02020603050405020304" pitchFamily="18" charset="0"/>
              </a:rPr>
              <a:t>No back up data/disk</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568450"/>
            <a:ext cx="39624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4"/>
          <p:cNvSpPr txBox="1">
            <a:spLocks noChangeArrowheads="1"/>
          </p:cNvSpPr>
          <p:nvPr/>
        </p:nvSpPr>
        <p:spPr bwMode="auto">
          <a:xfrm>
            <a:off x="7248525" y="2819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1</a:t>
            </a:r>
          </a:p>
        </p:txBody>
      </p:sp>
      <p:sp>
        <p:nvSpPr>
          <p:cNvPr id="9219" name="Rectangle 3"/>
          <p:cNvSpPr>
            <a:spLocks noGrp="1"/>
          </p:cNvSpPr>
          <p:nvPr>
            <p:ph type="body" sz="half" idx="4294967295"/>
          </p:nvPr>
        </p:nvSpPr>
        <p:spPr>
          <a:xfrm>
            <a:off x="0" y="1066800"/>
            <a:ext cx="9144000" cy="3124200"/>
          </a:xfrm>
        </p:spPr>
        <p:txBody>
          <a:bodyPr/>
          <a:lstStyle/>
          <a:p>
            <a:pPr algn="just">
              <a:lnSpc>
                <a:spcPct val="90000"/>
              </a:lnSpc>
            </a:pPr>
            <a:r>
              <a:rPr lang="en-US" altLang="en-US" sz="2800" b="1">
                <a:latin typeface="Times New Roman" panose="02020603050405020304" pitchFamily="18" charset="0"/>
                <a:cs typeface="Times New Roman" panose="02020603050405020304" pitchFamily="18" charset="0"/>
              </a:rPr>
              <a:t>Duplicates all the disks </a:t>
            </a:r>
            <a:r>
              <a:rPr lang="en-US" altLang="en-US" sz="2800">
                <a:latin typeface="Times New Roman" panose="02020603050405020304" pitchFamily="18" charset="0"/>
                <a:cs typeface="Times New Roman" panose="02020603050405020304" pitchFamily="18" charset="0"/>
              </a:rPr>
              <a:t>(n </a:t>
            </a:r>
            <a:r>
              <a:rPr lang="en-US" altLang="en-US" sz="2800" b="1">
                <a:latin typeface="Times New Roman" panose="02020603050405020304" pitchFamily="18" charset="0"/>
                <a:cs typeface="Times New Roman" panose="02020603050405020304" pitchFamily="18" charset="0"/>
              </a:rPr>
              <a:t>primary</a:t>
            </a:r>
            <a:r>
              <a:rPr lang="en-US" altLang="en-US" sz="2800">
                <a:latin typeface="Times New Roman" panose="02020603050405020304" pitchFamily="18" charset="0"/>
                <a:cs typeface="Times New Roman" panose="02020603050405020304" pitchFamily="18" charset="0"/>
              </a:rPr>
              <a:t> disks </a:t>
            </a:r>
            <a:r>
              <a:rPr lang="en-US" altLang="en-US" sz="2800" b="1">
                <a:latin typeface="Times New Roman" panose="02020603050405020304" pitchFamily="18" charset="0"/>
                <a:cs typeface="Times New Roman" panose="02020603050405020304" pitchFamily="18" charset="0"/>
              </a:rPr>
              <a:t>and</a:t>
            </a:r>
            <a:r>
              <a:rPr lang="en-US" altLang="en-US" sz="2800">
                <a:latin typeface="Times New Roman" panose="02020603050405020304" pitchFamily="18" charset="0"/>
                <a:cs typeface="Times New Roman" panose="02020603050405020304" pitchFamily="18" charset="0"/>
              </a:rPr>
              <a:t> n </a:t>
            </a:r>
            <a:r>
              <a:rPr lang="en-US" altLang="en-US" sz="2800" b="1">
                <a:latin typeface="Times New Roman" panose="02020603050405020304" pitchFamily="18" charset="0"/>
                <a:cs typeface="Times New Roman" panose="02020603050405020304" pitchFamily="18" charset="0"/>
              </a:rPr>
              <a:t>backup</a:t>
            </a:r>
            <a:r>
              <a:rPr lang="en-US" altLang="en-US" sz="2800">
                <a:latin typeface="Times New Roman" panose="02020603050405020304" pitchFamily="18" charset="0"/>
                <a:cs typeface="Times New Roman" panose="02020603050405020304" pitchFamily="18" charset="0"/>
              </a:rPr>
              <a:t> disks)</a:t>
            </a:r>
          </a:p>
          <a:p>
            <a:pPr algn="just">
              <a:lnSpc>
                <a:spcPct val="90000"/>
              </a:lnSpc>
            </a:pPr>
            <a:r>
              <a:rPr lang="en-US" altLang="en-US" sz="2800">
                <a:latin typeface="Times New Roman" panose="02020603050405020304" pitchFamily="18" charset="0"/>
                <a:cs typeface="Times New Roman" panose="02020603050405020304" pitchFamily="18" charset="0"/>
              </a:rPr>
              <a:t>On a write, every </a:t>
            </a:r>
            <a:r>
              <a:rPr lang="en-US" altLang="en-US" sz="2800" b="1">
                <a:latin typeface="Times New Roman" panose="02020603050405020304" pitchFamily="18" charset="0"/>
                <a:cs typeface="Times New Roman" panose="02020603050405020304" pitchFamily="18" charset="0"/>
              </a:rPr>
              <a:t>strip</a:t>
            </a:r>
            <a:r>
              <a:rPr lang="en-US" altLang="en-US" sz="2800">
                <a:latin typeface="Times New Roman" panose="02020603050405020304" pitchFamily="18" charset="0"/>
                <a:cs typeface="Times New Roman" panose="02020603050405020304" pitchFamily="18" charset="0"/>
              </a:rPr>
              <a:t> is </a:t>
            </a:r>
            <a:r>
              <a:rPr lang="en-US" altLang="en-US" sz="2800" b="1">
                <a:latin typeface="Times New Roman" panose="02020603050405020304" pitchFamily="18" charset="0"/>
                <a:cs typeface="Times New Roman" panose="02020603050405020304" pitchFamily="18" charset="0"/>
              </a:rPr>
              <a:t>written twice </a:t>
            </a:r>
            <a:r>
              <a:rPr lang="en-US" altLang="en-US" sz="2800">
                <a:latin typeface="Times New Roman" panose="02020603050405020304" pitchFamily="18" charset="0"/>
                <a:cs typeface="Times New Roman" panose="02020603050405020304" pitchFamily="18" charset="0"/>
              </a:rPr>
              <a:t>(</a:t>
            </a:r>
            <a:r>
              <a:rPr lang="en-US" altLang="en-US" sz="2800" b="1">
                <a:latin typeface="Times New Roman" panose="02020603050405020304" pitchFamily="18" charset="0"/>
                <a:cs typeface="Times New Roman" panose="02020603050405020304" pitchFamily="18" charset="0"/>
              </a:rPr>
              <a:t>slower</a:t>
            </a:r>
            <a:r>
              <a:rPr lang="en-US" altLang="en-US" sz="2800">
                <a:latin typeface="Times New Roman" panose="02020603050405020304" pitchFamily="18" charset="0"/>
                <a:cs typeface="Times New Roman" panose="02020603050405020304" pitchFamily="18" charset="0"/>
              </a:rPr>
              <a:t> than single disk)</a:t>
            </a:r>
          </a:p>
          <a:p>
            <a:pPr algn="just">
              <a:lnSpc>
                <a:spcPct val="90000"/>
              </a:lnSpc>
            </a:pPr>
            <a:r>
              <a:rPr lang="en-US" altLang="en-US" sz="2800">
                <a:latin typeface="Times New Roman" panose="02020603050405020304" pitchFamily="18" charset="0"/>
                <a:cs typeface="Times New Roman" panose="02020603050405020304" pitchFamily="18" charset="0"/>
              </a:rPr>
              <a:t>On a </a:t>
            </a:r>
            <a:r>
              <a:rPr lang="en-US" altLang="en-US" sz="2800" b="1">
                <a:latin typeface="Times New Roman" panose="02020603050405020304" pitchFamily="18" charset="0"/>
                <a:cs typeface="Times New Roman" panose="02020603050405020304" pitchFamily="18" charset="0"/>
              </a:rPr>
              <a:t>read</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either</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copy</a:t>
            </a:r>
            <a:r>
              <a:rPr lang="en-US" altLang="en-US" sz="2800">
                <a:latin typeface="Times New Roman" panose="02020603050405020304" pitchFamily="18" charset="0"/>
                <a:cs typeface="Times New Roman" panose="02020603050405020304" pitchFamily="18" charset="0"/>
              </a:rPr>
              <a:t> can be used, distributing the load over more drives (</a:t>
            </a:r>
            <a:r>
              <a:rPr lang="en-US" altLang="en-US" sz="2800" b="1">
                <a:latin typeface="Times New Roman" panose="02020603050405020304" pitchFamily="18" charset="0"/>
                <a:cs typeface="Times New Roman" panose="02020603050405020304" pitchFamily="18" charset="0"/>
              </a:rPr>
              <a:t>faster to twice</a:t>
            </a:r>
            <a:r>
              <a:rPr lang="en-US" altLang="en-US" sz="2800">
                <a:latin typeface="Times New Roman" panose="02020603050405020304" pitchFamily="18" charset="0"/>
                <a:cs typeface="Times New Roman" panose="02020603050405020304" pitchFamily="18" charset="0"/>
              </a:rPr>
              <a:t>)</a:t>
            </a:r>
          </a:p>
          <a:p>
            <a:pPr algn="just">
              <a:lnSpc>
                <a:spcPct val="90000"/>
              </a:lnSpc>
            </a:pPr>
            <a:r>
              <a:rPr lang="en-US" altLang="en-US" sz="2800">
                <a:latin typeface="Times New Roman" panose="02020603050405020304" pitchFamily="18" charset="0"/>
                <a:cs typeface="Times New Roman" panose="02020603050405020304" pitchFamily="18" charset="0"/>
              </a:rPr>
              <a:t>The </a:t>
            </a:r>
            <a:r>
              <a:rPr lang="en-US" altLang="en-US" sz="2800" b="1">
                <a:latin typeface="Times New Roman" panose="02020603050405020304" pitchFamily="18" charset="0"/>
                <a:cs typeface="Times New Roman" panose="02020603050405020304" pitchFamily="18" charset="0"/>
              </a:rPr>
              <a:t>consistency</a:t>
            </a:r>
            <a:r>
              <a:rPr lang="en-US" altLang="en-US" sz="2800">
                <a:latin typeface="Times New Roman" panose="02020603050405020304" pitchFamily="18" charset="0"/>
                <a:cs typeface="Times New Roman" panose="02020603050405020304" pitchFamily="18" charset="0"/>
              </a:rPr>
              <a:t> is </a:t>
            </a:r>
            <a:r>
              <a:rPr lang="en-US" altLang="en-US" sz="2800" b="1">
                <a:latin typeface="Times New Roman" panose="02020603050405020304" pitchFamily="18" charset="0"/>
                <a:cs typeface="Times New Roman" panose="02020603050405020304" pitchFamily="18" charset="0"/>
              </a:rPr>
              <a:t>excellent</a:t>
            </a:r>
            <a:r>
              <a:rPr lang="en-US" altLang="en-US" sz="2800">
                <a:latin typeface="Times New Roman" panose="02020603050405020304" pitchFamily="18" charset="0"/>
                <a:cs typeface="Times New Roman" panose="02020603050405020304" pitchFamily="18" charset="0"/>
              </a:rPr>
              <a:t> (applying to crash or recovery)</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267200"/>
            <a:ext cx="8534400"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4"/>
          <p:cNvSpPr txBox="1">
            <a:spLocks noChangeArrowheads="1"/>
          </p:cNvSpPr>
          <p:nvPr/>
        </p:nvSpPr>
        <p:spPr bwMode="auto">
          <a:xfrm>
            <a:off x="3581400" y="6096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638800"/>
            <a:ext cx="63246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2</a:t>
            </a:r>
          </a:p>
        </p:txBody>
      </p:sp>
      <p:sp>
        <p:nvSpPr>
          <p:cNvPr id="10244" name="Rectangle 3"/>
          <p:cNvSpPr>
            <a:spLocks noGrp="1"/>
          </p:cNvSpPr>
          <p:nvPr>
            <p:ph type="body" sz="half" idx="4294967295"/>
          </p:nvPr>
        </p:nvSpPr>
        <p:spPr>
          <a:xfrm>
            <a:off x="0" y="1066800"/>
            <a:ext cx="9144000" cy="4648200"/>
          </a:xfrm>
        </p:spPr>
        <p:txBody>
          <a:bodyPr/>
          <a:lstStyle/>
          <a:p>
            <a:pPr algn="just">
              <a:lnSpc>
                <a:spcPct val="90000"/>
              </a:lnSpc>
            </a:pPr>
            <a:r>
              <a:rPr lang="en-US" altLang="en-US" sz="2000" b="1">
                <a:latin typeface="Times New Roman" panose="02020603050405020304" pitchFamily="18" charset="0"/>
                <a:cs typeface="Times New Roman" panose="02020603050405020304" pitchFamily="18" charset="0"/>
              </a:rPr>
              <a:t>Works</a:t>
            </a:r>
            <a:r>
              <a:rPr lang="en-US" altLang="en-US" sz="2000">
                <a:latin typeface="Times New Roman" panose="02020603050405020304" pitchFamily="18" charset="0"/>
                <a:cs typeface="Times New Roman" panose="02020603050405020304" pitchFamily="18" charset="0"/>
              </a:rPr>
              <a:t> on the </a:t>
            </a:r>
            <a:r>
              <a:rPr lang="en-US" altLang="en-US" sz="2000" b="1">
                <a:latin typeface="Times New Roman" panose="02020603050405020304" pitchFamily="18" charset="0"/>
                <a:cs typeface="Times New Roman" panose="02020603050405020304" pitchFamily="18" charset="0"/>
              </a:rPr>
              <a:t>word or the byte</a:t>
            </a:r>
          </a:p>
          <a:p>
            <a:pPr algn="just">
              <a:lnSpc>
                <a:spcPct val="90000"/>
              </a:lnSpc>
            </a:pPr>
            <a:r>
              <a:rPr lang="en-US" altLang="en-US" sz="2000" b="1">
                <a:latin typeface="Times New Roman" panose="02020603050405020304" pitchFamily="18" charset="0"/>
                <a:cs typeface="Times New Roman" panose="02020603050405020304" pitchFamily="18" charset="0"/>
              </a:rPr>
              <a:t>Split each byte of the single virtual disk </a:t>
            </a:r>
            <a:r>
              <a:rPr lang="en-US" altLang="en-US" sz="2000">
                <a:latin typeface="Times New Roman" panose="02020603050405020304" pitchFamily="18" charset="0"/>
                <a:cs typeface="Times New Roman" panose="02020603050405020304" pitchFamily="18" charset="0"/>
              </a:rPr>
              <a:t>into a pair of </a:t>
            </a:r>
            <a:r>
              <a:rPr lang="en-US" altLang="en-US" sz="2000" b="1">
                <a:latin typeface="Times New Roman" panose="02020603050405020304" pitchFamily="18" charset="0"/>
                <a:cs typeface="Times New Roman" panose="02020603050405020304" pitchFamily="18" charset="0"/>
              </a:rPr>
              <a:t>4-bit nibbles</a:t>
            </a:r>
          </a:p>
          <a:p>
            <a:pPr algn="just">
              <a:lnSpc>
                <a:spcPct val="90000"/>
              </a:lnSpc>
            </a:pPr>
            <a:r>
              <a:rPr lang="en-US" altLang="en-US" sz="2000" b="1">
                <a:latin typeface="Times New Roman" panose="02020603050405020304" pitchFamily="18" charset="0"/>
                <a:cs typeface="Times New Roman" panose="02020603050405020304" pitchFamily="18" charset="0"/>
              </a:rPr>
              <a:t>Then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add</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Hamming code </a:t>
            </a:r>
            <a:r>
              <a:rPr lang="en-US" altLang="en-US" sz="2000">
                <a:latin typeface="Times New Roman" panose="02020603050405020304" pitchFamily="18" charset="0"/>
                <a:cs typeface="Times New Roman" panose="02020603050405020304" pitchFamily="18" charset="0"/>
              </a:rPr>
              <a:t>to each one to </a:t>
            </a:r>
            <a:r>
              <a:rPr lang="en-US" altLang="en-US" sz="2000" b="1">
                <a:latin typeface="Times New Roman" panose="02020603050405020304" pitchFamily="18" charset="0"/>
                <a:cs typeface="Times New Roman" panose="02020603050405020304" pitchFamily="18" charset="0"/>
              </a:rPr>
              <a:t>form a 7-bit word</a:t>
            </a:r>
            <a:r>
              <a:rPr lang="en-US" altLang="en-US" sz="2000">
                <a:latin typeface="Times New Roman" panose="02020603050405020304" pitchFamily="18" charset="0"/>
                <a:cs typeface="Times New Roman" panose="02020603050405020304" pitchFamily="18" charset="0"/>
              </a:rPr>
              <a:t>, of which bits 1, 2, and 4 were parity bits</a:t>
            </a:r>
          </a:p>
          <a:p>
            <a:pPr algn="just">
              <a:lnSpc>
                <a:spcPct val="90000"/>
              </a:lnSpc>
            </a:pPr>
            <a:r>
              <a:rPr lang="en-US" altLang="en-US" sz="2000" b="1">
                <a:latin typeface="Times New Roman" panose="02020603050405020304" pitchFamily="18" charset="0"/>
                <a:cs typeface="Times New Roman" panose="02020603050405020304" pitchFamily="18" charset="0"/>
              </a:rPr>
              <a:t>All drives </a:t>
            </a:r>
            <a:r>
              <a:rPr lang="en-US" altLang="en-US" sz="2000">
                <a:latin typeface="Times New Roman" panose="02020603050405020304" pitchFamily="18" charset="0"/>
                <a:cs typeface="Times New Roman" panose="02020603050405020304" pitchFamily="18" charset="0"/>
              </a:rPr>
              <a:t>were </a:t>
            </a:r>
            <a:r>
              <a:rPr lang="en-US" altLang="en-US" sz="2000" b="1">
                <a:latin typeface="Times New Roman" panose="02020603050405020304" pitchFamily="18" charset="0"/>
                <a:cs typeface="Times New Roman" panose="02020603050405020304" pitchFamily="18" charset="0"/>
              </a:rPr>
              <a:t>synchronized</a:t>
            </a:r>
            <a:r>
              <a:rPr lang="en-US" altLang="en-US" sz="2000">
                <a:latin typeface="Times New Roman" panose="02020603050405020304" pitchFamily="18" charset="0"/>
                <a:cs typeface="Times New Roman" panose="02020603050405020304" pitchFamily="18" charset="0"/>
              </a:rPr>
              <a:t> in </a:t>
            </a:r>
            <a:r>
              <a:rPr lang="en-US" altLang="en-US" sz="2000" b="1">
                <a:latin typeface="Times New Roman" panose="02020603050405020304" pitchFamily="18" charset="0"/>
                <a:cs typeface="Times New Roman" panose="02020603050405020304" pitchFamily="18" charset="0"/>
              </a:rPr>
              <a:t>terms</a:t>
            </a:r>
            <a:r>
              <a:rPr lang="en-US" altLang="en-US" sz="2000">
                <a:latin typeface="Times New Roman" panose="02020603050405020304" pitchFamily="18" charset="0"/>
                <a:cs typeface="Times New Roman" panose="02020603050405020304" pitchFamily="18" charset="0"/>
              </a:rPr>
              <a:t> of </a:t>
            </a:r>
            <a:r>
              <a:rPr lang="en-US" altLang="en-US" sz="2000" b="1">
                <a:latin typeface="Times New Roman" panose="02020603050405020304" pitchFamily="18" charset="0"/>
                <a:cs typeface="Times New Roman" panose="02020603050405020304" pitchFamily="18" charset="0"/>
              </a:rPr>
              <a:t>arm position and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rotational position</a:t>
            </a:r>
          </a:p>
          <a:p>
            <a:pPr algn="just">
              <a:lnSpc>
                <a:spcPct val="90000"/>
              </a:lnSpc>
            </a:pPr>
            <a:r>
              <a:rPr lang="en-US" altLang="en-US" sz="2000" b="1">
                <a:latin typeface="Times New Roman" panose="02020603050405020304" pitchFamily="18" charset="0"/>
                <a:cs typeface="Times New Roman" panose="02020603050405020304" pitchFamily="18" charset="0"/>
              </a:rPr>
              <a:t>Last</a:t>
            </a:r>
            <a:r>
              <a:rPr lang="en-US" altLang="en-US" sz="2000">
                <a:latin typeface="Times New Roman" panose="02020603050405020304" pitchFamily="18" charset="0"/>
                <a:cs typeface="Times New Roman" panose="02020603050405020304" pitchFamily="18" charset="0"/>
              </a:rPr>
              <a:t>, it can </a:t>
            </a:r>
            <a:r>
              <a:rPr lang="en-US" altLang="en-US" sz="2000" b="1">
                <a:latin typeface="Times New Roman" panose="02020603050405020304" pitchFamily="18" charset="0"/>
                <a:cs typeface="Times New Roman" panose="02020603050405020304" pitchFamily="18" charset="0"/>
              </a:rPr>
              <a:t>write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7 bit Hamming coded </a:t>
            </a:r>
            <a:r>
              <a:rPr lang="en-US" altLang="en-US" sz="2000">
                <a:latin typeface="Times New Roman" panose="02020603050405020304" pitchFamily="18" charset="0"/>
                <a:cs typeface="Times New Roman" panose="02020603050405020304" pitchFamily="18" charset="0"/>
              </a:rPr>
              <a:t>word over </a:t>
            </a:r>
            <a:r>
              <a:rPr lang="en-US" altLang="en-US" sz="2000" b="1">
                <a:latin typeface="Times New Roman" panose="02020603050405020304" pitchFamily="18" charset="0"/>
                <a:cs typeface="Times New Roman" panose="02020603050405020304" pitchFamily="18" charset="0"/>
              </a:rPr>
              <a:t>all drive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1 bit per drive</a:t>
            </a:r>
          </a:p>
          <a:p>
            <a:pPr algn="just">
              <a:lnSpc>
                <a:spcPct val="90000"/>
              </a:lnSpc>
            </a:pPr>
            <a:r>
              <a:rPr lang="en-US" altLang="en-US" sz="2000" b="1">
                <a:latin typeface="Times New Roman" panose="02020603050405020304" pitchFamily="18" charset="0"/>
                <a:cs typeface="Times New Roman" panose="02020603050405020304" pitchFamily="18" charset="0"/>
              </a:rPr>
              <a:t>Advantages</a:t>
            </a:r>
          </a:p>
          <a:p>
            <a:pPr lvl="1" algn="just">
              <a:lnSpc>
                <a:spcPct val="9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total throughput </a:t>
            </a:r>
            <a:r>
              <a:rPr lang="en-US" altLang="en-US" sz="1800">
                <a:latin typeface="Times New Roman" panose="02020603050405020304" pitchFamily="18" charset="0"/>
                <a:cs typeface="Times New Roman" panose="02020603050405020304" pitchFamily="18" charset="0"/>
              </a:rPr>
              <a:t>was </a:t>
            </a:r>
            <a:r>
              <a:rPr lang="en-US" altLang="en-US" sz="1800" b="1">
                <a:latin typeface="Times New Roman" panose="02020603050405020304" pitchFamily="18" charset="0"/>
                <a:cs typeface="Times New Roman" panose="02020603050405020304" pitchFamily="18" charset="0"/>
              </a:rPr>
              <a:t>immense</a:t>
            </a:r>
            <a:r>
              <a:rPr lang="en-US" altLang="en-US" sz="1800">
                <a:latin typeface="Times New Roman" panose="02020603050405020304" pitchFamily="18" charset="0"/>
                <a:cs typeface="Times New Roman" panose="02020603050405020304" pitchFamily="18" charset="0"/>
              </a:rPr>
              <a:t> because in one sector time it could write max sectors worth of data (high data rate)</a:t>
            </a:r>
          </a:p>
          <a:p>
            <a:pPr lvl="1" algn="just">
              <a:lnSpc>
                <a:spcPct val="90000"/>
              </a:lnSpc>
            </a:pPr>
            <a:r>
              <a:rPr lang="en-US" altLang="en-US" sz="1800" b="1">
                <a:latin typeface="Times New Roman" panose="02020603050405020304" pitchFamily="18" charset="0"/>
                <a:cs typeface="Times New Roman" panose="02020603050405020304" pitchFamily="18" charset="0"/>
              </a:rPr>
              <a:t>Losing one drive </a:t>
            </a:r>
            <a:r>
              <a:rPr lang="en-US" altLang="en-US" sz="1800">
                <a:latin typeface="Times New Roman" panose="02020603050405020304" pitchFamily="18" charset="0"/>
                <a:cs typeface="Times New Roman" panose="02020603050405020304" pitchFamily="18" charset="0"/>
              </a:rPr>
              <a:t>did </a:t>
            </a:r>
            <a:r>
              <a:rPr lang="en-US" altLang="en-US" sz="1800" b="1">
                <a:latin typeface="Times New Roman" panose="02020603050405020304" pitchFamily="18" charset="0"/>
                <a:cs typeface="Times New Roman" panose="02020603050405020304" pitchFamily="18" charset="0"/>
              </a:rPr>
              <a:t>not</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cause problems </a:t>
            </a:r>
            <a:r>
              <a:rPr lang="en-US" altLang="en-US" sz="1800">
                <a:latin typeface="Times New Roman" panose="02020603050405020304" pitchFamily="18" charset="0"/>
                <a:cs typeface="Times New Roman" panose="02020603050405020304" pitchFamily="18" charset="0"/>
              </a:rPr>
              <a:t>because the Hamming code could handle at runtime</a:t>
            </a:r>
          </a:p>
          <a:p>
            <a:pPr algn="just">
              <a:lnSpc>
                <a:spcPct val="90000"/>
              </a:lnSpc>
            </a:pPr>
            <a:r>
              <a:rPr lang="en-US" altLang="en-US" sz="2000" b="1">
                <a:latin typeface="Times New Roman" panose="02020603050405020304" pitchFamily="18" charset="0"/>
                <a:cs typeface="Times New Roman" panose="02020603050405020304" pitchFamily="18" charset="0"/>
              </a:rPr>
              <a:t>Disadvantages</a:t>
            </a:r>
          </a:p>
          <a:p>
            <a:pPr lvl="1" algn="just">
              <a:lnSpc>
                <a:spcPct val="90000"/>
              </a:lnSpc>
            </a:pPr>
            <a:r>
              <a:rPr lang="en-US" altLang="en-US" sz="1800" b="1">
                <a:latin typeface="Times New Roman" panose="02020603050405020304" pitchFamily="18" charset="0"/>
                <a:cs typeface="Times New Roman" panose="02020603050405020304" pitchFamily="18" charset="0"/>
              </a:rPr>
              <a:t>Requires</a:t>
            </a:r>
            <a:r>
              <a:rPr lang="en-US" altLang="en-US" sz="1800">
                <a:latin typeface="Times New Roman" panose="02020603050405020304" pitchFamily="18" charset="0"/>
                <a:cs typeface="Times New Roman" panose="02020603050405020304" pitchFamily="18" charset="0"/>
              </a:rPr>
              <a:t> all </a:t>
            </a:r>
            <a:r>
              <a:rPr lang="en-US" altLang="en-US" sz="1800" b="1">
                <a:latin typeface="Times New Roman" panose="02020603050405020304" pitchFamily="18" charset="0"/>
                <a:cs typeface="Times New Roman" panose="02020603050405020304" pitchFamily="18" charset="0"/>
              </a:rPr>
              <a:t>drives</a:t>
            </a:r>
            <a:r>
              <a:rPr lang="en-US" altLang="en-US" sz="1800">
                <a:latin typeface="Times New Roman" panose="02020603050405020304" pitchFamily="18" charset="0"/>
                <a:cs typeface="Times New Roman" panose="02020603050405020304" pitchFamily="18" charset="0"/>
              </a:rPr>
              <a:t> to be </a:t>
            </a:r>
            <a:r>
              <a:rPr lang="en-US" altLang="en-US" sz="1800" b="1">
                <a:latin typeface="Times New Roman" panose="02020603050405020304" pitchFamily="18" charset="0"/>
                <a:cs typeface="Times New Roman" panose="02020603050405020304" pitchFamily="18" charset="0"/>
              </a:rPr>
              <a:t>rotationally synchronized</a:t>
            </a:r>
            <a:r>
              <a:rPr lang="en-US" altLang="en-US" sz="1800">
                <a:latin typeface="Times New Roman" panose="02020603050405020304" pitchFamily="18" charset="0"/>
                <a:cs typeface="Times New Roman" panose="02020603050405020304" pitchFamily="18" charset="0"/>
              </a:rPr>
              <a:t>, and it </a:t>
            </a:r>
            <a:r>
              <a:rPr lang="en-US" altLang="en-US" sz="1800" b="1">
                <a:latin typeface="Times New Roman" panose="02020603050405020304" pitchFamily="18" charset="0"/>
                <a:cs typeface="Times New Roman" panose="02020603050405020304" pitchFamily="18" charset="0"/>
              </a:rPr>
              <a:t>only makes sense with a substantial number of drives</a:t>
            </a:r>
          </a:p>
          <a:p>
            <a:pPr lvl="1" algn="just">
              <a:lnSpc>
                <a:spcPct val="90000"/>
              </a:lnSpc>
            </a:pPr>
            <a:r>
              <a:rPr lang="en-US" altLang="en-US" sz="1800" b="1">
                <a:latin typeface="Times New Roman" panose="02020603050405020304" pitchFamily="18" charset="0"/>
                <a:cs typeface="Times New Roman" panose="02020603050405020304" pitchFamily="18" charset="0"/>
              </a:rPr>
              <a:t>Asks a lot of controller </a:t>
            </a:r>
            <a:r>
              <a:rPr lang="en-US" altLang="en-US" sz="1800">
                <a:latin typeface="Times New Roman" panose="02020603050405020304" pitchFamily="18" charset="0"/>
                <a:cs typeface="Times New Roman" panose="02020603050405020304" pitchFamily="18" charset="0"/>
              </a:rPr>
              <a:t>since it must do a Hamming checksum every time bit</a:t>
            </a:r>
          </a:p>
        </p:txBody>
      </p:sp>
      <p:sp>
        <p:nvSpPr>
          <p:cNvPr id="155653" name="Text Box 4"/>
          <p:cNvSpPr txBox="1">
            <a:spLocks noChangeArrowheads="1"/>
          </p:cNvSpPr>
          <p:nvPr/>
        </p:nvSpPr>
        <p:spPr bwMode="auto">
          <a:xfrm>
            <a:off x="7010400" y="6019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6877</TotalTime>
  <Words>3385</Words>
  <Application>Microsoft Office PowerPoint</Application>
  <PresentationFormat>On-screen Show (4:3)</PresentationFormat>
  <Paragraphs>277</Paragraphs>
  <Slides>29</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Wingdings</vt:lpstr>
      <vt:lpstr>Office Theme</vt:lpstr>
      <vt:lpstr>I/O   Disks </vt:lpstr>
      <vt:lpstr>Review</vt:lpstr>
      <vt:lpstr>Review</vt:lpstr>
      <vt:lpstr>Objectives…</vt:lpstr>
      <vt:lpstr>DISKS  Disk Hardware</vt:lpstr>
      <vt:lpstr>DISKS  RAID</vt:lpstr>
      <vt:lpstr>DISKS  RAID Level 0</vt:lpstr>
      <vt:lpstr>DISKS  RAID Level 1</vt:lpstr>
      <vt:lpstr>DISKS  RAID Level 2</vt:lpstr>
      <vt:lpstr>DISKS  RAID Level 3</vt:lpstr>
      <vt:lpstr>DISKS  RAID Level 4 &amp; Level 5</vt:lpstr>
      <vt:lpstr>DISKS  RAID Level 4 &amp; Level 5</vt:lpstr>
      <vt:lpstr>DISKS  Disk Arm Scheduling Algorithms</vt:lpstr>
      <vt:lpstr>DISKS  First-Come, First-Served (FCFS)</vt:lpstr>
      <vt:lpstr>DISKS  Shortest Seek First (SSF)</vt:lpstr>
      <vt:lpstr>DISKS  Elevator algorithms</vt:lpstr>
      <vt:lpstr>DISKS  Elevator algorithms</vt:lpstr>
      <vt:lpstr>DISKS  Elevator algorithms</vt:lpstr>
      <vt:lpstr>DISKS  Disk Arm Scheduling Algorithms</vt:lpstr>
      <vt:lpstr>DISKS  Disk Arm Scheduling Algorithms</vt:lpstr>
      <vt:lpstr>DISKS   Error Handling</vt:lpstr>
      <vt:lpstr>DISKS   Error Handling</vt:lpstr>
      <vt:lpstr>DISKS   Stable Storage</vt:lpstr>
      <vt:lpstr>DISKS   Stable Storage</vt:lpstr>
      <vt:lpstr>DISKS   Stable Storage</vt:lpstr>
      <vt:lpstr>DISKS   Stable Storage</vt:lpstr>
      <vt:lpstr>DISKS   Stable Storage</vt:lpstr>
      <vt:lpstr>Summary</vt:lpstr>
      <vt:lpstr>Next Lecture </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PFC: Module A - Introduction</dc:title>
  <dc:creator>Phan Truong Lam</dc:creator>
  <cp:lastModifiedBy>Trần Ngân</cp:lastModifiedBy>
  <cp:revision>2670</cp:revision>
  <dcterms:created xsi:type="dcterms:W3CDTF">2007-08-21T04:43:22Z</dcterms:created>
  <dcterms:modified xsi:type="dcterms:W3CDTF">2022-07-11T01:09:55Z</dcterms:modified>
</cp:coreProperties>
</file>