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84" r:id="rId3"/>
    <p:sldId id="285" r:id="rId4"/>
    <p:sldId id="257" r:id="rId5"/>
    <p:sldId id="258" r:id="rId6"/>
    <p:sldId id="259" r:id="rId7"/>
    <p:sldId id="310" r:id="rId8"/>
    <p:sldId id="286" r:id="rId9"/>
    <p:sldId id="260" r:id="rId10"/>
    <p:sldId id="262" r:id="rId11"/>
    <p:sldId id="263" r:id="rId12"/>
    <p:sldId id="265" r:id="rId13"/>
    <p:sldId id="261" r:id="rId14"/>
    <p:sldId id="264" r:id="rId15"/>
    <p:sldId id="268" r:id="rId16"/>
    <p:sldId id="269" r:id="rId17"/>
    <p:sldId id="291" r:id="rId18"/>
    <p:sldId id="270" r:id="rId19"/>
    <p:sldId id="271" r:id="rId20"/>
    <p:sldId id="272" r:id="rId21"/>
    <p:sldId id="273" r:id="rId22"/>
    <p:sldId id="274" r:id="rId23"/>
    <p:sldId id="283" r:id="rId24"/>
    <p:sldId id="275" r:id="rId25"/>
    <p:sldId id="288" r:id="rId26"/>
    <p:sldId id="276" r:id="rId27"/>
    <p:sldId id="277" r:id="rId28"/>
    <p:sldId id="282" r:id="rId29"/>
    <p:sldId id="281" r:id="rId30"/>
    <p:sldId id="293" r:id="rId31"/>
    <p:sldId id="294" r:id="rId32"/>
    <p:sldId id="295" r:id="rId33"/>
    <p:sldId id="296" r:id="rId34"/>
    <p:sldId id="298" r:id="rId35"/>
    <p:sldId id="278" r:id="rId36"/>
    <p:sldId id="299" r:id="rId37"/>
    <p:sldId id="279" r:id="rId38"/>
    <p:sldId id="292" r:id="rId39"/>
    <p:sldId id="306" r:id="rId40"/>
    <p:sldId id="289" r:id="rId41"/>
    <p:sldId id="309" r:id="rId42"/>
    <p:sldId id="312" r:id="rId43"/>
    <p:sldId id="308" r:id="rId44"/>
    <p:sldId id="307" r:id="rId45"/>
    <p:sldId id="302" r:id="rId46"/>
    <p:sldId id="287" r:id="rId47"/>
    <p:sldId id="304" r:id="rId48"/>
    <p:sldId id="301" r:id="rId49"/>
    <p:sldId id="303" r:id="rId50"/>
    <p:sldId id="311" r:id="rId51"/>
    <p:sldId id="305" r:id="rId52"/>
  </p:sldIdLst>
  <p:sldSz cx="9144000" cy="6858000" type="screen4x3"/>
  <p:notesSz cx="6800850" cy="9926638"/>
  <p:custDataLst>
    <p:tags r:id="rId5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5556">
          <p15:clr>
            <a:srgbClr val="A4A3A4"/>
          </p15:clr>
        </p15:guide>
        <p15:guide id="4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F29"/>
    <a:srgbClr val="4867AA"/>
    <a:srgbClr val="C3CED5"/>
    <a:srgbClr val="FF3300"/>
    <a:srgbClr val="55A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2976" autoAdjust="0"/>
  </p:normalViewPr>
  <p:slideViewPr>
    <p:cSldViewPr snapToGrid="0">
      <p:cViewPr varScale="1">
        <p:scale>
          <a:sx n="83" d="100"/>
          <a:sy n="83" d="100"/>
        </p:scale>
        <p:origin x="2634" y="90"/>
      </p:cViewPr>
      <p:guideLst>
        <p:guide orient="horz" pos="845"/>
        <p:guide orient="horz" pos="3838"/>
        <p:guide pos="555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3756" y="-114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B45C9-81B3-4A94-8767-58F068DAE02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3852863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09B46-CBCC-4BDD-A65B-1107FD00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6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71463" y="44450"/>
            <a:ext cx="6234113" cy="40322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511175" y="3835400"/>
            <a:ext cx="58420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1446281" y="9582622"/>
            <a:ext cx="3908288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Insert footer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273443" y="9582622"/>
            <a:ext cx="209352" cy="230832"/>
          </a:xfrm>
          <a:prstGeom prst="rect">
            <a:avLst/>
          </a:prstGeom>
        </p:spPr>
        <p:txBody>
          <a:bodyPr vert="horz" wrap="none" lIns="91440" tIns="45720" rIns="0" bIns="45720" rtlCol="0" anchor="ctr">
            <a:noAutofit/>
          </a:bodyPr>
          <a:lstStyle>
            <a:lvl1pPr algn="r">
              <a:defRPr sz="900"/>
            </a:lvl1pPr>
          </a:lstStyle>
          <a:p>
            <a:fld id="{C6E303EA-09C3-495B-8565-6524796C22F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271463" y="530225"/>
            <a:ext cx="6234112" cy="3068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>
          <a:xfrm>
            <a:off x="274638" y="9588029"/>
            <a:ext cx="1127125" cy="2254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>
              <a:defRPr sz="900"/>
            </a:lvl1pPr>
          </a:lstStyle>
          <a:p>
            <a:fld id="{7305D29C-7523-4ABE-8CB4-FD5FDA2414D8}" type="datetimeFigureOut">
              <a:rPr lang="en-US" noProof="0" smtClean="0"/>
              <a:pPr/>
              <a:t>3/26/2018</a:t>
            </a:fld>
            <a:endParaRPr lang="en-US" noProof="0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74638" y="8781580"/>
            <a:ext cx="6324600" cy="7962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78" tIns="45039" rIns="90078" bIns="45039" anchor="ctr">
            <a:spAutoFit/>
          </a:bodyPr>
          <a:lstStyle/>
          <a:p>
            <a:pPr defTabSz="900113" eaLnBrk="0" hangingPunct="0">
              <a:lnSpc>
                <a:spcPts val="1088"/>
              </a:lnSpc>
              <a:buFontTx/>
              <a:buChar char="-"/>
            </a:pPr>
            <a:r>
              <a:rPr lang="de-DE" sz="900" dirty="0">
                <a:latin typeface="E+H Serif" pitchFamily="18" charset="0"/>
              </a:rPr>
              <a:t> - - - - - - - - - - - - - - - - - - - - - - - - - - - - - - - - - - - - - - - - - - - - - - - - - - - - - - - - - - - - - - - - - - - - - - - - - - - - - - - - - - - - -</a:t>
            </a: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endParaRPr lang="de-DE" sz="900" dirty="0">
              <a:latin typeface="E+H Serif" pitchFamily="18" charset="0"/>
            </a:endParaRP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r>
              <a:rPr lang="de-DE" sz="900" dirty="0">
                <a:latin typeface="E+H Serif" pitchFamily="18" charset="0"/>
              </a:rPr>
              <a:t> - - - - - - - - - - - - - - - - - - - - - - - - - - - - - - - - - - - - - - - - - - - - - - - - - - - - - - - - - - - - - - - - - - - - - - - - - - - - - - - - - - - - -</a:t>
            </a: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endParaRPr lang="de-DE" sz="900" dirty="0">
              <a:latin typeface="E+H Serif" pitchFamily="18" charset="0"/>
            </a:endParaRP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r>
              <a:rPr lang="de-DE" sz="900" dirty="0">
                <a:latin typeface="E+H Serif" pitchFamily="18" charset="0"/>
              </a:rPr>
              <a:t> - - - - - - - - - - - - - - - - - - - - - - - - - - - - - - - - - - - - - - - - - - - - - - - - - - - - - - - - - - - - - - - - - - - - - - - - - - - - 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19863786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18" charset="0"/>
        <a:ea typeface="+mn-ea"/>
        <a:cs typeface="+mn-cs"/>
      </a:defRPr>
    </a:lvl1pPr>
    <a:lvl2pPr marL="361950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2pPr>
    <a:lvl3pPr marL="712788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3pPr>
    <a:lvl4pPr marL="1073150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4pPr>
    <a:lvl5pPr marL="1435100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allows you to</a:t>
            </a:r>
            <a:r>
              <a:rPr lang="en-US" baseline="0" dirty="0"/>
              <a:t> consecutively memorize states of your project.</a:t>
            </a:r>
          </a:p>
          <a:p>
            <a:r>
              <a:rPr lang="en-US" baseline="0" dirty="0"/>
              <a:t>It gives the possibility to chain states, allowing for parallel lines of history.</a:t>
            </a:r>
          </a:p>
          <a:p>
            <a:r>
              <a:rPr lang="en-US" baseline="0" dirty="0"/>
              <a:t>Such chains of states are called branches. They have names and usually associated with continuous development tasks, such as implementing a feature or a </a:t>
            </a:r>
            <a:r>
              <a:rPr lang="en-US" baseline="0" dirty="0" err="1"/>
              <a:t>bugfix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Then the branches can be merged.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083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 are</a:t>
            </a:r>
            <a:r>
              <a:rPr lang="en-US" baseline="0" dirty="0"/>
              <a:t> not really pretty in </a:t>
            </a:r>
            <a:r>
              <a:rPr lang="en-US" baseline="0" dirty="0" err="1"/>
              <a:t>git</a:t>
            </a:r>
            <a:r>
              <a:rPr lang="en-US" baseline="0" dirty="0"/>
              <a:t>, but the concept is simple and efficient. </a:t>
            </a:r>
          </a:p>
          <a:p>
            <a:endParaRPr lang="en-US" baseline="0" dirty="0"/>
          </a:p>
          <a:p>
            <a:r>
              <a:rPr lang="en-US" baseline="0" dirty="0"/>
              <a:t>Every change references the previous one and that you can build trees of them. </a:t>
            </a:r>
          </a:p>
          <a:p>
            <a:r>
              <a:rPr lang="en-US" baseline="0" dirty="0"/>
              <a:t>Here on the pictures we show arrows according to the time flow. But from data references point of view, each change set references the previous one.</a:t>
            </a:r>
          </a:p>
          <a:p>
            <a:endParaRPr lang="en-US" baseline="0" dirty="0"/>
          </a:p>
          <a:p>
            <a:r>
              <a:rPr lang="en-US" baseline="0" dirty="0"/>
              <a:t>Every state is an aggregation of change sets – from the last one to the first one through references.</a:t>
            </a:r>
          </a:p>
          <a:p>
            <a:r>
              <a:rPr lang="en-US" baseline="0" dirty="0"/>
              <a:t>By taking hold of any commit, you see what it includes. </a:t>
            </a:r>
          </a:p>
          <a:p>
            <a:r>
              <a:rPr lang="en-US" baseline="0" dirty="0"/>
              <a:t>Branches help you to take hold of your history and use meaningful names, hiding hashes.</a:t>
            </a:r>
          </a:p>
          <a:p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Remark: you can also think of a</a:t>
            </a:r>
            <a:r>
              <a:rPr lang="en-US" baseline="0" dirty="0"/>
              <a:t> branch as it were a sticky note on </a:t>
            </a:r>
            <a:r>
              <a:rPr lang="en-US" baseline="0"/>
              <a:t>your graph</a:t>
            </a:r>
            <a:endParaRPr lang="en-US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518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3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033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97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01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</a:t>
            </a:r>
            <a:r>
              <a:rPr lang="en-US" baseline="0" dirty="0"/>
              <a:t> du fetch/pull/push mapped branches are updated correspondently.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309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96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96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 various features can be developed in parallel</a:t>
            </a:r>
            <a:r>
              <a:rPr lang="en-US" baseline="0" dirty="0"/>
              <a:t> and their history saved without influence on other features.</a:t>
            </a:r>
          </a:p>
          <a:p>
            <a:r>
              <a:rPr lang="en-US" baseline="0" dirty="0"/>
              <a:t>History can be made accessible both locally and remotely. It allows you to separate your work into meaningful steps.</a:t>
            </a:r>
          </a:p>
          <a:p>
            <a:r>
              <a:rPr lang="en-US" baseline="0" dirty="0"/>
              <a:t>It is easy to configure triggering of automated acceptance tests anytime, but it is especially helpful when accepting a feature into main development stream.</a:t>
            </a:r>
          </a:p>
          <a:p>
            <a:r>
              <a:rPr lang="en-US" baseline="0" dirty="0"/>
              <a:t>Plus review can be conducted manually on the feature.</a:t>
            </a:r>
          </a:p>
          <a:p>
            <a:r>
              <a:rPr lang="en-US" baseline="0" dirty="0"/>
              <a:t>It is possible to view both all changes step by step and also their aggregation. </a:t>
            </a:r>
          </a:p>
          <a:p>
            <a:endParaRPr lang="en-US" baseline="0" dirty="0"/>
          </a:p>
          <a:p>
            <a:r>
              <a:rPr lang="en-US" baseline="0" dirty="0"/>
              <a:t>All this allows:</a:t>
            </a:r>
          </a:p>
          <a:p>
            <a:r>
              <a:rPr lang="en-US" baseline="0" dirty="0"/>
              <a:t>1) To develop in parallel without mixing features</a:t>
            </a:r>
          </a:p>
          <a:p>
            <a:r>
              <a:rPr lang="en-US" baseline="0" dirty="0"/>
              <a:t>2) To ensure that every state is accessible</a:t>
            </a:r>
          </a:p>
          <a:p>
            <a:r>
              <a:rPr lang="en-US" baseline="0" dirty="0"/>
              <a:t>3) Make sure that your development stream (master on the picture) is stable with pre-testing.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288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516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456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 the most curious:</a:t>
            </a:r>
          </a:p>
          <a:p>
            <a:r>
              <a:rPr lang="en-US" baseline="0" dirty="0"/>
              <a:t>- plumbing commands (for those who either like to understand completely what the tool does or those who intend to write their own low-level scripts or even contribute to </a:t>
            </a:r>
            <a:r>
              <a:rPr lang="en-US" baseline="0" dirty="0" err="1"/>
              <a:t>git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516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53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you can also think of it as a sticky</a:t>
            </a:r>
            <a:r>
              <a:rPr lang="en-US" baseline="0" dirty="0"/>
              <a:t> note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80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“feature” is an arbitrary</a:t>
            </a:r>
            <a:r>
              <a:rPr lang="en-US" baseline="0" dirty="0"/>
              <a:t> name! (may be switch name in the command and on the picture)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7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7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7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568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 be just show </a:t>
            </a:r>
            <a:r>
              <a:rPr lang="en-US" dirty="0" err="1"/>
              <a:t>git</a:t>
            </a:r>
            <a:r>
              <a:rPr lang="en-US" dirty="0"/>
              <a:t> merge master ???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7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+H Title Slide" preserve="1" userDrawn="1">
  <p:cSld name="E+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ctrTitle"/>
          </p:nvPr>
        </p:nvSpPr>
        <p:spPr>
          <a:xfrm>
            <a:off x="827999" y="619648"/>
            <a:ext cx="7992151" cy="66684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rgbClr val="A8005C"/>
                </a:solidFill>
                <a:latin typeface="E+H Serif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xtSubtitle"/>
          <p:cNvSpPr>
            <a:spLocks noGrp="1"/>
          </p:cNvSpPr>
          <p:nvPr>
            <p:ph type="subTitle" idx="1"/>
          </p:nvPr>
        </p:nvSpPr>
        <p:spPr>
          <a:xfrm>
            <a:off x="827998" y="1340768"/>
            <a:ext cx="7992151" cy="7200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6000"/>
              </a:lnSpc>
              <a:spcBef>
                <a:spcPts val="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None/>
              <a:defRPr lang="en-US" sz="2000" smtClean="0">
                <a:solidFill>
                  <a:srgbClr val="000000"/>
                </a:solidFill>
                <a:latin typeface="E+H Serif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shLine"/>
          <p:cNvSpPr>
            <a:spLocks noChangeShapeType="1"/>
          </p:cNvSpPr>
          <p:nvPr userDrawn="1"/>
        </p:nvSpPr>
        <p:spPr bwMode="gray">
          <a:xfrm flipV="1">
            <a:off x="827088" y="432000"/>
            <a:ext cx="79930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4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51998" y="2448000"/>
            <a:ext cx="8892001" cy="3816000"/>
          </a:xfrm>
        </p:spPr>
        <p:txBody>
          <a:bodyPr tIns="1440000"/>
          <a:lstStyle>
            <a:lvl1pPr marL="0" indent="0" algn="ctr">
              <a:buFontTx/>
              <a:buNone/>
              <a:defRPr>
                <a:latin typeface="E+H Serif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xtDate"/>
          <p:cNvSpPr>
            <a:spLocks noChangeArrowheads="1"/>
          </p:cNvSpPr>
          <p:nvPr userDrawn="1"/>
        </p:nvSpPr>
        <p:spPr bwMode="auto">
          <a:xfrm>
            <a:off x="1946488" y="6451599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>
                <a:solidFill>
                  <a:srgbClr val="000000"/>
                </a:solidFill>
                <a:latin typeface="E+H Serif" pitchFamily="18" charset="0"/>
              </a:rPr>
              <a:t>04/25/2016</a:t>
            </a:r>
          </a:p>
        </p:txBody>
      </p:sp>
      <p:sp>
        <p:nvSpPr>
          <p:cNvPr id="13" name="txtTitleHeader"/>
          <p:cNvSpPr>
            <a:spLocks noChangeArrowheads="1"/>
          </p:cNvSpPr>
          <p:nvPr userDrawn="1"/>
        </p:nvSpPr>
        <p:spPr bwMode="auto">
          <a:xfrm>
            <a:off x="827998" y="194736"/>
            <a:ext cx="7992151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3948113" algn="ctr"/>
                <a:tab pos="7980363" algn="r"/>
              </a:tabLst>
            </a:pPr>
            <a:r>
              <a:rPr lang="en-US" sz="1200" noProof="1">
                <a:solidFill>
                  <a:srgbClr val="000000"/>
                </a:solidFill>
                <a:latin typeface="E+H Serif" pitchFamily="18" charset="0"/>
              </a:rPr>
              <a:t>Products	Solutions	Services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</p:nvPr>
        </p:nvSpPr>
        <p:spPr>
          <a:xfrm>
            <a:off x="3368402" y="6451599"/>
            <a:ext cx="1147763" cy="180000"/>
          </a:xfrm>
        </p:spPr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>
          <a:xfrm>
            <a:off x="827788" y="6451599"/>
            <a:ext cx="571500" cy="180000"/>
          </a:xfrm>
        </p:spPr>
        <p:txBody>
          <a:bodyPr/>
          <a:lstStyle/>
          <a:p>
            <a:r>
              <a:rPr lang="en-US"/>
              <a:t>Slide </a:t>
            </a:r>
            <a:fld id="{435C15E2-0CCF-43E3-8AFA-88735C24716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img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5"/>
            <a:ext cx="1854200" cy="376258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wo Text" preserve="1" userDrawn="1">
  <p:cSld name="E+H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xtContent"/>
          <p:cNvSpPr>
            <a:spLocks noGrp="1"/>
          </p:cNvSpPr>
          <p:nvPr>
            <p:ph type="body" sz="quarter" idx="13"/>
          </p:nvPr>
        </p:nvSpPr>
        <p:spPr>
          <a:xfrm>
            <a:off x="827998" y="1341438"/>
            <a:ext cx="3888017" cy="4751387"/>
          </a:xfrm>
        </p:spPr>
        <p:txBody>
          <a:bodyPr/>
          <a:lstStyle>
            <a:lvl1pPr marL="0" indent="0">
              <a:buNone/>
              <a:defRPr/>
            </a:lvl1pPr>
            <a:lvl2pPr marL="360363" indent="3175">
              <a:buNone/>
              <a:defRPr/>
            </a:lvl2pPr>
            <a:lvl3pPr marL="714375" indent="3175">
              <a:buNone/>
              <a:defRPr/>
            </a:lvl3pPr>
            <a:lvl4pPr marL="1076325" indent="4763">
              <a:buNone/>
              <a:defRPr/>
            </a:lvl4pPr>
            <a:lvl5pPr marL="1436688" indent="-3175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xtContent2"/>
          <p:cNvSpPr>
            <a:spLocks noGrp="1"/>
          </p:cNvSpPr>
          <p:nvPr>
            <p:ph type="body" sz="quarter" idx="14"/>
          </p:nvPr>
        </p:nvSpPr>
        <p:spPr>
          <a:xfrm>
            <a:off x="4932040" y="1341439"/>
            <a:ext cx="3888110" cy="47513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60363" indent="3175">
              <a:buFontTx/>
              <a:buNone/>
              <a:defRPr/>
            </a:lvl2pPr>
            <a:lvl3pPr marL="714375" indent="3175">
              <a:buFontTx/>
              <a:buNone/>
              <a:defRPr/>
            </a:lvl3pPr>
            <a:lvl4pPr marL="1076325" indent="-1588">
              <a:buFontTx/>
              <a:buNone/>
              <a:defRPr/>
            </a:lvl4pPr>
            <a:lvl5pPr marL="1436688" indent="-3175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Slide </a:t>
            </a:r>
            <a:fld id="{10B9CD7A-3217-493C-9316-4CCB6D4D1A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wo Content" preserve="1" userDrawn="1">
  <p:cSld name="E+H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27998" y="1341438"/>
            <a:ext cx="3888017" cy="4751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/>
          </p:nvPr>
        </p:nvSpPr>
        <p:spPr>
          <a:xfrm>
            <a:off x="4932040" y="1341439"/>
            <a:ext cx="3888110" cy="4751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F92267B2-4F46-4240-BAB4-554EA006876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Only" type="titleOnly" preserve="1">
  <p:cSld name="E+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7ED8E1D-AE6A-43A3-ADB8-964068940D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Blank" type="blank" preserve="1">
  <p:cSld name="E+H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PresentationTitl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+H Serif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Hider"/>
          <p:cNvSpPr/>
          <p:nvPr userDrawn="1">
            <p:custDataLst>
              <p:tags r:id="rId1"/>
            </p:custDataLst>
          </p:nvPr>
        </p:nvSpPr>
        <p:spPr bwMode="white">
          <a:xfrm>
            <a:off x="723014" y="964019"/>
            <a:ext cx="8158716" cy="141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41BE4BE-F048-452A-9A45-839090479E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Chart" preserve="1" userDrawn="1">
  <p:cSld name="E+H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xtContent"/>
          <p:cNvSpPr>
            <a:spLocks noGrp="1"/>
          </p:cNvSpPr>
          <p:nvPr>
            <p:ph type="chart" idx="1"/>
          </p:nvPr>
        </p:nvSpPr>
        <p:spPr>
          <a:xfrm>
            <a:off x="828000" y="1341439"/>
            <a:ext cx="7992150" cy="4751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F79D965-EE57-44D7-B101-AA5237E0A8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Table" preserve="1" userDrawn="1">
  <p:cSld name="E+H 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xtContent"/>
          <p:cNvSpPr>
            <a:spLocks noGrp="1"/>
          </p:cNvSpPr>
          <p:nvPr>
            <p:ph type="tbl" idx="1"/>
          </p:nvPr>
        </p:nvSpPr>
        <p:spPr>
          <a:xfrm>
            <a:off x="828000" y="1341439"/>
            <a:ext cx="7992150" cy="4751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5C0B8E4-8D4A-4AA8-A722-D0C8BE8ACA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Bullet" preserve="1" userDrawn="1">
  <p:cSld name="E+H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28000" y="1340768"/>
            <a:ext cx="7973999" cy="4752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+H Title Slide 2" preserve="1" userDrawn="1">
  <p:cSld name="E+H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ctrTitle"/>
          </p:nvPr>
        </p:nvSpPr>
        <p:spPr>
          <a:xfrm>
            <a:off x="828000" y="619648"/>
            <a:ext cx="7992150" cy="66684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1" baseline="0" dirty="0">
                <a:solidFill>
                  <a:srgbClr val="A8005C"/>
                </a:solidFill>
                <a:latin typeface="E+H Serif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8403" y="6451600"/>
            <a:ext cx="1147763" cy="1800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E+H Serif" pitchFamily="18" charset="0"/>
              </a:defRPr>
            </a:lvl1pPr>
          </a:lstStyle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7787" y="6451600"/>
            <a:ext cx="571500" cy="1800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E+H Serif" pitchFamily="18" charset="0"/>
              </a:defRPr>
            </a:lvl1pPr>
          </a:lstStyle>
          <a:p>
            <a:r>
              <a:rPr lang="en-US"/>
              <a:t>Slide </a:t>
            </a:r>
            <a:fld id="{C1AEDEC9-CE1B-4873-A612-F85F75F172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32837" y="2448000"/>
            <a:ext cx="6911161" cy="3816000"/>
          </a:xfrm>
        </p:spPr>
        <p:txBody>
          <a:bodyPr tIns="1440000"/>
          <a:lstStyle>
            <a:lvl1pPr marL="0" indent="0" algn="ctr">
              <a:buFontTx/>
              <a:buNone/>
              <a:defRPr>
                <a:latin typeface="E+H Serif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hLeftMarginBg"/>
          <p:cNvSpPr/>
          <p:nvPr userDrawn="1"/>
        </p:nvSpPr>
        <p:spPr>
          <a:xfrm>
            <a:off x="251998" y="2447999"/>
            <a:ext cx="1980839" cy="3816000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3" name="txtDate"/>
          <p:cNvSpPr>
            <a:spLocks noChangeArrowheads="1"/>
          </p:cNvSpPr>
          <p:nvPr userDrawn="1"/>
        </p:nvSpPr>
        <p:spPr bwMode="auto">
          <a:xfrm>
            <a:off x="1946488" y="6451600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>
                <a:solidFill>
                  <a:srgbClr val="000000"/>
                </a:solidFill>
                <a:latin typeface="E+H Serif" pitchFamily="18" charset="0"/>
              </a:rPr>
              <a:t>04/25/2016</a:t>
            </a:r>
          </a:p>
        </p:txBody>
      </p:sp>
      <p:sp>
        <p:nvSpPr>
          <p:cNvPr id="13" name="txtSubtitle"/>
          <p:cNvSpPr>
            <a:spLocks noGrp="1"/>
          </p:cNvSpPr>
          <p:nvPr>
            <p:ph type="subTitle" idx="1"/>
          </p:nvPr>
        </p:nvSpPr>
        <p:spPr>
          <a:xfrm>
            <a:off x="827998" y="1340768"/>
            <a:ext cx="7992151" cy="7200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6000"/>
              </a:lnSpc>
              <a:spcBef>
                <a:spcPts val="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None/>
              <a:defRPr lang="en-US" sz="2000" smtClean="0">
                <a:solidFill>
                  <a:srgbClr val="000000"/>
                </a:solidFill>
                <a:latin typeface="E+H Serif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shLine"/>
          <p:cNvSpPr>
            <a:spLocks noChangeShapeType="1"/>
          </p:cNvSpPr>
          <p:nvPr userDrawn="1"/>
        </p:nvSpPr>
        <p:spPr bwMode="gray">
          <a:xfrm flipV="1">
            <a:off x="827088" y="432000"/>
            <a:ext cx="79930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7" name="txtTitleHeader"/>
          <p:cNvSpPr>
            <a:spLocks noChangeArrowheads="1"/>
          </p:cNvSpPr>
          <p:nvPr userDrawn="1"/>
        </p:nvSpPr>
        <p:spPr bwMode="auto">
          <a:xfrm>
            <a:off x="827998" y="194736"/>
            <a:ext cx="7992151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3948113" algn="ctr"/>
                <a:tab pos="7980363" algn="r"/>
              </a:tabLst>
            </a:pPr>
            <a:r>
              <a:rPr lang="en-US" sz="1200" noProof="1">
                <a:solidFill>
                  <a:srgbClr val="000000"/>
                </a:solidFill>
                <a:latin typeface="E+H Serif" pitchFamily="18" charset="0"/>
              </a:rPr>
              <a:t>Products	Solutions	Services</a:t>
            </a:r>
          </a:p>
        </p:txBody>
      </p:sp>
      <p:pic>
        <p:nvPicPr>
          <p:cNvPr id="3" name="img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5"/>
            <a:ext cx="1854200" cy="3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320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+H Section Header" preserve="1" userDrawn="1">
  <p:cSld name="E+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Shape"/>
          <p:cNvSpPr>
            <a:spLocks/>
          </p:cNvSpPr>
          <p:nvPr userDrawn="1"/>
        </p:nvSpPr>
        <p:spPr>
          <a:xfrm>
            <a:off x="827998" y="2785532"/>
            <a:ext cx="7992151" cy="3307292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8000" y="619648"/>
            <a:ext cx="7992151" cy="6668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28675" y="1341438"/>
            <a:ext cx="7991474" cy="1117600"/>
          </a:xfrm>
        </p:spPr>
        <p:txBody>
          <a:bodyPr lIns="0" tIns="0" numCol="2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27087" y="2785532"/>
            <a:ext cx="7993061" cy="33072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3" name="shLine"/>
          <p:cNvSpPr>
            <a:spLocks noChangeShapeType="1"/>
          </p:cNvSpPr>
          <p:nvPr userDrawn="1"/>
        </p:nvSpPr>
        <p:spPr bwMode="gray">
          <a:xfrm flipV="1">
            <a:off x="827087" y="6265314"/>
            <a:ext cx="7993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12" name="txtTitleHeader"/>
          <p:cNvSpPr>
            <a:spLocks noChangeArrowheads="1"/>
          </p:cNvSpPr>
          <p:nvPr userDrawn="1"/>
        </p:nvSpPr>
        <p:spPr bwMode="auto">
          <a:xfrm>
            <a:off x="827998" y="194736"/>
            <a:ext cx="7992151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3948113" algn="ctr"/>
                <a:tab pos="7980363" algn="r"/>
              </a:tabLst>
            </a:pPr>
            <a:r>
              <a:rPr lang="en-US" sz="1200" noProof="1">
                <a:solidFill>
                  <a:srgbClr val="000000"/>
                </a:solidFill>
                <a:latin typeface="E+H Serif" pitchFamily="18" charset="0"/>
              </a:rPr>
              <a:t>Products	Solutions	Services</a:t>
            </a:r>
          </a:p>
        </p:txBody>
      </p:sp>
      <p:sp>
        <p:nvSpPr>
          <p:cNvPr id="15" name="shLine"/>
          <p:cNvSpPr>
            <a:spLocks noChangeShapeType="1"/>
          </p:cNvSpPr>
          <p:nvPr userDrawn="1"/>
        </p:nvSpPr>
        <p:spPr bwMode="gray">
          <a:xfrm flipV="1">
            <a:off x="827088" y="432000"/>
            <a:ext cx="7993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>
          <a:xfrm>
            <a:off x="3368402" y="6451599"/>
            <a:ext cx="1147763" cy="180000"/>
          </a:xfrm>
        </p:spPr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>
          <a:xfrm>
            <a:off x="827788" y="6451599"/>
            <a:ext cx="571500" cy="180000"/>
          </a:xfrm>
        </p:spPr>
        <p:txBody>
          <a:bodyPr/>
          <a:lstStyle/>
          <a:p>
            <a:r>
              <a:rPr lang="en-US"/>
              <a:t>Slide </a:t>
            </a:r>
            <a:fld id="{E8BD8E88-8E70-440B-AD90-214D4A777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xtDate"/>
          <p:cNvSpPr>
            <a:spLocks noChangeArrowheads="1"/>
          </p:cNvSpPr>
          <p:nvPr userDrawn="1"/>
        </p:nvSpPr>
        <p:spPr bwMode="auto">
          <a:xfrm>
            <a:off x="1946488" y="6451599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>
                <a:solidFill>
                  <a:srgbClr val="000000"/>
                </a:solidFill>
                <a:latin typeface="E+H Serif" pitchFamily="18" charset="0"/>
              </a:rPr>
              <a:t>04/25/2016</a:t>
            </a:r>
          </a:p>
        </p:txBody>
      </p:sp>
      <p:pic>
        <p:nvPicPr>
          <p:cNvPr id="3" name="img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5"/>
            <a:ext cx="1854200" cy="376258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Image Slide" preserve="1" userDrawn="1">
  <p:cSld name="E+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Shape"/>
          <p:cNvSpPr>
            <a:spLocks/>
          </p:cNvSpPr>
          <p:nvPr userDrawn="1"/>
        </p:nvSpPr>
        <p:spPr>
          <a:xfrm>
            <a:off x="827087" y="1341437"/>
            <a:ext cx="7993061" cy="4751386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998" y="620687"/>
            <a:ext cx="7992151" cy="360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27087" y="1341437"/>
            <a:ext cx="7993061" cy="4751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3" name="shLine"/>
          <p:cNvSpPr>
            <a:spLocks noChangeShapeType="1"/>
          </p:cNvSpPr>
          <p:nvPr userDrawn="1"/>
        </p:nvSpPr>
        <p:spPr bwMode="gray">
          <a:xfrm flipV="1">
            <a:off x="827087" y="6265314"/>
            <a:ext cx="7993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AA83B21F-5ABF-4BBB-9F7E-0AFB77CAE8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147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Image Slide with legend" preserve="1" userDrawn="1">
  <p:cSld name="E+H Image Slide with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Shape"/>
          <p:cNvSpPr>
            <a:spLocks/>
          </p:cNvSpPr>
          <p:nvPr userDrawn="1"/>
        </p:nvSpPr>
        <p:spPr>
          <a:xfrm>
            <a:off x="827088" y="1341438"/>
            <a:ext cx="7993061" cy="4270468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998" y="620687"/>
            <a:ext cx="7992151" cy="360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27088" y="1341438"/>
            <a:ext cx="7993061" cy="42704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1BBB6326-2C90-443A-B0E1-2E205A804C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xtDate"/>
          <p:cNvSpPr>
            <a:spLocks noChangeArrowheads="1"/>
          </p:cNvSpPr>
          <p:nvPr userDrawn="1"/>
        </p:nvSpPr>
        <p:spPr bwMode="auto">
          <a:xfrm>
            <a:off x="1944001" y="6451599"/>
            <a:ext cx="7854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>
                <a:solidFill>
                  <a:srgbClr val="000000"/>
                </a:solidFill>
                <a:latin typeface="E+H Serif" pitchFamily="18" charset="0"/>
              </a:rPr>
              <a:t>04/25/2016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28000" y="5746376"/>
            <a:ext cx="7992150" cy="346448"/>
          </a:xfrm>
        </p:spPr>
        <p:txBody>
          <a:bodyPr wrap="none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2478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Text" preserve="1" userDrawn="1">
  <p:cSld name="E+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xtContent"/>
          <p:cNvSpPr>
            <a:spLocks noGrp="1"/>
          </p:cNvSpPr>
          <p:nvPr>
            <p:ph type="body" sz="quarter" idx="13"/>
          </p:nvPr>
        </p:nvSpPr>
        <p:spPr>
          <a:xfrm>
            <a:off x="828000" y="1341439"/>
            <a:ext cx="7992150" cy="475138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60363" indent="3175">
              <a:buFontTx/>
              <a:buNone/>
              <a:defRPr/>
            </a:lvl2pPr>
            <a:lvl3pPr marL="714375" indent="3175">
              <a:buFontTx/>
              <a:buNone/>
              <a:defRPr/>
            </a:lvl3pPr>
            <a:lvl4pPr marL="1074738" indent="0">
              <a:buFontTx/>
              <a:buNone/>
              <a:tabLst/>
              <a:defRPr/>
            </a:lvl4pPr>
            <a:lvl5pPr marL="1436688" indent="-3175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1DD6863-DDE2-4FC0-8154-7EC2C0A50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Content" type="obj" preserve="1">
  <p:cSld name="E+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xt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6E8202E-3ADD-4E9E-AA06-739A0CAD6A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wo Bullet" preserve="1" userDrawn="1">
  <p:cSld name="E+H Tw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xtContent"/>
          <p:cNvSpPr>
            <a:spLocks noGrp="1"/>
          </p:cNvSpPr>
          <p:nvPr>
            <p:ph type="body" sz="quarter" idx="13"/>
          </p:nvPr>
        </p:nvSpPr>
        <p:spPr>
          <a:xfrm>
            <a:off x="827998" y="1341438"/>
            <a:ext cx="3888017" cy="4751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xtContent2"/>
          <p:cNvSpPr>
            <a:spLocks noGrp="1"/>
          </p:cNvSpPr>
          <p:nvPr>
            <p:ph type="body" sz="quarter" idx="14"/>
          </p:nvPr>
        </p:nvSpPr>
        <p:spPr>
          <a:xfrm>
            <a:off x="4932040" y="1341438"/>
            <a:ext cx="3888110" cy="4751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Slide </a:t>
            </a:r>
            <a:fld id="{72DEC591-D54A-407A-8B0A-F2B135F597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xtTitle"/>
          <p:cNvSpPr>
            <a:spLocks noGrp="1" noChangeArrowheads="1"/>
          </p:cNvSpPr>
          <p:nvPr>
            <p:ph type="title"/>
          </p:nvPr>
        </p:nvSpPr>
        <p:spPr bwMode="auto">
          <a:xfrm>
            <a:off x="827998" y="620687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7" name="txt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000" y="1340769"/>
            <a:ext cx="7992150" cy="475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1" name="shBlueMargin"/>
          <p:cNvSpPr>
            <a:spLocks noChangeArrowheads="1"/>
          </p:cNvSpPr>
          <p:nvPr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1028" name="txtPresentationTitl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7998" y="194736"/>
            <a:ext cx="7980555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000000"/>
                </a:solidFill>
                <a:latin typeface="E+H Serif"/>
              </a:defRPr>
            </a:lvl1pPr>
          </a:lstStyle>
          <a:p>
            <a:endParaRPr lang="en-US" dirty="0"/>
          </a:p>
        </p:txBody>
      </p:sp>
      <p:sp>
        <p:nvSpPr>
          <p:cNvPr id="1029" name="txtPresen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402" y="6451599"/>
            <a:ext cx="114776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noProof="1">
                <a:solidFill>
                  <a:srgbClr val="000000"/>
                </a:solidFill>
                <a:latin typeface="E+H Serif"/>
              </a:defRPr>
            </a:lvl1pPr>
          </a:lstStyle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1030" name="txt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788" y="6451599"/>
            <a:ext cx="5715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200" noProof="1">
                <a:solidFill>
                  <a:srgbClr val="000000"/>
                </a:solidFill>
                <a:latin typeface="E+H Serif"/>
              </a:defRPr>
            </a:lvl1pPr>
          </a:lstStyle>
          <a:p>
            <a:r>
              <a:rPr lang="en-US"/>
              <a:t>Slide </a:t>
            </a:r>
            <a:fld id="{FB6D6A14-DF7C-4F56-B74B-93F0F8E0B3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3" name="shLine"/>
          <p:cNvSpPr>
            <a:spLocks noChangeShapeType="1"/>
          </p:cNvSpPr>
          <p:nvPr/>
        </p:nvSpPr>
        <p:spPr bwMode="gray">
          <a:xfrm flipV="1">
            <a:off x="827087" y="6265314"/>
            <a:ext cx="7993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15" name="shLine"/>
          <p:cNvSpPr>
            <a:spLocks noChangeShapeType="1"/>
          </p:cNvSpPr>
          <p:nvPr/>
        </p:nvSpPr>
        <p:spPr bwMode="gray">
          <a:xfrm flipV="1">
            <a:off x="827088" y="1044000"/>
            <a:ext cx="79930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2" name="txtDate"/>
          <p:cNvSpPr>
            <a:spLocks noChangeArrowheads="1"/>
          </p:cNvSpPr>
          <p:nvPr/>
        </p:nvSpPr>
        <p:spPr bwMode="auto">
          <a:xfrm>
            <a:off x="1946488" y="6451599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>
                <a:solidFill>
                  <a:srgbClr val="000000"/>
                </a:solidFill>
                <a:latin typeface="E+H Serif" pitchFamily="18" charset="0"/>
              </a:rPr>
              <a:t>04/25/2016</a:t>
            </a:r>
          </a:p>
        </p:txBody>
      </p:sp>
      <p:pic>
        <p:nvPicPr>
          <p:cNvPr id="2" name="imgLogo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6"/>
            <a:ext cx="1854200" cy="216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71" r:id="rId3"/>
    <p:sldLayoutId id="2147483668" r:id="rId4"/>
    <p:sldLayoutId id="2147483672" r:id="rId5"/>
    <p:sldLayoutId id="2147483673" r:id="rId6"/>
    <p:sldLayoutId id="2147483663" r:id="rId7"/>
    <p:sldLayoutId id="2147483650" r:id="rId8"/>
    <p:sldLayoutId id="2147483665" r:id="rId9"/>
    <p:sldLayoutId id="2147483666" r:id="rId10"/>
    <p:sldLayoutId id="2147483652" r:id="rId11"/>
    <p:sldLayoutId id="2147483654" r:id="rId12"/>
    <p:sldLayoutId id="2147483655" r:id="rId13"/>
    <p:sldLayoutId id="2147483669" r:id="rId14"/>
    <p:sldLayoutId id="2147483670" r:id="rId15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8005C"/>
          </a:solidFill>
          <a:latin typeface="E+H Serif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9pPr>
    </p:titleStyle>
    <p:bodyStyle>
      <a:lvl1pPr marL="269875" indent="-269875" algn="l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007CAA"/>
        </a:buClr>
        <a:buFont typeface="E+H Serif" pitchFamily="18" charset="0"/>
        <a:buChar char="•"/>
        <a:defRPr sz="2000">
          <a:solidFill>
            <a:srgbClr val="000000"/>
          </a:solidFill>
          <a:latin typeface="E+H Serif"/>
          <a:ea typeface="+mn-ea"/>
          <a:cs typeface="+mn-cs"/>
        </a:defRPr>
      </a:lvl1pPr>
      <a:lvl2pPr marL="541338" indent="-271463" algn="l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007CAA"/>
        </a:buClr>
        <a:buFont typeface="E+H Serif" pitchFamily="18" charset="0"/>
        <a:buChar char="•"/>
        <a:defRPr sz="1800">
          <a:solidFill>
            <a:srgbClr val="000000"/>
          </a:solidFill>
          <a:latin typeface="E+H Serif"/>
        </a:defRPr>
      </a:lvl2pPr>
      <a:lvl3pPr marL="717550" indent="-182563" algn="l" rtl="0" eaLnBrk="1" fontAlgn="base" hangingPunct="1">
        <a:lnSpc>
          <a:spcPct val="110000"/>
        </a:lnSpc>
        <a:spcBef>
          <a:spcPts val="0"/>
        </a:spcBef>
        <a:spcAft>
          <a:spcPts val="400"/>
        </a:spcAft>
        <a:buClr>
          <a:srgbClr val="007CAA"/>
        </a:buClr>
        <a:buFont typeface="E+H Serif" pitchFamily="18" charset="0"/>
        <a:buChar char="•"/>
        <a:defRPr sz="1400">
          <a:solidFill>
            <a:srgbClr val="000000"/>
          </a:solidFill>
          <a:latin typeface="E+H Serif"/>
        </a:defRPr>
      </a:lvl3pPr>
      <a:lvl4pPr marL="900113" indent="-176213" algn="l" rtl="0" eaLnBrk="1" fontAlgn="base" hangingPunct="1">
        <a:lnSpc>
          <a:spcPct val="110000"/>
        </a:lnSpc>
        <a:spcBef>
          <a:spcPts val="0"/>
        </a:spcBef>
        <a:spcAft>
          <a:spcPts val="400"/>
        </a:spcAft>
        <a:buClr>
          <a:srgbClr val="007CAA"/>
        </a:buClr>
        <a:buFont typeface="E+H Serif" pitchFamily="18" charset="0"/>
        <a:buChar char="•"/>
        <a:defRPr sz="1400">
          <a:solidFill>
            <a:srgbClr val="000000"/>
          </a:solidFill>
          <a:latin typeface="E+H Serif"/>
        </a:defRPr>
      </a:lvl4pPr>
      <a:lvl5pPr marL="1074738" indent="-182563" algn="l" rtl="0" eaLnBrk="1" fontAlgn="base" hangingPunct="1">
        <a:lnSpc>
          <a:spcPct val="110000"/>
        </a:lnSpc>
        <a:spcBef>
          <a:spcPts val="0"/>
        </a:spcBef>
        <a:spcAft>
          <a:spcPts val="400"/>
        </a:spcAft>
        <a:buClr>
          <a:srgbClr val="007CAA"/>
        </a:buClr>
        <a:buFont typeface="E+H Serif" pitchFamily="18" charset="0"/>
        <a:buChar char="•"/>
        <a:defRPr sz="1400">
          <a:solidFill>
            <a:srgbClr val="000000"/>
          </a:solidFill>
          <a:latin typeface="E+H Serif"/>
        </a:defRPr>
      </a:lvl5pPr>
      <a:lvl6pPr marL="22526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6pPr>
      <a:lvl7pPr marL="27098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7pPr>
      <a:lvl8pPr marL="31670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8pPr>
      <a:lvl9pPr marL="36242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5" Type="http://schemas.openxmlformats.org/officeDocument/2006/relationships/slide" Target="slide40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" TargetMode="External"/><Relationship Id="rId7" Type="http://schemas.openxmlformats.org/officeDocument/2006/relationships/hyperlink" Target="https://www.google.com/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ernel.org/pub/software/scm/git/docs/gitglossary.html" TargetMode="External"/><Relationship Id="rId5" Type="http://schemas.openxmlformats.org/officeDocument/2006/relationships/hyperlink" Target="https://git.wiki.kernel.org/index.php/Git_FAQ" TargetMode="External"/><Relationship Id="rId4" Type="http://schemas.openxmlformats.org/officeDocument/2006/relationships/hyperlink" Target="https://www.git-tower.com/blog/git-cheat-sheet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" TargetMode="External"/><Relationship Id="rId7" Type="http://schemas.openxmlformats.org/officeDocument/2006/relationships/hyperlink" Target="https://git-scm.com/download/gui/win" TargetMode="External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sourceforge.net/projects/gitextension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gs.io/" TargetMode="External"/><Relationship Id="rId4" Type="http://schemas.openxmlformats.org/officeDocument/2006/relationships/hyperlink" Target="https://bitbucket.org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05D8806-4DD6-422B-B1A3-F9EDDFCC6ECF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Andrey Dodonov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 b="4478"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tutorial</a:t>
            </a:r>
          </a:p>
        </p:txBody>
      </p:sp>
    </p:spTree>
    <p:extLst>
      <p:ext uri="{BB962C8B-B14F-4D97-AF65-F5344CB8AC3E}">
        <p14:creationId xmlns:p14="http://schemas.microsoft.com/office/powerpoint/2010/main" val="327604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model: how do I start?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A21F3EC-605E-4135-AB90-27844D66C6C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408670" y="2051222"/>
            <a:ext cx="1383957" cy="2343670"/>
            <a:chOff x="1606378" y="2100648"/>
            <a:chExt cx="1383957" cy="2244821"/>
          </a:xfrm>
        </p:grpSpPr>
        <p:sp>
          <p:nvSpPr>
            <p:cNvPr id="32" name="Rounded Rectangle 31"/>
            <p:cNvSpPr/>
            <p:nvPr/>
          </p:nvSpPr>
          <p:spPr>
            <a:xfrm>
              <a:off x="1729940" y="2281889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06378" y="2100648"/>
              <a:ext cx="1383957" cy="224482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736130" y="3015068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B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736130" y="3711186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C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68818" y="2059463"/>
            <a:ext cx="1383957" cy="2343669"/>
            <a:chOff x="3323968" y="2100647"/>
            <a:chExt cx="1383957" cy="2244821"/>
          </a:xfrm>
        </p:grpSpPr>
        <p:sp>
          <p:nvSpPr>
            <p:cNvPr id="45" name="Rounded Rectangle 44"/>
            <p:cNvSpPr/>
            <p:nvPr/>
          </p:nvSpPr>
          <p:spPr>
            <a:xfrm>
              <a:off x="3447530" y="2281888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323968" y="2100647"/>
              <a:ext cx="1383957" cy="224482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453720" y="3015067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B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453720" y="3711185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C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128966" y="2051222"/>
            <a:ext cx="1383957" cy="2343670"/>
            <a:chOff x="5756200" y="2100644"/>
            <a:chExt cx="1383957" cy="2244821"/>
          </a:xfrm>
        </p:grpSpPr>
        <p:sp>
          <p:nvSpPr>
            <p:cNvPr id="49" name="Rounded Rectangle 48"/>
            <p:cNvSpPr/>
            <p:nvPr/>
          </p:nvSpPr>
          <p:spPr>
            <a:xfrm>
              <a:off x="5879762" y="2281885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</a:t>
              </a:r>
              <a:r>
                <a:rPr lang="en-US" sz="1200" cap="all" dirty="0">
                  <a:solidFill>
                    <a:schemeClr val="tx1"/>
                  </a:solidFill>
                </a:rPr>
                <a:t>′′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756200" y="2100644"/>
              <a:ext cx="1383957" cy="224482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885952" y="3015064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B</a:t>
              </a:r>
              <a:r>
                <a:rPr lang="en-US" sz="1200" cap="all" dirty="0">
                  <a:solidFill>
                    <a:schemeClr val="tx1"/>
                  </a:solidFill>
                </a:rPr>
                <a:t>′′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885952" y="3711182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D</a:t>
              </a:r>
            </a:p>
          </p:txBody>
        </p:sp>
      </p:grpSp>
      <p:cxnSp>
        <p:nvCxnSpPr>
          <p:cNvPr id="57" name="Straight Arrow Connector 56"/>
          <p:cNvCxnSpPr>
            <a:stCxn id="35" idx="3"/>
            <a:endCxn id="46" idx="1"/>
          </p:cNvCxnSpPr>
          <p:nvPr/>
        </p:nvCxnSpPr>
        <p:spPr>
          <a:xfrm>
            <a:off x="2792627" y="3223057"/>
            <a:ext cx="976191" cy="824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152775" y="3188049"/>
            <a:ext cx="976191" cy="824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61041" y="2089771"/>
            <a:ext cx="8915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>
                <a:solidFill>
                  <a:srgbClr val="FF0000"/>
                </a:solidFill>
                <a:latin typeface="E+H Serif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61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the first commit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Andrey Dodonov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789881C7-05F0-47AB-AC95-78E172C9AAD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232660" y="1103628"/>
            <a:ext cx="2537460" cy="328932"/>
          </a:xfrm>
          <a:prstGeom prst="wedgeRoundRectCallout">
            <a:avLst>
              <a:gd name="adj1" fmla="val -63773"/>
              <a:gd name="adj2" fmla="val 100077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World!”)</a:t>
            </a:r>
          </a:p>
        </p:txBody>
      </p:sp>
      <p:pic>
        <p:nvPicPr>
          <p:cNvPr id="3074" name="Picture 2" descr="D:\1Data\public\i00109058\EH\GitPresentation\folder_PNG87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23" y="1308594"/>
            <a:ext cx="857250" cy="58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1Data\public\i00109058\EH\GitPresentation\gi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19" y="1979079"/>
            <a:ext cx="804658" cy="8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41219" y="2181353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36190" y="3307080"/>
            <a:ext cx="1416510" cy="502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Working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Directory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45350" y="3307080"/>
            <a:ext cx="1439370" cy="502920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.</a:t>
            </a:r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git</a:t>
            </a:r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direcotry</a:t>
            </a:r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 (Repository)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56991" y="3307080"/>
            <a:ext cx="1416510" cy="50292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F34F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Staging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Area</a:t>
            </a:r>
          </a:p>
        </p:txBody>
      </p:sp>
      <p:cxnSp>
        <p:nvCxnSpPr>
          <p:cNvPr id="9" name="Straight Connector 8"/>
          <p:cNvCxnSpPr>
            <a:stCxn id="10" idx="2"/>
          </p:cNvCxnSpPr>
          <p:nvPr/>
        </p:nvCxnSpPr>
        <p:spPr>
          <a:xfrm>
            <a:off x="1844445" y="3810000"/>
            <a:ext cx="0" cy="1249680"/>
          </a:xfrm>
          <a:prstGeom prst="line">
            <a:avLst/>
          </a:prstGeom>
          <a:ln w="12700">
            <a:solidFill>
              <a:srgbClr val="007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265246" y="3810000"/>
            <a:ext cx="8025" cy="1249680"/>
          </a:xfrm>
          <a:prstGeom prst="line">
            <a:avLst/>
          </a:prstGeom>
          <a:ln w="12700">
            <a:solidFill>
              <a:srgbClr val="007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65035" y="3810000"/>
            <a:ext cx="0" cy="1249680"/>
          </a:xfrm>
          <a:prstGeom prst="line">
            <a:avLst/>
          </a:prstGeom>
          <a:ln w="12700">
            <a:solidFill>
              <a:srgbClr val="007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844445" y="4198620"/>
            <a:ext cx="2420801" cy="4114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273271" y="4198620"/>
            <a:ext cx="2299789" cy="4114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Commit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52953" y="463898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38335" y="463898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41109" y="505968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+H Serif" pitchFamily="18" charset="0"/>
              </a:rPr>
              <a:t>=“copy repo”</a:t>
            </a:r>
          </a:p>
        </p:txBody>
      </p:sp>
      <p:sp>
        <p:nvSpPr>
          <p:cNvPr id="40" name="TextBox 39"/>
          <p:cNvSpPr txBox="1"/>
          <p:nvPr/>
        </p:nvSpPr>
        <p:spPr>
          <a:xfrm rot="415380">
            <a:off x="2700975" y="5410549"/>
            <a:ext cx="15888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E+H Serif" pitchFamily="18" charset="0"/>
              </a:rPr>
              <a:t>ONCE.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E+H Serif" pitchFamily="18" charset="0"/>
              </a:rPr>
              <a:t>NEVER AGAIN.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70120" y="5051883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+H Serif" pitchFamily="18" charset="0"/>
              </a:rPr>
              <a:t>~seconds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16018" y="2226743"/>
            <a:ext cx="309329" cy="309329"/>
            <a:chOff x="3516018" y="2226743"/>
            <a:chExt cx="309329" cy="309329"/>
          </a:xfrm>
        </p:grpSpPr>
        <p:sp>
          <p:nvSpPr>
            <p:cNvPr id="44" name="Oval 43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313854" y="5120238"/>
            <a:ext cx="309329" cy="309329"/>
            <a:chOff x="3516018" y="2226743"/>
            <a:chExt cx="309329" cy="309329"/>
          </a:xfrm>
        </p:grpSpPr>
        <p:sp>
          <p:nvSpPr>
            <p:cNvPr id="60" name="Oval 59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F34F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F34F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F34F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F34F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29869" y="5097121"/>
            <a:ext cx="309329" cy="309329"/>
            <a:chOff x="3516018" y="2226743"/>
            <a:chExt cx="309329" cy="309329"/>
          </a:xfrm>
        </p:grpSpPr>
        <p:sp>
          <p:nvSpPr>
            <p:cNvPr id="70" name="Oval 69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870847" y="2158236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+H Serif" pitchFamily="18" charset="0"/>
              </a:rPr>
              <a:t>&lt;1 sec</a:t>
            </a:r>
          </a:p>
        </p:txBody>
      </p:sp>
    </p:spTree>
    <p:extLst>
      <p:ext uri="{BB962C8B-B14F-4D97-AF65-F5344CB8AC3E}">
        <p14:creationId xmlns:p14="http://schemas.microsoft.com/office/powerpoint/2010/main" val="33045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/>
      <p:bldP spid="10" grpId="0" animBg="1"/>
      <p:bldP spid="11" grpId="0" animBg="1"/>
      <p:bldP spid="12" grpId="0" animBg="1"/>
      <p:bldP spid="13" grpId="0" animBg="1"/>
      <p:bldP spid="18" grpId="0" animBg="1"/>
      <p:bldP spid="31" grpId="0"/>
      <p:bldP spid="32" grpId="0"/>
      <p:bldP spid="38" grpId="0"/>
      <p:bldP spid="40" grpId="0" animBg="1"/>
      <p:bldP spid="42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C1535A-0941-4E44-B641-54D28607E19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11450" y="1249680"/>
            <a:ext cx="1416510" cy="5029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Working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Directory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20610" y="1249680"/>
            <a:ext cx="1439370" cy="502920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.</a:t>
            </a:r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git</a:t>
            </a:r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direcotry</a:t>
            </a:r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 (Repository)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32251" y="1249680"/>
            <a:ext cx="1416510" cy="50292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F34F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Staging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Area</a:t>
            </a:r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019705" y="1752600"/>
            <a:ext cx="0" cy="2339340"/>
          </a:xfrm>
          <a:prstGeom prst="line">
            <a:avLst/>
          </a:prstGeom>
          <a:ln w="12700">
            <a:solidFill>
              <a:srgbClr val="007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48531" y="1752600"/>
            <a:ext cx="0" cy="2339340"/>
          </a:xfrm>
          <a:prstGeom prst="line">
            <a:avLst/>
          </a:prstGeom>
          <a:ln w="12700">
            <a:solidFill>
              <a:srgbClr val="007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40295" y="1752600"/>
            <a:ext cx="0" cy="2339340"/>
          </a:xfrm>
          <a:prstGeom prst="line">
            <a:avLst/>
          </a:prstGeom>
          <a:ln w="12700">
            <a:solidFill>
              <a:srgbClr val="007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2019705" y="1874520"/>
            <a:ext cx="2420801" cy="4114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Stage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448531" y="3200400"/>
            <a:ext cx="2299789" cy="4114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Commit</a:t>
            </a:r>
          </a:p>
        </p:txBody>
      </p:sp>
      <p:sp>
        <p:nvSpPr>
          <p:cNvPr id="14" name="Right Arrow 13"/>
          <p:cNvSpPr/>
          <p:nvPr/>
        </p:nvSpPr>
        <p:spPr>
          <a:xfrm flipH="1">
            <a:off x="4435477" y="2508196"/>
            <a:ext cx="2296821" cy="4114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E+H Serif" pitchFamily="18" charset="0"/>
              </a:rPr>
              <a:t>Unstage</a:t>
            </a:r>
            <a:endParaRPr lang="en-US" sz="2000" dirty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027730" y="3191854"/>
            <a:ext cx="2420801" cy="4114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Stage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49920" y="1173128"/>
            <a:ext cx="7973999" cy="4752057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344003" y="4381500"/>
            <a:ext cx="1109637" cy="1788852"/>
            <a:chOff x="1606378" y="2100648"/>
            <a:chExt cx="1383957" cy="2244821"/>
          </a:xfrm>
        </p:grpSpPr>
        <p:sp>
          <p:nvSpPr>
            <p:cNvPr id="28" name="Rounded Rectangle 27"/>
            <p:cNvSpPr/>
            <p:nvPr/>
          </p:nvSpPr>
          <p:spPr>
            <a:xfrm>
              <a:off x="1729940" y="2281889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606378" y="2100648"/>
              <a:ext cx="1383957" cy="224482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736130" y="3015068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B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736130" y="3711186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C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57742" y="4373259"/>
            <a:ext cx="1073589" cy="1797092"/>
            <a:chOff x="3323968" y="2100647"/>
            <a:chExt cx="1383957" cy="2244821"/>
          </a:xfrm>
        </p:grpSpPr>
        <p:sp>
          <p:nvSpPr>
            <p:cNvPr id="33" name="Rounded Rectangle 32"/>
            <p:cNvSpPr/>
            <p:nvPr/>
          </p:nvSpPr>
          <p:spPr>
            <a:xfrm>
              <a:off x="3447530" y="2281888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23968" y="2100647"/>
              <a:ext cx="1383957" cy="224482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453720" y="3015067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B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53720" y="3711185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C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cxnSp>
        <p:nvCxnSpPr>
          <p:cNvPr id="37" name="Straight Arrow Connector 36"/>
          <p:cNvCxnSpPr>
            <a:stCxn id="29" idx="3"/>
            <a:endCxn id="34" idx="1"/>
          </p:cNvCxnSpPr>
          <p:nvPr/>
        </p:nvCxnSpPr>
        <p:spPr>
          <a:xfrm flipV="1">
            <a:off x="2453640" y="5271805"/>
            <a:ext cx="1004102" cy="412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498910" y="4373260"/>
            <a:ext cx="1073589" cy="1797092"/>
            <a:chOff x="3323968" y="2100647"/>
            <a:chExt cx="1383957" cy="2244821"/>
          </a:xfrm>
        </p:grpSpPr>
        <p:sp>
          <p:nvSpPr>
            <p:cNvPr id="46" name="Rounded Rectangle 45"/>
            <p:cNvSpPr/>
            <p:nvPr/>
          </p:nvSpPr>
          <p:spPr>
            <a:xfrm>
              <a:off x="3447530" y="2281888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An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323968" y="2100647"/>
              <a:ext cx="1383957" cy="224482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453720" y="3015067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</a:t>
              </a:r>
              <a:r>
                <a:rPr lang="en-US" sz="1200" dirty="0" err="1">
                  <a:solidFill>
                    <a:schemeClr val="tx1"/>
                  </a:solidFill>
                  <a:latin typeface="E+H Serif" pitchFamily="18" charset="0"/>
                </a:rPr>
                <a:t>Bn</a:t>
              </a:r>
              <a:endParaRPr lang="en-US" sz="1200" cap="all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453720" y="3711185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</a:t>
              </a:r>
              <a:r>
                <a:rPr lang="en-US" sz="1200" dirty="0" err="1">
                  <a:solidFill>
                    <a:schemeClr val="tx1"/>
                  </a:solidFill>
                  <a:latin typeface="E+H Serif" pitchFamily="18" charset="0"/>
                </a:rPr>
                <a:t>Dm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4541520" y="5236592"/>
            <a:ext cx="1014291" cy="412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84620" y="5228352"/>
            <a:ext cx="1014291" cy="412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3512" y="4671641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9768" y="4114800"/>
            <a:ext cx="533769" cy="495881"/>
            <a:chOff x="2289288" y="4091940"/>
            <a:chExt cx="533769" cy="495881"/>
          </a:xfrm>
        </p:grpSpPr>
        <p:pic>
          <p:nvPicPr>
            <p:cNvPr id="55" name="Picture 2" descr="D:\1Data\public\i00109058\EH\GitPresentation\fold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88" y="4091940"/>
              <a:ext cx="495881" cy="49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401" y="4196566"/>
              <a:ext cx="364656" cy="325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2521251" y="212129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18721" y="2817899"/>
            <a:ext cx="178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64978" y="3487202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11486" y="354456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757694" y="2212381"/>
            <a:ext cx="309329" cy="309329"/>
            <a:chOff x="3516018" y="2226743"/>
            <a:chExt cx="309329" cy="309329"/>
          </a:xfrm>
        </p:grpSpPr>
        <p:sp>
          <p:nvSpPr>
            <p:cNvPr id="44" name="Oval 43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317163" y="2864310"/>
            <a:ext cx="293487" cy="309329"/>
            <a:chOff x="3516018" y="2226743"/>
            <a:chExt cx="309329" cy="309329"/>
          </a:xfrm>
        </p:grpSpPr>
        <p:sp>
          <p:nvSpPr>
            <p:cNvPr id="60" name="Oval 59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04040" y="3532592"/>
            <a:ext cx="309329" cy="309329"/>
            <a:chOff x="3516018" y="2226743"/>
            <a:chExt cx="309329" cy="309329"/>
          </a:xfrm>
        </p:grpSpPr>
        <p:sp>
          <p:nvSpPr>
            <p:cNvPr id="65" name="Oval 64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78566" y="3589813"/>
            <a:ext cx="309329" cy="309329"/>
            <a:chOff x="3516018" y="2226743"/>
            <a:chExt cx="309329" cy="309329"/>
          </a:xfrm>
        </p:grpSpPr>
        <p:sp>
          <p:nvSpPr>
            <p:cNvPr id="70" name="Oval 69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74" name="Right Arrow 13">
            <a:extLst>
              <a:ext uri="{FF2B5EF4-FFF2-40B4-BE49-F238E27FC236}">
                <a16:creationId xmlns:a16="http://schemas.microsoft.com/office/drawing/2014/main" id="{037E9590-4DED-44D5-8922-27E917E29AA5}"/>
              </a:ext>
            </a:extLst>
          </p:cNvPr>
          <p:cNvSpPr/>
          <p:nvPr/>
        </p:nvSpPr>
        <p:spPr>
          <a:xfrm flipH="1">
            <a:off x="2019705" y="2501894"/>
            <a:ext cx="2433884" cy="4114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Checkout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B7B41F-1DD7-4AA5-B9EB-387CC151ABD4}"/>
              </a:ext>
            </a:extLst>
          </p:cNvPr>
          <p:cNvSpPr txBox="1"/>
          <p:nvPr/>
        </p:nvSpPr>
        <p:spPr>
          <a:xfrm>
            <a:off x="1884677" y="2811597"/>
            <a:ext cx="218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5AEE30-F3D2-4C4D-ABEB-94D45E4675CF}"/>
              </a:ext>
            </a:extLst>
          </p:cNvPr>
          <p:cNvGrpSpPr/>
          <p:nvPr/>
        </p:nvGrpSpPr>
        <p:grpSpPr>
          <a:xfrm>
            <a:off x="4020940" y="2858008"/>
            <a:ext cx="311001" cy="309329"/>
            <a:chOff x="3516018" y="2226743"/>
            <a:chExt cx="309329" cy="30932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FAE1EFB-9A05-4FD6-BE62-4D5B8B600162}"/>
                </a:ext>
              </a:extLst>
            </p:cNvPr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42BFA-6E89-4228-AED2-8F82AE852E9F}"/>
                </a:ext>
              </a:extLst>
            </p:cNvPr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43BFD6-D0A2-475D-994C-3CBD964D923D}"/>
                </a:ext>
              </a:extLst>
            </p:cNvPr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2B9B2C0-FB45-4101-B814-AC42C321AE9B}"/>
                </a:ext>
              </a:extLst>
            </p:cNvPr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24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46 L 0.23316 0.0004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16 0.00046 L 0.66354 0.0004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uiExpand="1" build="p"/>
      <p:bldP spid="52" grpId="0"/>
      <p:bldP spid="39" grpId="0"/>
      <p:bldP spid="40" grpId="0"/>
      <p:bldP spid="41" grpId="0"/>
      <p:bldP spid="42" grpId="0"/>
      <p:bldP spid="74" grpId="0" animBg="1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look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70C783E5-36DC-4A16-BE86-AC93DCA5E5AB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082198" y="1487085"/>
            <a:ext cx="1109637" cy="1788852"/>
            <a:chOff x="1606378" y="2100648"/>
            <a:chExt cx="1383957" cy="2244821"/>
          </a:xfrm>
        </p:grpSpPr>
        <p:sp>
          <p:nvSpPr>
            <p:cNvPr id="99" name="Rounded Rectangle 98"/>
            <p:cNvSpPr/>
            <p:nvPr/>
          </p:nvSpPr>
          <p:spPr>
            <a:xfrm>
              <a:off x="1729940" y="2281889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606378" y="2100648"/>
              <a:ext cx="1383957" cy="224482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736130" y="3015068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B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1736130" y="3711186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206126" y="1487085"/>
            <a:ext cx="1073589" cy="1797092"/>
            <a:chOff x="3323968" y="2100647"/>
            <a:chExt cx="1383957" cy="2244821"/>
          </a:xfrm>
        </p:grpSpPr>
        <p:sp>
          <p:nvSpPr>
            <p:cNvPr id="104" name="Rounded Rectangle 103"/>
            <p:cNvSpPr/>
            <p:nvPr/>
          </p:nvSpPr>
          <p:spPr>
            <a:xfrm>
              <a:off x="3447530" y="2281888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323968" y="2100647"/>
              <a:ext cx="1383957" cy="224482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3453720" y="3015067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B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453720" y="3711185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C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cxnSp>
        <p:nvCxnSpPr>
          <p:cNvPr id="108" name="Straight Arrow Connector 107"/>
          <p:cNvCxnSpPr>
            <a:stCxn id="100" idx="3"/>
            <a:endCxn id="105" idx="1"/>
          </p:cNvCxnSpPr>
          <p:nvPr/>
        </p:nvCxnSpPr>
        <p:spPr>
          <a:xfrm>
            <a:off x="2191835" y="2381511"/>
            <a:ext cx="1014291" cy="412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7389505" y="1478845"/>
            <a:ext cx="1073589" cy="1797092"/>
            <a:chOff x="3323968" y="2100647"/>
            <a:chExt cx="1383957" cy="2244821"/>
          </a:xfrm>
        </p:grpSpPr>
        <p:sp>
          <p:nvSpPr>
            <p:cNvPr id="110" name="Rounded Rectangle 109"/>
            <p:cNvSpPr/>
            <p:nvPr/>
          </p:nvSpPr>
          <p:spPr>
            <a:xfrm>
              <a:off x="3447530" y="2281888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An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323968" y="2100647"/>
              <a:ext cx="1383957" cy="224482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3453720" y="3015067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</a:t>
              </a:r>
              <a:r>
                <a:rPr lang="en-US" sz="1200" dirty="0" err="1">
                  <a:solidFill>
                    <a:schemeClr val="tx1"/>
                  </a:solidFill>
                  <a:latin typeface="E+H Serif" pitchFamily="18" charset="0"/>
                </a:rPr>
                <a:t>Bn</a:t>
              </a:r>
              <a:endParaRPr lang="en-US" sz="1200" cap="all" dirty="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3453720" y="3711185"/>
              <a:ext cx="1136831" cy="53546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</a:t>
              </a:r>
              <a:r>
                <a:rPr lang="en-US" sz="1200" dirty="0" err="1">
                  <a:solidFill>
                    <a:schemeClr val="tx1"/>
                  </a:solidFill>
                  <a:latin typeface="E+H Serif" pitchFamily="18" charset="0"/>
                </a:rPr>
                <a:t>Cn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>
            <a:off x="4279715" y="2342177"/>
            <a:ext cx="1014291" cy="412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375215" y="2333937"/>
            <a:ext cx="1014291" cy="412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471707" y="1777226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8334155" y="1216284"/>
            <a:ext cx="533769" cy="495881"/>
            <a:chOff x="1751452" y="3109662"/>
            <a:chExt cx="372789" cy="346328"/>
          </a:xfrm>
        </p:grpSpPr>
        <p:pic>
          <p:nvPicPr>
            <p:cNvPr id="118" name="Picture 2" descr="D:\1Data\public\i00109058\EH\GitPresentation\fold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452" y="3109662"/>
              <a:ext cx="346328" cy="34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562" y="3182734"/>
              <a:ext cx="254679" cy="2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Oval 79"/>
          <p:cNvSpPr/>
          <p:nvPr/>
        </p:nvSpPr>
        <p:spPr>
          <a:xfrm>
            <a:off x="1884893" y="4229533"/>
            <a:ext cx="506855" cy="5068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048949" y="4229533"/>
            <a:ext cx="506855" cy="5068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591926" y="4229533"/>
            <a:ext cx="506855" cy="5068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85" name="Straight Arrow Connector 84"/>
          <p:cNvCxnSpPr>
            <a:stCxn id="80" idx="6"/>
            <a:endCxn id="81" idx="2"/>
          </p:cNvCxnSpPr>
          <p:nvPr/>
        </p:nvCxnSpPr>
        <p:spPr>
          <a:xfrm>
            <a:off x="2391748" y="4482960"/>
            <a:ext cx="65720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555804" y="4482960"/>
            <a:ext cx="65720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934725" y="4482960"/>
            <a:ext cx="65720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9582" y="3777753"/>
            <a:ext cx="1062915" cy="1725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6934474" y="4018167"/>
            <a:ext cx="455031" cy="422732"/>
            <a:chOff x="1751452" y="3109662"/>
            <a:chExt cx="372789" cy="346328"/>
          </a:xfrm>
        </p:grpSpPr>
        <p:pic>
          <p:nvPicPr>
            <p:cNvPr id="123" name="Picture 2" descr="D:\1Data\public\i00109058\EH\GitPresentation\fold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452" y="3109662"/>
              <a:ext cx="346328" cy="34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562" y="3182734"/>
              <a:ext cx="254679" cy="2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Rounded Rectangular Callout 126"/>
          <p:cNvSpPr/>
          <p:nvPr/>
        </p:nvSpPr>
        <p:spPr>
          <a:xfrm>
            <a:off x="3404925" y="4898791"/>
            <a:ext cx="1267279" cy="852432"/>
          </a:xfrm>
          <a:prstGeom prst="wedgeRoundRectCallout">
            <a:avLst>
              <a:gd name="adj1" fmla="val -44222"/>
              <a:gd name="adj2" fmla="val -82274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SHA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Author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Date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Comment</a:t>
            </a:r>
          </a:p>
        </p:txBody>
      </p:sp>
      <p:sp>
        <p:nvSpPr>
          <p:cNvPr id="128" name="Rounded Rectangular Callout 127"/>
          <p:cNvSpPr/>
          <p:nvPr/>
        </p:nvSpPr>
        <p:spPr>
          <a:xfrm>
            <a:off x="6959552" y="4900187"/>
            <a:ext cx="1267279" cy="852432"/>
          </a:xfrm>
          <a:prstGeom prst="wedgeRoundRectCallout">
            <a:avLst>
              <a:gd name="adj1" fmla="val -44222"/>
              <a:gd name="adj2" fmla="val -82274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SHA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Author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Date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Comment</a:t>
            </a:r>
          </a:p>
        </p:txBody>
      </p:sp>
      <p:sp>
        <p:nvSpPr>
          <p:cNvPr id="129" name="Rounded Rectangular Callout 128"/>
          <p:cNvSpPr/>
          <p:nvPr/>
        </p:nvSpPr>
        <p:spPr>
          <a:xfrm>
            <a:off x="678544" y="5030667"/>
            <a:ext cx="1267279" cy="852432"/>
          </a:xfrm>
          <a:prstGeom prst="wedgeRoundRectCallout">
            <a:avLst>
              <a:gd name="adj1" fmla="val 61085"/>
              <a:gd name="adj2" fmla="val -88072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SHA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Author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Date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52011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80" grpId="0" animBg="1"/>
      <p:bldP spid="81" grpId="0" animBg="1"/>
      <p:bldP spid="83" grpId="0" animBg="1"/>
      <p:bldP spid="121" grpId="0"/>
      <p:bldP spid="127" grpId="0" animBg="1"/>
      <p:bldP spid="128" grpId="0" animBg="1"/>
      <p:bldP spid="1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a branch???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75193F25-38F3-4F4B-BBD4-A237E350439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60073" y="4023660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04259" y="4023660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9" name="Straight Arrow Connector 28"/>
          <p:cNvCxnSpPr>
            <a:stCxn id="6" idx="6"/>
            <a:endCxn id="28" idx="2"/>
          </p:cNvCxnSpPr>
          <p:nvPr/>
        </p:nvCxnSpPr>
        <p:spPr>
          <a:xfrm>
            <a:off x="5553083" y="4320166"/>
            <a:ext cx="751176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614218" y="4000740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4207228" y="4297245"/>
            <a:ext cx="751176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281180" y="4023660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4" name="Straight Arrow Connector 53"/>
          <p:cNvCxnSpPr>
            <a:stCxn id="53" idx="6"/>
          </p:cNvCxnSpPr>
          <p:nvPr/>
        </p:nvCxnSpPr>
        <p:spPr>
          <a:xfrm>
            <a:off x="2874191" y="4320166"/>
            <a:ext cx="751176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1Data\public\i00109058\EH\GitPresentation\fold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88" y="3825578"/>
            <a:ext cx="494588" cy="4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60" y="3929932"/>
            <a:ext cx="363705" cy="3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816962" y="3017473"/>
            <a:ext cx="1567603" cy="1015712"/>
            <a:chOff x="5816962" y="2493598"/>
            <a:chExt cx="1567603" cy="1015712"/>
          </a:xfrm>
        </p:grpSpPr>
        <p:cxnSp>
          <p:nvCxnSpPr>
            <p:cNvPr id="37" name="Straight Arrow Connector 36"/>
            <p:cNvCxnSpPr>
              <a:stCxn id="50" idx="2"/>
              <a:endCxn id="28" idx="0"/>
            </p:cNvCxnSpPr>
            <p:nvPr/>
          </p:nvCxnSpPr>
          <p:spPr>
            <a:xfrm>
              <a:off x="6600764" y="3001595"/>
              <a:ext cx="1" cy="5077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5816962" y="2493598"/>
              <a:ext cx="1567603" cy="507997"/>
            </a:xfrm>
            <a:prstGeom prst="roundRect">
              <a:avLst/>
            </a:prstGeom>
            <a:solidFill>
              <a:srgbClr val="F34F29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master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82147" y="2124835"/>
            <a:ext cx="1221180" cy="679182"/>
            <a:chOff x="5765340" y="1763758"/>
            <a:chExt cx="1221180" cy="679182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5765340" y="1763758"/>
              <a:ext cx="1039713" cy="679182"/>
            </a:xfrm>
            <a:prstGeom prst="wedgeRoundRectCallout">
              <a:avLst>
                <a:gd name="adj1" fmla="val -66233"/>
                <a:gd name="adj2" fmla="val 91308"/>
                <a:gd name="adj3" fmla="val 166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E+H Serif" pitchFamily="18" charset="0"/>
                </a:rPr>
                <a:t>FILE</a:t>
              </a:r>
            </a:p>
          </p:txBody>
        </p:sp>
        <p:pic>
          <p:nvPicPr>
            <p:cNvPr id="63" name="Picture 2" descr="D:\1Data\public\i00109058\EH\GitPresentation\512px-File_alt_font_awesom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997" y="1763758"/>
              <a:ext cx="499523" cy="499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Oval 63"/>
          <p:cNvSpPr/>
          <p:nvPr/>
        </p:nvSpPr>
        <p:spPr>
          <a:xfrm>
            <a:off x="967245" y="4023661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65" name="Straight Arrow Connector 64"/>
          <p:cNvCxnSpPr>
            <a:stCxn id="64" idx="6"/>
            <a:endCxn id="53" idx="2"/>
          </p:cNvCxnSpPr>
          <p:nvPr/>
        </p:nvCxnSpPr>
        <p:spPr>
          <a:xfrm flipV="1">
            <a:off x="1560256" y="4320166"/>
            <a:ext cx="720924" cy="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new branch?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F4528AC2-4626-4154-8104-DC90B6EC36F8}" type="slidenum">
              <a:rPr lang="en-US" smtClean="0"/>
              <a:t>15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94399" y="307526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16779" y="307526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7" name="Straight Arrow Connector 16"/>
          <p:cNvCxnSpPr>
            <a:stCxn id="15" idx="6"/>
            <a:endCxn id="16" idx="2"/>
          </p:cNvCxnSpPr>
          <p:nvPr/>
        </p:nvCxnSpPr>
        <p:spPr>
          <a:xfrm>
            <a:off x="4489556" y="3322842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0"/>
            <a:endCxn id="16" idx="3"/>
          </p:cNvCxnSpPr>
          <p:nvPr/>
        </p:nvCxnSpPr>
        <p:spPr>
          <a:xfrm flipV="1">
            <a:off x="4462315" y="3497907"/>
            <a:ext cx="726978" cy="5798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07850" y="4077734"/>
            <a:ext cx="1308929" cy="4241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sp>
        <p:nvSpPr>
          <p:cNvPr id="20" name="Oval 19"/>
          <p:cNvSpPr/>
          <p:nvPr/>
        </p:nvSpPr>
        <p:spPr>
          <a:xfrm>
            <a:off x="2870626" y="3056126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3365783" y="3303704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7556" y="307526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3" name="Straight Arrow Connector 22"/>
          <p:cNvCxnSpPr>
            <a:stCxn id="22" idx="6"/>
          </p:cNvCxnSpPr>
          <p:nvPr/>
        </p:nvCxnSpPr>
        <p:spPr>
          <a:xfrm>
            <a:off x="2252712" y="3322842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55188" y="3099651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425241" y="2915050"/>
            <a:ext cx="444529" cy="412976"/>
            <a:chOff x="1751452" y="3109662"/>
            <a:chExt cx="372789" cy="346328"/>
          </a:xfrm>
        </p:grpSpPr>
        <p:pic>
          <p:nvPicPr>
            <p:cNvPr id="33" name="Picture 2" descr="D:\1Data\public\i00109058\EH\GitPresentation\fold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452" y="3109662"/>
              <a:ext cx="346328" cy="34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562" y="3182734"/>
              <a:ext cx="254679" cy="2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>
            <a:off x="1150345" y="3328026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5460" y="111014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</a:t>
            </a:r>
          </a:p>
        </p:txBody>
      </p:sp>
      <p:cxnSp>
        <p:nvCxnSpPr>
          <p:cNvPr id="38" name="Straight Arrow Connector 37"/>
          <p:cNvCxnSpPr>
            <a:endCxn id="16" idx="5"/>
          </p:cNvCxnSpPr>
          <p:nvPr/>
        </p:nvCxnSpPr>
        <p:spPr>
          <a:xfrm flipH="1" flipV="1">
            <a:off x="5539422" y="3497907"/>
            <a:ext cx="832967" cy="5798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1893" y="1441137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0950" y="1430334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71930" y="1106345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721765" y="1151735"/>
            <a:ext cx="309329" cy="309329"/>
            <a:chOff x="3516018" y="2226743"/>
            <a:chExt cx="309329" cy="309329"/>
          </a:xfrm>
        </p:grpSpPr>
        <p:sp>
          <p:nvSpPr>
            <p:cNvPr id="71" name="Oval 70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076215" y="1485249"/>
            <a:ext cx="309329" cy="309329"/>
            <a:chOff x="3516018" y="2226743"/>
            <a:chExt cx="309329" cy="309329"/>
          </a:xfrm>
        </p:grpSpPr>
        <p:sp>
          <p:nvSpPr>
            <p:cNvPr id="44" name="Oval 43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5717925" y="4077735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717924" y="4077733"/>
            <a:ext cx="1308929" cy="4241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52713" y="5381301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–b feature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91443" y="5245426"/>
            <a:ext cx="13644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 in 1</a:t>
            </a:r>
          </a:p>
        </p:txBody>
      </p:sp>
    </p:spTree>
    <p:extLst>
      <p:ext uri="{BB962C8B-B14F-4D97-AF65-F5344CB8AC3E}">
        <p14:creationId xmlns:p14="http://schemas.microsoft.com/office/powerpoint/2010/main" val="41478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1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3CE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1" grpId="0"/>
      <p:bldP spid="42" grpId="0"/>
      <p:bldP spid="55" grpId="0" animBg="1"/>
      <p:bldP spid="57" grpId="0" animBg="1"/>
      <p:bldP spid="3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for us – new branch?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8C01D9AC-E66C-43FF-A5E1-2CBD882EEEAE}" type="slidenum">
              <a:rPr lang="en-US" smtClean="0"/>
              <a:t>16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38913" y="295556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7" name="Straight Arrow Connector 16"/>
          <p:cNvCxnSpPr>
            <a:stCxn id="15" idx="6"/>
            <a:endCxn id="16" idx="2"/>
          </p:cNvCxnSpPr>
          <p:nvPr/>
        </p:nvCxnSpPr>
        <p:spPr>
          <a:xfrm>
            <a:off x="3834070" y="3203146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0"/>
            <a:endCxn id="16" idx="3"/>
          </p:cNvCxnSpPr>
          <p:nvPr/>
        </p:nvCxnSpPr>
        <p:spPr>
          <a:xfrm flipV="1">
            <a:off x="2710297" y="3378211"/>
            <a:ext cx="1823510" cy="6122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055832" y="3990498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sp>
        <p:nvSpPr>
          <p:cNvPr id="20" name="Oval 19"/>
          <p:cNvSpPr/>
          <p:nvPr/>
        </p:nvSpPr>
        <p:spPr>
          <a:xfrm>
            <a:off x="2215140" y="293643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2710297" y="3184008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02070" y="295556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3" name="Straight Arrow Connector 22"/>
          <p:cNvCxnSpPr>
            <a:stCxn id="22" idx="6"/>
          </p:cNvCxnSpPr>
          <p:nvPr/>
        </p:nvCxnSpPr>
        <p:spPr>
          <a:xfrm>
            <a:off x="1597226" y="3203146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82545" y="2974771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72963" y="2974771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944347" y="320321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5" idx="6"/>
            <a:endCxn id="28" idx="2"/>
          </p:cNvCxnSpPr>
          <p:nvPr/>
        </p:nvCxnSpPr>
        <p:spPr>
          <a:xfrm>
            <a:off x="6068120" y="3222350"/>
            <a:ext cx="614425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61293" y="295556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54406" y="2809373"/>
            <a:ext cx="1308929" cy="1605296"/>
            <a:chOff x="4054406" y="2809373"/>
            <a:chExt cx="1308929" cy="1605296"/>
          </a:xfrm>
        </p:grpSpPr>
        <p:cxnSp>
          <p:nvCxnSpPr>
            <p:cNvPr id="38" name="Straight Arrow Connector 37"/>
            <p:cNvCxnSpPr>
              <a:stCxn id="39" idx="0"/>
              <a:endCxn id="16" idx="4"/>
            </p:cNvCxnSpPr>
            <p:nvPr/>
          </p:nvCxnSpPr>
          <p:spPr>
            <a:xfrm flipV="1">
              <a:off x="4708871" y="3450725"/>
              <a:ext cx="1" cy="5397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4054406" y="2809373"/>
              <a:ext cx="1308929" cy="1605296"/>
              <a:chOff x="4054406" y="2809373"/>
              <a:chExt cx="1308929" cy="160529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4054406" y="3990498"/>
                <a:ext cx="1308929" cy="424171"/>
              </a:xfrm>
              <a:prstGeom prst="roundRect">
                <a:avLst/>
              </a:prstGeom>
              <a:solidFill>
                <a:srgbClr val="F34F29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E+H Serif" pitchFamily="18" charset="0"/>
                  </a:rPr>
                  <a:t>feature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4738246" y="2809373"/>
                <a:ext cx="444529" cy="412976"/>
                <a:chOff x="1751452" y="3109662"/>
                <a:chExt cx="372789" cy="346328"/>
              </a:xfrm>
            </p:grpSpPr>
            <p:pic>
              <p:nvPicPr>
                <p:cNvPr id="33" name="Picture 2" descr="D:\1Data\public\i00109058\EH\GitPresentation\folder-icon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1452" y="3109662"/>
                  <a:ext cx="346328" cy="34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3" descr="D:\1Data\public\i00109058\EH\GitPresentation\man_profile_small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9562" y="3182734"/>
                  <a:ext cx="254679" cy="2273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4774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11979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9 0.00278 L 0.24167 0.00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Where are we?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75193F25-38F3-4F4B-BBD4-A237E350439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60073" y="3936282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04259" y="3936282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9" name="Straight Arrow Connector 28"/>
          <p:cNvCxnSpPr>
            <a:stCxn id="6" idx="6"/>
            <a:endCxn id="28" idx="2"/>
          </p:cNvCxnSpPr>
          <p:nvPr/>
        </p:nvCxnSpPr>
        <p:spPr>
          <a:xfrm>
            <a:off x="5553083" y="4232788"/>
            <a:ext cx="751176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614218" y="3913362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4207228" y="4209867"/>
            <a:ext cx="751176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281180" y="3936282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4" name="Straight Arrow Connector 53"/>
          <p:cNvCxnSpPr>
            <a:stCxn id="53" idx="6"/>
          </p:cNvCxnSpPr>
          <p:nvPr/>
        </p:nvCxnSpPr>
        <p:spPr>
          <a:xfrm>
            <a:off x="2874191" y="4232788"/>
            <a:ext cx="751176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1Data\public\i00109058\EH\GitPresentation\fold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88" y="3738200"/>
            <a:ext cx="494588" cy="4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60" y="3842554"/>
            <a:ext cx="363705" cy="3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816962" y="2930095"/>
            <a:ext cx="1567603" cy="1016126"/>
            <a:chOff x="5816962" y="2493598"/>
            <a:chExt cx="1567603" cy="1016126"/>
          </a:xfrm>
        </p:grpSpPr>
        <p:cxnSp>
          <p:nvCxnSpPr>
            <p:cNvPr id="37" name="Straight Arrow Connector 36"/>
            <p:cNvCxnSpPr>
              <a:stCxn id="50" idx="2"/>
              <a:endCxn id="28" idx="0"/>
            </p:cNvCxnSpPr>
            <p:nvPr/>
          </p:nvCxnSpPr>
          <p:spPr>
            <a:xfrm>
              <a:off x="6600764" y="3001595"/>
              <a:ext cx="1" cy="508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5816962" y="2493598"/>
              <a:ext cx="1567603" cy="507997"/>
            </a:xfrm>
            <a:prstGeom prst="roundRect">
              <a:avLst/>
            </a:prstGeom>
            <a:solidFill>
              <a:srgbClr val="F34F29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feature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032385" y="2059934"/>
            <a:ext cx="1221180" cy="679182"/>
            <a:chOff x="5765340" y="1763758"/>
            <a:chExt cx="1221180" cy="679182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5765340" y="1763758"/>
              <a:ext cx="1039713" cy="679182"/>
            </a:xfrm>
            <a:prstGeom prst="wedgeRoundRectCallout">
              <a:avLst>
                <a:gd name="adj1" fmla="val -66233"/>
                <a:gd name="adj2" fmla="val 91308"/>
                <a:gd name="adj3" fmla="val 166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E+H Serif" pitchFamily="18" charset="0"/>
                </a:rPr>
                <a:t>FILE</a:t>
              </a:r>
            </a:p>
          </p:txBody>
        </p:sp>
        <p:pic>
          <p:nvPicPr>
            <p:cNvPr id="63" name="Picture 2" descr="D:\1Data\public\i00109058\EH\GitPresentation\512px-File_alt_font_awesome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997" y="1763758"/>
              <a:ext cx="499523" cy="499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Oval 63"/>
          <p:cNvSpPr/>
          <p:nvPr/>
        </p:nvSpPr>
        <p:spPr>
          <a:xfrm>
            <a:off x="967245" y="3936283"/>
            <a:ext cx="593011" cy="5930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65" name="Straight Arrow Connector 64"/>
          <p:cNvCxnSpPr>
            <a:stCxn id="64" idx="6"/>
            <a:endCxn id="53" idx="2"/>
          </p:cNvCxnSpPr>
          <p:nvPr/>
        </p:nvCxnSpPr>
        <p:spPr>
          <a:xfrm flipV="1">
            <a:off x="1560256" y="4232788"/>
            <a:ext cx="720924" cy="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5" descr="D:\1Data\public\i00109058\EH\GitPresentation\45395748-confusion-people-with-navigation-arrows-and-question-mark-flat-icons-pictogram-isolated-on-white-ba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83" y="246612"/>
            <a:ext cx="725617" cy="7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3883400" y="2930095"/>
            <a:ext cx="1933562" cy="507997"/>
            <a:chOff x="3731000" y="2341198"/>
            <a:chExt cx="1933562" cy="507997"/>
          </a:xfrm>
        </p:grpSpPr>
        <p:cxnSp>
          <p:nvCxnSpPr>
            <p:cNvPr id="24" name="Straight Arrow Connector 23"/>
            <p:cNvCxnSpPr>
              <a:stCxn id="25" idx="3"/>
              <a:endCxn id="50" idx="1"/>
            </p:cNvCxnSpPr>
            <p:nvPr/>
          </p:nvCxnSpPr>
          <p:spPr>
            <a:xfrm>
              <a:off x="5298603" y="2595197"/>
              <a:ext cx="365959" cy="9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731000" y="2341198"/>
              <a:ext cx="1567603" cy="507997"/>
            </a:xfrm>
            <a:prstGeom prst="roundRect">
              <a:avLst/>
            </a:prstGeom>
            <a:solidFill>
              <a:srgbClr val="F34F29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HEAD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41779" y="1886373"/>
            <a:ext cx="1222464" cy="679182"/>
            <a:chOff x="5245483" y="1861120"/>
            <a:chExt cx="1222464" cy="679182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5245483" y="1861120"/>
              <a:ext cx="1039713" cy="679182"/>
            </a:xfrm>
            <a:prstGeom prst="wedgeRoundRectCallout">
              <a:avLst>
                <a:gd name="adj1" fmla="val 63856"/>
                <a:gd name="adj2" fmla="val 112345"/>
                <a:gd name="adj3" fmla="val 166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E+H Serif" pitchFamily="18" charset="0"/>
                </a:rPr>
                <a:t>FILE</a:t>
              </a:r>
            </a:p>
          </p:txBody>
        </p:sp>
        <p:pic>
          <p:nvPicPr>
            <p:cNvPr id="32" name="Picture 2" descr="D:\1Data\public\i00109058\EH\GitPresentation\512px-File_alt_font_awesome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24" y="1874749"/>
              <a:ext cx="499523" cy="499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12" y="2859356"/>
            <a:ext cx="363705" cy="3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>
            <a:stCxn id="69" idx="0"/>
            <a:endCxn id="51" idx="4"/>
          </p:cNvCxnSpPr>
          <p:nvPr/>
        </p:nvCxnSpPr>
        <p:spPr>
          <a:xfrm flipV="1">
            <a:off x="3910066" y="4506373"/>
            <a:ext cx="658" cy="527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190155" y="5033768"/>
            <a:ext cx="1439822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6608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go to another existing branch?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71111023-9C43-4DAA-9BDF-2D002D03291F}" type="slidenum">
              <a:rPr lang="en-US" smtClean="0"/>
              <a:t>18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7512" y="307526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09892" y="307526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7" name="Straight Arrow Connector 16"/>
          <p:cNvCxnSpPr>
            <a:stCxn id="15" idx="6"/>
            <a:endCxn id="16" idx="2"/>
          </p:cNvCxnSpPr>
          <p:nvPr/>
        </p:nvCxnSpPr>
        <p:spPr>
          <a:xfrm>
            <a:off x="4082669" y="3322842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0"/>
            <a:endCxn id="16" idx="4"/>
          </p:cNvCxnSpPr>
          <p:nvPr/>
        </p:nvCxnSpPr>
        <p:spPr>
          <a:xfrm flipV="1">
            <a:off x="4957469" y="3570421"/>
            <a:ext cx="2" cy="50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303004" y="4077733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sp>
        <p:nvSpPr>
          <p:cNvPr id="22" name="Oval 21"/>
          <p:cNvSpPr/>
          <p:nvPr/>
        </p:nvSpPr>
        <p:spPr>
          <a:xfrm>
            <a:off x="2473048" y="308377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3" name="Straight Arrow Connector 22"/>
          <p:cNvCxnSpPr>
            <a:stCxn id="22" idx="6"/>
          </p:cNvCxnSpPr>
          <p:nvPr/>
        </p:nvCxnSpPr>
        <p:spPr>
          <a:xfrm>
            <a:off x="2968204" y="3331352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70680" y="3108161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65837" y="3336536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0"/>
            <a:endCxn id="28" idx="4"/>
          </p:cNvCxnSpPr>
          <p:nvPr/>
        </p:nvCxnSpPr>
        <p:spPr>
          <a:xfrm flipH="1" flipV="1">
            <a:off x="7178723" y="3589624"/>
            <a:ext cx="1" cy="488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524259" y="4077732"/>
            <a:ext cx="1308929" cy="4241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</a:t>
            </a:r>
          </a:p>
        </p:txBody>
      </p:sp>
      <p:sp>
        <p:nvSpPr>
          <p:cNvPr id="28" name="Oval 27"/>
          <p:cNvSpPr/>
          <p:nvPr/>
        </p:nvSpPr>
        <p:spPr>
          <a:xfrm>
            <a:off x="6931144" y="309446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821562" y="309446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7" name="Straight Arrow Connector 46"/>
          <p:cNvCxnSpPr>
            <a:stCxn id="45" idx="6"/>
          </p:cNvCxnSpPr>
          <p:nvPr/>
        </p:nvCxnSpPr>
        <p:spPr>
          <a:xfrm>
            <a:off x="6316719" y="3342045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92946" y="3322907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5460" y="1087491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835090" y="1132881"/>
            <a:ext cx="309329" cy="309329"/>
            <a:chOff x="3516018" y="2226743"/>
            <a:chExt cx="309329" cy="309329"/>
          </a:xfrm>
        </p:grpSpPr>
        <p:sp>
          <p:nvSpPr>
            <p:cNvPr id="36" name="Oval 35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3141" y="2971346"/>
            <a:ext cx="444529" cy="412976"/>
            <a:chOff x="1751452" y="3109662"/>
            <a:chExt cx="372789" cy="346328"/>
          </a:xfrm>
        </p:grpSpPr>
        <p:pic>
          <p:nvPicPr>
            <p:cNvPr id="33" name="Picture 2" descr="D:\1Data\public\i00109058\EH\GitPresentation\fold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452" y="3109662"/>
              <a:ext cx="346328" cy="34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562" y="3182734"/>
              <a:ext cx="254679" cy="2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09" y="4018665"/>
            <a:ext cx="303690" cy="27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3CE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4792 4.07407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24583 4.44444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4F2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branches can I have?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BE86196-9F26-485A-86A3-CA91FB56DCE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Short answer: as many as you want.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Long answer: </a:t>
            </a:r>
          </a:p>
          <a:p>
            <a:pPr marL="0" indent="0">
              <a:buNone/>
            </a:pPr>
            <a:r>
              <a:rPr lang="en-US" dirty="0"/>
              <a:t>		~ (</a:t>
            </a:r>
            <a:r>
              <a:rPr lang="en-US" dirty="0" err="1"/>
              <a:t>freeHDD</a:t>
            </a:r>
            <a:r>
              <a:rPr lang="en-US" dirty="0"/>
              <a:t>-repo)/(deltaSize+40) </a:t>
            </a:r>
          </a:p>
          <a:p>
            <a:pPr marL="0" indent="0">
              <a:buNone/>
            </a:pPr>
            <a:r>
              <a:rPr lang="en-US" dirty="0"/>
              <a:t>Or simply for every commit.</a:t>
            </a:r>
          </a:p>
        </p:txBody>
      </p:sp>
    </p:spTree>
    <p:extLst>
      <p:ext uri="{BB962C8B-B14F-4D97-AF65-F5344CB8AC3E}">
        <p14:creationId xmlns:p14="http://schemas.microsoft.com/office/powerpoint/2010/main" val="43784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presentation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2BFB3B7C-6C4B-4D88-A23F-5A2BF4F9CEA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Introduction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Working locally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Working with remotes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Workflow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create a new branch?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EB8F9AE-4B78-4BCE-BC52-27C312D7BD9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460" y="1087491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At any revision!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5480" y="1487601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dirtyFix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</a:t>
            </a:r>
          </a:p>
        </p:txBody>
      </p:sp>
      <p:sp>
        <p:nvSpPr>
          <p:cNvPr id="9" name="Oval 8"/>
          <p:cNvSpPr/>
          <p:nvPr/>
        </p:nvSpPr>
        <p:spPr>
          <a:xfrm>
            <a:off x="3994399" y="370959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16779" y="370959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43403" y="3948808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18204" y="4171799"/>
            <a:ext cx="2" cy="50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463739" y="4679111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dirtyFix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0626" y="3690452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3365783" y="3938030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757556" y="370959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0" name="Straight Arrow Connector 19"/>
          <p:cNvCxnSpPr>
            <a:stCxn id="21" idx="0"/>
            <a:endCxn id="22" idx="4"/>
          </p:cNvCxnSpPr>
          <p:nvPr/>
        </p:nvCxnSpPr>
        <p:spPr>
          <a:xfrm flipH="1" flipV="1">
            <a:off x="7585610" y="4223950"/>
            <a:ext cx="1" cy="488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931146" y="4712058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</a:t>
            </a:r>
          </a:p>
        </p:txBody>
      </p:sp>
      <p:sp>
        <p:nvSpPr>
          <p:cNvPr id="22" name="Oval 21"/>
          <p:cNvSpPr/>
          <p:nvPr/>
        </p:nvSpPr>
        <p:spPr>
          <a:xfrm>
            <a:off x="7338031" y="372879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354900" y="3539150"/>
            <a:ext cx="444529" cy="412975"/>
            <a:chOff x="1751452" y="3109662"/>
            <a:chExt cx="372789" cy="346328"/>
          </a:xfrm>
        </p:grpSpPr>
        <p:pic>
          <p:nvPicPr>
            <p:cNvPr id="27" name="Picture 2" descr="D:\1Data\public\i00109058\EH\GitPresentation\fold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452" y="3109662"/>
              <a:ext cx="346328" cy="34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562" y="3182734"/>
              <a:ext cx="254679" cy="2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Oval 28"/>
          <p:cNvSpPr/>
          <p:nvPr/>
        </p:nvSpPr>
        <p:spPr>
          <a:xfrm>
            <a:off x="6228449" y="372879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0" name="Straight Arrow Connector 29"/>
          <p:cNvCxnSpPr>
            <a:stCxn id="29" idx="6"/>
          </p:cNvCxnSpPr>
          <p:nvPr/>
        </p:nvCxnSpPr>
        <p:spPr>
          <a:xfrm>
            <a:off x="6723606" y="397637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925328" y="2601966"/>
            <a:ext cx="1267279" cy="852432"/>
          </a:xfrm>
          <a:prstGeom prst="wedgeRoundRectCallout">
            <a:avLst>
              <a:gd name="adj1" fmla="val 108537"/>
              <a:gd name="adj2" fmla="val 9457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SHA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Author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Date</a:t>
            </a:r>
          </a:p>
          <a:p>
            <a:pPr marL="200025" indent="-200025">
              <a:buClr>
                <a:srgbClr val="007CAA"/>
              </a:buClr>
              <a:buSzPct val="100000"/>
              <a:buFont typeface="E+H Serif"/>
              <a:buChar char="•"/>
            </a:pPr>
            <a:r>
              <a:rPr lang="en-US" sz="1400" dirty="0">
                <a:solidFill>
                  <a:schemeClr val="tx1"/>
                </a:solidFill>
                <a:latin typeface="E+H Serif" pitchFamily="18" charset="0"/>
              </a:rPr>
              <a:t>Comment</a:t>
            </a:r>
          </a:p>
        </p:txBody>
      </p:sp>
      <p:pic>
        <p:nvPicPr>
          <p:cNvPr id="7170" name="Picture 2" descr="D:\1Data\public\i00109058\EH\GitPresentation\scratch_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65" y="1166193"/>
            <a:ext cx="436922" cy="4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5364357" y="4204745"/>
            <a:ext cx="2" cy="50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709892" y="4712057"/>
            <a:ext cx="1308929" cy="4241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9846" y="18636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dirtyFix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01226" y="3981555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89556" y="3955599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559576" y="1532991"/>
            <a:ext cx="309329" cy="309329"/>
            <a:chOff x="3516018" y="2226743"/>
            <a:chExt cx="309329" cy="309329"/>
          </a:xfrm>
        </p:grpSpPr>
        <p:sp>
          <p:nvSpPr>
            <p:cNvPr id="35" name="Oval 34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50247" y="1916002"/>
            <a:ext cx="309329" cy="309329"/>
            <a:chOff x="3516018" y="2226743"/>
            <a:chExt cx="309329" cy="309329"/>
          </a:xfrm>
        </p:grpSpPr>
        <p:sp>
          <p:nvSpPr>
            <p:cNvPr id="45" name="Oval 44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pic>
        <p:nvPicPr>
          <p:cNvPr id="49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76" y="4620045"/>
            <a:ext cx="303690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25105 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24896 2.96296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mph" presetSubtype="1" repeatCount="indefinit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3CE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4F2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  <p:bldP spid="33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current branch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0FCE559C-5C50-4298-BED2-3A77EB1EE02F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39933" y="339466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62313" y="339466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8937" y="3633878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16160" y="3375522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2" name="Straight Arrow Connector 11"/>
          <p:cNvCxnSpPr>
            <a:stCxn id="11" idx="6"/>
          </p:cNvCxnSpPr>
          <p:nvPr/>
        </p:nvCxnSpPr>
        <p:spPr>
          <a:xfrm>
            <a:off x="2711317" y="3623100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03090" y="339466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7" name="Straight Arrow Connector 16"/>
          <p:cNvCxnSpPr>
            <a:stCxn id="18" idx="0"/>
            <a:endCxn id="19" idx="4"/>
          </p:cNvCxnSpPr>
          <p:nvPr/>
        </p:nvCxnSpPr>
        <p:spPr>
          <a:xfrm flipH="1" flipV="1">
            <a:off x="6931144" y="3909020"/>
            <a:ext cx="1" cy="488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276680" y="4397128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</a:t>
            </a:r>
          </a:p>
        </p:txBody>
      </p:sp>
      <p:sp>
        <p:nvSpPr>
          <p:cNvPr id="19" name="Oval 18"/>
          <p:cNvSpPr/>
          <p:nvPr/>
        </p:nvSpPr>
        <p:spPr>
          <a:xfrm>
            <a:off x="6683565" y="341386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73983" y="341386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7" name="Straight Arrow Connector 26"/>
          <p:cNvCxnSpPr>
            <a:stCxn id="26" idx="6"/>
          </p:cNvCxnSpPr>
          <p:nvPr/>
        </p:nvCxnSpPr>
        <p:spPr>
          <a:xfrm>
            <a:off x="6069140" y="366144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1" idx="0"/>
          </p:cNvCxnSpPr>
          <p:nvPr/>
        </p:nvCxnSpPr>
        <p:spPr>
          <a:xfrm flipV="1">
            <a:off x="4709891" y="3889815"/>
            <a:ext cx="2" cy="50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055426" y="4397127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946760" y="3666625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35090" y="3640669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803669" y="199110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5" name="Straight Arrow Connector 34"/>
          <p:cNvCxnSpPr>
            <a:stCxn id="11" idx="7"/>
            <a:endCxn id="34" idx="2"/>
          </p:cNvCxnSpPr>
          <p:nvPr/>
        </p:nvCxnSpPr>
        <p:spPr>
          <a:xfrm flipV="1">
            <a:off x="2638803" y="2238686"/>
            <a:ext cx="1164866" cy="120935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69140" y="199110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966720" y="1991106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1" name="Straight Arrow Connector 40"/>
          <p:cNvCxnSpPr>
            <a:stCxn id="40" idx="6"/>
          </p:cNvCxnSpPr>
          <p:nvPr/>
        </p:nvCxnSpPr>
        <p:spPr>
          <a:xfrm>
            <a:off x="5461877" y="2238684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40" idx="2"/>
          </p:cNvCxnSpPr>
          <p:nvPr/>
        </p:nvCxnSpPr>
        <p:spPr>
          <a:xfrm flipV="1">
            <a:off x="4298826" y="2238685"/>
            <a:ext cx="667894" cy="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809274" y="2460370"/>
            <a:ext cx="1411962" cy="1410309"/>
            <a:chOff x="1809274" y="2460370"/>
            <a:chExt cx="1411962" cy="1410309"/>
          </a:xfrm>
        </p:grpSpPr>
        <p:grpSp>
          <p:nvGrpSpPr>
            <p:cNvPr id="75" name="Group 74"/>
            <p:cNvGrpSpPr/>
            <p:nvPr/>
          </p:nvGrpSpPr>
          <p:grpSpPr>
            <a:xfrm>
              <a:off x="1809274" y="2519436"/>
              <a:ext cx="1308929" cy="1351243"/>
              <a:chOff x="1809274" y="2519436"/>
              <a:chExt cx="1308929" cy="1351243"/>
            </a:xfrm>
          </p:grpSpPr>
          <p:cxnSp>
            <p:nvCxnSpPr>
              <p:cNvPr id="9" name="Straight Arrow Connector 8"/>
              <p:cNvCxnSpPr>
                <a:stCxn id="11" idx="4"/>
                <a:endCxn id="11" idx="4"/>
              </p:cNvCxnSpPr>
              <p:nvPr/>
            </p:nvCxnSpPr>
            <p:spPr>
              <a:xfrm>
                <a:off x="2463739" y="3870679"/>
                <a:ext cx="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1809274" y="2519436"/>
                <a:ext cx="1308929" cy="1114441"/>
                <a:chOff x="5027903" y="2401544"/>
                <a:chExt cx="931927" cy="793457"/>
              </a:xfrm>
            </p:grpSpPr>
            <p:cxnSp>
              <p:nvCxnSpPr>
                <p:cNvPr id="21" name="Straight Arrow Connector 20"/>
                <p:cNvCxnSpPr>
                  <a:stCxn id="23" idx="2"/>
                  <a:endCxn id="11" idx="0"/>
                </p:cNvCxnSpPr>
                <p:nvPr/>
              </p:nvCxnSpPr>
              <p:spPr>
                <a:xfrm>
                  <a:off x="5493867" y="2703544"/>
                  <a:ext cx="1" cy="3075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5562970" y="2900972"/>
                  <a:ext cx="316492" cy="294029"/>
                  <a:chOff x="1578289" y="3168005"/>
                  <a:chExt cx="372787" cy="346328"/>
                </a:xfrm>
              </p:grpSpPr>
              <p:pic>
                <p:nvPicPr>
                  <p:cNvPr id="24" name="Picture 2" descr="D:\1Data\public\i00109058\EH\GitPresentation\folder-icon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78289" y="3168005"/>
                    <a:ext cx="346329" cy="3463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3" descr="D:\1Data\public\i00109058\EH\GitPresentation\man_profile_small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96397" y="3241075"/>
                    <a:ext cx="254679" cy="22739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3" name="Rounded Rectangle 22"/>
                <p:cNvSpPr/>
                <p:nvPr/>
              </p:nvSpPr>
              <p:spPr>
                <a:xfrm>
                  <a:off x="5027903" y="2401544"/>
                  <a:ext cx="931927" cy="302000"/>
                </a:xfrm>
                <a:prstGeom prst="roundRect">
                  <a:avLst/>
                </a:prstGeom>
                <a:solidFill>
                  <a:srgbClr val="F34F29"/>
                </a:solidFill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err="1">
                      <a:solidFill>
                        <a:schemeClr val="tx1"/>
                      </a:solidFill>
                      <a:latin typeface="E+H Serif" pitchFamily="18" charset="0"/>
                    </a:rPr>
                    <a:t>dirtyFix</a:t>
                  </a:r>
                  <a:endParaRPr lang="en-US" sz="1400" b="1" dirty="0">
                    <a:solidFill>
                      <a:schemeClr val="tx1"/>
                    </a:solidFill>
                    <a:latin typeface="E+H Serif" pitchFamily="18" charset="0"/>
                  </a:endParaRPr>
                </a:p>
              </p:txBody>
            </p:sp>
          </p:grpSp>
        </p:grpSp>
        <p:pic>
          <p:nvPicPr>
            <p:cNvPr id="37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547" y="2460370"/>
              <a:ext cx="303689" cy="2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016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7049 -0.2020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49 -0.20208 L 0.29861 -0.201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61 -0.20138 L 0.42101 -0.2013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F111B32F-02E1-4298-BFD2-ED50A27F4097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0193" y="120751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193" y="1559969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merge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dirtyFix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16228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938608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065232" y="3889663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692455" y="363130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75" name="Straight Arrow Connector 74"/>
          <p:cNvCxnSpPr>
            <a:stCxn id="74" idx="6"/>
          </p:cNvCxnSpPr>
          <p:nvPr/>
        </p:nvCxnSpPr>
        <p:spPr>
          <a:xfrm>
            <a:off x="2187612" y="3878885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79385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77" name="Straight Arrow Connector 76"/>
          <p:cNvCxnSpPr>
            <a:endCxn id="79" idx="4"/>
          </p:cNvCxnSpPr>
          <p:nvPr/>
        </p:nvCxnSpPr>
        <p:spPr>
          <a:xfrm flipV="1">
            <a:off x="6539822" y="5170660"/>
            <a:ext cx="0" cy="4808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891126" y="5651509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</a:t>
            </a:r>
          </a:p>
        </p:txBody>
      </p:sp>
      <p:sp>
        <p:nvSpPr>
          <p:cNvPr id="79" name="Oval 78"/>
          <p:cNvSpPr/>
          <p:nvPr/>
        </p:nvSpPr>
        <p:spPr>
          <a:xfrm>
            <a:off x="6292243" y="467550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5277145" y="468570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81" name="Straight Arrow Connector 80"/>
          <p:cNvCxnSpPr>
            <a:stCxn id="80" idx="6"/>
          </p:cNvCxnSpPr>
          <p:nvPr/>
        </p:nvCxnSpPr>
        <p:spPr>
          <a:xfrm>
            <a:off x="5772302" y="4933279"/>
            <a:ext cx="528791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5"/>
            <a:endCxn id="80" idx="2"/>
          </p:cNvCxnSpPr>
          <p:nvPr/>
        </p:nvCxnSpPr>
        <p:spPr>
          <a:xfrm>
            <a:off x="4361251" y="4073088"/>
            <a:ext cx="915894" cy="86019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311385" y="3896454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284142" y="2383379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87" name="Straight Arrow Connector 86"/>
          <p:cNvCxnSpPr>
            <a:stCxn id="74" idx="6"/>
            <a:endCxn id="86" idx="2"/>
          </p:cNvCxnSpPr>
          <p:nvPr/>
        </p:nvCxnSpPr>
        <p:spPr>
          <a:xfrm flipV="1">
            <a:off x="2187612" y="2630958"/>
            <a:ext cx="1096530" cy="1247928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511925" y="2383379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402344" y="2383379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90" name="Straight Arrow Connector 89"/>
          <p:cNvCxnSpPr>
            <a:stCxn id="89" idx="6"/>
          </p:cNvCxnSpPr>
          <p:nvPr/>
        </p:nvCxnSpPr>
        <p:spPr>
          <a:xfrm>
            <a:off x="4897501" y="2630957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75121" y="263614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348487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00" name="Straight Arrow Connector 99"/>
          <p:cNvCxnSpPr>
            <a:stCxn id="70" idx="6"/>
            <a:endCxn id="99" idx="2"/>
          </p:cNvCxnSpPr>
          <p:nvPr/>
        </p:nvCxnSpPr>
        <p:spPr>
          <a:xfrm>
            <a:off x="4433765" y="3898024"/>
            <a:ext cx="291472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6"/>
            <a:endCxn id="99" idx="1"/>
          </p:cNvCxnSpPr>
          <p:nvPr/>
        </p:nvCxnSpPr>
        <p:spPr>
          <a:xfrm>
            <a:off x="6007082" y="2630958"/>
            <a:ext cx="1413919" cy="109200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8" idx="0"/>
            <a:endCxn id="70" idx="4"/>
          </p:cNvCxnSpPr>
          <p:nvPr/>
        </p:nvCxnSpPr>
        <p:spPr>
          <a:xfrm flipV="1">
            <a:off x="4186185" y="4145602"/>
            <a:ext cx="2" cy="401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531720" y="4546612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cxnSp>
        <p:nvCxnSpPr>
          <p:cNvPr id="50" name="Straight Arrow Connector 49"/>
          <p:cNvCxnSpPr>
            <a:stCxn id="52" idx="2"/>
          </p:cNvCxnSpPr>
          <p:nvPr/>
        </p:nvCxnSpPr>
        <p:spPr>
          <a:xfrm>
            <a:off x="5759509" y="1951975"/>
            <a:ext cx="1" cy="431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856567" y="2229270"/>
            <a:ext cx="444526" cy="412975"/>
            <a:chOff x="1578289" y="3168005"/>
            <a:chExt cx="372787" cy="346328"/>
          </a:xfrm>
        </p:grpSpPr>
        <p:pic>
          <p:nvPicPr>
            <p:cNvPr id="53" name="Picture 2" descr="D:\1Data\public\i00109058\EH\GitPresentation\fold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289" y="3168005"/>
              <a:ext cx="346329" cy="34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397" y="3241075"/>
              <a:ext cx="254679" cy="2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ounded Rectangle 51"/>
          <p:cNvSpPr/>
          <p:nvPr/>
        </p:nvSpPr>
        <p:spPr>
          <a:xfrm>
            <a:off x="5105043" y="1527805"/>
            <a:ext cx="1308930" cy="424170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dirtyFix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926184" y="1235069"/>
            <a:ext cx="309329" cy="309329"/>
            <a:chOff x="3516018" y="2226743"/>
            <a:chExt cx="309329" cy="309329"/>
          </a:xfrm>
        </p:grpSpPr>
        <p:sp>
          <p:nvSpPr>
            <p:cNvPr id="58" name="Oval 57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32823" y="1607624"/>
            <a:ext cx="309329" cy="309329"/>
            <a:chOff x="3516018" y="2226743"/>
            <a:chExt cx="309329" cy="309329"/>
          </a:xfrm>
        </p:grpSpPr>
        <p:sp>
          <p:nvSpPr>
            <p:cNvPr id="65" name="Oval 64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pic>
        <p:nvPicPr>
          <p:cNvPr id="62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37" y="1449304"/>
            <a:ext cx="303689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3CE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18542 0.186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930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16979 0.43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4F2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045E-16 L 0.3717 2.22045E-1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76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37188 -4.8148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79 0.4375 L 0.20729 0.437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42 0.18611 L 0.18229 0.181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9" grpId="0" animBg="1"/>
      <p:bldP spid="1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rved Up Arrow 43"/>
          <p:cNvSpPr/>
          <p:nvPr/>
        </p:nvSpPr>
        <p:spPr>
          <a:xfrm rot="13383102">
            <a:off x="5867980" y="2080173"/>
            <a:ext cx="2638663" cy="1304366"/>
          </a:xfrm>
          <a:prstGeom prst="curvedUpArrow">
            <a:avLst>
              <a:gd name="adj1" fmla="val 26930"/>
              <a:gd name="adj2" fmla="val 40723"/>
              <a:gd name="adj3" fmla="val 17157"/>
            </a:avLst>
          </a:prstGeom>
          <a:solidFill>
            <a:srgbClr val="00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3" name="Curved Up Arrow 42"/>
          <p:cNvSpPr/>
          <p:nvPr/>
        </p:nvSpPr>
        <p:spPr>
          <a:xfrm rot="11561274">
            <a:off x="3392542" y="1363009"/>
            <a:ext cx="1461878" cy="1149591"/>
          </a:xfrm>
          <a:prstGeom prst="curvedUpArrow">
            <a:avLst>
              <a:gd name="adj1" fmla="val 26930"/>
              <a:gd name="adj2" fmla="val 40723"/>
              <a:gd name="adj3" fmla="val 17157"/>
            </a:avLst>
          </a:prstGeom>
          <a:solidFill>
            <a:srgbClr val="00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2" name="Curved Up Arrow 41"/>
          <p:cNvSpPr/>
          <p:nvPr/>
        </p:nvSpPr>
        <p:spPr>
          <a:xfrm rot="11561274">
            <a:off x="4553833" y="1363008"/>
            <a:ext cx="1461878" cy="1149591"/>
          </a:xfrm>
          <a:prstGeom prst="curvedUpArrow">
            <a:avLst>
              <a:gd name="adj1" fmla="val 26930"/>
              <a:gd name="adj2" fmla="val 40723"/>
              <a:gd name="adj3" fmla="val 17157"/>
            </a:avLst>
          </a:prstGeom>
          <a:solidFill>
            <a:srgbClr val="00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the essence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2871F0AA-DA45-4C79-AB22-CC2A4BC4DA2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6228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38608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5232" y="3889663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92455" y="363130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2187612" y="3878885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79385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9758" y="516925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90176" y="516925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>
            <a:off x="6085333" y="541683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3" idx="2"/>
          </p:cNvCxnSpPr>
          <p:nvPr/>
        </p:nvCxnSpPr>
        <p:spPr>
          <a:xfrm>
            <a:off x="4361251" y="4073088"/>
            <a:ext cx="1228925" cy="1343744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11385" y="3896454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284142" y="2383379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8" name="Straight Arrow Connector 17"/>
          <p:cNvCxnSpPr>
            <a:stCxn id="9" idx="6"/>
            <a:endCxn id="17" idx="2"/>
          </p:cNvCxnSpPr>
          <p:nvPr/>
        </p:nvCxnSpPr>
        <p:spPr>
          <a:xfrm flipV="1">
            <a:off x="2187612" y="2630958"/>
            <a:ext cx="1096530" cy="1247928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11925" y="2383379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02344" y="2383379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4897501" y="2630957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5121" y="263614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348487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4" name="Straight Arrow Connector 23"/>
          <p:cNvCxnSpPr>
            <a:stCxn id="7" idx="6"/>
            <a:endCxn id="23" idx="2"/>
          </p:cNvCxnSpPr>
          <p:nvPr/>
        </p:nvCxnSpPr>
        <p:spPr>
          <a:xfrm>
            <a:off x="4433765" y="3898024"/>
            <a:ext cx="291472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3" idx="1"/>
          </p:cNvCxnSpPr>
          <p:nvPr/>
        </p:nvCxnSpPr>
        <p:spPr>
          <a:xfrm>
            <a:off x="6007082" y="2630958"/>
            <a:ext cx="1413919" cy="109200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17991" y="2924185"/>
            <a:ext cx="14638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TIME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088732" y="3562350"/>
            <a:ext cx="1196040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1"/>
            <a:endCxn id="12" idx="6"/>
          </p:cNvCxnSpPr>
          <p:nvPr/>
        </p:nvCxnSpPr>
        <p:spPr>
          <a:xfrm flipH="1">
            <a:off x="7194915" y="5416832"/>
            <a:ext cx="40114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596064" y="5204746"/>
            <a:ext cx="1308929" cy="4241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FeatureB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cxnSp>
        <p:nvCxnSpPr>
          <p:cNvPr id="66" name="Straight Arrow Connector 65"/>
          <p:cNvCxnSpPr>
            <a:stCxn id="67" idx="2"/>
            <a:endCxn id="19" idx="0"/>
          </p:cNvCxnSpPr>
          <p:nvPr/>
        </p:nvCxnSpPr>
        <p:spPr>
          <a:xfrm flipH="1">
            <a:off x="5759504" y="2155869"/>
            <a:ext cx="833" cy="2275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105872" y="1731698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FeatureA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cxnSp>
        <p:nvCxnSpPr>
          <p:cNvPr id="72" name="Straight Arrow Connector 71"/>
          <p:cNvCxnSpPr>
            <a:stCxn id="73" idx="0"/>
            <a:endCxn id="23" idx="4"/>
          </p:cNvCxnSpPr>
          <p:nvPr/>
        </p:nvCxnSpPr>
        <p:spPr>
          <a:xfrm flipV="1">
            <a:off x="7596065" y="4145602"/>
            <a:ext cx="1" cy="2522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941600" y="4397856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sp>
        <p:nvSpPr>
          <p:cNvPr id="84" name="TextBox 83"/>
          <p:cNvSpPr txBox="1"/>
          <p:nvPr/>
        </p:nvSpPr>
        <p:spPr>
          <a:xfrm rot="19981739">
            <a:off x="6173152" y="197120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E+H Serif" pitchFamily="18" charset="0"/>
              </a:rPr>
              <a:t>SHA</a:t>
            </a:r>
          </a:p>
        </p:txBody>
      </p:sp>
      <p:sp>
        <p:nvSpPr>
          <p:cNvPr id="85" name="TextBox 84"/>
          <p:cNvSpPr txBox="1"/>
          <p:nvPr/>
        </p:nvSpPr>
        <p:spPr>
          <a:xfrm rot="17590671">
            <a:off x="4500861" y="176266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E+H Serif" pitchFamily="18" charset="0"/>
              </a:rPr>
              <a:t>SHA</a:t>
            </a:r>
          </a:p>
        </p:txBody>
      </p:sp>
      <p:sp>
        <p:nvSpPr>
          <p:cNvPr id="86" name="TextBox 85"/>
          <p:cNvSpPr txBox="1"/>
          <p:nvPr/>
        </p:nvSpPr>
        <p:spPr>
          <a:xfrm rot="17590671">
            <a:off x="3379420" y="173661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E+H Serif" pitchFamily="18" charset="0"/>
              </a:rPr>
              <a:t>SHA</a:t>
            </a:r>
          </a:p>
        </p:txBody>
      </p:sp>
    </p:spTree>
    <p:extLst>
      <p:ext uri="{BB962C8B-B14F-4D97-AF65-F5344CB8AC3E}">
        <p14:creationId xmlns:p14="http://schemas.microsoft.com/office/powerpoint/2010/main" val="213940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3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3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3" grpId="0" animBg="1"/>
      <p:bldP spid="43" grpId="1" animBg="1"/>
      <p:bldP spid="42" grpId="0" animBg="1"/>
      <p:bldP spid="42" grpId="1" animBg="1"/>
      <p:bldP spid="6" grpId="0" animBg="1"/>
      <p:bldP spid="7" grpId="0" animBg="1"/>
      <p:bldP spid="9" grpId="2" animBg="1"/>
      <p:bldP spid="11" grpId="2" animBg="1"/>
      <p:bldP spid="12" grpId="0" animBg="1"/>
      <p:bldP spid="13" grpId="0" animBg="1"/>
      <p:bldP spid="31" grpId="0"/>
      <p:bldP spid="31" grpId="1"/>
      <p:bldP spid="52" grpId="0" animBg="1"/>
      <p:bldP spid="67" grpId="0" animBg="1"/>
      <p:bldP spid="73" grpId="0" animBg="1"/>
      <p:bldP spid="84" grpId="0"/>
      <p:bldP spid="84" grpId="1"/>
      <p:bldP spid="85" grpId="0"/>
      <p:bldP spid="85" grpId="1"/>
      <p:bldP spid="86" grpId="0"/>
      <p:bldP spid="8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break + more questions!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20DC2012-4A07-47E3-8959-08C596F20A19}" type="slidenum">
              <a:rPr lang="en-US" smtClean="0"/>
              <a:t>24</a:t>
            </a:fld>
            <a:endParaRPr lang="en-US" dirty="0"/>
          </a:p>
        </p:txBody>
      </p:sp>
      <p:pic>
        <p:nvPicPr>
          <p:cNvPr id="8196" name="Picture 4" descr="D:\1Data\public\i00109058\EH\GitPresentation\canstockphoto54148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1501378"/>
            <a:ext cx="2540000" cy="381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688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00" y="2538387"/>
            <a:ext cx="7261900" cy="1220813"/>
          </a:xfrm>
        </p:spPr>
        <p:txBody>
          <a:bodyPr/>
          <a:lstStyle/>
          <a:p>
            <a:r>
              <a:rPr lang="en-US" sz="5400" dirty="0"/>
              <a:t>				II.</a:t>
            </a:r>
            <a:br>
              <a:rPr lang="en-US" sz="5400" dirty="0"/>
            </a:br>
            <a:r>
              <a:rPr lang="en-US" sz="5400" dirty="0"/>
              <a:t>WORKING WITH REMOTES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6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remote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0CDFC43A-A959-468A-BA7F-09AD47FA4506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020637" y="3582636"/>
            <a:ext cx="1181397" cy="747069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MY_PC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632289" y="1594399"/>
            <a:ext cx="1958094" cy="966470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Server</a:t>
            </a:r>
          </a:p>
        </p:txBody>
      </p:sp>
      <p:cxnSp>
        <p:nvCxnSpPr>
          <p:cNvPr id="12" name="Straight Connector 11"/>
          <p:cNvCxnSpPr>
            <a:stCxn id="8" idx="0"/>
            <a:endCxn id="10" idx="2"/>
          </p:cNvCxnSpPr>
          <p:nvPr/>
        </p:nvCxnSpPr>
        <p:spPr bwMode="auto">
          <a:xfrm flipV="1">
            <a:off x="4611336" y="2560869"/>
            <a:ext cx="0" cy="10217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34" y="2143671"/>
            <a:ext cx="1153745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94" y="4100618"/>
            <a:ext cx="754749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37061" y="2523318"/>
            <a:ext cx="5485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E+H Serif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44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local repo yet?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166927EE-C608-4695-AF23-A2DA50C807D6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835617" y="1153048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/>
              <a:t>Not a 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0193" y="152426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085850" y="2029148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Remote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1085850" y="4122498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Local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cxnSp>
        <p:nvCxnSpPr>
          <p:cNvPr id="7" name="Straight Arrow Connector 6"/>
          <p:cNvCxnSpPr>
            <a:stCxn id="5" idx="3"/>
            <a:endCxn id="10" idx="1"/>
          </p:cNvCxnSpPr>
          <p:nvPr/>
        </p:nvCxnSpPr>
        <p:spPr>
          <a:xfrm>
            <a:off x="1714500" y="3415038"/>
            <a:ext cx="0" cy="707460"/>
          </a:xfrm>
          <a:prstGeom prst="straightConnector1">
            <a:avLst/>
          </a:prstGeom>
          <a:ln w="254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632356" y="4019784"/>
            <a:ext cx="6444180" cy="1597248"/>
            <a:chOff x="2632356" y="4019784"/>
            <a:chExt cx="6444180" cy="1597248"/>
          </a:xfrm>
        </p:grpSpPr>
        <p:sp>
          <p:nvSpPr>
            <p:cNvPr id="15" name="Oval 14"/>
            <p:cNvSpPr/>
            <p:nvPr/>
          </p:nvSpPr>
          <p:spPr>
            <a:xfrm>
              <a:off x="5971567" y="4179998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093947" y="4179998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7" name="Straight Arrow Connector 16"/>
            <p:cNvCxnSpPr>
              <a:stCxn id="15" idx="6"/>
              <a:endCxn id="16" idx="2"/>
            </p:cNvCxnSpPr>
            <p:nvPr/>
          </p:nvCxnSpPr>
          <p:spPr>
            <a:xfrm>
              <a:off x="6466724" y="4427576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9" idx="0"/>
              <a:endCxn id="16" idx="3"/>
            </p:cNvCxnSpPr>
            <p:nvPr/>
          </p:nvCxnSpPr>
          <p:spPr>
            <a:xfrm flipV="1">
              <a:off x="6439483" y="4602641"/>
              <a:ext cx="726978" cy="5798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5785018" y="5182468"/>
              <a:ext cx="1308929" cy="424171"/>
            </a:xfrm>
            <a:prstGeom prst="roundRect">
              <a:avLst/>
            </a:prstGeom>
            <a:solidFill>
              <a:srgbClr val="F34F29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master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47794" y="4160860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>
              <a:off x="5342951" y="4408438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734724" y="4179998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22" idx="6"/>
            </p:cNvCxnSpPr>
            <p:nvPr/>
          </p:nvCxnSpPr>
          <p:spPr>
            <a:xfrm>
              <a:off x="4229880" y="4427576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632356" y="4204385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402409" y="4019784"/>
              <a:ext cx="444529" cy="412976"/>
              <a:chOff x="1751452" y="3109662"/>
              <a:chExt cx="372789" cy="346328"/>
            </a:xfrm>
          </p:grpSpPr>
          <p:pic>
            <p:nvPicPr>
              <p:cNvPr id="26" name="Picture 2" descr="D:\1Data\public\i00109058\EH\GitPresentation\fold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452" y="3109662"/>
                <a:ext cx="346328" cy="34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" descr="D:\1Data\public\i00109058\EH\GitPresentation\man_profile_smal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9562" y="3182734"/>
                <a:ext cx="254679" cy="227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8" name="Straight Arrow Connector 27"/>
            <p:cNvCxnSpPr/>
            <p:nvPr/>
          </p:nvCxnSpPr>
          <p:spPr>
            <a:xfrm>
              <a:off x="3127513" y="4432760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1" idx="0"/>
              <a:endCxn id="16" idx="5"/>
            </p:cNvCxnSpPr>
            <p:nvPr/>
          </p:nvCxnSpPr>
          <p:spPr>
            <a:xfrm flipH="1" flipV="1">
              <a:off x="7516590" y="4602641"/>
              <a:ext cx="816230" cy="5902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7589104" y="5192861"/>
              <a:ext cx="1487432" cy="424171"/>
            </a:xfrm>
            <a:prstGeom prst="roundRect">
              <a:avLst/>
            </a:prstGeom>
            <a:solidFill>
              <a:srgbClr val="F34F29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origin/master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86500" y="2322989"/>
            <a:ext cx="5363634" cy="1304134"/>
            <a:chOff x="2586500" y="2322989"/>
            <a:chExt cx="5363634" cy="1304134"/>
          </a:xfrm>
        </p:grpSpPr>
        <p:sp>
          <p:nvSpPr>
            <p:cNvPr id="32" name="Oval 31"/>
            <p:cNvSpPr/>
            <p:nvPr/>
          </p:nvSpPr>
          <p:spPr>
            <a:xfrm>
              <a:off x="5925711" y="2342127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048091" y="2342127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34" name="Straight Arrow Connector 33"/>
            <p:cNvCxnSpPr>
              <a:stCxn id="32" idx="6"/>
              <a:endCxn id="33" idx="2"/>
            </p:cNvCxnSpPr>
            <p:nvPr/>
          </p:nvCxnSpPr>
          <p:spPr>
            <a:xfrm>
              <a:off x="6420868" y="2589705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6" idx="0"/>
              <a:endCxn id="33" idx="4"/>
            </p:cNvCxnSpPr>
            <p:nvPr/>
          </p:nvCxnSpPr>
          <p:spPr>
            <a:xfrm flipV="1">
              <a:off x="7295670" y="2837284"/>
              <a:ext cx="0" cy="365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6641205" y="3202952"/>
              <a:ext cx="1308929" cy="424171"/>
            </a:xfrm>
            <a:prstGeom prst="roundRect">
              <a:avLst/>
            </a:prstGeom>
            <a:solidFill>
              <a:srgbClr val="F34F29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master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801938" y="232298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38" name="Straight Arrow Connector 37"/>
            <p:cNvCxnSpPr>
              <a:stCxn id="37" idx="6"/>
            </p:cNvCxnSpPr>
            <p:nvPr/>
          </p:nvCxnSpPr>
          <p:spPr>
            <a:xfrm>
              <a:off x="5297095" y="2570567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688868" y="2342127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40" name="Straight Arrow Connector 39"/>
            <p:cNvCxnSpPr>
              <a:stCxn id="39" idx="6"/>
            </p:cNvCxnSpPr>
            <p:nvPr/>
          </p:nvCxnSpPr>
          <p:spPr>
            <a:xfrm>
              <a:off x="4184024" y="2589705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586500" y="2366514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081657" y="2594889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Gosh, what is this “origin/”?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18E6596E-8305-4E2E-AC43-86B8EBBBE098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38913" y="295556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8" name="Straight Arrow Connector 7"/>
          <p:cNvCxnSpPr>
            <a:stCxn id="7" idx="6"/>
            <a:endCxn id="19" idx="2"/>
          </p:cNvCxnSpPr>
          <p:nvPr/>
        </p:nvCxnSpPr>
        <p:spPr>
          <a:xfrm>
            <a:off x="3834070" y="3203146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0"/>
            <a:endCxn id="19" idx="3"/>
          </p:cNvCxnSpPr>
          <p:nvPr/>
        </p:nvCxnSpPr>
        <p:spPr>
          <a:xfrm flipV="1">
            <a:off x="2756704" y="3378211"/>
            <a:ext cx="1777103" cy="6122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055832" y="3990498"/>
            <a:ext cx="1401743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origin/master</a:t>
            </a:r>
          </a:p>
        </p:txBody>
      </p:sp>
      <p:sp>
        <p:nvSpPr>
          <p:cNvPr id="11" name="Oval 10"/>
          <p:cNvSpPr/>
          <p:nvPr/>
        </p:nvSpPr>
        <p:spPr>
          <a:xfrm>
            <a:off x="2215140" y="293643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2" name="Straight Arrow Connector 11"/>
          <p:cNvCxnSpPr>
            <a:stCxn id="11" idx="6"/>
          </p:cNvCxnSpPr>
          <p:nvPr/>
        </p:nvCxnSpPr>
        <p:spPr>
          <a:xfrm>
            <a:off x="2710297" y="3184008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02070" y="295556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>
            <a:off x="1597226" y="3203146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82545" y="2974771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72963" y="2974771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44347" y="320321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6"/>
            <a:endCxn id="15" idx="2"/>
          </p:cNvCxnSpPr>
          <p:nvPr/>
        </p:nvCxnSpPr>
        <p:spPr>
          <a:xfrm>
            <a:off x="6068120" y="3222350"/>
            <a:ext cx="614425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461293" y="295556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4406" y="2809373"/>
            <a:ext cx="1308929" cy="1605296"/>
            <a:chOff x="4054406" y="2809373"/>
            <a:chExt cx="1308929" cy="1605296"/>
          </a:xfrm>
        </p:grpSpPr>
        <p:cxnSp>
          <p:nvCxnSpPr>
            <p:cNvPr id="21" name="Straight Arrow Connector 20"/>
            <p:cNvCxnSpPr>
              <a:stCxn id="23" idx="0"/>
              <a:endCxn id="19" idx="4"/>
            </p:cNvCxnSpPr>
            <p:nvPr/>
          </p:nvCxnSpPr>
          <p:spPr>
            <a:xfrm flipV="1">
              <a:off x="4708871" y="3450725"/>
              <a:ext cx="1" cy="5397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054406" y="2809373"/>
              <a:ext cx="1308929" cy="1605296"/>
              <a:chOff x="4054406" y="2809373"/>
              <a:chExt cx="1308929" cy="160529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054406" y="3990498"/>
                <a:ext cx="1308929" cy="424171"/>
              </a:xfrm>
              <a:prstGeom prst="roundRect">
                <a:avLst/>
              </a:prstGeom>
              <a:solidFill>
                <a:srgbClr val="F34F29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E+H Serif" pitchFamily="18" charset="0"/>
                  </a:rPr>
                  <a:t>master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738246" y="2809373"/>
                <a:ext cx="444529" cy="412976"/>
                <a:chOff x="1751452" y="3109662"/>
                <a:chExt cx="372789" cy="346328"/>
              </a:xfrm>
            </p:grpSpPr>
            <p:pic>
              <p:nvPicPr>
                <p:cNvPr id="25" name="Picture 2" descr="D:\1Data\public\i00109058\EH\GitPresentation\folder-icon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1452" y="3109662"/>
                  <a:ext cx="346328" cy="34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3" descr="D:\1Data\public\i00109058\EH\GitPresentation\man_profile_smal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9562" y="3182734"/>
                  <a:ext cx="254679" cy="2273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269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11979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9 0.00278 L 0.24167 0.00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don’t do anything on master yourself!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142D820-0DA4-4F66-AF35-03ED4BC482FC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38913" y="295556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7" name="Straight Arrow Connector 6"/>
          <p:cNvCxnSpPr>
            <a:stCxn id="6" idx="6"/>
            <a:endCxn id="18" idx="2"/>
          </p:cNvCxnSpPr>
          <p:nvPr/>
        </p:nvCxnSpPr>
        <p:spPr>
          <a:xfrm>
            <a:off x="3834070" y="3203146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0"/>
            <a:endCxn id="18" idx="3"/>
          </p:cNvCxnSpPr>
          <p:nvPr/>
        </p:nvCxnSpPr>
        <p:spPr>
          <a:xfrm flipV="1">
            <a:off x="2770991" y="3378211"/>
            <a:ext cx="1762816" cy="6122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055832" y="3990498"/>
            <a:ext cx="1430318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origin/master</a:t>
            </a:r>
          </a:p>
        </p:txBody>
      </p:sp>
      <p:sp>
        <p:nvSpPr>
          <p:cNvPr id="10" name="Oval 9"/>
          <p:cNvSpPr/>
          <p:nvPr/>
        </p:nvSpPr>
        <p:spPr>
          <a:xfrm>
            <a:off x="2215140" y="293643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2710297" y="3184008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102070" y="295556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597226" y="3203146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682545" y="2974771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72963" y="2974771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44347" y="320321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6"/>
            <a:endCxn id="14" idx="2"/>
          </p:cNvCxnSpPr>
          <p:nvPr/>
        </p:nvCxnSpPr>
        <p:spPr>
          <a:xfrm>
            <a:off x="6068120" y="3222350"/>
            <a:ext cx="614425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61293" y="295556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054406" y="2809373"/>
            <a:ext cx="1308929" cy="1605296"/>
            <a:chOff x="4054406" y="2809373"/>
            <a:chExt cx="1308929" cy="1605296"/>
          </a:xfrm>
        </p:grpSpPr>
        <p:cxnSp>
          <p:nvCxnSpPr>
            <p:cNvPr id="20" name="Straight Arrow Connector 19"/>
            <p:cNvCxnSpPr>
              <a:stCxn id="22" idx="0"/>
              <a:endCxn id="18" idx="4"/>
            </p:cNvCxnSpPr>
            <p:nvPr/>
          </p:nvCxnSpPr>
          <p:spPr>
            <a:xfrm flipV="1">
              <a:off x="4708871" y="3450725"/>
              <a:ext cx="1" cy="5397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054406" y="2809373"/>
              <a:ext cx="1308929" cy="1605296"/>
              <a:chOff x="4054406" y="2809373"/>
              <a:chExt cx="1308929" cy="160529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054406" y="3990498"/>
                <a:ext cx="1308929" cy="424171"/>
              </a:xfrm>
              <a:prstGeom prst="roundRect">
                <a:avLst/>
              </a:prstGeom>
              <a:solidFill>
                <a:srgbClr val="F34F29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E+H Serif" pitchFamily="18" charset="0"/>
                  </a:rPr>
                  <a:t>feature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738246" y="2809373"/>
                <a:ext cx="444529" cy="412976"/>
                <a:chOff x="1751452" y="3109662"/>
                <a:chExt cx="372789" cy="346328"/>
              </a:xfrm>
            </p:grpSpPr>
            <p:pic>
              <p:nvPicPr>
                <p:cNvPr id="24" name="Picture 2" descr="D:\1Data\public\i00109058\EH\GitPresentation\folder-icon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1452" y="3109662"/>
                  <a:ext cx="346328" cy="34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3" descr="D:\1Data\public\i00109058\EH\GitPresentation\man_profile_smal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9562" y="3182734"/>
                  <a:ext cx="254679" cy="2273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cxnSp>
        <p:nvCxnSpPr>
          <p:cNvPr id="26" name="Straight Arrow Connector 25"/>
          <p:cNvCxnSpPr>
            <a:stCxn id="27" idx="2"/>
            <a:endCxn id="18" idx="0"/>
          </p:cNvCxnSpPr>
          <p:nvPr/>
        </p:nvCxnSpPr>
        <p:spPr>
          <a:xfrm>
            <a:off x="4708870" y="2480617"/>
            <a:ext cx="2" cy="4749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054405" y="2056446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 bwMode="auto">
          <a:xfrm>
            <a:off x="854434" y="1134690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/>
              <a:t>Even though it is only local!</a:t>
            </a:r>
          </a:p>
        </p:txBody>
      </p:sp>
    </p:spTree>
    <p:extLst>
      <p:ext uri="{BB962C8B-B14F-4D97-AF65-F5344CB8AC3E}">
        <p14:creationId xmlns:p14="http://schemas.microsoft.com/office/powerpoint/2010/main" val="36426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11979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9 0.00278 L 0.24167 0.00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398" y="2528862"/>
            <a:ext cx="5696627" cy="1220813"/>
          </a:xfrm>
        </p:spPr>
        <p:txBody>
          <a:bodyPr/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8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work of others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142D820-0DA4-4F66-AF35-03ED4BC482FC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622" y="129000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fetch origin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master:master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03420" y="367541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25800" y="367541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52424" y="3914628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79647" y="3656272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0" name="Straight Arrow Connector 29"/>
          <p:cNvCxnSpPr>
            <a:stCxn id="29" idx="6"/>
          </p:cNvCxnSpPr>
          <p:nvPr/>
        </p:nvCxnSpPr>
        <p:spPr>
          <a:xfrm>
            <a:off x="2874804" y="3903850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66577" y="367541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2" name="Straight Arrow Connector 31"/>
          <p:cNvCxnSpPr>
            <a:stCxn id="33" idx="0"/>
            <a:endCxn id="34" idx="4"/>
          </p:cNvCxnSpPr>
          <p:nvPr/>
        </p:nvCxnSpPr>
        <p:spPr>
          <a:xfrm flipH="1" flipV="1">
            <a:off x="7094631" y="4189770"/>
            <a:ext cx="1" cy="488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440167" y="4677878"/>
            <a:ext cx="1308929" cy="4241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</a:t>
            </a:r>
          </a:p>
        </p:txBody>
      </p:sp>
      <p:sp>
        <p:nvSpPr>
          <p:cNvPr id="34" name="Oval 33"/>
          <p:cNvSpPr/>
          <p:nvPr/>
        </p:nvSpPr>
        <p:spPr>
          <a:xfrm>
            <a:off x="6847052" y="369461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37470" y="369461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6" name="Straight Arrow Connector 35"/>
          <p:cNvCxnSpPr>
            <a:stCxn id="35" idx="6"/>
          </p:cNvCxnSpPr>
          <p:nvPr/>
        </p:nvCxnSpPr>
        <p:spPr>
          <a:xfrm>
            <a:off x="6232627" y="394219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10247" y="3947375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98577" y="3921419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67156" y="227185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2" name="Straight Arrow Connector 41"/>
          <p:cNvCxnSpPr>
            <a:stCxn id="29" idx="7"/>
            <a:endCxn id="41" idx="2"/>
          </p:cNvCxnSpPr>
          <p:nvPr/>
        </p:nvCxnSpPr>
        <p:spPr>
          <a:xfrm flipV="1">
            <a:off x="2802290" y="2519436"/>
            <a:ext cx="1164866" cy="120935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32627" y="227185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130207" y="2271856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5" name="Straight Arrow Connector 44"/>
          <p:cNvCxnSpPr>
            <a:stCxn id="44" idx="6"/>
          </p:cNvCxnSpPr>
          <p:nvPr/>
        </p:nvCxnSpPr>
        <p:spPr>
          <a:xfrm>
            <a:off x="5625364" y="2519434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6"/>
            <a:endCxn id="44" idx="2"/>
          </p:cNvCxnSpPr>
          <p:nvPr/>
        </p:nvCxnSpPr>
        <p:spPr>
          <a:xfrm flipV="1">
            <a:off x="4462313" y="2519435"/>
            <a:ext cx="667894" cy="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919290" y="2800186"/>
            <a:ext cx="1416841" cy="2284070"/>
            <a:chOff x="1919290" y="2800186"/>
            <a:chExt cx="1416841" cy="2284070"/>
          </a:xfrm>
        </p:grpSpPr>
        <p:cxnSp>
          <p:nvCxnSpPr>
            <p:cNvPr id="37" name="Straight Arrow Connector 36"/>
            <p:cNvCxnSpPr>
              <a:stCxn id="38" idx="0"/>
              <a:endCxn id="29" idx="4"/>
            </p:cNvCxnSpPr>
            <p:nvPr/>
          </p:nvCxnSpPr>
          <p:spPr>
            <a:xfrm flipV="1">
              <a:off x="2627225" y="4151429"/>
              <a:ext cx="1" cy="50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72760" y="4660085"/>
              <a:ext cx="1308929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master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919290" y="2800186"/>
              <a:ext cx="1416841" cy="1631993"/>
              <a:chOff x="1755803" y="2519436"/>
              <a:chExt cx="1416841" cy="1631993"/>
            </a:xfrm>
          </p:grpSpPr>
          <p:cxnSp>
            <p:nvCxnSpPr>
              <p:cNvPr id="50" name="Straight Arrow Connector 49"/>
              <p:cNvCxnSpPr>
                <a:stCxn id="29" idx="4"/>
                <a:endCxn id="29" idx="4"/>
              </p:cNvCxnSpPr>
              <p:nvPr/>
            </p:nvCxnSpPr>
            <p:spPr>
              <a:xfrm>
                <a:off x="2627226" y="4151429"/>
                <a:ext cx="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1755803" y="2519436"/>
                <a:ext cx="1416841" cy="856086"/>
                <a:chOff x="4989834" y="2401544"/>
                <a:chExt cx="1008758" cy="609514"/>
              </a:xfrm>
            </p:grpSpPr>
            <p:cxnSp>
              <p:nvCxnSpPr>
                <p:cNvPr id="52" name="Straight Arrow Connector 51"/>
                <p:cNvCxnSpPr>
                  <a:stCxn id="54" idx="2"/>
                  <a:endCxn id="29" idx="0"/>
                </p:cNvCxnSpPr>
                <p:nvPr/>
              </p:nvCxnSpPr>
              <p:spPr>
                <a:xfrm flipH="1">
                  <a:off x="5493868" y="2703544"/>
                  <a:ext cx="345" cy="3075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ounded Rectangle 53"/>
                <p:cNvSpPr/>
                <p:nvPr/>
              </p:nvSpPr>
              <p:spPr>
                <a:xfrm>
                  <a:off x="4989834" y="2401544"/>
                  <a:ext cx="1008758" cy="302000"/>
                </a:xfrm>
                <a:prstGeom prst="roundRect">
                  <a:avLst/>
                </a:prstGeom>
                <a:solidFill>
                  <a:srgbClr val="C3CED5"/>
                </a:solidFill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E+H Serif" pitchFamily="18" charset="0"/>
                    </a:rPr>
                    <a:t>origin/master</a:t>
                  </a:r>
                </a:p>
              </p:txBody>
            </p:sp>
          </p:grpSp>
        </p:grpSp>
      </p:grpSp>
      <p:pic>
        <p:nvPicPr>
          <p:cNvPr id="49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251" y="4601019"/>
            <a:ext cx="303689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/>
          <p:cNvGrpSpPr/>
          <p:nvPr/>
        </p:nvGrpSpPr>
        <p:grpSpPr>
          <a:xfrm>
            <a:off x="5360280" y="1355210"/>
            <a:ext cx="309329" cy="309329"/>
            <a:chOff x="3516018" y="2226743"/>
            <a:chExt cx="309329" cy="309329"/>
          </a:xfrm>
        </p:grpSpPr>
        <p:sp>
          <p:nvSpPr>
            <p:cNvPr id="72" name="Oval 71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pic>
        <p:nvPicPr>
          <p:cNvPr id="76" name="Picture 2" descr="D:\1Data\public\i00109058\EH\GitPresentation\fold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09" y="3540692"/>
            <a:ext cx="412976" cy="4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6" y="3627824"/>
            <a:ext cx="303689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6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0.41927 -0.20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5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 animBg="1"/>
      <p:bldP spid="43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nuance: fetch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142D820-0DA4-4F66-AF35-03ED4BC482FC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613" y="1277462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fetch</a:t>
            </a:r>
          </a:p>
        </p:txBody>
      </p:sp>
      <p:sp>
        <p:nvSpPr>
          <p:cNvPr id="26" name="Oval 25"/>
          <p:cNvSpPr/>
          <p:nvPr/>
        </p:nvSpPr>
        <p:spPr>
          <a:xfrm>
            <a:off x="3503420" y="367541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25800" y="367541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52424" y="3914628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79647" y="3656272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0" name="Straight Arrow Connector 29"/>
          <p:cNvCxnSpPr>
            <a:stCxn id="29" idx="6"/>
          </p:cNvCxnSpPr>
          <p:nvPr/>
        </p:nvCxnSpPr>
        <p:spPr>
          <a:xfrm>
            <a:off x="2874804" y="3903850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66577" y="367541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2" name="Straight Arrow Connector 31"/>
          <p:cNvCxnSpPr>
            <a:stCxn id="33" idx="0"/>
            <a:endCxn id="34" idx="4"/>
          </p:cNvCxnSpPr>
          <p:nvPr/>
        </p:nvCxnSpPr>
        <p:spPr>
          <a:xfrm flipH="1" flipV="1">
            <a:off x="7094631" y="4189770"/>
            <a:ext cx="1" cy="488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440167" y="4677878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</a:t>
            </a:r>
          </a:p>
        </p:txBody>
      </p:sp>
      <p:sp>
        <p:nvSpPr>
          <p:cNvPr id="34" name="Oval 33"/>
          <p:cNvSpPr/>
          <p:nvPr/>
        </p:nvSpPr>
        <p:spPr>
          <a:xfrm>
            <a:off x="6847052" y="369461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37470" y="369461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6" name="Straight Arrow Connector 35"/>
          <p:cNvCxnSpPr>
            <a:stCxn id="35" idx="6"/>
          </p:cNvCxnSpPr>
          <p:nvPr/>
        </p:nvCxnSpPr>
        <p:spPr>
          <a:xfrm>
            <a:off x="6232627" y="394219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10247" y="3947375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98577" y="3921419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67156" y="227185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2" name="Straight Arrow Connector 41"/>
          <p:cNvCxnSpPr>
            <a:stCxn id="29" idx="7"/>
            <a:endCxn id="41" idx="2"/>
          </p:cNvCxnSpPr>
          <p:nvPr/>
        </p:nvCxnSpPr>
        <p:spPr>
          <a:xfrm flipV="1">
            <a:off x="2802290" y="2519436"/>
            <a:ext cx="1164866" cy="120935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32627" y="227185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130207" y="2271856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5" name="Straight Arrow Connector 44"/>
          <p:cNvCxnSpPr>
            <a:stCxn id="44" idx="6"/>
          </p:cNvCxnSpPr>
          <p:nvPr/>
        </p:nvCxnSpPr>
        <p:spPr>
          <a:xfrm>
            <a:off x="5625364" y="2519434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6"/>
            <a:endCxn id="44" idx="2"/>
          </p:cNvCxnSpPr>
          <p:nvPr/>
        </p:nvCxnSpPr>
        <p:spPr>
          <a:xfrm flipV="1">
            <a:off x="4462313" y="2519435"/>
            <a:ext cx="667894" cy="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0"/>
            <a:endCxn id="29" idx="4"/>
          </p:cNvCxnSpPr>
          <p:nvPr/>
        </p:nvCxnSpPr>
        <p:spPr>
          <a:xfrm flipV="1">
            <a:off x="2627225" y="4151429"/>
            <a:ext cx="1" cy="5086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972760" y="4660085"/>
            <a:ext cx="1308929" cy="4241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919290" y="2800186"/>
            <a:ext cx="1416841" cy="1631993"/>
            <a:chOff x="1755803" y="2519436"/>
            <a:chExt cx="1416841" cy="1631993"/>
          </a:xfrm>
        </p:grpSpPr>
        <p:cxnSp>
          <p:nvCxnSpPr>
            <p:cNvPr id="50" name="Straight Arrow Connector 49"/>
            <p:cNvCxnSpPr>
              <a:stCxn id="29" idx="4"/>
              <a:endCxn id="29" idx="4"/>
            </p:cNvCxnSpPr>
            <p:nvPr/>
          </p:nvCxnSpPr>
          <p:spPr>
            <a:xfrm>
              <a:off x="2627226" y="4151429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755803" y="2519436"/>
              <a:ext cx="1416841" cy="856086"/>
              <a:chOff x="4989834" y="2401544"/>
              <a:chExt cx="1008758" cy="609514"/>
            </a:xfrm>
          </p:grpSpPr>
          <p:cxnSp>
            <p:nvCxnSpPr>
              <p:cNvPr id="52" name="Straight Arrow Connector 51"/>
              <p:cNvCxnSpPr>
                <a:stCxn id="54" idx="2"/>
                <a:endCxn id="29" idx="0"/>
              </p:cNvCxnSpPr>
              <p:nvPr/>
            </p:nvCxnSpPr>
            <p:spPr>
              <a:xfrm flipH="1">
                <a:off x="5493868" y="2703544"/>
                <a:ext cx="345" cy="3075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4989834" y="2401544"/>
                <a:ext cx="1008758" cy="302000"/>
              </a:xfrm>
              <a:prstGeom prst="roundRect">
                <a:avLst/>
              </a:prstGeom>
              <a:solidFill>
                <a:srgbClr val="C3CED5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E+H Serif" pitchFamily="18" charset="0"/>
                  </a:rPr>
                  <a:t>origin/master</a:t>
                </a:r>
              </a:p>
            </p:txBody>
          </p:sp>
        </p:grpSp>
      </p:grpSp>
      <p:pic>
        <p:nvPicPr>
          <p:cNvPr id="47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34" y="4542302"/>
            <a:ext cx="303689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2361273" y="1332093"/>
            <a:ext cx="309329" cy="309329"/>
            <a:chOff x="3516018" y="2226743"/>
            <a:chExt cx="309329" cy="309329"/>
          </a:xfrm>
        </p:grpSpPr>
        <p:sp>
          <p:nvSpPr>
            <p:cNvPr id="58" name="Oval 57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pic>
        <p:nvPicPr>
          <p:cNvPr id="62" name="Picture 2" descr="D:\1Data\public\i00109058\EH\GitPresentation\fold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82" y="3501652"/>
            <a:ext cx="412976" cy="4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3588784"/>
            <a:ext cx="303689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7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4217 -0.1990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76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1" animBg="1"/>
      <p:bldP spid="43" grpId="1" animBg="1"/>
      <p:bldP spid="4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nuance: pull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142D820-0DA4-4F66-AF35-03ED4BC482FC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613" y="1277462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</p:txBody>
      </p:sp>
      <p:sp>
        <p:nvSpPr>
          <p:cNvPr id="26" name="Oval 25"/>
          <p:cNvSpPr/>
          <p:nvPr/>
        </p:nvSpPr>
        <p:spPr>
          <a:xfrm>
            <a:off x="3503420" y="367541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25800" y="367541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52424" y="3914628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79647" y="3656272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0" name="Straight Arrow Connector 29"/>
          <p:cNvCxnSpPr>
            <a:stCxn id="29" idx="6"/>
          </p:cNvCxnSpPr>
          <p:nvPr/>
        </p:nvCxnSpPr>
        <p:spPr>
          <a:xfrm>
            <a:off x="2874804" y="3903850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66577" y="367541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2" name="Straight Arrow Connector 31"/>
          <p:cNvCxnSpPr>
            <a:stCxn id="33" idx="0"/>
            <a:endCxn id="34" idx="4"/>
          </p:cNvCxnSpPr>
          <p:nvPr/>
        </p:nvCxnSpPr>
        <p:spPr>
          <a:xfrm flipH="1" flipV="1">
            <a:off x="7094631" y="4189770"/>
            <a:ext cx="1" cy="488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440167" y="4677878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</a:t>
            </a:r>
          </a:p>
        </p:txBody>
      </p:sp>
      <p:sp>
        <p:nvSpPr>
          <p:cNvPr id="34" name="Oval 33"/>
          <p:cNvSpPr/>
          <p:nvPr/>
        </p:nvSpPr>
        <p:spPr>
          <a:xfrm>
            <a:off x="6847052" y="369461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37470" y="369461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36" name="Straight Arrow Connector 35"/>
          <p:cNvCxnSpPr>
            <a:stCxn id="35" idx="6"/>
          </p:cNvCxnSpPr>
          <p:nvPr/>
        </p:nvCxnSpPr>
        <p:spPr>
          <a:xfrm>
            <a:off x="6232627" y="394219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10247" y="3947375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98577" y="3921419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67156" y="227185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2" name="Straight Arrow Connector 41"/>
          <p:cNvCxnSpPr>
            <a:stCxn id="29" idx="7"/>
            <a:endCxn id="41" idx="2"/>
          </p:cNvCxnSpPr>
          <p:nvPr/>
        </p:nvCxnSpPr>
        <p:spPr>
          <a:xfrm flipV="1">
            <a:off x="2802290" y="2519436"/>
            <a:ext cx="1164866" cy="120935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32627" y="227185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130207" y="2271856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5" name="Straight Arrow Connector 44"/>
          <p:cNvCxnSpPr>
            <a:stCxn id="44" idx="6"/>
          </p:cNvCxnSpPr>
          <p:nvPr/>
        </p:nvCxnSpPr>
        <p:spPr>
          <a:xfrm>
            <a:off x="5625364" y="2519434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6"/>
            <a:endCxn id="44" idx="2"/>
          </p:cNvCxnSpPr>
          <p:nvPr/>
        </p:nvCxnSpPr>
        <p:spPr>
          <a:xfrm flipV="1">
            <a:off x="4462313" y="2519435"/>
            <a:ext cx="667894" cy="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919290" y="2800186"/>
            <a:ext cx="1416841" cy="1631993"/>
            <a:chOff x="1755803" y="2519436"/>
            <a:chExt cx="1416841" cy="1631993"/>
          </a:xfrm>
        </p:grpSpPr>
        <p:cxnSp>
          <p:nvCxnSpPr>
            <p:cNvPr id="50" name="Straight Arrow Connector 49"/>
            <p:cNvCxnSpPr>
              <a:stCxn id="29" idx="4"/>
              <a:endCxn id="29" idx="4"/>
            </p:cNvCxnSpPr>
            <p:nvPr/>
          </p:nvCxnSpPr>
          <p:spPr>
            <a:xfrm>
              <a:off x="2627226" y="4151429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755803" y="2519436"/>
              <a:ext cx="1416841" cy="1114441"/>
              <a:chOff x="4989834" y="2401544"/>
              <a:chExt cx="1008758" cy="793457"/>
            </a:xfrm>
          </p:grpSpPr>
          <p:cxnSp>
            <p:nvCxnSpPr>
              <p:cNvPr id="52" name="Straight Arrow Connector 51"/>
              <p:cNvCxnSpPr>
                <a:stCxn id="54" idx="2"/>
                <a:endCxn id="29" idx="0"/>
              </p:cNvCxnSpPr>
              <p:nvPr/>
            </p:nvCxnSpPr>
            <p:spPr>
              <a:xfrm flipH="1">
                <a:off x="5493868" y="2703544"/>
                <a:ext cx="345" cy="3075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5562970" y="2900972"/>
                <a:ext cx="316492" cy="294029"/>
                <a:chOff x="1578289" y="3168005"/>
                <a:chExt cx="372787" cy="346328"/>
              </a:xfrm>
            </p:grpSpPr>
            <p:pic>
              <p:nvPicPr>
                <p:cNvPr id="55" name="Picture 2" descr="D:\1Data\public\i00109058\EH\GitPresentation\folder-icon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78289" y="3168005"/>
                  <a:ext cx="346329" cy="34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3" descr="D:\1Data\public\i00109058\EH\GitPresentation\man_profile_smal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6397" y="3241075"/>
                  <a:ext cx="254679" cy="2273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4" name="Rounded Rectangle 53"/>
              <p:cNvSpPr/>
              <p:nvPr/>
            </p:nvSpPr>
            <p:spPr>
              <a:xfrm>
                <a:off x="4989834" y="2401544"/>
                <a:ext cx="1008758" cy="302000"/>
              </a:xfrm>
              <a:prstGeom prst="roundRect">
                <a:avLst/>
              </a:prstGeom>
              <a:solidFill>
                <a:srgbClr val="C3CED5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E+H Serif" pitchFamily="18" charset="0"/>
                  </a:rPr>
                  <a:t>origin/master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973246" y="4151429"/>
            <a:ext cx="1411477" cy="815044"/>
            <a:chOff x="1973246" y="4151429"/>
            <a:chExt cx="1411477" cy="815044"/>
          </a:xfrm>
        </p:grpSpPr>
        <p:cxnSp>
          <p:nvCxnSpPr>
            <p:cNvPr id="37" name="Straight Arrow Connector 36"/>
            <p:cNvCxnSpPr>
              <a:endCxn id="29" idx="4"/>
            </p:cNvCxnSpPr>
            <p:nvPr/>
          </p:nvCxnSpPr>
          <p:spPr>
            <a:xfrm flipH="1" flipV="1">
              <a:off x="2627226" y="4151429"/>
              <a:ext cx="485" cy="390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73246" y="4542302"/>
              <a:ext cx="1308929" cy="424171"/>
            </a:xfrm>
            <a:prstGeom prst="roundRect">
              <a:avLst/>
            </a:prstGeom>
            <a:solidFill>
              <a:srgbClr val="F34F29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master</a:t>
              </a:r>
            </a:p>
          </p:txBody>
        </p:sp>
        <p:pic>
          <p:nvPicPr>
            <p:cNvPr id="47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034" y="4432179"/>
              <a:ext cx="303689" cy="2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2361273" y="1332093"/>
            <a:ext cx="309329" cy="309329"/>
            <a:chOff x="3516018" y="2226743"/>
            <a:chExt cx="309329" cy="309329"/>
          </a:xfrm>
        </p:grpSpPr>
        <p:sp>
          <p:nvSpPr>
            <p:cNvPr id="58" name="Oval 57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2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4217 -0.1990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76" y="-995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42118 -0.202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9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 animBg="1"/>
      <p:bldP spid="43" grpId="0" animBg="1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of branches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142D820-0DA4-4F66-AF35-03ED4BC482FC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194" y="1676620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–b feature2 origin/feature2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048838" y="1721752"/>
            <a:ext cx="309329" cy="309329"/>
            <a:chOff x="3516018" y="2226743"/>
            <a:chExt cx="309329" cy="309329"/>
          </a:xfrm>
        </p:grpSpPr>
        <p:sp>
          <p:nvSpPr>
            <p:cNvPr id="58" name="Oval 57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9" name="Title 1"/>
          <p:cNvSpPr txBox="1">
            <a:spLocks/>
          </p:cNvSpPr>
          <p:nvPr/>
        </p:nvSpPr>
        <p:spPr bwMode="auto">
          <a:xfrm>
            <a:off x="770194" y="1152589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/>
              <a:t>Scenario 1: create local branch to track remote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771659" y="2165410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Remote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771659" y="4258760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Local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1400309" y="3551300"/>
            <a:ext cx="0" cy="707460"/>
          </a:xfrm>
          <a:prstGeom prst="straightConnector1">
            <a:avLst/>
          </a:prstGeom>
          <a:ln w="254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20869" y="431626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43249" y="431626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3016026" y="4563838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  <a:endCxn id="17" idx="3"/>
          </p:cNvCxnSpPr>
          <p:nvPr/>
        </p:nvCxnSpPr>
        <p:spPr>
          <a:xfrm flipV="1">
            <a:off x="2988785" y="4738903"/>
            <a:ext cx="726978" cy="5798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334320" y="5318730"/>
            <a:ext cx="1308929" cy="4241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cxnSp>
        <p:nvCxnSpPr>
          <p:cNvPr id="28" name="Straight Arrow Connector 27"/>
          <p:cNvCxnSpPr>
            <a:stCxn id="29" idx="0"/>
            <a:endCxn id="17" idx="5"/>
          </p:cNvCxnSpPr>
          <p:nvPr/>
        </p:nvCxnSpPr>
        <p:spPr>
          <a:xfrm flipH="1" flipV="1">
            <a:off x="4065892" y="4738903"/>
            <a:ext cx="816230" cy="590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138406" y="5329123"/>
            <a:ext cx="1487432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origin/master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543360" y="2404078"/>
            <a:ext cx="5633905" cy="1298551"/>
            <a:chOff x="2543360" y="2404078"/>
            <a:chExt cx="5633905" cy="1298551"/>
          </a:xfrm>
        </p:grpSpPr>
        <p:grpSp>
          <p:nvGrpSpPr>
            <p:cNvPr id="32" name="Group 31"/>
            <p:cNvGrpSpPr/>
            <p:nvPr/>
          </p:nvGrpSpPr>
          <p:grpSpPr>
            <a:xfrm>
              <a:off x="2543360" y="2404078"/>
              <a:ext cx="2024423" cy="1284996"/>
              <a:chOff x="5925711" y="2342127"/>
              <a:chExt cx="2024423" cy="128499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925711" y="2342127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48091" y="2342127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3" idx="6"/>
                <a:endCxn id="34" idx="2"/>
              </p:cNvCxnSpPr>
              <p:nvPr/>
            </p:nvCxnSpPr>
            <p:spPr>
              <a:xfrm>
                <a:off x="6420868" y="2589705"/>
                <a:ext cx="627223" cy="0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7" idx="0"/>
                <a:endCxn id="34" idx="4"/>
              </p:cNvCxnSpPr>
              <p:nvPr/>
            </p:nvCxnSpPr>
            <p:spPr>
              <a:xfrm flipV="1">
                <a:off x="7295670" y="2837284"/>
                <a:ext cx="0" cy="365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6641205" y="3202952"/>
                <a:ext cx="1308929" cy="424171"/>
              </a:xfrm>
              <a:prstGeom prst="roundRect">
                <a:avLst/>
              </a:prstGeom>
              <a:solidFill>
                <a:srgbClr val="C3CED5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E+H Serif" pitchFamily="18" charset="0"/>
                  </a:rPr>
                  <a:t>master</a:t>
                </a: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6152843" y="2417633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275223" y="2417633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47" name="Straight Arrow Connector 46"/>
            <p:cNvCxnSpPr>
              <a:stCxn id="45" idx="6"/>
              <a:endCxn id="46" idx="2"/>
            </p:cNvCxnSpPr>
            <p:nvPr/>
          </p:nvCxnSpPr>
          <p:spPr>
            <a:xfrm>
              <a:off x="6648000" y="2665211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4" idx="6"/>
            </p:cNvCxnSpPr>
            <p:nvPr/>
          </p:nvCxnSpPr>
          <p:spPr>
            <a:xfrm>
              <a:off x="4160897" y="2651657"/>
              <a:ext cx="721225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0"/>
            </p:cNvCxnSpPr>
            <p:nvPr/>
          </p:nvCxnSpPr>
          <p:spPr>
            <a:xfrm flipV="1">
              <a:off x="7522801" y="2912790"/>
              <a:ext cx="0" cy="365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868336" y="3278458"/>
              <a:ext cx="1308929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feature2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4882122" y="2417633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66" name="Straight Arrow Connector 65"/>
            <p:cNvCxnSpPr>
              <a:stCxn id="64" idx="6"/>
              <a:endCxn id="45" idx="2"/>
            </p:cNvCxnSpPr>
            <p:nvPr/>
          </p:nvCxnSpPr>
          <p:spPr>
            <a:xfrm>
              <a:off x="5377279" y="2665212"/>
              <a:ext cx="775564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7082369" y="4326262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94590" y="432079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6" name="Straight Arrow Connector 55"/>
          <p:cNvCxnSpPr>
            <a:stCxn id="17" idx="6"/>
            <a:endCxn id="53" idx="2"/>
          </p:cNvCxnSpPr>
          <p:nvPr/>
        </p:nvCxnSpPr>
        <p:spPr>
          <a:xfrm>
            <a:off x="4138406" y="4563839"/>
            <a:ext cx="556184" cy="4537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959989" y="432447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73" name="Straight Arrow Connector 72"/>
          <p:cNvCxnSpPr>
            <a:stCxn id="71" idx="6"/>
            <a:endCxn id="72" idx="2"/>
          </p:cNvCxnSpPr>
          <p:nvPr/>
        </p:nvCxnSpPr>
        <p:spPr>
          <a:xfrm>
            <a:off x="6455146" y="4572053"/>
            <a:ext cx="627223" cy="1788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5" idx="0"/>
            <a:endCxn id="72" idx="3"/>
          </p:cNvCxnSpPr>
          <p:nvPr/>
        </p:nvCxnSpPr>
        <p:spPr>
          <a:xfrm flipV="1">
            <a:off x="6427905" y="4748905"/>
            <a:ext cx="726978" cy="590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773440" y="5339488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feature2</a:t>
            </a:r>
          </a:p>
        </p:txBody>
      </p:sp>
      <p:cxnSp>
        <p:nvCxnSpPr>
          <p:cNvPr id="76" name="Straight Arrow Connector 75"/>
          <p:cNvCxnSpPr>
            <a:stCxn id="53" idx="6"/>
            <a:endCxn id="71" idx="2"/>
          </p:cNvCxnSpPr>
          <p:nvPr/>
        </p:nvCxnSpPr>
        <p:spPr>
          <a:xfrm>
            <a:off x="5189747" y="4568376"/>
            <a:ext cx="770242" cy="3677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9" idx="0"/>
            <a:endCxn id="72" idx="5"/>
          </p:cNvCxnSpPr>
          <p:nvPr/>
        </p:nvCxnSpPr>
        <p:spPr>
          <a:xfrm flipH="1" flipV="1">
            <a:off x="7505012" y="4748905"/>
            <a:ext cx="603190" cy="590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7329948" y="5339488"/>
            <a:ext cx="1556507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origin/feature2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90827" y="4138932"/>
            <a:ext cx="444528" cy="412976"/>
            <a:chOff x="7358170" y="4138639"/>
            <a:chExt cx="444528" cy="412976"/>
          </a:xfrm>
        </p:grpSpPr>
        <p:pic>
          <p:nvPicPr>
            <p:cNvPr id="30" name="Picture 2" descr="D:\1Data\public\i00109058\EH\GitPresentation\fold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170" y="4138639"/>
              <a:ext cx="412976" cy="412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9008" y="4225773"/>
              <a:ext cx="303690" cy="27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4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74" y="5259664"/>
            <a:ext cx="303689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0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3CE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5542E-6 L 0.37014 -0.0039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20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77886E-6 L 0.3842 -0.0027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94F2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6" grpId="0" animBg="1"/>
      <p:bldP spid="17" grpId="0" animBg="1"/>
      <p:bldP spid="20" grpId="0" animBg="1"/>
      <p:bldP spid="29" grpId="0" animBg="1"/>
      <p:bldP spid="72" grpId="0" animBg="1"/>
      <p:bldP spid="53" grpId="0" animBg="1"/>
      <p:bldP spid="71" grpId="0" animBg="1"/>
      <p:bldP spid="75" grpId="0" animBg="1"/>
      <p:bldP spid="7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of branches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142D820-0DA4-4F66-AF35-03ED4BC482FC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194" y="1676620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push –u origin/feature2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217825" y="1722010"/>
            <a:ext cx="309329" cy="309329"/>
            <a:chOff x="3516018" y="2226743"/>
            <a:chExt cx="309329" cy="309329"/>
          </a:xfrm>
        </p:grpSpPr>
        <p:sp>
          <p:nvSpPr>
            <p:cNvPr id="58" name="Oval 57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9" name="Title 1"/>
          <p:cNvSpPr txBox="1">
            <a:spLocks/>
          </p:cNvSpPr>
          <p:nvPr/>
        </p:nvSpPr>
        <p:spPr bwMode="auto">
          <a:xfrm>
            <a:off x="770194" y="1152589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/>
              <a:t>Scenario 2: create remote for local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771659" y="2165410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Remote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771659" y="4258760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Local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43360" y="2404078"/>
            <a:ext cx="2024423" cy="1284996"/>
            <a:chOff x="5925711" y="2342127"/>
            <a:chExt cx="2024423" cy="1284996"/>
          </a:xfrm>
        </p:grpSpPr>
        <p:sp>
          <p:nvSpPr>
            <p:cNvPr id="38" name="Oval 37"/>
            <p:cNvSpPr/>
            <p:nvPr/>
          </p:nvSpPr>
          <p:spPr>
            <a:xfrm>
              <a:off x="5925711" y="2342127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048091" y="2342127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40" name="Straight Arrow Connector 39"/>
            <p:cNvCxnSpPr>
              <a:stCxn id="38" idx="6"/>
              <a:endCxn id="39" idx="2"/>
            </p:cNvCxnSpPr>
            <p:nvPr/>
          </p:nvCxnSpPr>
          <p:spPr>
            <a:xfrm>
              <a:off x="6420868" y="2589705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2" idx="0"/>
              <a:endCxn id="39" idx="4"/>
            </p:cNvCxnSpPr>
            <p:nvPr/>
          </p:nvCxnSpPr>
          <p:spPr>
            <a:xfrm flipV="1">
              <a:off x="7295670" y="2837284"/>
              <a:ext cx="0" cy="365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6641205" y="3202952"/>
              <a:ext cx="1308929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master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60897" y="2417633"/>
            <a:ext cx="4016368" cy="1284996"/>
            <a:chOff x="4160897" y="2417633"/>
            <a:chExt cx="4016368" cy="1284996"/>
          </a:xfrm>
        </p:grpSpPr>
        <p:grpSp>
          <p:nvGrpSpPr>
            <p:cNvPr id="10" name="Group 9"/>
            <p:cNvGrpSpPr/>
            <p:nvPr/>
          </p:nvGrpSpPr>
          <p:grpSpPr>
            <a:xfrm>
              <a:off x="4160897" y="2417633"/>
              <a:ext cx="4016368" cy="1284996"/>
              <a:chOff x="4160897" y="2417633"/>
              <a:chExt cx="4016368" cy="128499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152843" y="2417633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275223" y="2417633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cxnSp>
            <p:nvCxnSpPr>
              <p:cNvPr id="32" name="Straight Arrow Connector 31"/>
              <p:cNvCxnSpPr>
                <a:stCxn id="30" idx="6"/>
                <a:endCxn id="31" idx="2"/>
              </p:cNvCxnSpPr>
              <p:nvPr/>
            </p:nvCxnSpPr>
            <p:spPr>
              <a:xfrm>
                <a:off x="6648000" y="2665211"/>
                <a:ext cx="627223" cy="0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39" idx="6"/>
              </p:cNvCxnSpPr>
              <p:nvPr/>
            </p:nvCxnSpPr>
            <p:spPr>
              <a:xfrm>
                <a:off x="4160897" y="2651657"/>
                <a:ext cx="721225" cy="0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5" idx="0"/>
              </p:cNvCxnSpPr>
              <p:nvPr/>
            </p:nvCxnSpPr>
            <p:spPr>
              <a:xfrm flipV="1">
                <a:off x="7522801" y="2912790"/>
                <a:ext cx="0" cy="365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/>
              <p:cNvSpPr/>
              <p:nvPr/>
            </p:nvSpPr>
            <p:spPr>
              <a:xfrm>
                <a:off x="6868336" y="3278458"/>
                <a:ext cx="1308929" cy="424171"/>
              </a:xfrm>
              <a:prstGeom prst="roundRect">
                <a:avLst/>
              </a:prstGeom>
              <a:solidFill>
                <a:srgbClr val="C3CED5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E+H Serif" pitchFamily="18" charset="0"/>
                  </a:rPr>
                  <a:t>feature2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82122" y="2417633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</p:grpSp>
        <p:cxnSp>
          <p:nvCxnSpPr>
            <p:cNvPr id="37" name="Straight Arrow Connector 36"/>
            <p:cNvCxnSpPr>
              <a:stCxn id="36" idx="6"/>
              <a:endCxn id="30" idx="2"/>
            </p:cNvCxnSpPr>
            <p:nvPr/>
          </p:nvCxnSpPr>
          <p:spPr>
            <a:xfrm>
              <a:off x="5377279" y="2665212"/>
              <a:ext cx="775564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stCxn id="13" idx="1"/>
            <a:endCxn id="12" idx="3"/>
          </p:cNvCxnSpPr>
          <p:nvPr/>
        </p:nvCxnSpPr>
        <p:spPr>
          <a:xfrm flipV="1">
            <a:off x="1400309" y="3551300"/>
            <a:ext cx="0" cy="707460"/>
          </a:xfrm>
          <a:prstGeom prst="straightConnector1">
            <a:avLst/>
          </a:prstGeom>
          <a:ln w="254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411681" y="4713157"/>
            <a:ext cx="1556507" cy="1046386"/>
            <a:chOff x="7411681" y="4713157"/>
            <a:chExt cx="1556507" cy="1046386"/>
          </a:xfrm>
        </p:grpSpPr>
        <p:cxnSp>
          <p:nvCxnSpPr>
            <p:cNvPr id="53" name="Straight Arrow Connector 52"/>
            <p:cNvCxnSpPr>
              <a:stCxn id="54" idx="0"/>
              <a:endCxn id="47" idx="5"/>
            </p:cNvCxnSpPr>
            <p:nvPr/>
          </p:nvCxnSpPr>
          <p:spPr>
            <a:xfrm flipH="1" flipV="1">
              <a:off x="7462191" y="4713157"/>
              <a:ext cx="727744" cy="622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7411681" y="5335372"/>
              <a:ext cx="1556507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origin/feature2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53309" y="4161010"/>
            <a:ext cx="5467613" cy="1605161"/>
            <a:chOff x="2284862" y="4161010"/>
            <a:chExt cx="5467613" cy="1605161"/>
          </a:xfrm>
        </p:grpSpPr>
        <p:grpSp>
          <p:nvGrpSpPr>
            <p:cNvPr id="28" name="Group 27"/>
            <p:cNvGrpSpPr/>
            <p:nvPr/>
          </p:nvGrpSpPr>
          <p:grpSpPr>
            <a:xfrm>
              <a:off x="2284862" y="4161010"/>
              <a:ext cx="5467613" cy="1605161"/>
              <a:chOff x="2334320" y="4172268"/>
              <a:chExt cx="5467613" cy="160516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334320" y="4316260"/>
                <a:ext cx="3291518" cy="1437034"/>
                <a:chOff x="5785018" y="4179998"/>
                <a:chExt cx="3291518" cy="143703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5971567" y="4179998"/>
                  <a:ext cx="495157" cy="49515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err="1">
                    <a:solidFill>
                      <a:srgbClr val="000000"/>
                    </a:solidFill>
                    <a:latin typeface="E+H Serif" pitchFamily="18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7093947" y="4179998"/>
                  <a:ext cx="495157" cy="49515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err="1">
                    <a:solidFill>
                      <a:srgbClr val="000000"/>
                    </a:solidFill>
                    <a:latin typeface="E+H Serif" pitchFamily="18" charset="0"/>
                  </a:endParaRPr>
                </a:p>
              </p:txBody>
            </p:sp>
            <p:cxnSp>
              <p:nvCxnSpPr>
                <p:cNvPr id="20" name="Straight Arrow Connector 19"/>
                <p:cNvCxnSpPr>
                  <a:stCxn id="18" idx="6"/>
                  <a:endCxn id="19" idx="2"/>
                </p:cNvCxnSpPr>
                <p:nvPr/>
              </p:nvCxnSpPr>
              <p:spPr>
                <a:xfrm>
                  <a:off x="6466724" y="4427576"/>
                  <a:ext cx="627223" cy="0"/>
                </a:xfrm>
                <a:prstGeom prst="straightConnector1">
                  <a:avLst/>
                </a:prstGeom>
                <a:ln w="12700">
                  <a:solidFill>
                    <a:srgbClr val="007CAA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22" idx="0"/>
                  <a:endCxn id="19" idx="3"/>
                </p:cNvCxnSpPr>
                <p:nvPr/>
              </p:nvCxnSpPr>
              <p:spPr>
                <a:xfrm flipV="1">
                  <a:off x="6439483" y="4602641"/>
                  <a:ext cx="726978" cy="579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ounded Rectangle 21"/>
                <p:cNvSpPr/>
                <p:nvPr/>
              </p:nvSpPr>
              <p:spPr>
                <a:xfrm>
                  <a:off x="5785018" y="5182468"/>
                  <a:ext cx="1308929" cy="424171"/>
                </a:xfrm>
                <a:prstGeom prst="roundRect">
                  <a:avLst/>
                </a:prstGeom>
                <a:solidFill>
                  <a:srgbClr val="C3CED5"/>
                </a:solidFill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E+H Serif" pitchFamily="18" charset="0"/>
                    </a:rPr>
                    <a:t>master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25" idx="0"/>
                  <a:endCxn id="19" idx="5"/>
                </p:cNvCxnSpPr>
                <p:nvPr/>
              </p:nvCxnSpPr>
              <p:spPr>
                <a:xfrm flipH="1" flipV="1">
                  <a:off x="7516590" y="4602641"/>
                  <a:ext cx="816230" cy="5902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7589104" y="5192861"/>
                  <a:ext cx="1487432" cy="424171"/>
                </a:xfrm>
                <a:prstGeom prst="roundRect">
                  <a:avLst/>
                </a:prstGeom>
                <a:solidFill>
                  <a:srgbClr val="C3CED5"/>
                </a:solidFill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E+H Serif" pitchFamily="18" charset="0"/>
                    </a:rPr>
                    <a:t>origin/master</a:t>
                  </a:r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4751830" y="4316260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98179" y="4301772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120559" y="4301772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cxnSp>
            <p:nvCxnSpPr>
              <p:cNvPr id="48" name="Straight Arrow Connector 47"/>
              <p:cNvCxnSpPr>
                <a:stCxn id="46" idx="6"/>
                <a:endCxn id="47" idx="2"/>
              </p:cNvCxnSpPr>
              <p:nvPr/>
            </p:nvCxnSpPr>
            <p:spPr>
              <a:xfrm>
                <a:off x="6493336" y="4549351"/>
                <a:ext cx="627223" cy="0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1" idx="0"/>
                <a:endCxn id="47" idx="3"/>
              </p:cNvCxnSpPr>
              <p:nvPr/>
            </p:nvCxnSpPr>
            <p:spPr>
              <a:xfrm flipV="1">
                <a:off x="6701770" y="4724415"/>
                <a:ext cx="491303" cy="6288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/>
              <p:cNvSpPr/>
              <p:nvPr/>
            </p:nvSpPr>
            <p:spPr>
              <a:xfrm>
                <a:off x="6047305" y="5353258"/>
                <a:ext cx="1308929" cy="424171"/>
              </a:xfrm>
              <a:prstGeom prst="roundRect">
                <a:avLst/>
              </a:prstGeom>
              <a:solidFill>
                <a:srgbClr val="F34F29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E+H Serif" pitchFamily="18" charset="0"/>
                  </a:rPr>
                  <a:t>feature2</a:t>
                </a:r>
              </a:p>
            </p:txBody>
          </p:sp>
          <p:cxnSp>
            <p:nvCxnSpPr>
              <p:cNvPr id="52" name="Straight Arrow Connector 51"/>
              <p:cNvCxnSpPr>
                <a:endCxn id="46" idx="2"/>
              </p:cNvCxnSpPr>
              <p:nvPr/>
            </p:nvCxnSpPr>
            <p:spPr>
              <a:xfrm>
                <a:off x="5222615" y="4549351"/>
                <a:ext cx="775564" cy="0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2" descr="D:\1Data\public\i00109058\EH\GitPresentation\folde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7404" y="4172268"/>
                <a:ext cx="412976" cy="412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3" descr="D:\1Data\public\i00109058\EH\GitPresentation\man_profile_smal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8243" y="4259402"/>
                <a:ext cx="303690" cy="271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4" name="Straight Arrow Connector 63"/>
            <p:cNvCxnSpPr>
              <a:stCxn id="19" idx="6"/>
              <a:endCxn id="44" idx="2"/>
            </p:cNvCxnSpPr>
            <p:nvPr/>
          </p:nvCxnSpPr>
          <p:spPr>
            <a:xfrm>
              <a:off x="4088948" y="4552581"/>
              <a:ext cx="613424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94" y="5214970"/>
            <a:ext cx="303689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your 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C582612E-AD62-4A17-B3C9-611024833524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613" y="1443877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91613" y="1103297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/>
              <a:t>… if branches are mapped already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85193" y="1463338"/>
            <a:ext cx="309329" cy="309329"/>
            <a:chOff x="3516018" y="2226743"/>
            <a:chExt cx="309329" cy="309329"/>
          </a:xfrm>
        </p:grpSpPr>
        <p:sp>
          <p:nvSpPr>
            <p:cNvPr id="10" name="Oval 9"/>
            <p:cNvSpPr/>
            <p:nvPr/>
          </p:nvSpPr>
          <p:spPr>
            <a:xfrm>
              <a:off x="3516018" y="2226743"/>
              <a:ext cx="309329" cy="309329"/>
            </a:xfrm>
            <a:prstGeom prst="ellipse">
              <a:avLst/>
            </a:prstGeom>
            <a:noFill/>
            <a:ln w="38100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670683" y="2266135"/>
              <a:ext cx="0" cy="115273"/>
            </a:xfrm>
            <a:prstGeom prst="line">
              <a:avLst/>
            </a:prstGeom>
            <a:ln w="15875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670682" y="2381407"/>
              <a:ext cx="71666" cy="38244"/>
            </a:xfrm>
            <a:prstGeom prst="line">
              <a:avLst/>
            </a:prstGeom>
            <a:ln w="25400" cap="rnd">
              <a:solidFill>
                <a:srgbClr val="55A9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 flipV="1">
              <a:off x="3647822" y="2358291"/>
              <a:ext cx="45719" cy="45719"/>
            </a:xfrm>
            <a:prstGeom prst="ellipse">
              <a:avLst/>
            </a:prstGeom>
            <a:noFill/>
            <a:ln w="22225">
              <a:solidFill>
                <a:srgbClr val="55A9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14" name="Flowchart: Magnetic Disk 13"/>
          <p:cNvSpPr/>
          <p:nvPr/>
        </p:nvSpPr>
        <p:spPr>
          <a:xfrm>
            <a:off x="771659" y="2165410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Remote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771659" y="4258760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Local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sp>
        <p:nvSpPr>
          <p:cNvPr id="26" name="Oval 25"/>
          <p:cNvSpPr/>
          <p:nvPr/>
        </p:nvSpPr>
        <p:spPr>
          <a:xfrm>
            <a:off x="6987382" y="241763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7" name="Straight Arrow Connector 26"/>
          <p:cNvCxnSpPr>
            <a:stCxn id="25" idx="6"/>
            <a:endCxn id="26" idx="2"/>
          </p:cNvCxnSpPr>
          <p:nvPr/>
        </p:nvCxnSpPr>
        <p:spPr>
          <a:xfrm>
            <a:off x="6360159" y="2665212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458116" y="2912790"/>
            <a:ext cx="1308929" cy="776282"/>
            <a:chOff x="5745957" y="2912790"/>
            <a:chExt cx="1308929" cy="776282"/>
          </a:xfrm>
        </p:grpSpPr>
        <p:cxnSp>
          <p:nvCxnSpPr>
            <p:cNvPr id="29" name="Straight Arrow Connector 28"/>
            <p:cNvCxnSpPr>
              <a:stCxn id="30" idx="0"/>
              <a:endCxn id="25" idx="4"/>
            </p:cNvCxnSpPr>
            <p:nvPr/>
          </p:nvCxnSpPr>
          <p:spPr>
            <a:xfrm flipV="1">
              <a:off x="6400422" y="2912790"/>
              <a:ext cx="0" cy="3521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5745957" y="3264901"/>
              <a:ext cx="1308929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feature2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255519" y="2404078"/>
            <a:ext cx="4104640" cy="1284996"/>
            <a:chOff x="2543360" y="2404078"/>
            <a:chExt cx="4104640" cy="1284996"/>
          </a:xfrm>
        </p:grpSpPr>
        <p:grpSp>
          <p:nvGrpSpPr>
            <p:cNvPr id="16" name="Group 15"/>
            <p:cNvGrpSpPr/>
            <p:nvPr/>
          </p:nvGrpSpPr>
          <p:grpSpPr>
            <a:xfrm>
              <a:off x="2543360" y="2404078"/>
              <a:ext cx="2024423" cy="1284996"/>
              <a:chOff x="5925711" y="2342127"/>
              <a:chExt cx="2024423" cy="12849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925711" y="2342127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048091" y="2342127"/>
                <a:ext cx="495157" cy="49515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6"/>
                <a:endCxn id="18" idx="2"/>
              </p:cNvCxnSpPr>
              <p:nvPr/>
            </p:nvCxnSpPr>
            <p:spPr>
              <a:xfrm>
                <a:off x="6420868" y="2589705"/>
                <a:ext cx="627223" cy="0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21" idx="0"/>
                <a:endCxn id="18" idx="4"/>
              </p:cNvCxnSpPr>
              <p:nvPr/>
            </p:nvCxnSpPr>
            <p:spPr>
              <a:xfrm flipV="1">
                <a:off x="7295670" y="2837284"/>
                <a:ext cx="0" cy="365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6641205" y="3202952"/>
                <a:ext cx="1308929" cy="424171"/>
              </a:xfrm>
              <a:prstGeom prst="roundRect">
                <a:avLst/>
              </a:prstGeom>
              <a:solidFill>
                <a:srgbClr val="C3CED5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E+H Serif" pitchFamily="18" charset="0"/>
                  </a:rPr>
                  <a:t>master</a:t>
                </a: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152843" y="2417633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18" idx="6"/>
            </p:cNvCxnSpPr>
            <p:nvPr/>
          </p:nvCxnSpPr>
          <p:spPr>
            <a:xfrm>
              <a:off x="4160897" y="2651657"/>
              <a:ext cx="721225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882122" y="2417633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31" idx="6"/>
              <a:endCxn id="25" idx="2"/>
            </p:cNvCxnSpPr>
            <p:nvPr/>
          </p:nvCxnSpPr>
          <p:spPr>
            <a:xfrm>
              <a:off x="5377279" y="2665212"/>
              <a:ext cx="775564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15" idx="1"/>
            <a:endCxn id="14" idx="3"/>
          </p:cNvCxnSpPr>
          <p:nvPr/>
        </p:nvCxnSpPr>
        <p:spPr>
          <a:xfrm flipV="1">
            <a:off x="1400309" y="3551300"/>
            <a:ext cx="0" cy="707460"/>
          </a:xfrm>
          <a:prstGeom prst="straightConnector1">
            <a:avLst/>
          </a:prstGeom>
          <a:ln w="254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304812" y="4813923"/>
            <a:ext cx="1556507" cy="944677"/>
            <a:chOff x="5304812" y="4813923"/>
            <a:chExt cx="1556507" cy="944677"/>
          </a:xfrm>
        </p:grpSpPr>
        <p:cxnSp>
          <p:nvCxnSpPr>
            <p:cNvPr id="34" name="Straight Arrow Connector 33"/>
            <p:cNvCxnSpPr>
              <a:stCxn id="35" idx="0"/>
              <a:endCxn id="41" idx="4"/>
            </p:cNvCxnSpPr>
            <p:nvPr/>
          </p:nvCxnSpPr>
          <p:spPr>
            <a:xfrm flipH="1" flipV="1">
              <a:off x="6074521" y="4813923"/>
              <a:ext cx="8545" cy="5205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5304812" y="5334429"/>
              <a:ext cx="1556507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origin/feature2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69077" y="4333254"/>
            <a:ext cx="2912667" cy="1426641"/>
            <a:chOff x="5785018" y="4179998"/>
            <a:chExt cx="2912667" cy="1426641"/>
          </a:xfrm>
        </p:grpSpPr>
        <p:sp>
          <p:nvSpPr>
            <p:cNvPr id="49" name="Oval 48"/>
            <p:cNvSpPr/>
            <p:nvPr/>
          </p:nvSpPr>
          <p:spPr>
            <a:xfrm>
              <a:off x="5971567" y="4179998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093947" y="4179998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9" idx="6"/>
              <a:endCxn id="50" idx="2"/>
            </p:cNvCxnSpPr>
            <p:nvPr/>
          </p:nvCxnSpPr>
          <p:spPr>
            <a:xfrm>
              <a:off x="6466724" y="4427576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3" idx="0"/>
              <a:endCxn id="50" idx="3"/>
            </p:cNvCxnSpPr>
            <p:nvPr/>
          </p:nvCxnSpPr>
          <p:spPr>
            <a:xfrm flipV="1">
              <a:off x="6439483" y="4602641"/>
              <a:ext cx="726978" cy="5798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785018" y="5182468"/>
              <a:ext cx="1308929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master</a:t>
              </a:r>
            </a:p>
          </p:txBody>
        </p:sp>
        <p:cxnSp>
          <p:nvCxnSpPr>
            <p:cNvPr id="54" name="Straight Arrow Connector 53"/>
            <p:cNvCxnSpPr>
              <a:stCxn id="55" idx="0"/>
              <a:endCxn id="50" idx="5"/>
            </p:cNvCxnSpPr>
            <p:nvPr/>
          </p:nvCxnSpPr>
          <p:spPr>
            <a:xfrm flipH="1" flipV="1">
              <a:off x="7516590" y="4602641"/>
              <a:ext cx="437379" cy="5798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7210253" y="5182467"/>
              <a:ext cx="1487432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origin/master</a:t>
              </a:r>
            </a:p>
          </p:txBody>
        </p:sp>
      </p:grpSp>
      <p:sp>
        <p:nvSpPr>
          <p:cNvPr id="40" name="Oval 39"/>
          <p:cNvSpPr/>
          <p:nvPr/>
        </p:nvSpPr>
        <p:spPr>
          <a:xfrm>
            <a:off x="4606231" y="433325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826942" y="4318766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55316" y="4318766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3" name="Straight Arrow Connector 42"/>
          <p:cNvCxnSpPr>
            <a:stCxn id="41" idx="6"/>
            <a:endCxn id="42" idx="2"/>
          </p:cNvCxnSpPr>
          <p:nvPr/>
        </p:nvCxnSpPr>
        <p:spPr>
          <a:xfrm>
            <a:off x="6322099" y="4566345"/>
            <a:ext cx="533217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5" idx="1"/>
            <a:endCxn id="42" idx="6"/>
          </p:cNvCxnSpPr>
          <p:nvPr/>
        </p:nvCxnSpPr>
        <p:spPr>
          <a:xfrm flipH="1" flipV="1">
            <a:off x="7350473" y="4566345"/>
            <a:ext cx="308161" cy="149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658634" y="4504239"/>
            <a:ext cx="1308929" cy="4241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feature2</a:t>
            </a:r>
          </a:p>
        </p:txBody>
      </p:sp>
      <p:cxnSp>
        <p:nvCxnSpPr>
          <p:cNvPr id="46" name="Straight Arrow Connector 45"/>
          <p:cNvCxnSpPr>
            <a:endCxn id="41" idx="2"/>
          </p:cNvCxnSpPr>
          <p:nvPr/>
        </p:nvCxnSpPr>
        <p:spPr>
          <a:xfrm>
            <a:off x="5051378" y="4566345"/>
            <a:ext cx="775564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D:\1Data\public\i00109058\EH\GitPresentation\fold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61" y="4189262"/>
            <a:ext cx="412976" cy="4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00" y="4276396"/>
            <a:ext cx="303690" cy="27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50" idx="6"/>
            <a:endCxn id="40" idx="2"/>
          </p:cNvCxnSpPr>
          <p:nvPr/>
        </p:nvCxnSpPr>
        <p:spPr>
          <a:xfrm>
            <a:off x="3873163" y="4580833"/>
            <a:ext cx="733068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58" y="4411972"/>
            <a:ext cx="303689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11528 0.000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431 0.0009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 animBg="1"/>
      <p:bldP spid="26" grpId="0" animBg="1"/>
      <p:bldP spid="26" grpId="1" animBg="1"/>
      <p:bldP spid="40" grpId="0" animBg="1"/>
      <p:bldP spid="41" grpId="0" animBg="1"/>
      <p:bldP spid="42" grpId="0" animBg="1"/>
      <p:bldP spid="42" grpId="1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the essence of mapping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92973" y="2283493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9790" y="2283493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03079" y="2459717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65131" y="2269395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3229895" y="2451777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45173" y="2283493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90597" y="2835814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73209" y="2835814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5737973" y="3018196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12" idx="2"/>
          </p:cNvCxnSpPr>
          <p:nvPr/>
        </p:nvCxnSpPr>
        <p:spPr>
          <a:xfrm>
            <a:off x="4831136" y="2594839"/>
            <a:ext cx="542073" cy="423357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57738" y="2464719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13819" y="1692992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7" name="Straight Arrow Connector 16"/>
          <p:cNvCxnSpPr>
            <a:stCxn id="8" idx="6"/>
            <a:endCxn id="16" idx="2"/>
          </p:cNvCxnSpPr>
          <p:nvPr/>
        </p:nvCxnSpPr>
        <p:spPr>
          <a:xfrm flipV="1">
            <a:off x="3229895" y="1875374"/>
            <a:ext cx="483924" cy="576403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54945" y="1692992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37557" y="1692992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0" name="Straight Arrow Connector 19"/>
          <p:cNvCxnSpPr>
            <a:stCxn id="19" idx="6"/>
          </p:cNvCxnSpPr>
          <p:nvPr/>
        </p:nvCxnSpPr>
        <p:spPr>
          <a:xfrm>
            <a:off x="4902321" y="1875374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75505" y="1879193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31723" y="2283493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3" name="Straight Arrow Connector 22"/>
          <p:cNvCxnSpPr>
            <a:stCxn id="6" idx="6"/>
            <a:endCxn id="22" idx="2"/>
          </p:cNvCxnSpPr>
          <p:nvPr/>
        </p:nvCxnSpPr>
        <p:spPr>
          <a:xfrm>
            <a:off x="4884554" y="2465876"/>
            <a:ext cx="2147169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1"/>
            <a:endCxn id="11" idx="6"/>
          </p:cNvCxnSpPr>
          <p:nvPr/>
        </p:nvCxnSpPr>
        <p:spPr>
          <a:xfrm flipH="1">
            <a:off x="6555361" y="3018196"/>
            <a:ext cx="2955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850873" y="2861960"/>
            <a:ext cx="964240" cy="3124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E+H Serif" pitchFamily="18" charset="0"/>
              </a:rPr>
              <a:t>FeatureB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cxnSp>
        <p:nvCxnSpPr>
          <p:cNvPr id="30" name="Straight Arrow Connector 29"/>
          <p:cNvCxnSpPr>
            <a:stCxn id="31" idx="1"/>
            <a:endCxn id="22" idx="6"/>
          </p:cNvCxnSpPr>
          <p:nvPr/>
        </p:nvCxnSpPr>
        <p:spPr>
          <a:xfrm flipH="1">
            <a:off x="7396487" y="2461303"/>
            <a:ext cx="347008" cy="45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743495" y="2319270"/>
            <a:ext cx="964240" cy="284065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5712868" y="1879193"/>
            <a:ext cx="2955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008380" y="1722957"/>
            <a:ext cx="964240" cy="3124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E+H Serif" pitchFamily="18" charset="0"/>
              </a:rPr>
              <a:t>FeatureA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692973" y="4675520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19790" y="4675520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03079" y="4851744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865131" y="4661422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1" name="Straight Arrow Connector 50"/>
          <p:cNvCxnSpPr>
            <a:stCxn id="50" idx="6"/>
          </p:cNvCxnSpPr>
          <p:nvPr/>
        </p:nvCxnSpPr>
        <p:spPr>
          <a:xfrm>
            <a:off x="3229895" y="4843804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045173" y="4675520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190597" y="5227841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73209" y="5227841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5737973" y="5410223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5"/>
            <a:endCxn id="54" idx="2"/>
          </p:cNvCxnSpPr>
          <p:nvPr/>
        </p:nvCxnSpPr>
        <p:spPr>
          <a:xfrm>
            <a:off x="4831136" y="4986866"/>
            <a:ext cx="542073" cy="423357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057738" y="4856746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713819" y="4085019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9" name="Straight Arrow Connector 58"/>
          <p:cNvCxnSpPr>
            <a:stCxn id="50" idx="6"/>
            <a:endCxn id="58" idx="2"/>
          </p:cNvCxnSpPr>
          <p:nvPr/>
        </p:nvCxnSpPr>
        <p:spPr>
          <a:xfrm flipV="1">
            <a:off x="3229895" y="4267401"/>
            <a:ext cx="483924" cy="576403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354945" y="4085019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537557" y="4085019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62" name="Straight Arrow Connector 61"/>
          <p:cNvCxnSpPr>
            <a:stCxn id="61" idx="6"/>
          </p:cNvCxnSpPr>
          <p:nvPr/>
        </p:nvCxnSpPr>
        <p:spPr>
          <a:xfrm>
            <a:off x="4902321" y="4267401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075505" y="4271220"/>
            <a:ext cx="4620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031723" y="4675520"/>
            <a:ext cx="364764" cy="3647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65" name="Straight Arrow Connector 64"/>
          <p:cNvCxnSpPr>
            <a:stCxn id="48" idx="6"/>
            <a:endCxn id="64" idx="2"/>
          </p:cNvCxnSpPr>
          <p:nvPr/>
        </p:nvCxnSpPr>
        <p:spPr>
          <a:xfrm>
            <a:off x="4884554" y="4857903"/>
            <a:ext cx="2147169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1"/>
            <a:endCxn id="53" idx="6"/>
          </p:cNvCxnSpPr>
          <p:nvPr/>
        </p:nvCxnSpPr>
        <p:spPr>
          <a:xfrm flipH="1">
            <a:off x="6555361" y="5410223"/>
            <a:ext cx="2955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850873" y="5253987"/>
            <a:ext cx="964240" cy="3124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E+H Serif" pitchFamily="18" charset="0"/>
              </a:rPr>
              <a:t>FeatureB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cxnSp>
        <p:nvCxnSpPr>
          <p:cNvPr id="68" name="Straight Arrow Connector 67"/>
          <p:cNvCxnSpPr>
            <a:stCxn id="69" idx="1"/>
            <a:endCxn id="64" idx="6"/>
          </p:cNvCxnSpPr>
          <p:nvPr/>
        </p:nvCxnSpPr>
        <p:spPr>
          <a:xfrm flipH="1">
            <a:off x="7396487" y="4853330"/>
            <a:ext cx="347008" cy="45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743495" y="4711297"/>
            <a:ext cx="964240" cy="284065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cxnSp>
        <p:nvCxnSpPr>
          <p:cNvPr id="70" name="Straight Arrow Connector 69"/>
          <p:cNvCxnSpPr>
            <a:stCxn id="71" idx="1"/>
          </p:cNvCxnSpPr>
          <p:nvPr/>
        </p:nvCxnSpPr>
        <p:spPr>
          <a:xfrm flipH="1">
            <a:off x="5712868" y="4271220"/>
            <a:ext cx="2955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08380" y="4114984"/>
            <a:ext cx="964240" cy="312471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E+H Serif" pitchFamily="18" charset="0"/>
              </a:rPr>
              <a:t>FeatureA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sp>
        <p:nvSpPr>
          <p:cNvPr id="72" name="Flowchart: Magnetic Disk 71"/>
          <p:cNvSpPr/>
          <p:nvPr/>
        </p:nvSpPr>
        <p:spPr>
          <a:xfrm>
            <a:off x="533120" y="1692992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Remote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533120" y="4347339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Local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155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3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3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3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3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3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3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3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0" grpId="2" animBg="1"/>
      <p:bldP spid="50" grpId="3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72" grpId="0" animBg="1"/>
      <p:bldP spid="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remotes –pieces of cake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A9D8B62-2070-44C5-A4A7-B7C525F2D64A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75318" y="1336203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Remote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975318" y="3468127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Local repo</a:t>
            </a: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1603968" y="2722093"/>
            <a:ext cx="0" cy="746034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3634365" y="2522964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A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4131758" y="4501204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B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946552" y="4501204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C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7398728" y="2522964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D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5516546" y="1056687"/>
            <a:ext cx="1257300" cy="138589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E</a:t>
            </a:r>
          </a:p>
        </p:txBody>
      </p:sp>
      <p:cxnSp>
        <p:nvCxnSpPr>
          <p:cNvPr id="15" name="Straight Arrow Connector 14"/>
          <p:cNvCxnSpPr>
            <a:stCxn id="14" idx="3"/>
            <a:endCxn id="10" idx="1"/>
          </p:cNvCxnSpPr>
          <p:nvPr/>
        </p:nvCxnSpPr>
        <p:spPr>
          <a:xfrm flipH="1">
            <a:off x="4760408" y="2442577"/>
            <a:ext cx="1384788" cy="2058627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>
            <a:off x="6145196" y="2442577"/>
            <a:ext cx="1430006" cy="2058627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9" idx="4"/>
          </p:cNvCxnSpPr>
          <p:nvPr/>
        </p:nvCxnSpPr>
        <p:spPr>
          <a:xfrm flipH="1">
            <a:off x="4891665" y="3215909"/>
            <a:ext cx="2507063" cy="0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  <a:endCxn id="9" idx="4"/>
          </p:cNvCxnSpPr>
          <p:nvPr/>
        </p:nvCxnSpPr>
        <p:spPr>
          <a:xfrm flipH="1" flipV="1">
            <a:off x="4891665" y="3215909"/>
            <a:ext cx="2683537" cy="1285295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0" idx="1"/>
          </p:cNvCxnSpPr>
          <p:nvPr/>
        </p:nvCxnSpPr>
        <p:spPr>
          <a:xfrm flipH="1">
            <a:off x="4760408" y="3215909"/>
            <a:ext cx="2638320" cy="1285295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://www.clker.com/cliparts/b/D/D/5/8/y/red-devil-head-cartoon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13885" y="3145350"/>
            <a:ext cx="662622" cy="6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>
            <a:stCxn id="14" idx="3"/>
            <a:endCxn id="9" idx="4"/>
          </p:cNvCxnSpPr>
          <p:nvPr/>
        </p:nvCxnSpPr>
        <p:spPr>
          <a:xfrm flipH="1">
            <a:off x="4891665" y="2442577"/>
            <a:ext cx="1253531" cy="773332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3"/>
            <a:endCxn id="13" idx="2"/>
          </p:cNvCxnSpPr>
          <p:nvPr/>
        </p:nvCxnSpPr>
        <p:spPr>
          <a:xfrm>
            <a:off x="6145196" y="2442577"/>
            <a:ext cx="1253532" cy="773332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2" idx="1"/>
          </p:cNvCxnSpPr>
          <p:nvPr/>
        </p:nvCxnSpPr>
        <p:spPr>
          <a:xfrm>
            <a:off x="7398728" y="3215909"/>
            <a:ext cx="176474" cy="1285295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1"/>
            <a:endCxn id="12" idx="1"/>
          </p:cNvCxnSpPr>
          <p:nvPr/>
        </p:nvCxnSpPr>
        <p:spPr>
          <a:xfrm>
            <a:off x="4760408" y="4501204"/>
            <a:ext cx="2814794" cy="0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1"/>
            <a:endCxn id="9" idx="4"/>
          </p:cNvCxnSpPr>
          <p:nvPr/>
        </p:nvCxnSpPr>
        <p:spPr>
          <a:xfrm flipV="1">
            <a:off x="4760408" y="3215909"/>
            <a:ext cx="131257" cy="1285295"/>
          </a:xfrm>
          <a:prstGeom prst="straightConnector1">
            <a:avLst/>
          </a:prstGeom>
          <a:ln w="254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2" name="Group 7191"/>
          <p:cNvGrpSpPr/>
          <p:nvPr/>
        </p:nvGrpSpPr>
        <p:grpSpPr>
          <a:xfrm>
            <a:off x="3426488" y="1336203"/>
            <a:ext cx="5456255" cy="4550891"/>
            <a:chOff x="3426488" y="1336203"/>
            <a:chExt cx="5456255" cy="4550891"/>
          </a:xfrm>
        </p:grpSpPr>
        <p:cxnSp>
          <p:nvCxnSpPr>
            <p:cNvPr id="7189" name="Straight Connector 7188"/>
            <p:cNvCxnSpPr/>
            <p:nvPr/>
          </p:nvCxnSpPr>
          <p:spPr>
            <a:xfrm>
              <a:off x="3426488" y="1336203"/>
              <a:ext cx="5456255" cy="4550891"/>
            </a:xfrm>
            <a:prstGeom prst="line">
              <a:avLst/>
            </a:prstGeom>
            <a:ln w="190500">
              <a:solidFill>
                <a:srgbClr val="F34F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634365" y="1336203"/>
              <a:ext cx="4836395" cy="4280826"/>
            </a:xfrm>
            <a:prstGeom prst="line">
              <a:avLst/>
            </a:prstGeom>
            <a:ln w="190500">
              <a:solidFill>
                <a:srgbClr val="F34F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49790" y="5115627"/>
            <a:ext cx="21916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SIMPLY </a:t>
            </a:r>
            <a:r>
              <a:rPr lang="en-US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8424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practices with remotes: simple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A9D8B62-2070-44C5-A4A7-B7C525F2D64A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40859" y="4175090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A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033564" y="1773132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Main Repo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767936" y="4175090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B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4866815" y="4175090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C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983850" y="4175090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1770" y="1369537"/>
            <a:ext cx="8020879" cy="2148916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770" y="1369537"/>
            <a:ext cx="18437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</a:t>
            </a:r>
          </a:p>
        </p:txBody>
      </p: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 flipH="1">
            <a:off x="1469312" y="2938132"/>
            <a:ext cx="3092705" cy="1236958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H="1">
            <a:off x="3296389" y="2938132"/>
            <a:ext cx="1265628" cy="1236958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>
          <a:xfrm>
            <a:off x="4562017" y="2938132"/>
            <a:ext cx="833251" cy="1236958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0" idx="1"/>
          </p:cNvCxnSpPr>
          <p:nvPr/>
        </p:nvCxnSpPr>
        <p:spPr>
          <a:xfrm>
            <a:off x="4562017" y="2938132"/>
            <a:ext cx="2950286" cy="1236958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82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practices with remotes: </a:t>
            </a:r>
            <a:r>
              <a:rPr lang="en-US" dirty="0" err="1"/>
              <a:t>GitHub</a:t>
            </a:r>
            <a:r>
              <a:rPr lang="en-US" dirty="0"/>
              <a:t>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BA9D8B62-2070-44C5-A4A7-B7C525F2D64A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169459" y="4717833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A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142894" y="1240328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Main Repo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996536" y="4717833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B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095415" y="4717833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C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7212450" y="4717833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D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1169459" y="2736166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A`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996536" y="2736166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B`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095415" y="2736166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C`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7212450" y="2736166"/>
            <a:ext cx="1056905" cy="1165000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Repo D`</a:t>
            </a:r>
          </a:p>
        </p:txBody>
      </p:sp>
      <p:sp>
        <p:nvSpPr>
          <p:cNvPr id="5" name="Rectangle 4"/>
          <p:cNvSpPr/>
          <p:nvPr/>
        </p:nvSpPr>
        <p:spPr>
          <a:xfrm>
            <a:off x="801711" y="1210510"/>
            <a:ext cx="8020879" cy="3051313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1770" y="1198508"/>
            <a:ext cx="18437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</a:t>
            </a:r>
          </a:p>
        </p:txBody>
      </p:sp>
      <p:cxnSp>
        <p:nvCxnSpPr>
          <p:cNvPr id="19" name="Straight Arrow Connector 18"/>
          <p:cNvCxnSpPr>
            <a:stCxn id="13" idx="3"/>
            <a:endCxn id="6" idx="1"/>
          </p:cNvCxnSpPr>
          <p:nvPr/>
        </p:nvCxnSpPr>
        <p:spPr>
          <a:xfrm>
            <a:off x="1697912" y="3901166"/>
            <a:ext cx="0" cy="816667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24988" y="3901166"/>
            <a:ext cx="0" cy="816667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23867" y="3901166"/>
            <a:ext cx="0" cy="816667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40902" y="3938858"/>
            <a:ext cx="0" cy="816667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7" idx="3"/>
          </p:cNvCxnSpPr>
          <p:nvPr/>
        </p:nvCxnSpPr>
        <p:spPr>
          <a:xfrm flipV="1">
            <a:off x="1697912" y="2405328"/>
            <a:ext cx="2973435" cy="330838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1"/>
            <a:endCxn id="7" idx="3"/>
          </p:cNvCxnSpPr>
          <p:nvPr/>
        </p:nvCxnSpPr>
        <p:spPr>
          <a:xfrm flipV="1">
            <a:off x="3524989" y="2405328"/>
            <a:ext cx="1146358" cy="330838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7" idx="3"/>
          </p:cNvCxnSpPr>
          <p:nvPr/>
        </p:nvCxnSpPr>
        <p:spPr>
          <a:xfrm flipH="1" flipV="1">
            <a:off x="4671347" y="2405328"/>
            <a:ext cx="952521" cy="330838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7" idx="3"/>
          </p:cNvCxnSpPr>
          <p:nvPr/>
        </p:nvCxnSpPr>
        <p:spPr>
          <a:xfrm flipH="1" flipV="1">
            <a:off x="4671347" y="2405328"/>
            <a:ext cx="3069556" cy="330838"/>
          </a:xfrm>
          <a:prstGeom prst="straightConnector1">
            <a:avLst/>
          </a:prstGeom>
          <a:ln w="12700">
            <a:solidFill>
              <a:srgbClr val="007C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7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5C93C16D-4DCE-4E9F-8442-4776D3E8C029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Andrey Dodonov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28000" y="1340768"/>
            <a:ext cx="7973999" cy="4752057"/>
          </a:xfrm>
        </p:spPr>
        <p:txBody>
          <a:bodyPr/>
          <a:lstStyle/>
          <a:p>
            <a:r>
              <a:rPr lang="en-US" dirty="0"/>
              <a:t>It is a source control</a:t>
            </a:r>
          </a:p>
          <a:p>
            <a:r>
              <a:rPr lang="en-US" dirty="0"/>
              <a:t>It ensures that EVERY state is saved and easy to access </a:t>
            </a:r>
          </a:p>
          <a:p>
            <a:r>
              <a:rPr lang="en-US" dirty="0"/>
              <a:t>It allows parallel development without blocking each other</a:t>
            </a:r>
          </a:p>
          <a:p>
            <a:r>
              <a:rPr lang="en-US" dirty="0"/>
              <a:t>Works very well for Agile</a:t>
            </a:r>
          </a:p>
          <a:p>
            <a:r>
              <a:rPr lang="en-US" dirty="0"/>
              <a:t>Works very well for CI</a:t>
            </a:r>
          </a:p>
          <a:p>
            <a:r>
              <a:rPr lang="en-US" dirty="0"/>
              <a:t>It is extremely quick</a:t>
            </a:r>
          </a:p>
          <a:p>
            <a:r>
              <a:rPr lang="en-US" dirty="0"/>
              <a:t>It requires following rules which are up to you to define!</a:t>
            </a:r>
          </a:p>
        </p:txBody>
      </p:sp>
    </p:spTree>
    <p:extLst>
      <p:ext uri="{BB962C8B-B14F-4D97-AF65-F5344CB8AC3E}">
        <p14:creationId xmlns:p14="http://schemas.microsoft.com/office/powerpoint/2010/main" val="22892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761" y="2757462"/>
            <a:ext cx="7362826" cy="1220813"/>
          </a:xfrm>
        </p:spPr>
        <p:txBody>
          <a:bodyPr/>
          <a:lstStyle/>
          <a:p>
            <a:r>
              <a:rPr lang="en-US" sz="5400" dirty="0"/>
              <a:t>	  III.WORKFLOW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54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 workflow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41</a:t>
            </a:fld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816228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938608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65232" y="3889663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692455" y="363130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2" name="Straight Arrow Connector 41"/>
          <p:cNvCxnSpPr>
            <a:stCxn id="41" idx="6"/>
          </p:cNvCxnSpPr>
          <p:nvPr/>
        </p:nvCxnSpPr>
        <p:spPr>
          <a:xfrm>
            <a:off x="2187612" y="3878885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385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4" name="Straight Arrow Connector 43"/>
          <p:cNvCxnSpPr>
            <a:endCxn id="46" idx="4"/>
          </p:cNvCxnSpPr>
          <p:nvPr/>
        </p:nvCxnSpPr>
        <p:spPr>
          <a:xfrm flipV="1">
            <a:off x="6539822" y="5170660"/>
            <a:ext cx="0" cy="4808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891126" y="5651509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FeatureB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292243" y="4675503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277145" y="4685700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48" name="Straight Arrow Connector 47"/>
          <p:cNvCxnSpPr>
            <a:stCxn id="47" idx="6"/>
          </p:cNvCxnSpPr>
          <p:nvPr/>
        </p:nvCxnSpPr>
        <p:spPr>
          <a:xfrm>
            <a:off x="5772302" y="4933279"/>
            <a:ext cx="528791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  <a:endCxn id="47" idx="2"/>
          </p:cNvCxnSpPr>
          <p:nvPr/>
        </p:nvCxnSpPr>
        <p:spPr>
          <a:xfrm>
            <a:off x="4361251" y="4073088"/>
            <a:ext cx="915894" cy="86019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11385" y="3896454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284142" y="2383379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2" name="Straight Arrow Connector 51"/>
          <p:cNvCxnSpPr>
            <a:stCxn id="41" idx="6"/>
            <a:endCxn id="51" idx="2"/>
          </p:cNvCxnSpPr>
          <p:nvPr/>
        </p:nvCxnSpPr>
        <p:spPr>
          <a:xfrm flipV="1">
            <a:off x="2187612" y="2630958"/>
            <a:ext cx="1096530" cy="1247928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11925" y="2383379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02344" y="2383379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4897501" y="2630957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75121" y="2636141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348487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8" name="Straight Arrow Connector 57"/>
          <p:cNvCxnSpPr>
            <a:stCxn id="39" idx="6"/>
            <a:endCxn id="57" idx="2"/>
          </p:cNvCxnSpPr>
          <p:nvPr/>
        </p:nvCxnSpPr>
        <p:spPr>
          <a:xfrm>
            <a:off x="4433765" y="3898024"/>
            <a:ext cx="291472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57" idx="1"/>
          </p:cNvCxnSpPr>
          <p:nvPr/>
        </p:nvCxnSpPr>
        <p:spPr>
          <a:xfrm>
            <a:off x="6007082" y="2630958"/>
            <a:ext cx="1413919" cy="109200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0"/>
            <a:endCxn id="39" idx="4"/>
          </p:cNvCxnSpPr>
          <p:nvPr/>
        </p:nvCxnSpPr>
        <p:spPr>
          <a:xfrm flipV="1">
            <a:off x="4186185" y="4145602"/>
            <a:ext cx="2" cy="401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531720" y="4546612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cxnSp>
        <p:nvCxnSpPr>
          <p:cNvPr id="62" name="Straight Arrow Connector 61"/>
          <p:cNvCxnSpPr>
            <a:stCxn id="66" idx="2"/>
          </p:cNvCxnSpPr>
          <p:nvPr/>
        </p:nvCxnSpPr>
        <p:spPr>
          <a:xfrm>
            <a:off x="5759509" y="1951975"/>
            <a:ext cx="1" cy="431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856567" y="2229270"/>
            <a:ext cx="444526" cy="412975"/>
            <a:chOff x="1578289" y="3168005"/>
            <a:chExt cx="372787" cy="346328"/>
          </a:xfrm>
        </p:grpSpPr>
        <p:pic>
          <p:nvPicPr>
            <p:cNvPr id="64" name="Picture 2" descr="D:\1Data\public\i00109058\EH\GitPresentation\fold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289" y="3168005"/>
              <a:ext cx="346329" cy="34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" descr="D:\1Data\public\i00109058\EH\GitPresentation\man_profile_sm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397" y="3241075"/>
              <a:ext cx="254679" cy="22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Rounded Rectangle 65"/>
          <p:cNvSpPr/>
          <p:nvPr/>
        </p:nvSpPr>
        <p:spPr>
          <a:xfrm>
            <a:off x="5105043" y="1527805"/>
            <a:ext cx="1308930" cy="424170"/>
          </a:xfrm>
          <a:prstGeom prst="round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FeatureA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pic>
        <p:nvPicPr>
          <p:cNvPr id="77" name="Picture 3" descr="D:\1Data\public\i00109058\EH\GitPresentation\man_profil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37" y="1449304"/>
            <a:ext cx="303689" cy="2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4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3CE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18542 0.186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93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16979 0.4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4F2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045E-16 L 0.3717 2.22045E-1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7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37188 -4.8148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79 0.4375 L 0.20729 0.437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42 0.18611 L 0.18229 0.1819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in parallel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C5DAE6EA-541F-45DD-8895-E7F0C4CD1DF5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Andrey Dodonov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65232" y="3889663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92455" y="363130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9385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6" name="Straight Arrow Connector 15"/>
          <p:cNvCxnSpPr>
            <a:endCxn id="18" idx="4"/>
          </p:cNvCxnSpPr>
          <p:nvPr/>
        </p:nvCxnSpPr>
        <p:spPr>
          <a:xfrm flipV="1">
            <a:off x="4546819" y="5212021"/>
            <a:ext cx="0" cy="480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92353" y="5631103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FeatureB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187612" y="3878886"/>
            <a:ext cx="2606785" cy="1333807"/>
            <a:chOff x="2187612" y="3878886"/>
            <a:chExt cx="2606785" cy="1333807"/>
          </a:xfrm>
        </p:grpSpPr>
        <p:sp>
          <p:nvSpPr>
            <p:cNvPr id="18" name="Oval 17"/>
            <p:cNvSpPr/>
            <p:nvPr/>
          </p:nvSpPr>
          <p:spPr>
            <a:xfrm>
              <a:off x="4299240" y="4716864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232187" y="4717536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9" idx="6"/>
              <a:endCxn id="18" idx="2"/>
            </p:cNvCxnSpPr>
            <p:nvPr/>
          </p:nvCxnSpPr>
          <p:spPr>
            <a:xfrm flipV="1">
              <a:off x="3727344" y="4964443"/>
              <a:ext cx="571896" cy="672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6"/>
              <a:endCxn id="19" idx="2"/>
            </p:cNvCxnSpPr>
            <p:nvPr/>
          </p:nvCxnSpPr>
          <p:spPr>
            <a:xfrm>
              <a:off x="2187612" y="3878886"/>
              <a:ext cx="1044575" cy="1086229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187612" y="2383379"/>
            <a:ext cx="3819470" cy="1495507"/>
            <a:chOff x="2187612" y="2383379"/>
            <a:chExt cx="3819470" cy="1495507"/>
          </a:xfrm>
        </p:grpSpPr>
        <p:sp>
          <p:nvSpPr>
            <p:cNvPr id="23" name="Oval 22"/>
            <p:cNvSpPr/>
            <p:nvPr/>
          </p:nvSpPr>
          <p:spPr>
            <a:xfrm>
              <a:off x="3284142" y="238337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13" idx="6"/>
              <a:endCxn id="23" idx="2"/>
            </p:cNvCxnSpPr>
            <p:nvPr/>
          </p:nvCxnSpPr>
          <p:spPr>
            <a:xfrm flipV="1">
              <a:off x="2187612" y="2630958"/>
              <a:ext cx="1096530" cy="1247928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1925" y="238337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402344" y="238337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7" name="Straight Arrow Connector 26"/>
            <p:cNvCxnSpPr>
              <a:stCxn id="26" idx="6"/>
            </p:cNvCxnSpPr>
            <p:nvPr/>
          </p:nvCxnSpPr>
          <p:spPr>
            <a:xfrm>
              <a:off x="4897501" y="2630957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75121" y="2636141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stCxn id="38" idx="2"/>
          </p:cNvCxnSpPr>
          <p:nvPr/>
        </p:nvCxnSpPr>
        <p:spPr>
          <a:xfrm>
            <a:off x="5759509" y="1951975"/>
            <a:ext cx="1" cy="431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105043" y="1527805"/>
            <a:ext cx="1308930" cy="424170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FeatureA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601302" y="2923588"/>
            <a:ext cx="1463862" cy="764915"/>
            <a:chOff x="598665" y="1079165"/>
            <a:chExt cx="1463862" cy="764915"/>
          </a:xfrm>
        </p:grpSpPr>
        <p:sp>
          <p:nvSpPr>
            <p:cNvPr id="51" name="Rectangle 50"/>
            <p:cNvSpPr/>
            <p:nvPr/>
          </p:nvSpPr>
          <p:spPr>
            <a:xfrm>
              <a:off x="598665" y="1079165"/>
              <a:ext cx="146386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TIME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66569" y="1844080"/>
              <a:ext cx="1196040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5201282" y="363130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9" name="Straight Arrow Connector 58"/>
          <p:cNvCxnSpPr>
            <a:stCxn id="18" idx="6"/>
            <a:endCxn id="58" idx="3"/>
          </p:cNvCxnSpPr>
          <p:nvPr/>
        </p:nvCxnSpPr>
        <p:spPr>
          <a:xfrm flipV="1">
            <a:off x="4794397" y="4053948"/>
            <a:ext cx="479399" cy="910495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846097" y="363130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71" name="Straight Arrow Connector 70"/>
          <p:cNvCxnSpPr>
            <a:stCxn id="25" idx="6"/>
            <a:endCxn id="69" idx="1"/>
          </p:cNvCxnSpPr>
          <p:nvPr/>
        </p:nvCxnSpPr>
        <p:spPr>
          <a:xfrm>
            <a:off x="6007082" y="2630958"/>
            <a:ext cx="911529" cy="107286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6"/>
            <a:endCxn id="69" idx="2"/>
          </p:cNvCxnSpPr>
          <p:nvPr/>
        </p:nvCxnSpPr>
        <p:spPr>
          <a:xfrm flipV="1">
            <a:off x="5696439" y="3878883"/>
            <a:ext cx="1149658" cy="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3" idx="6"/>
            <a:endCxn id="58" idx="2"/>
          </p:cNvCxnSpPr>
          <p:nvPr/>
        </p:nvCxnSpPr>
        <p:spPr>
          <a:xfrm flipV="1">
            <a:off x="2187612" y="3878884"/>
            <a:ext cx="3013670" cy="2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1" idx="1"/>
            <a:endCxn id="69" idx="6"/>
          </p:cNvCxnSpPr>
          <p:nvPr/>
        </p:nvCxnSpPr>
        <p:spPr>
          <a:xfrm flipH="1">
            <a:off x="7341254" y="3878882"/>
            <a:ext cx="243753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7585007" y="3666797"/>
            <a:ext cx="1308930" cy="424170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+H Serif" pitchFamily="18" charset="0"/>
              </a:rPr>
              <a:t>master</a:t>
            </a:r>
          </a:p>
        </p:txBody>
      </p:sp>
      <p:grpSp>
        <p:nvGrpSpPr>
          <p:cNvPr id="2070" name="Group 2069"/>
          <p:cNvGrpSpPr/>
          <p:nvPr/>
        </p:nvGrpSpPr>
        <p:grpSpPr>
          <a:xfrm>
            <a:off x="6946683" y="5337943"/>
            <a:ext cx="1853504" cy="573775"/>
            <a:chOff x="6271268" y="5545763"/>
            <a:chExt cx="1853504" cy="573775"/>
          </a:xfrm>
        </p:grpSpPr>
        <p:pic>
          <p:nvPicPr>
            <p:cNvPr id="93" name="Picture 4" descr="http://codereviewlib.github.io/images/code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268" y="5545763"/>
              <a:ext cx="573775" cy="57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9" name="TextBox 2068"/>
            <p:cNvSpPr txBox="1"/>
            <p:nvPr/>
          </p:nvSpPr>
          <p:spPr>
            <a:xfrm>
              <a:off x="6779532" y="5617169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chemeClr val="bg2"/>
                  </a:solidFill>
                  <a:latin typeface="E+H Serif" pitchFamily="18" charset="0"/>
                </a:rPr>
                <a:t>= REVIEW</a:t>
              </a:r>
            </a:p>
          </p:txBody>
        </p:sp>
      </p:grpSp>
      <p:grpSp>
        <p:nvGrpSpPr>
          <p:cNvPr id="2072" name="Group 2071"/>
          <p:cNvGrpSpPr/>
          <p:nvPr/>
        </p:nvGrpSpPr>
        <p:grpSpPr>
          <a:xfrm>
            <a:off x="6855899" y="4599816"/>
            <a:ext cx="1583084" cy="738127"/>
            <a:chOff x="6180484" y="4807636"/>
            <a:chExt cx="1583084" cy="738127"/>
          </a:xfrm>
        </p:grpSpPr>
        <p:pic>
          <p:nvPicPr>
            <p:cNvPr id="2071" name="Picture 8" descr="https://smartbear.com/SmartBear/media/images/product/category/icon-test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484" y="4807636"/>
              <a:ext cx="738127" cy="738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6759767" y="49748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chemeClr val="bg2"/>
                  </a:solidFill>
                  <a:latin typeface="E+H Serif" pitchFamily="18" charset="0"/>
                </a:rPr>
                <a:t>= TEST</a:t>
              </a:r>
            </a:p>
          </p:txBody>
        </p:sp>
      </p:grpSp>
      <p:pic>
        <p:nvPicPr>
          <p:cNvPr id="98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2" y="4347800"/>
            <a:ext cx="738127" cy="7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42" y="2025213"/>
            <a:ext cx="738127" cy="7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97" y="2014822"/>
            <a:ext cx="738127" cy="7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4" name="Group 2073"/>
          <p:cNvGrpSpPr/>
          <p:nvPr/>
        </p:nvGrpSpPr>
        <p:grpSpPr>
          <a:xfrm>
            <a:off x="4826666" y="4130636"/>
            <a:ext cx="654795" cy="782518"/>
            <a:chOff x="7541829" y="1937224"/>
            <a:chExt cx="654795" cy="782518"/>
          </a:xfrm>
        </p:grpSpPr>
        <p:pic>
          <p:nvPicPr>
            <p:cNvPr id="104" name="Picture 8" descr="https://smartbear.com/SmartBear/media/images/product/category/icon-testin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839" y="1937224"/>
              <a:ext cx="404785" cy="40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http://codereviewlib.github.io/images/code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829" y="2145967"/>
              <a:ext cx="573775" cy="57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6191302" y="2630957"/>
            <a:ext cx="654795" cy="782518"/>
            <a:chOff x="7541829" y="1937224"/>
            <a:chExt cx="654795" cy="782518"/>
          </a:xfrm>
        </p:grpSpPr>
        <p:pic>
          <p:nvPicPr>
            <p:cNvPr id="108" name="Picture 8" descr="https://smartbear.com/SmartBear/media/images/product/category/icon-testin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839" y="1937224"/>
              <a:ext cx="404785" cy="40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http://codereviewlib.github.io/images/code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829" y="2145967"/>
              <a:ext cx="573775" cy="57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5" name="Left Brace 2074"/>
          <p:cNvSpPr/>
          <p:nvPr/>
        </p:nvSpPr>
        <p:spPr>
          <a:xfrm rot="5400000">
            <a:off x="4414427" y="855757"/>
            <a:ext cx="336067" cy="2700546"/>
          </a:xfrm>
          <a:prstGeom prst="leftBrace">
            <a:avLst/>
          </a:prstGeom>
          <a:ln w="12700">
            <a:solidFill>
              <a:srgbClr val="007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4" descr="http://codereviewlib.github.io/images/code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91" y="1582327"/>
            <a:ext cx="573775" cy="57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http://codereviewlib.github.io/images/code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67" y="2426548"/>
            <a:ext cx="439288" cy="4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http://codereviewlib.github.io/images/code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235" y="2416160"/>
            <a:ext cx="439288" cy="4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http://codereviewlib.github.io/images/code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81" y="2416160"/>
            <a:ext cx="439288" cy="4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7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8" grpId="0" animBg="1"/>
      <p:bldP spid="58" grpId="0" animBg="1"/>
      <p:bldP spid="69" grpId="0" animBg="1"/>
      <p:bldP spid="81" grpId="0" animBg="1"/>
      <p:bldP spid="207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for CI and Agile: </a:t>
            </a:r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43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88745" y="3244716"/>
            <a:ext cx="694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51" name="Straight Arrow Connector 50"/>
          <p:cNvCxnSpPr>
            <a:stCxn id="101" idx="6"/>
            <a:endCxn id="77" idx="2"/>
          </p:cNvCxnSpPr>
          <p:nvPr/>
        </p:nvCxnSpPr>
        <p:spPr>
          <a:xfrm flipV="1">
            <a:off x="2055179" y="4085346"/>
            <a:ext cx="3209485" cy="800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7" idx="6"/>
            <a:endCxn id="68" idx="2"/>
          </p:cNvCxnSpPr>
          <p:nvPr/>
        </p:nvCxnSpPr>
        <p:spPr>
          <a:xfrm>
            <a:off x="5722114" y="4085347"/>
            <a:ext cx="1058811" cy="13228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410214" y="4316876"/>
            <a:ext cx="1209249" cy="745030"/>
            <a:chOff x="6410214" y="4316876"/>
            <a:chExt cx="1209249" cy="745030"/>
          </a:xfrm>
        </p:grpSpPr>
        <p:cxnSp>
          <p:nvCxnSpPr>
            <p:cNvPr id="56" name="Straight Arrow Connector 55"/>
            <p:cNvCxnSpPr>
              <a:stCxn id="57" idx="0"/>
            </p:cNvCxnSpPr>
            <p:nvPr/>
          </p:nvCxnSpPr>
          <p:spPr>
            <a:xfrm flipV="1">
              <a:off x="7014838" y="4316876"/>
              <a:ext cx="2" cy="3620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/>
            <p:cNvSpPr/>
            <p:nvPr/>
          </p:nvSpPr>
          <p:spPr>
            <a:xfrm>
              <a:off x="6410214" y="4678935"/>
              <a:ext cx="1209249" cy="3829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E+H Serif" pitchFamily="18" charset="0"/>
                </a:rPr>
                <a:t>development</a:t>
              </a:r>
              <a:endParaRPr lang="en-US" sz="1400" b="1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5179" y="2409877"/>
            <a:ext cx="5183194" cy="1912228"/>
            <a:chOff x="2055179" y="2409877"/>
            <a:chExt cx="5183194" cy="1912228"/>
          </a:xfrm>
        </p:grpSpPr>
        <p:sp>
          <p:nvSpPr>
            <p:cNvPr id="59" name="Oval 58"/>
            <p:cNvSpPr/>
            <p:nvPr/>
          </p:nvSpPr>
          <p:spPr>
            <a:xfrm>
              <a:off x="3652161" y="3182347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62" name="Straight Arrow Connector 61"/>
            <p:cNvCxnSpPr>
              <a:stCxn id="101" idx="6"/>
              <a:endCxn id="59" idx="2"/>
            </p:cNvCxnSpPr>
            <p:nvPr/>
          </p:nvCxnSpPr>
          <p:spPr>
            <a:xfrm flipV="1">
              <a:off x="2055179" y="3405878"/>
              <a:ext cx="1596982" cy="687467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710290" y="3182347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685209" y="3182347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66" name="Straight Arrow Connector 65"/>
            <p:cNvCxnSpPr>
              <a:stCxn id="65" idx="6"/>
            </p:cNvCxnSpPr>
            <p:nvPr/>
          </p:nvCxnSpPr>
          <p:spPr>
            <a:xfrm>
              <a:off x="5142657" y="3405878"/>
              <a:ext cx="579457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105751" y="3410559"/>
              <a:ext cx="579457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780924" y="3875043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69" name="Straight Arrow Connector 68"/>
            <p:cNvCxnSpPr>
              <a:stCxn id="64" idx="6"/>
              <a:endCxn id="68" idx="1"/>
            </p:cNvCxnSpPr>
            <p:nvPr/>
          </p:nvCxnSpPr>
          <p:spPr>
            <a:xfrm>
              <a:off x="6167739" y="3405878"/>
              <a:ext cx="680178" cy="534635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2" idx="2"/>
            </p:cNvCxnSpPr>
            <p:nvPr/>
          </p:nvCxnSpPr>
          <p:spPr>
            <a:xfrm>
              <a:off x="5939021" y="2792846"/>
              <a:ext cx="1" cy="3899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5334395" y="2409877"/>
              <a:ext cx="1209249" cy="382970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E+H Serif" pitchFamily="18" charset="0"/>
                </a:rPr>
                <a:t>FeatureA</a:t>
              </a:r>
              <a:endParaRPr lang="en-US" sz="1000" b="1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cxnSp>
        <p:nvCxnSpPr>
          <p:cNvPr id="73" name="Straight Arrow Connector 72"/>
          <p:cNvCxnSpPr>
            <a:stCxn id="89" idx="6"/>
            <a:endCxn id="108" idx="2"/>
          </p:cNvCxnSpPr>
          <p:nvPr/>
        </p:nvCxnSpPr>
        <p:spPr>
          <a:xfrm>
            <a:off x="2055178" y="2176776"/>
            <a:ext cx="4725747" cy="9569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55179" y="3861815"/>
            <a:ext cx="3666934" cy="1943976"/>
            <a:chOff x="2055179" y="3861815"/>
            <a:chExt cx="3666934" cy="1943976"/>
          </a:xfrm>
        </p:grpSpPr>
        <p:sp>
          <p:nvSpPr>
            <p:cNvPr id="75" name="Oval 74"/>
            <p:cNvSpPr/>
            <p:nvPr/>
          </p:nvSpPr>
          <p:spPr>
            <a:xfrm>
              <a:off x="3423436" y="4614841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055179" y="3861815"/>
              <a:ext cx="3666934" cy="1943976"/>
              <a:chOff x="2055179" y="3861815"/>
              <a:chExt cx="3666934" cy="1943976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264664" y="3861815"/>
                <a:ext cx="457449" cy="44706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cxnSp>
            <p:nvCxnSpPr>
              <p:cNvPr id="78" name="Straight Arrow Connector 77"/>
              <p:cNvCxnSpPr>
                <a:stCxn id="101" idx="6"/>
                <a:endCxn id="75" idx="2"/>
              </p:cNvCxnSpPr>
              <p:nvPr/>
            </p:nvCxnSpPr>
            <p:spPr>
              <a:xfrm>
                <a:off x="2055179" y="4093346"/>
                <a:ext cx="1368257" cy="745026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4623196" y="4614842"/>
                <a:ext cx="457449" cy="44706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cxnSp>
            <p:nvCxnSpPr>
              <p:cNvPr id="80" name="Straight Arrow Connector 79"/>
              <p:cNvCxnSpPr>
                <a:stCxn id="75" idx="6"/>
              </p:cNvCxnSpPr>
              <p:nvPr/>
            </p:nvCxnSpPr>
            <p:spPr>
              <a:xfrm>
                <a:off x="3880886" y="4838373"/>
                <a:ext cx="742310" cy="0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9" idx="6"/>
                <a:endCxn id="77" idx="4"/>
              </p:cNvCxnSpPr>
              <p:nvPr/>
            </p:nvCxnSpPr>
            <p:spPr>
              <a:xfrm flipV="1">
                <a:off x="5080646" y="4308877"/>
                <a:ext cx="412743" cy="529497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86" idx="0"/>
              </p:cNvCxnSpPr>
              <p:nvPr/>
            </p:nvCxnSpPr>
            <p:spPr>
              <a:xfrm flipV="1">
                <a:off x="4856665" y="5060760"/>
                <a:ext cx="2" cy="3620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/>
              <p:cNvSpPr/>
              <p:nvPr/>
            </p:nvSpPr>
            <p:spPr>
              <a:xfrm>
                <a:off x="4252041" y="5422820"/>
                <a:ext cx="1209249" cy="382971"/>
              </a:xfrm>
              <a:prstGeom prst="roundRect">
                <a:avLst/>
              </a:prstGeom>
              <a:solidFill>
                <a:srgbClr val="C3CED5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E+H Serif" pitchFamily="18" charset="0"/>
                  </a:rPr>
                  <a:t>FeatureB</a:t>
                </a:r>
                <a:endParaRPr lang="en-US" sz="1400" b="1" dirty="0">
                  <a:solidFill>
                    <a:schemeClr val="tx1"/>
                  </a:solidFill>
                  <a:latin typeface="E+H Serif" pitchFamily="18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279651" y="1326360"/>
            <a:ext cx="1970348" cy="1233362"/>
            <a:chOff x="279651" y="1326360"/>
            <a:chExt cx="1970348" cy="1233362"/>
          </a:xfrm>
        </p:grpSpPr>
        <p:sp>
          <p:nvSpPr>
            <p:cNvPr id="88" name="TextBox 87"/>
            <p:cNvSpPr txBox="1"/>
            <p:nvPr/>
          </p:nvSpPr>
          <p:spPr>
            <a:xfrm>
              <a:off x="279651" y="1359393"/>
              <a:ext cx="694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1597729" y="1953245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02910" y="1326360"/>
              <a:ext cx="847089" cy="42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E+H Serif" pitchFamily="18" charset="0"/>
                </a:rPr>
                <a:t>v0.15</a:t>
              </a:r>
            </a:p>
          </p:txBody>
        </p:sp>
        <p:cxnSp>
          <p:nvCxnSpPr>
            <p:cNvPr id="92" name="Straight Arrow Connector 91"/>
            <p:cNvCxnSpPr>
              <a:endCxn id="89" idx="2"/>
            </p:cNvCxnSpPr>
            <p:nvPr/>
          </p:nvCxnSpPr>
          <p:spPr>
            <a:xfrm>
              <a:off x="1018273" y="2176777"/>
              <a:ext cx="579456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89419" y="2400307"/>
            <a:ext cx="1765760" cy="2068458"/>
            <a:chOff x="289419" y="2400307"/>
            <a:chExt cx="1765760" cy="2068458"/>
          </a:xfrm>
        </p:grpSpPr>
        <p:sp>
          <p:nvSpPr>
            <p:cNvPr id="97" name="TextBox 96"/>
            <p:cNvSpPr txBox="1"/>
            <p:nvPr/>
          </p:nvSpPr>
          <p:spPr>
            <a:xfrm>
              <a:off x="289419" y="3268436"/>
              <a:ext cx="971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597730" y="3869815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02" name="Straight Arrow Connector 101"/>
            <p:cNvCxnSpPr>
              <a:stCxn id="89" idx="4"/>
              <a:endCxn id="101" idx="0"/>
            </p:cNvCxnSpPr>
            <p:nvPr/>
          </p:nvCxnSpPr>
          <p:spPr>
            <a:xfrm>
              <a:off x="1826454" y="2400307"/>
              <a:ext cx="1" cy="1469508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101" idx="2"/>
            </p:cNvCxnSpPr>
            <p:nvPr/>
          </p:nvCxnSpPr>
          <p:spPr>
            <a:xfrm>
              <a:off x="1018273" y="4093346"/>
              <a:ext cx="579457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591295" y="1398906"/>
            <a:ext cx="2291602" cy="2476137"/>
            <a:chOff x="6591295" y="1398906"/>
            <a:chExt cx="2291602" cy="2476137"/>
          </a:xfrm>
        </p:grpSpPr>
        <p:sp>
          <p:nvSpPr>
            <p:cNvPr id="106" name="TextBox 105"/>
            <p:cNvSpPr txBox="1"/>
            <p:nvPr/>
          </p:nvSpPr>
          <p:spPr>
            <a:xfrm>
              <a:off x="8188745" y="1432407"/>
              <a:ext cx="694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6780924" y="1962815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09" name="Straight Arrow Connector 108"/>
            <p:cNvCxnSpPr>
              <a:stCxn id="68" idx="0"/>
              <a:endCxn id="108" idx="4"/>
            </p:cNvCxnSpPr>
            <p:nvPr/>
          </p:nvCxnSpPr>
          <p:spPr>
            <a:xfrm flipV="1">
              <a:off x="7009649" y="2409877"/>
              <a:ext cx="0" cy="1465166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591295" y="1398906"/>
              <a:ext cx="847089" cy="42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E+H Serif" pitchFamily="18" charset="0"/>
                </a:rPr>
                <a:t>v0.16</a:t>
              </a:r>
            </a:p>
          </p:txBody>
        </p:sp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>
              <a:off x="7238374" y="2186346"/>
              <a:ext cx="670817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>
            <a:stCxn id="68" idx="6"/>
          </p:cNvCxnSpPr>
          <p:nvPr/>
        </p:nvCxnSpPr>
        <p:spPr>
          <a:xfrm>
            <a:off x="7238374" y="4098575"/>
            <a:ext cx="743671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71" y="2875388"/>
            <a:ext cx="509684" cy="5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229" y="2639462"/>
            <a:ext cx="509684" cy="5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582" y="2647866"/>
            <a:ext cx="509684" cy="5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8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1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57462"/>
            <a:ext cx="7362826" cy="1220813"/>
          </a:xfrm>
        </p:spPr>
        <p:txBody>
          <a:bodyPr/>
          <a:lstStyle/>
          <a:p>
            <a:r>
              <a:rPr lang="en-US" sz="5400" dirty="0"/>
              <a:t>	   CONCLUSIONS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75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11200" y="1124869"/>
            <a:ext cx="8293100" cy="2862932"/>
          </a:xfrm>
        </p:spPr>
        <p:txBody>
          <a:bodyPr/>
          <a:lstStyle/>
          <a:p>
            <a:r>
              <a:rPr lang="en-US" dirty="0"/>
              <a:t>Flexibility</a:t>
            </a:r>
          </a:p>
          <a:p>
            <a:r>
              <a:rPr lang="en-US" dirty="0"/>
              <a:t>Super powerful for CI</a:t>
            </a:r>
          </a:p>
          <a:p>
            <a:r>
              <a:rPr lang="en-US" dirty="0"/>
              <a:t>Scriptable</a:t>
            </a:r>
          </a:p>
          <a:p>
            <a:r>
              <a:rPr lang="en-US" dirty="0"/>
              <a:t>Works well with Agile</a:t>
            </a:r>
          </a:p>
          <a:p>
            <a:r>
              <a:rPr lang="en-US" dirty="0"/>
              <a:t>Empowers parallel development,  reviews and automated test acceptance</a:t>
            </a:r>
          </a:p>
          <a:p>
            <a:r>
              <a:rPr lang="en-US" dirty="0"/>
              <a:t>Very stable</a:t>
            </a:r>
          </a:p>
          <a:p>
            <a:r>
              <a:rPr lang="en-US" dirty="0"/>
              <a:t>Used by huge amount of companies an community open-source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673100" y="4521201"/>
            <a:ext cx="7810500" cy="16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2000">
                <a:solidFill>
                  <a:srgbClr val="000000"/>
                </a:solidFill>
                <a:latin typeface="E+H Serif"/>
                <a:ea typeface="+mn-ea"/>
                <a:cs typeface="+mn-cs"/>
              </a:defRPr>
            </a:lvl1pPr>
            <a:lvl2pPr marL="541338" indent="-2714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1800">
                <a:solidFill>
                  <a:srgbClr val="000000"/>
                </a:solidFill>
                <a:latin typeface="E+H Serif"/>
              </a:defRPr>
            </a:lvl2pPr>
            <a:lvl3pPr marL="717550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3pPr>
            <a:lvl4pPr marL="900113" indent="-17621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4pPr>
            <a:lvl5pPr marL="1074738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5pPr>
            <a:lvl6pPr marL="22526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6pPr>
            <a:lvl7pPr marL="27098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7pPr>
            <a:lvl8pPr marL="31670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8pPr>
            <a:lvl9pPr marL="36242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Clr>
                <a:srgbClr val="F34F29"/>
              </a:buClr>
            </a:pPr>
            <a:r>
              <a:rPr lang="en-US" kern="0" dirty="0"/>
              <a:t>Flexibility</a:t>
            </a:r>
          </a:p>
          <a:p>
            <a:pPr>
              <a:buClr>
                <a:srgbClr val="F34F29"/>
              </a:buClr>
            </a:pPr>
            <a:r>
              <a:rPr lang="en-US" kern="0" dirty="0"/>
              <a:t>Complex command line interface (countered with aliases)</a:t>
            </a:r>
          </a:p>
          <a:p>
            <a:pPr>
              <a:buClr>
                <a:srgbClr val="F34F29"/>
              </a:buClr>
            </a:pPr>
            <a:r>
              <a:rPr lang="en-US" kern="0" dirty="0"/>
              <a:t>GUIs are not perfect (but it doesn’t affect data safety )*</a:t>
            </a:r>
          </a:p>
          <a:p>
            <a:pPr marL="0" indent="0">
              <a:buClr>
                <a:srgbClr val="F34F29"/>
              </a:buClr>
              <a:buNone/>
            </a:pPr>
            <a:r>
              <a:rPr lang="en-US" kern="0" dirty="0"/>
              <a:t>*where have you seen a perfect GUI? </a:t>
            </a:r>
          </a:p>
        </p:txBody>
      </p:sp>
    </p:spTree>
    <p:extLst>
      <p:ext uri="{BB962C8B-B14F-4D97-AF65-F5344CB8AC3E}">
        <p14:creationId xmlns:p14="http://schemas.microsoft.com/office/powerpoint/2010/main" val="336582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51" y="5523932"/>
            <a:ext cx="1519275" cy="56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 is so nice, who uses it?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27997" y="1144214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/>
              <a:t>A lot of people both in open-source and companies</a:t>
            </a:r>
          </a:p>
        </p:txBody>
      </p:sp>
      <p:sp>
        <p:nvSpPr>
          <p:cNvPr id="7" name="AutoShape 2" descr="Image result for 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goog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goog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4" name="Picture 8" descr="https://lh4.googleusercontent.com/-IhVc_Wxy6dY/AAAAAAAAAAI/AAAAAAAAFUw/YGRzJd5jolg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7" y="2419689"/>
            <a:ext cx="1382556" cy="1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34" y="1602375"/>
            <a:ext cx="1224414" cy="144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6" y="4982628"/>
            <a:ext cx="2783095" cy="6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artekk.com/wp-content/uploads/2015/08/eh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73" y="3024129"/>
            <a:ext cx="3871542" cy="13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iylogodesigns.com/blog/wp-content/uploads/2016/04/Microsoft-Logo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18" y="3024129"/>
            <a:ext cx="3039997" cy="11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365443" y="1612314"/>
            <a:ext cx="3175566" cy="818527"/>
            <a:chOff x="2365443" y="1612314"/>
            <a:chExt cx="3175566" cy="818527"/>
          </a:xfrm>
        </p:grpSpPr>
        <p:pic>
          <p:nvPicPr>
            <p:cNvPr id="1036" name="Picture 12" descr="http://www.underconsideration.com/brandnew/archives/facebook_2015_logo_detai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443" y="1612315"/>
              <a:ext cx="2358865" cy="81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4725034" y="1612314"/>
              <a:ext cx="815975" cy="818527"/>
            </a:xfrm>
            <a:prstGeom prst="rect">
              <a:avLst/>
            </a:prstGeom>
            <a:solidFill>
              <a:srgbClr val="486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pic>
        <p:nvPicPr>
          <p:cNvPr id="1034" name="Picture 10" descr="https://upload.wikimedia.org/wikipedia/commons/thumb/5/54/Bot%C3%B3n_Me_gusta.svg/2000px-Bot%C3%B3n_Me_gusta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678" y="1752600"/>
            <a:ext cx="601661" cy="5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logospike.com/wp-content/uploads/2014/11/Twitter_logo-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13" y="4953984"/>
            <a:ext cx="1662475" cy="71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nafdigital.com/wp-content/uploads/2014/11/Twitter_logo_blu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56" y="4357881"/>
            <a:ext cx="795704" cy="6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gradle.org/wp-content/uploads/2016/02/linkedin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26" y="5558523"/>
            <a:ext cx="511726" cy="5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7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1.66667E-6 0.08425 L -1.66667E-6 4.81481E-6 Z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repeatCount="indefinite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6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 tmFilter="0, 0; .2, .5; .8, .5; 1, 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500" autoRev="1" fill="hold"/>
                                        <p:tgtEl>
                                          <p:spTgt spid="194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04722 -4.07407E-6 L 3.33333E-6 -4.07407E-6 Z " pathEditMode="relative" rAng="0" ptsTypes="AAA">
                                      <p:cBhvr>
                                        <p:cTn id="67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4167 -3.7037E-7 L 1.11111E-6 -3.7037E-7 Z " pathEditMode="relative" ptsTypes="AAA">
                                      <p:cBhvr>
                                        <p:cTn id="69" dur="2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93 C 0.06892 -0.00093 0.125 0.03819 0.125 0.0875 C 0.125 0.13611 0.06892 0.17662 1.94444E-6 0.17662 C -0.06893 0.17662 -0.125 0.13611 -0.125 0.0875 C -0.125 0.03819 -0.06893 -0.00093 1.94444E-6 -0.00093 Z " pathEditMode="relative" rAng="0" ptsTypes="fffff">
                                      <p:cBhvr>
                                        <p:cTn id="81" dur="3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to look at?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Good practices of working in team and between teams</a:t>
            </a:r>
          </a:p>
          <a:p>
            <a:r>
              <a:rPr lang="en-US" dirty="0"/>
              <a:t>Servers: built-in integration with reviews, access rights, continuous deployment and much more</a:t>
            </a:r>
          </a:p>
          <a:p>
            <a:r>
              <a:rPr lang="en-US" dirty="0"/>
              <a:t>Local tricks: cherry-picks, reverts, rebases, patches</a:t>
            </a:r>
          </a:p>
          <a:p>
            <a:r>
              <a:rPr lang="en-US" dirty="0"/>
              <a:t>Remote tricks: options for pushing, </a:t>
            </a:r>
            <a:r>
              <a:rPr lang="en-US" dirty="0" err="1"/>
              <a:t>submodules</a:t>
            </a:r>
            <a:r>
              <a:rPr lang="en-US" dirty="0"/>
              <a:t>, forks</a:t>
            </a:r>
          </a:p>
          <a:p>
            <a:r>
              <a:rPr lang="en-US" dirty="0"/>
              <a:t>Aliases and scripting possibilities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43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40698" y="1133128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/>
              <a:t>Useful links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8730" y="1663317"/>
            <a:ext cx="7973999" cy="1855136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https://git-scm.com/doc</a:t>
            </a:r>
            <a:r>
              <a:rPr lang="en-US" sz="1600" dirty="0"/>
              <a:t> Documentation, explanations, tutorial etc. (Profound)</a:t>
            </a:r>
          </a:p>
          <a:p>
            <a:r>
              <a:rPr lang="en-US" sz="1600" dirty="0">
                <a:hlinkClick r:id="rId3"/>
              </a:rPr>
              <a:t>https://www.atlassian.com/git/</a:t>
            </a:r>
            <a:r>
              <a:rPr lang="en-US" sz="1600" dirty="0"/>
              <a:t> Explanations, tutorial, workflows etc. (Friendly)</a:t>
            </a:r>
          </a:p>
          <a:p>
            <a:r>
              <a:rPr lang="en-US" sz="1600" dirty="0">
                <a:hlinkClick r:id="rId4"/>
              </a:rPr>
              <a:t>https://www.git-tower.com/blog/git-cheat-sheet/</a:t>
            </a:r>
            <a:r>
              <a:rPr lang="en-US" sz="1600" dirty="0"/>
              <a:t> </a:t>
            </a:r>
            <a:r>
              <a:rPr lang="en-US" sz="1600" dirty="0" err="1"/>
              <a:t>Git</a:t>
            </a:r>
            <a:r>
              <a:rPr lang="en-US" sz="1600" dirty="0"/>
              <a:t> cheat sheet</a:t>
            </a:r>
          </a:p>
          <a:p>
            <a:r>
              <a:rPr lang="en-US" sz="1600" dirty="0">
                <a:hlinkClick r:id="rId5"/>
              </a:rPr>
              <a:t>https://git.wiki.kernel.org/index.php/Git_FAQ</a:t>
            </a:r>
            <a:r>
              <a:rPr lang="en-US" sz="1600" dirty="0"/>
              <a:t>  Some complex FAQ</a:t>
            </a:r>
          </a:p>
          <a:p>
            <a:r>
              <a:rPr lang="en-US" sz="1600" dirty="0">
                <a:hlinkClick r:id="rId6"/>
              </a:rPr>
              <a:t>https://www.kernel.org/pub/software/scm/git/docs/gitglossary.html</a:t>
            </a:r>
            <a:r>
              <a:rPr lang="en-US" sz="1600" dirty="0"/>
              <a:t> Vocabulary</a:t>
            </a:r>
          </a:p>
          <a:p>
            <a:r>
              <a:rPr lang="en-US" sz="1600" dirty="0">
                <a:hlinkClick r:id="rId7"/>
              </a:rPr>
              <a:t>https://www.google.com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42203" y="3679277"/>
            <a:ext cx="5989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E+H Serif" pitchFamily="18" charset="0"/>
              </a:rPr>
              <a:t>The last link is NOT a joke!</a:t>
            </a:r>
          </a:p>
          <a:p>
            <a:pPr algn="ctr"/>
            <a:r>
              <a:rPr lang="en-US" sz="2400" b="1" dirty="0" err="1">
                <a:solidFill>
                  <a:srgbClr val="FF0000"/>
                </a:solidFill>
                <a:latin typeface="E+H Serif" pitchFamily="18" charset="0"/>
              </a:rPr>
              <a:t>Git</a:t>
            </a:r>
            <a:r>
              <a:rPr lang="en-US" sz="2400" b="1" dirty="0">
                <a:solidFill>
                  <a:srgbClr val="FF0000"/>
                </a:solidFill>
                <a:latin typeface="E+H Serif" pitchFamily="18" charset="0"/>
              </a:rPr>
              <a:t> is used by many and easily </a:t>
            </a:r>
            <a:r>
              <a:rPr lang="en-US" sz="2400" b="1" dirty="0" err="1">
                <a:solidFill>
                  <a:srgbClr val="FF0000"/>
                </a:solidFill>
                <a:latin typeface="E+H Serif" pitchFamily="18" charset="0"/>
              </a:rPr>
              <a:t>googlable</a:t>
            </a:r>
            <a:r>
              <a:rPr lang="en-US" sz="2400" b="1" dirty="0">
                <a:solidFill>
                  <a:srgbClr val="FF0000"/>
                </a:solidFill>
                <a:latin typeface="E+H Serif" pitchFamily="18" charset="0"/>
              </a:rPr>
              <a:t>.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E+H Serif" pitchFamily="18" charset="0"/>
              </a:rPr>
              <a:t>Plenty info on </a:t>
            </a:r>
            <a:r>
              <a:rPr lang="en-US" sz="2400" b="1" dirty="0" err="1">
                <a:solidFill>
                  <a:srgbClr val="FF0000"/>
                </a:solidFill>
                <a:latin typeface="E+H Serif" pitchFamily="18" charset="0"/>
              </a:rPr>
              <a:t>stackoverflow</a:t>
            </a:r>
            <a:r>
              <a:rPr lang="en-US" sz="2400" b="1" dirty="0">
                <a:solidFill>
                  <a:srgbClr val="FF0000"/>
                </a:solidFill>
                <a:latin typeface="E+H Serif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379160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40698" y="1133128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/>
              <a:t>GUIs for </a:t>
            </a:r>
            <a:r>
              <a:rPr lang="en-US" kern="0" dirty="0" err="1"/>
              <a:t>Git</a:t>
            </a:r>
            <a:endParaRPr lang="en-US" kern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8730" y="1573865"/>
            <a:ext cx="7973999" cy="2153309"/>
          </a:xfrm>
        </p:spPr>
        <p:txBody>
          <a:bodyPr/>
          <a:lstStyle/>
          <a:p>
            <a:r>
              <a:rPr lang="en-US" sz="1800" dirty="0" err="1">
                <a:hlinkClick r:id="rId2"/>
              </a:rPr>
              <a:t>SourceTree</a:t>
            </a:r>
            <a:endParaRPr lang="en-US" sz="1800" dirty="0"/>
          </a:p>
          <a:p>
            <a:r>
              <a:rPr lang="en-US" sz="1800" dirty="0">
                <a:hlinkClick r:id="rId3"/>
              </a:rPr>
              <a:t>Tower</a:t>
            </a:r>
            <a:endParaRPr lang="en-US" sz="1800" dirty="0"/>
          </a:p>
          <a:p>
            <a:r>
              <a:rPr lang="en-US" sz="1800" dirty="0" err="1">
                <a:hlinkClick r:id="rId4"/>
              </a:rPr>
              <a:t>GitExtensions</a:t>
            </a:r>
            <a:endParaRPr lang="en-US" sz="1800" dirty="0"/>
          </a:p>
          <a:p>
            <a:r>
              <a:rPr lang="en-US" sz="1800" dirty="0" err="1">
                <a:hlinkClick r:id="rId5"/>
              </a:rPr>
              <a:t>TortoiseGit</a:t>
            </a:r>
            <a:endParaRPr lang="en-US" sz="1800" dirty="0"/>
          </a:p>
          <a:p>
            <a:r>
              <a:rPr lang="en-US" sz="1800" dirty="0" err="1">
                <a:hlinkClick r:id="rId6"/>
              </a:rPr>
              <a:t>SmartGit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17622" y="3382560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+H Serif" pitchFamily="18" charset="0"/>
              </a:rPr>
              <a:t>+  VisualStudio2015 supports </a:t>
            </a:r>
            <a:r>
              <a:rPr lang="en-US" sz="2000" dirty="0" err="1">
                <a:latin typeface="E+H Serif" pitchFamily="18" charset="0"/>
              </a:rPr>
              <a:t>Git</a:t>
            </a:r>
            <a:r>
              <a:rPr lang="en-US" sz="2000" dirty="0">
                <a:latin typeface="E+H Serif" pitchFamily="18" charset="0"/>
              </a:rPr>
              <a:t> by default!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 bwMode="auto">
          <a:xfrm>
            <a:off x="503321" y="4377030"/>
            <a:ext cx="7973999" cy="91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2000">
                <a:solidFill>
                  <a:srgbClr val="000000"/>
                </a:solidFill>
                <a:latin typeface="E+H Serif"/>
                <a:ea typeface="+mn-ea"/>
                <a:cs typeface="+mn-cs"/>
              </a:defRPr>
            </a:lvl1pPr>
            <a:lvl2pPr marL="541338" indent="-2714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1800">
                <a:solidFill>
                  <a:srgbClr val="000000"/>
                </a:solidFill>
                <a:latin typeface="E+H Serif"/>
              </a:defRPr>
            </a:lvl2pPr>
            <a:lvl3pPr marL="717550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3pPr>
            <a:lvl4pPr marL="900113" indent="-17621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4pPr>
            <a:lvl5pPr marL="1074738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5pPr>
            <a:lvl6pPr marL="22526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6pPr>
            <a:lvl7pPr marL="27098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7pPr>
            <a:lvl8pPr marL="31670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8pPr>
            <a:lvl9pPr marL="36242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dirty="0"/>
              <a:t>List of GUIs for </a:t>
            </a:r>
            <a:r>
              <a:rPr lang="en-US" sz="1400" dirty="0" err="1"/>
              <a:t>Git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>
                <a:hlinkClick r:id="rId7"/>
              </a:rPr>
              <a:t>https://git-scm.com/download/gui/win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71422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Centralized 	          </a:t>
            </a:r>
            <a:r>
              <a:rPr lang="en-US" dirty="0" err="1"/>
              <a:t>vs</a:t>
            </a:r>
            <a:r>
              <a:rPr lang="en-US" dirty="0"/>
              <a:t>                   Distributed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D3BDA3E6-298C-42CB-A6B4-B17499DFF480}" type="slidenum">
              <a:rPr lang="en-US" smtClean="0"/>
              <a:t>5</a:t>
            </a:fld>
            <a:endParaRPr lang="en-US" dirty="0"/>
          </a:p>
        </p:txBody>
      </p:sp>
      <p:sp>
        <p:nvSpPr>
          <p:cNvPr id="88" name="Rounded Rectangle 87"/>
          <p:cNvSpPr/>
          <p:nvPr/>
        </p:nvSpPr>
        <p:spPr bwMode="auto">
          <a:xfrm>
            <a:off x="512635" y="3676650"/>
            <a:ext cx="1078080" cy="734190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PC_1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1674536" y="3676650"/>
            <a:ext cx="1078080" cy="734190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PC_2</a:t>
            </a:r>
          </a:p>
        </p:txBody>
      </p:sp>
      <p:sp>
        <p:nvSpPr>
          <p:cNvPr id="90" name="Rounded Rectangle 89"/>
          <p:cNvSpPr/>
          <p:nvPr/>
        </p:nvSpPr>
        <p:spPr bwMode="auto">
          <a:xfrm>
            <a:off x="2902341" y="3670210"/>
            <a:ext cx="1078080" cy="734190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PC_3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1300501" y="1692839"/>
            <a:ext cx="1786852" cy="949809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Server</a:t>
            </a:r>
          </a:p>
        </p:txBody>
      </p:sp>
      <p:cxnSp>
        <p:nvCxnSpPr>
          <p:cNvPr id="96" name="Straight Connector 95"/>
          <p:cNvCxnSpPr>
            <a:endCxn id="94" idx="2"/>
          </p:cNvCxnSpPr>
          <p:nvPr/>
        </p:nvCxnSpPr>
        <p:spPr bwMode="auto">
          <a:xfrm flipV="1">
            <a:off x="1041560" y="2642648"/>
            <a:ext cx="1152367" cy="1034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89" idx="0"/>
            <a:endCxn id="94" idx="2"/>
          </p:cNvCxnSpPr>
          <p:nvPr/>
        </p:nvCxnSpPr>
        <p:spPr bwMode="auto">
          <a:xfrm flipH="1" flipV="1">
            <a:off x="2193927" y="2642648"/>
            <a:ext cx="19649" cy="1034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>
            <a:stCxn id="90" idx="0"/>
            <a:endCxn id="94" idx="2"/>
          </p:cNvCxnSpPr>
          <p:nvPr/>
        </p:nvCxnSpPr>
        <p:spPr bwMode="auto">
          <a:xfrm flipH="1" flipV="1">
            <a:off x="2193927" y="2642648"/>
            <a:ext cx="1247454" cy="1027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32" y="2242111"/>
            <a:ext cx="1153745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584563" y="1692839"/>
            <a:ext cx="4130541" cy="2735306"/>
            <a:chOff x="4756013" y="1692839"/>
            <a:chExt cx="4130541" cy="2735306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4756013" y="3663771"/>
              <a:ext cx="1181397" cy="747069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triangle" w="med" len="med"/>
              <a:tailEnd type="triangl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PC_1</a:t>
              </a: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6208651" y="3681076"/>
              <a:ext cx="1181397" cy="747069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triangle" w="med" len="med"/>
              <a:tailEnd type="triangl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PC_2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7705157" y="3663771"/>
              <a:ext cx="1181397" cy="747069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triangle" w="med" len="med"/>
              <a:tailEnd type="triangl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PC_3</a:t>
              </a: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5820303" y="1692839"/>
              <a:ext cx="1958094" cy="966470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triangle" w="med" len="med"/>
              <a:tailEnd type="triangl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Server</a:t>
              </a:r>
            </a:p>
          </p:txBody>
        </p:sp>
        <p:cxnSp>
          <p:nvCxnSpPr>
            <p:cNvPr id="63" name="Straight Connector 62"/>
            <p:cNvCxnSpPr>
              <a:stCxn id="55" idx="0"/>
              <a:endCxn id="61" idx="2"/>
            </p:cNvCxnSpPr>
            <p:nvPr/>
          </p:nvCxnSpPr>
          <p:spPr bwMode="auto">
            <a:xfrm flipV="1">
              <a:off x="5346712" y="2659309"/>
              <a:ext cx="1452638" cy="10044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>
              <a:stCxn id="56" idx="0"/>
              <a:endCxn id="61" idx="2"/>
            </p:cNvCxnSpPr>
            <p:nvPr/>
          </p:nvCxnSpPr>
          <p:spPr bwMode="auto">
            <a:xfrm flipV="1">
              <a:off x="6799350" y="2659309"/>
              <a:ext cx="0" cy="10217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57" idx="0"/>
              <a:endCxn id="61" idx="2"/>
            </p:cNvCxnSpPr>
            <p:nvPr/>
          </p:nvCxnSpPr>
          <p:spPr bwMode="auto">
            <a:xfrm flipH="1" flipV="1">
              <a:off x="6799350" y="2659309"/>
              <a:ext cx="1496506" cy="10044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9" name="Picture 2" descr="D:\1Data\public\i00109058\EH\GitPresentation\data-storage-clipart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048" y="2242111"/>
              <a:ext cx="1153745" cy="83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62" y="4215073"/>
            <a:ext cx="754749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58" y="4215073"/>
            <a:ext cx="754749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01" y="4197085"/>
            <a:ext cx="754749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40698" y="1133128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/>
              <a:t>Clouds for </a:t>
            </a:r>
            <a:r>
              <a:rPr lang="en-US" kern="0" dirty="0" err="1"/>
              <a:t>Git</a:t>
            </a:r>
            <a:endParaRPr lang="en-US" kern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8730" y="1633499"/>
            <a:ext cx="7973999" cy="2153309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endParaRPr lang="en-US" dirty="0"/>
          </a:p>
          <a:p>
            <a:r>
              <a:rPr lang="en-US" dirty="0" err="1">
                <a:hlinkClick r:id="rId3"/>
              </a:rPr>
              <a:t>GitLab</a:t>
            </a:r>
            <a:endParaRPr lang="en-US" dirty="0"/>
          </a:p>
          <a:p>
            <a:r>
              <a:rPr lang="en-US" dirty="0" err="1">
                <a:hlinkClick r:id="rId4"/>
              </a:rPr>
              <a:t>BitBucket</a:t>
            </a:r>
            <a:endParaRPr lang="en-US" dirty="0"/>
          </a:p>
          <a:p>
            <a:r>
              <a:rPr lang="en-US" dirty="0" err="1">
                <a:hlinkClick r:id="rId5"/>
              </a:rPr>
              <a:t>Gogs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45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2" descr="https://www.b4networks.ca/wp-content/uploads/2015/08/thanky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52" y="2077935"/>
            <a:ext cx="4429678" cy="28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“distributed” means for us?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9E61366E-3BAB-4899-8439-85109FE30C4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Everyone has the complete history </a:t>
            </a:r>
            <a:r>
              <a:rPr lang="en-US" dirty="0">
                <a:solidFill>
                  <a:srgbClr val="55A930"/>
                </a:solidFill>
              </a:rPr>
              <a:t>// confidence</a:t>
            </a:r>
          </a:p>
          <a:p>
            <a:r>
              <a:rPr lang="en-US" dirty="0"/>
              <a:t>Every clone is a backup </a:t>
            </a:r>
            <a:r>
              <a:rPr lang="en-US" dirty="0">
                <a:solidFill>
                  <a:srgbClr val="55A930"/>
                </a:solidFill>
              </a:rPr>
              <a:t>// safety</a:t>
            </a:r>
          </a:p>
          <a:p>
            <a:r>
              <a:rPr lang="en-US" dirty="0"/>
              <a:t>Almost everything can be done offline  </a:t>
            </a:r>
            <a:r>
              <a:rPr lang="en-US" dirty="0">
                <a:solidFill>
                  <a:srgbClr val="55A930"/>
                </a:solidFill>
              </a:rPr>
              <a:t>// stability and speed</a:t>
            </a:r>
          </a:p>
          <a:p>
            <a:r>
              <a:rPr lang="en-US" dirty="0"/>
              <a:t>You don’t need any server magic to start working with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>
                <a:solidFill>
                  <a:srgbClr val="55A930"/>
                </a:solidFill>
              </a:rPr>
              <a:t>// let’s try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Price: some local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026" name="Picture 2" descr="https://www.wanstor.com/i/services/local-data-storage-design-services-busi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3713741"/>
            <a:ext cx="3171825" cy="21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6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8665" y="1079165"/>
            <a:ext cx="1463862" cy="764915"/>
            <a:chOff x="598665" y="1079165"/>
            <a:chExt cx="1463862" cy="764915"/>
          </a:xfrm>
        </p:grpSpPr>
        <p:sp>
          <p:nvSpPr>
            <p:cNvPr id="100" name="Rectangle 99"/>
            <p:cNvSpPr/>
            <p:nvPr/>
          </p:nvSpPr>
          <p:spPr>
            <a:xfrm>
              <a:off x="598665" y="1079165"/>
              <a:ext cx="146386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TIME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66569" y="1844080"/>
              <a:ext cx="1196040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766569" y="5780405"/>
            <a:ext cx="6740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E+H Serif" pitchFamily="18" charset="0"/>
              </a:rPr>
              <a:t>Branch </a:t>
            </a:r>
            <a:r>
              <a:rPr lang="en-US" sz="2000" dirty="0">
                <a:latin typeface="E+H Serif" pitchFamily="18" charset="0"/>
              </a:rPr>
              <a:t>– chain of states, independent line of development</a:t>
            </a:r>
            <a:endParaRPr lang="en-US" sz="2000" b="1" dirty="0">
              <a:latin typeface="E+H Serif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5232" y="3307457"/>
            <a:ext cx="1122380" cy="495157"/>
            <a:chOff x="1065232" y="3307457"/>
            <a:chExt cx="1122380" cy="495157"/>
          </a:xfrm>
        </p:grpSpPr>
        <p:cxnSp>
          <p:nvCxnSpPr>
            <p:cNvPr id="178" name="Straight Arrow Connector 177"/>
            <p:cNvCxnSpPr/>
            <p:nvPr/>
          </p:nvCxnSpPr>
          <p:spPr>
            <a:xfrm>
              <a:off x="1065232" y="3565813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1692455" y="3307457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181" name="Oval 180"/>
          <p:cNvSpPr/>
          <p:nvPr/>
        </p:nvSpPr>
        <p:spPr>
          <a:xfrm>
            <a:off x="579385" y="332659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87612" y="3326595"/>
            <a:ext cx="2246153" cy="495157"/>
            <a:chOff x="2187612" y="3326595"/>
            <a:chExt cx="2246153" cy="495157"/>
          </a:xfrm>
        </p:grpSpPr>
        <p:sp>
          <p:nvSpPr>
            <p:cNvPr id="176" name="Oval 175"/>
            <p:cNvSpPr/>
            <p:nvPr/>
          </p:nvSpPr>
          <p:spPr>
            <a:xfrm>
              <a:off x="2816228" y="3326595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3938608" y="3326595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80" name="Straight Arrow Connector 179"/>
            <p:cNvCxnSpPr>
              <a:stCxn id="179" idx="6"/>
            </p:cNvCxnSpPr>
            <p:nvPr/>
          </p:nvCxnSpPr>
          <p:spPr>
            <a:xfrm>
              <a:off x="2187612" y="3555035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311385" y="3572604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87612" y="2059529"/>
            <a:ext cx="3819470" cy="1495507"/>
            <a:chOff x="2187612" y="2059529"/>
            <a:chExt cx="3819470" cy="1495507"/>
          </a:xfrm>
        </p:grpSpPr>
        <p:sp>
          <p:nvSpPr>
            <p:cNvPr id="189" name="Oval 188"/>
            <p:cNvSpPr/>
            <p:nvPr/>
          </p:nvSpPr>
          <p:spPr>
            <a:xfrm>
              <a:off x="3284142" y="205952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90" name="Straight Arrow Connector 189"/>
            <p:cNvCxnSpPr>
              <a:stCxn id="179" idx="6"/>
              <a:endCxn id="189" idx="2"/>
            </p:cNvCxnSpPr>
            <p:nvPr/>
          </p:nvCxnSpPr>
          <p:spPr>
            <a:xfrm flipV="1">
              <a:off x="2187612" y="2307108"/>
              <a:ext cx="1096530" cy="1247928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5511925" y="205952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4402344" y="205952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93" name="Straight Arrow Connector 192"/>
            <p:cNvCxnSpPr>
              <a:stCxn id="192" idx="6"/>
            </p:cNvCxnSpPr>
            <p:nvPr/>
          </p:nvCxnSpPr>
          <p:spPr>
            <a:xfrm>
              <a:off x="4897501" y="2307107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3775121" y="2312291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33765" y="2307108"/>
            <a:ext cx="3409879" cy="1514644"/>
            <a:chOff x="4433765" y="2307108"/>
            <a:chExt cx="3409879" cy="1514644"/>
          </a:xfrm>
        </p:grpSpPr>
        <p:sp>
          <p:nvSpPr>
            <p:cNvPr id="195" name="Oval 194"/>
            <p:cNvSpPr/>
            <p:nvPr/>
          </p:nvSpPr>
          <p:spPr>
            <a:xfrm>
              <a:off x="7348487" y="3326595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96" name="Straight Arrow Connector 195"/>
            <p:cNvCxnSpPr>
              <a:stCxn id="177" idx="6"/>
              <a:endCxn id="195" idx="2"/>
            </p:cNvCxnSpPr>
            <p:nvPr/>
          </p:nvCxnSpPr>
          <p:spPr>
            <a:xfrm>
              <a:off x="4433765" y="3574174"/>
              <a:ext cx="2914722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91" idx="6"/>
              <a:endCxn id="195" idx="1"/>
            </p:cNvCxnSpPr>
            <p:nvPr/>
          </p:nvCxnSpPr>
          <p:spPr>
            <a:xfrm>
              <a:off x="6007082" y="2307108"/>
              <a:ext cx="1413919" cy="1092001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31720" y="3821752"/>
            <a:ext cx="1308929" cy="825181"/>
            <a:chOff x="3531720" y="3821752"/>
            <a:chExt cx="1308929" cy="825181"/>
          </a:xfrm>
        </p:grpSpPr>
        <p:cxnSp>
          <p:nvCxnSpPr>
            <p:cNvPr id="198" name="Straight Arrow Connector 197"/>
            <p:cNvCxnSpPr>
              <a:stCxn id="199" idx="0"/>
              <a:endCxn id="177" idx="4"/>
            </p:cNvCxnSpPr>
            <p:nvPr/>
          </p:nvCxnSpPr>
          <p:spPr>
            <a:xfrm flipV="1">
              <a:off x="4186185" y="3821752"/>
              <a:ext cx="2" cy="401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ounded Rectangle 198"/>
            <p:cNvSpPr/>
            <p:nvPr/>
          </p:nvSpPr>
          <p:spPr>
            <a:xfrm>
              <a:off x="3531720" y="4222762"/>
              <a:ext cx="1308929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E+H Serif" pitchFamily="18" charset="0"/>
                </a:rPr>
                <a:t>master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05043" y="1203955"/>
            <a:ext cx="1308930" cy="856081"/>
            <a:chOff x="5105043" y="1203955"/>
            <a:chExt cx="1308930" cy="856081"/>
          </a:xfrm>
        </p:grpSpPr>
        <p:cxnSp>
          <p:nvCxnSpPr>
            <p:cNvPr id="200" name="Straight Arrow Connector 199"/>
            <p:cNvCxnSpPr>
              <a:stCxn id="204" idx="2"/>
            </p:cNvCxnSpPr>
            <p:nvPr/>
          </p:nvCxnSpPr>
          <p:spPr>
            <a:xfrm>
              <a:off x="5759509" y="1628125"/>
              <a:ext cx="1" cy="4319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203"/>
            <p:cNvSpPr/>
            <p:nvPr/>
          </p:nvSpPr>
          <p:spPr>
            <a:xfrm>
              <a:off x="5105043" y="1203955"/>
              <a:ext cx="1308930" cy="424170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E+H Serif" pitchFamily="18" charset="0"/>
                </a:rPr>
                <a:t>FeatureA</a:t>
              </a:r>
              <a:endParaRPr lang="en-US" sz="1400" b="1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sp>
        <p:nvSpPr>
          <p:cNvPr id="6" name="Rounded Rectangular Callout 5"/>
          <p:cNvSpPr/>
          <p:nvPr/>
        </p:nvSpPr>
        <p:spPr>
          <a:xfrm>
            <a:off x="470421" y="2312291"/>
            <a:ext cx="1044054" cy="638316"/>
          </a:xfrm>
          <a:prstGeom prst="wedgeRoundRectCallout">
            <a:avLst>
              <a:gd name="adj1" fmla="val -17033"/>
              <a:gd name="adj2" fmla="val 113844"/>
              <a:gd name="adj3" fmla="val 16667"/>
            </a:avLst>
          </a:prstGeom>
          <a:solidFill>
            <a:srgbClr val="00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State 1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1143558" y="4222762"/>
            <a:ext cx="1044054" cy="638316"/>
          </a:xfrm>
          <a:prstGeom prst="wedgeRoundRectCallout">
            <a:avLst>
              <a:gd name="adj1" fmla="val 21285"/>
              <a:gd name="adj2" fmla="val -117449"/>
              <a:gd name="adj3" fmla="val 16667"/>
            </a:avLst>
          </a:prstGeom>
          <a:solidFill>
            <a:srgbClr val="00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E+H Serif" pitchFamily="18" charset="0"/>
              </a:rPr>
              <a:t>State 2</a:t>
            </a:r>
          </a:p>
        </p:txBody>
      </p:sp>
    </p:spTree>
    <p:extLst>
      <p:ext uri="{BB962C8B-B14F-4D97-AF65-F5344CB8AC3E}">
        <p14:creationId xmlns:p14="http://schemas.microsoft.com/office/powerpoint/2010/main" val="27322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37396 -0.0027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81" grpId="0" animBg="1"/>
      <p:bldP spid="6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250" y="2490762"/>
            <a:ext cx="7261900" cy="1220813"/>
          </a:xfrm>
        </p:spPr>
        <p:txBody>
          <a:bodyPr/>
          <a:lstStyle/>
          <a:p>
            <a:r>
              <a:rPr lang="en-US" sz="5400" dirty="0"/>
              <a:t>I. WORKING LOCALLY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2E8F3DC-AA3D-4337-9982-0201A9636BC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2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01D05992-87E8-4B43-88BD-0CD789275214}" type="slidenum">
              <a:rPr lang="en-US" smtClean="0"/>
              <a:t>9</a:t>
            </a:fld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277874" y="4282916"/>
            <a:ext cx="946547" cy="4837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+H Serif" pitchFamily="18" charset="0"/>
              </a:rPr>
              <a:t>File C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277874" y="2684269"/>
            <a:ext cx="931575" cy="47613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+H Serif" pitchFamily="18" charset="0"/>
              </a:rPr>
              <a:t>File 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268647" y="3495822"/>
            <a:ext cx="940802" cy="4808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+H Serif" pitchFamily="18" charset="0"/>
              </a:rPr>
              <a:t>File B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106050" y="2540105"/>
            <a:ext cx="1275227" cy="23872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32689" y="2540105"/>
            <a:ext cx="1295399" cy="2387227"/>
            <a:chOff x="6182503" y="2364267"/>
            <a:chExt cx="1029729" cy="1927654"/>
          </a:xfrm>
        </p:grpSpPr>
        <p:sp>
          <p:nvSpPr>
            <p:cNvPr id="27" name="Rounded Rectangle 26"/>
            <p:cNvSpPr/>
            <p:nvPr/>
          </p:nvSpPr>
          <p:spPr>
            <a:xfrm>
              <a:off x="6326664" y="2508430"/>
              <a:ext cx="741408" cy="37893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26666" y="3138625"/>
              <a:ext cx="741406" cy="37893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B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326666" y="3785297"/>
              <a:ext cx="741406" cy="37893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C</a:t>
              </a:r>
              <a:r>
                <a:rPr lang="en-US" sz="1200" cap="all" dirty="0">
                  <a:solidFill>
                    <a:schemeClr val="tx1"/>
                  </a:solidFill>
                </a:rPr>
                <a:t>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182503" y="2364267"/>
              <a:ext cx="1029729" cy="1927654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19470" y="2540105"/>
            <a:ext cx="1292920" cy="2387226"/>
            <a:chOff x="7743573" y="2364267"/>
            <a:chExt cx="1029729" cy="1927654"/>
          </a:xfrm>
        </p:grpSpPr>
        <p:sp>
          <p:nvSpPr>
            <p:cNvPr id="28" name="Rounded Rectangle 27"/>
            <p:cNvSpPr/>
            <p:nvPr/>
          </p:nvSpPr>
          <p:spPr>
            <a:xfrm>
              <a:off x="7887735" y="2491954"/>
              <a:ext cx="741406" cy="37893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A</a:t>
              </a:r>
              <a:r>
                <a:rPr lang="en-US" sz="1200" cap="all" dirty="0">
                  <a:solidFill>
                    <a:schemeClr val="tx1"/>
                  </a:solidFill>
                </a:rPr>
                <a:t>′′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887735" y="3138625"/>
              <a:ext cx="741406" cy="37893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B</a:t>
              </a:r>
              <a:r>
                <a:rPr lang="en-US" sz="1200" cap="all" dirty="0">
                  <a:solidFill>
                    <a:schemeClr val="tx1"/>
                  </a:solidFill>
                </a:rPr>
                <a:t>′′</a:t>
              </a:r>
              <a:endParaRPr lang="en-US" sz="1200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887735" y="3785297"/>
              <a:ext cx="741406" cy="37893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E+H Serif" pitchFamily="18" charset="0"/>
                </a:rPr>
                <a:t>File D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743573" y="2364267"/>
              <a:ext cx="1029729" cy="1927654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cxnSp>
        <p:nvCxnSpPr>
          <p:cNvPr id="51" name="Straight Arrow Connector 50"/>
          <p:cNvCxnSpPr>
            <a:stCxn id="46" idx="3"/>
            <a:endCxn id="48" idx="1"/>
          </p:cNvCxnSpPr>
          <p:nvPr/>
        </p:nvCxnSpPr>
        <p:spPr>
          <a:xfrm>
            <a:off x="3381277" y="3733719"/>
            <a:ext cx="65141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3"/>
            <a:endCxn id="49" idx="1"/>
          </p:cNvCxnSpPr>
          <p:nvPr/>
        </p:nvCxnSpPr>
        <p:spPr>
          <a:xfrm flipV="1">
            <a:off x="5328088" y="3733718"/>
            <a:ext cx="491382" cy="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306027">
            <a:off x="2818765" y="4295510"/>
            <a:ext cx="24513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E+H Serif" pitchFamily="18" charset="0"/>
              </a:rPr>
              <a:t>POSSIBLE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E+H Serif" pitchFamily="18" charset="0"/>
              </a:rPr>
              <a:t>WITHOUT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E+H Serif" pitchFamily="18" charset="0"/>
              </a:rPr>
              <a:t>SERVER ACCESS</a:t>
            </a:r>
          </a:p>
        </p:txBody>
      </p:sp>
      <p:sp>
        <p:nvSpPr>
          <p:cNvPr id="22" name="Oval 21"/>
          <p:cNvSpPr/>
          <p:nvPr/>
        </p:nvSpPr>
        <p:spPr>
          <a:xfrm>
            <a:off x="6140586" y="204108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3" name="Straight Arrow Connector 22"/>
          <p:cNvCxnSpPr>
            <a:stCxn id="26" idx="6"/>
            <a:endCxn id="24" idx="2"/>
          </p:cNvCxnSpPr>
          <p:nvPr/>
        </p:nvCxnSpPr>
        <p:spPr>
          <a:xfrm>
            <a:off x="2998725" y="2288667"/>
            <a:ext cx="14134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2177" y="204108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25" name="Straight Arrow Connector 24"/>
          <p:cNvCxnSpPr>
            <a:stCxn id="24" idx="6"/>
            <a:endCxn id="22" idx="2"/>
          </p:cNvCxnSpPr>
          <p:nvPr/>
        </p:nvCxnSpPr>
        <p:spPr>
          <a:xfrm>
            <a:off x="4907334" y="2288667"/>
            <a:ext cx="1233252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03568" y="2041088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rgbClr val="000000"/>
              </a:solidFill>
              <a:latin typeface="E+H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7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EH1207"/>
  <p:tag name="LANGUAGE" val="1"/>
  <p:tag name="LOGOOPTIMIZATION" val="0"/>
  <p:tag name="CLASSIFICATIO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heme/theme1.xml><?xml version="1.0" encoding="utf-8"?>
<a:theme xmlns:a="http://schemas.openxmlformats.org/drawingml/2006/main" name="E+H_OnScreen">
  <a:themeElements>
    <a:clrScheme name="E+H">
      <a:dk1>
        <a:srgbClr val="000000"/>
      </a:dk1>
      <a:lt1>
        <a:srgbClr val="FFFFFF"/>
      </a:lt1>
      <a:dk2>
        <a:srgbClr val="506671"/>
      </a:dk2>
      <a:lt2>
        <a:srgbClr val="009EE3"/>
      </a:lt2>
      <a:accent1>
        <a:srgbClr val="AED3E7"/>
      </a:accent1>
      <a:accent2>
        <a:srgbClr val="007CAA"/>
      </a:accent2>
      <a:accent3>
        <a:srgbClr val="00597A"/>
      </a:accent3>
      <a:accent4>
        <a:srgbClr val="009EE3"/>
      </a:accent4>
      <a:accent5>
        <a:srgbClr val="7B0040"/>
      </a:accent5>
      <a:accent6>
        <a:srgbClr val="506671"/>
      </a:accent6>
      <a:hlink>
        <a:srgbClr val="009EE3"/>
      </a:hlink>
      <a:folHlink>
        <a:srgbClr val="8FA2AC"/>
      </a:folHlink>
    </a:clrScheme>
    <a:fontScheme name="E+H Serif">
      <a:majorFont>
        <a:latin typeface="E+H Serif"/>
        <a:ea typeface=""/>
        <a:cs typeface=""/>
      </a:majorFont>
      <a:minorFont>
        <a:latin typeface="E+H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CAA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rgbClr val="000000"/>
            </a:solidFill>
            <a:latin typeface="E+H Serif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7CA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E+H Serif" pitchFamily="18" charset="0"/>
          </a:defRPr>
        </a:defPPr>
      </a:lstStyle>
    </a:txDef>
  </a:objectDefaults>
  <a:extraClrSchemeLst>
    <a:extraClrScheme>
      <a:clrScheme name="Endress+Hauser">
        <a:dk1>
          <a:srgbClr val="000000"/>
        </a:dk1>
        <a:lt1>
          <a:srgbClr val="FFFFFF"/>
        </a:lt1>
        <a:dk2>
          <a:srgbClr val="506671"/>
        </a:dk2>
        <a:lt2>
          <a:srgbClr val="009EE3"/>
        </a:lt2>
        <a:accent1>
          <a:srgbClr val="AED3E7"/>
        </a:accent1>
        <a:accent2>
          <a:srgbClr val="007CAA"/>
        </a:accent2>
        <a:accent3>
          <a:srgbClr val="00597A"/>
        </a:accent3>
        <a:accent4>
          <a:srgbClr val="009EE3"/>
        </a:accent4>
        <a:accent5>
          <a:srgbClr val="7B0040"/>
        </a:accent5>
        <a:accent6>
          <a:srgbClr val="506671"/>
        </a:accent6>
        <a:hlink>
          <a:srgbClr val="009EE3"/>
        </a:hlink>
        <a:folHlink>
          <a:srgbClr val="8FA2AC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+H Serif">
      <a:majorFont>
        <a:latin typeface="E+H Serif"/>
        <a:ea typeface=""/>
        <a:cs typeface="E+H Serif Asia_ME"/>
      </a:majorFont>
      <a:minorFont>
        <a:latin typeface="E+H Serif"/>
        <a:ea typeface=""/>
        <a:cs typeface="E+H Serif Asia_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E+H Serif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E+H Serif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+H Serif">
      <a:majorFont>
        <a:latin typeface="E+H Serif"/>
        <a:ea typeface=""/>
        <a:cs typeface="E+H Serif Asia_ME"/>
      </a:majorFont>
      <a:minorFont>
        <a:latin typeface="E+H Serif"/>
        <a:ea typeface=""/>
        <a:cs typeface="E+H Serif Asia_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E+H Serif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E+H Serif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1765</Words>
  <Application>Microsoft Office PowerPoint</Application>
  <PresentationFormat>On-screen Show (4:3)</PresentationFormat>
  <Paragraphs>551</Paragraphs>
  <Slides>51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E+H Serif Asia_ME</vt:lpstr>
      <vt:lpstr>Courier New</vt:lpstr>
      <vt:lpstr>E+H Serif</vt:lpstr>
      <vt:lpstr>Wingdings</vt:lpstr>
      <vt:lpstr>E+H_OnScreen</vt:lpstr>
      <vt:lpstr>GIT</vt:lpstr>
      <vt:lpstr>Structure of the presentation</vt:lpstr>
      <vt:lpstr>INTRODUCTION</vt:lpstr>
      <vt:lpstr>What is it?</vt:lpstr>
      <vt:lpstr>         Centralized            vs                   Distributed</vt:lpstr>
      <vt:lpstr>What “distributed” means for us?</vt:lpstr>
      <vt:lpstr>Branching model</vt:lpstr>
      <vt:lpstr>I. WORKING LOCALLY</vt:lpstr>
      <vt:lpstr>Branching model</vt:lpstr>
      <vt:lpstr>Branching model: how do I start?</vt:lpstr>
      <vt:lpstr>Preparing for the first commit</vt:lpstr>
      <vt:lpstr>Making changes</vt:lpstr>
      <vt:lpstr>Simpler look</vt:lpstr>
      <vt:lpstr> What is a branch???</vt:lpstr>
      <vt:lpstr>How to create a new branch?</vt:lpstr>
      <vt:lpstr>What does it mean for us – new branch?</vt:lpstr>
      <vt:lpstr> Where are we?</vt:lpstr>
      <vt:lpstr>How do I go to another existing branch?</vt:lpstr>
      <vt:lpstr>How many branches can I have?</vt:lpstr>
      <vt:lpstr>Where can I create a new branch?</vt:lpstr>
      <vt:lpstr>Continuing current branch</vt:lpstr>
      <vt:lpstr>Merging</vt:lpstr>
      <vt:lpstr>Summarizing the essence</vt:lpstr>
      <vt:lpstr>Coffee break + more questions!</vt:lpstr>
      <vt:lpstr>    II. WORKING WITH REMOTES</vt:lpstr>
      <vt:lpstr>Let’s go remote</vt:lpstr>
      <vt:lpstr>No local repo yet?</vt:lpstr>
      <vt:lpstr>Gosh, what is this “origin/”?</vt:lpstr>
      <vt:lpstr>But don’t do anything on master yourself!</vt:lpstr>
      <vt:lpstr>Get work of others</vt:lpstr>
      <vt:lpstr>Slight nuance: fetch</vt:lpstr>
      <vt:lpstr>Slight nuance: pull</vt:lpstr>
      <vt:lpstr>Mapping of branches</vt:lpstr>
      <vt:lpstr>Mapping of branches</vt:lpstr>
      <vt:lpstr>Share your work</vt:lpstr>
      <vt:lpstr>Summarizing the essence of mapping</vt:lpstr>
      <vt:lpstr>Multiple remotes –pieces of cake</vt:lpstr>
      <vt:lpstr>Better practices with remotes: simple style</vt:lpstr>
      <vt:lpstr>Better practices with remotes: GitHub style</vt:lpstr>
      <vt:lpstr>   III.WORKFLOW</vt:lpstr>
      <vt:lpstr>Feature branch workflow</vt:lpstr>
      <vt:lpstr>Developing in parallel</vt:lpstr>
      <vt:lpstr>Ideal for CI and Agile: Gitflow</vt:lpstr>
      <vt:lpstr>    CONCLUSIONS</vt:lpstr>
      <vt:lpstr>Good and bad</vt:lpstr>
      <vt:lpstr>If it is so nice, who uses it?</vt:lpstr>
      <vt:lpstr>What else to look at?</vt:lpstr>
      <vt:lpstr>Appendix A</vt:lpstr>
      <vt:lpstr>Appendix B</vt:lpstr>
      <vt:lpstr>Appendix 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Andrey Dodonov</dc:creator>
  <cp:lastModifiedBy>Andrey Dodonov</cp:lastModifiedBy>
  <cp:revision>226</cp:revision>
  <dcterms:created xsi:type="dcterms:W3CDTF">2012-12-11T12:14:36Z</dcterms:created>
  <dcterms:modified xsi:type="dcterms:W3CDTF">2018-03-26T10:47:25Z</dcterms:modified>
</cp:coreProperties>
</file>