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67" r:id="rId4"/>
    <p:sldId id="268" r:id="rId5"/>
    <p:sldId id="259" r:id="rId6"/>
    <p:sldId id="257" r:id="rId7"/>
    <p:sldId id="266" r:id="rId8"/>
    <p:sldId id="269" r:id="rId9"/>
    <p:sldId id="271" r:id="rId10"/>
    <p:sldId id="27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00850" cy="9926638"/>
  <p:custDataLst>
    <p:tags r:id="rId1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E+H Serif" pitchFamily="2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E+H Serif" pitchFamily="2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E+H Serif" pitchFamily="2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E+H Serif" pitchFamily="2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E+H Serif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E+H Serif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E+H Serif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E+H Serif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E+H Serif" pitchFamily="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C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339" autoAdjust="0"/>
    <p:restoredTop sz="73943" autoAdjust="0"/>
  </p:normalViewPr>
  <p:slideViewPr>
    <p:cSldViewPr snapToGrid="0">
      <p:cViewPr>
        <p:scale>
          <a:sx n="100" d="100"/>
          <a:sy n="100" d="100"/>
        </p:scale>
        <p:origin x="-1944" y="192"/>
      </p:cViewPr>
      <p:guideLst>
        <p:guide orient="horz" pos="845"/>
        <p:guide orient="horz" pos="3838"/>
        <p:guide pos="5556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-3756" y="-114"/>
      </p:cViewPr>
      <p:guideLst>
        <p:guide orient="horz" pos="3126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52863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B45C9-81B3-4A94-8767-58F068DAE020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3852863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09B46-CBCC-4BDD-A65B-1107FD00F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160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71463" y="44450"/>
            <a:ext cx="6234113" cy="403225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algn="l">
              <a:defRPr sz="1800"/>
            </a:lvl1pPr>
          </a:lstStyle>
          <a:p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511175" y="3835400"/>
            <a:ext cx="5842000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1446281" y="9582622"/>
            <a:ext cx="3908288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ctr">
              <a:defRPr sz="900"/>
            </a:lvl1pPr>
          </a:lstStyle>
          <a:p>
            <a:r>
              <a:rPr lang="en-US" smtClean="0"/>
              <a:t>Insert footer information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273443" y="9582622"/>
            <a:ext cx="209352" cy="230832"/>
          </a:xfrm>
          <a:prstGeom prst="rect">
            <a:avLst/>
          </a:prstGeom>
        </p:spPr>
        <p:txBody>
          <a:bodyPr vert="horz" wrap="none" lIns="91440" tIns="45720" rIns="0" bIns="45720" rtlCol="0" anchor="ctr">
            <a:noAutofit/>
          </a:bodyPr>
          <a:lstStyle>
            <a:lvl1pPr algn="r">
              <a:defRPr sz="900"/>
            </a:lvl1pPr>
          </a:lstStyle>
          <a:p>
            <a:fld id="{C6E303EA-09C3-495B-8565-6524796C22F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Notes Placeholder 5"/>
          <p:cNvSpPr>
            <a:spLocks noGrp="1"/>
          </p:cNvSpPr>
          <p:nvPr>
            <p:ph type="body" sz="quarter" idx="3"/>
          </p:nvPr>
        </p:nvSpPr>
        <p:spPr>
          <a:xfrm>
            <a:off x="271463" y="530225"/>
            <a:ext cx="6234112" cy="30686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>
          <a:xfrm>
            <a:off x="274638" y="9588029"/>
            <a:ext cx="1127125" cy="2254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l">
              <a:defRPr sz="900"/>
            </a:lvl1pPr>
          </a:lstStyle>
          <a:p>
            <a:fld id="{7305D29C-7523-4ABE-8CB4-FD5FDA2414D8}" type="datetimeFigureOut">
              <a:rPr lang="en-US" noProof="0" smtClean="0"/>
              <a:pPr/>
              <a:t>9/26/2016</a:t>
            </a:fld>
            <a:endParaRPr lang="en-US" noProof="0" dirty="0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274638" y="8781580"/>
            <a:ext cx="6324600" cy="7962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0078" tIns="45039" rIns="90078" bIns="45039" anchor="ctr">
            <a:spAutoFit/>
          </a:bodyPr>
          <a:lstStyle/>
          <a:p>
            <a:pPr defTabSz="900113" eaLnBrk="0" hangingPunct="0">
              <a:lnSpc>
                <a:spcPts val="1088"/>
              </a:lnSpc>
              <a:buFontTx/>
              <a:buChar char="-"/>
            </a:pPr>
            <a:r>
              <a:rPr lang="de-DE" sz="900" dirty="0">
                <a:latin typeface="E+H Serif" pitchFamily="18" charset="0"/>
              </a:rPr>
              <a:t> - - - - - - - - - - - - - - - - - - - - - - - - - - - - - - - - - - - - - - - - - - - - - - - - - - - - - - - - - - - - - - - - - - - - - - - - </a:t>
            </a:r>
            <a:r>
              <a:rPr lang="de-DE" sz="900" dirty="0" smtClean="0">
                <a:latin typeface="E+H Serif" pitchFamily="18" charset="0"/>
              </a:rPr>
              <a:t>- </a:t>
            </a:r>
            <a:r>
              <a:rPr lang="de-DE" sz="900" dirty="0">
                <a:latin typeface="E+H Serif" pitchFamily="18" charset="0"/>
              </a:rPr>
              <a:t>- - - - - - - - - - - -</a:t>
            </a:r>
          </a:p>
          <a:p>
            <a:pPr defTabSz="900113" eaLnBrk="0" hangingPunct="0">
              <a:lnSpc>
                <a:spcPts val="1088"/>
              </a:lnSpc>
              <a:buFontTx/>
              <a:buChar char="-"/>
            </a:pPr>
            <a:endParaRPr lang="de-DE" sz="900" dirty="0">
              <a:latin typeface="E+H Serif" pitchFamily="18" charset="0"/>
            </a:endParaRPr>
          </a:p>
          <a:p>
            <a:pPr defTabSz="900113" eaLnBrk="0" hangingPunct="0">
              <a:lnSpc>
                <a:spcPts val="1088"/>
              </a:lnSpc>
              <a:buFontTx/>
              <a:buChar char="-"/>
            </a:pPr>
            <a:r>
              <a:rPr lang="de-DE" sz="900" dirty="0">
                <a:latin typeface="E+H Serif" pitchFamily="18" charset="0"/>
              </a:rPr>
              <a:t> - - - - - - - - - - - - - - - - - - - - - - - - - - - - - - - - - - - - - - - - - - - - - - - - - - - - - - - - - - - - - - - - - - - - - - - - </a:t>
            </a:r>
            <a:r>
              <a:rPr lang="de-DE" sz="900" dirty="0" smtClean="0">
                <a:latin typeface="E+H Serif" pitchFamily="18" charset="0"/>
              </a:rPr>
              <a:t>- </a:t>
            </a:r>
            <a:r>
              <a:rPr lang="de-DE" sz="900" dirty="0">
                <a:latin typeface="E+H Serif" pitchFamily="18" charset="0"/>
              </a:rPr>
              <a:t>- - - - - - - - - - - -</a:t>
            </a:r>
          </a:p>
          <a:p>
            <a:pPr defTabSz="900113" eaLnBrk="0" hangingPunct="0">
              <a:lnSpc>
                <a:spcPts val="1088"/>
              </a:lnSpc>
              <a:buFontTx/>
              <a:buChar char="-"/>
            </a:pPr>
            <a:endParaRPr lang="de-DE" sz="900" dirty="0">
              <a:latin typeface="E+H Serif" pitchFamily="18" charset="0"/>
            </a:endParaRPr>
          </a:p>
          <a:p>
            <a:pPr defTabSz="900113" eaLnBrk="0" hangingPunct="0">
              <a:lnSpc>
                <a:spcPts val="1088"/>
              </a:lnSpc>
              <a:buFontTx/>
              <a:buChar char="-"/>
            </a:pPr>
            <a:r>
              <a:rPr lang="de-DE" sz="900" dirty="0">
                <a:latin typeface="E+H Serif" pitchFamily="18" charset="0"/>
              </a:rPr>
              <a:t> - - - - - - - - - - - - - - - - - - - - - - - - - - - - - - - - - - - - - - - - - - - - - - - - - - - - - - - - - - - - - - - - - - - - - - - - </a:t>
            </a:r>
            <a:r>
              <a:rPr lang="de-DE" sz="900" dirty="0" smtClean="0">
                <a:latin typeface="E+H Serif" pitchFamily="18" charset="0"/>
              </a:rPr>
              <a:t>- </a:t>
            </a:r>
            <a:r>
              <a:rPr lang="de-DE" sz="900" dirty="0">
                <a:latin typeface="E+H Serif" pitchFamily="18" charset="0"/>
              </a:rPr>
              <a:t>- - - - - - - - - - - -</a:t>
            </a:r>
          </a:p>
        </p:txBody>
      </p:sp>
    </p:spTree>
    <p:extLst>
      <p:ext uri="{BB962C8B-B14F-4D97-AF65-F5344CB8AC3E}">
        <p14:creationId xmlns:p14="http://schemas.microsoft.com/office/powerpoint/2010/main" val="198637867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+H Serif" pitchFamily="18" charset="0"/>
        <a:ea typeface="+mn-ea"/>
        <a:cs typeface="+mn-cs"/>
      </a:defRPr>
    </a:lvl1pPr>
    <a:lvl2pPr marL="361950" indent="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+H Serif" pitchFamily="2" charset="0"/>
        <a:ea typeface="+mn-ea"/>
        <a:cs typeface="+mn-cs"/>
      </a:defRPr>
    </a:lvl2pPr>
    <a:lvl3pPr marL="712788" indent="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+H Serif" pitchFamily="2" charset="0"/>
        <a:ea typeface="+mn-ea"/>
        <a:cs typeface="+mn-cs"/>
      </a:defRPr>
    </a:lvl3pPr>
    <a:lvl4pPr marL="1073150" indent="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+H Serif" pitchFamily="2" charset="0"/>
        <a:ea typeface="+mn-ea"/>
        <a:cs typeface="+mn-cs"/>
      </a:defRPr>
    </a:lvl4pPr>
    <a:lvl5pPr marL="1435100" indent="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+H Serif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6075" y="3835400"/>
            <a:ext cx="6172200" cy="4629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it is all just words for now. Let’s go through</a:t>
            </a:r>
            <a:r>
              <a:rPr lang="en-US" baseline="0" dirty="0" smtClean="0"/>
              <a:t> the basics and only THEN talk about </a:t>
            </a:r>
            <a:r>
              <a:rPr lang="en-US" baseline="0" smtClean="0"/>
              <a:t>real pros and cons.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E303EA-09C3-495B-8565-6524796C22F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6824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6075" y="3835400"/>
            <a:ext cx="6172200" cy="4629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allows you to</a:t>
            </a:r>
            <a:r>
              <a:rPr lang="en-US" baseline="0" dirty="0" smtClean="0"/>
              <a:t> consecutively memorize states of your project.</a:t>
            </a:r>
          </a:p>
          <a:p>
            <a:r>
              <a:rPr lang="en-US" baseline="0" dirty="0" smtClean="0"/>
              <a:t>It gives the possibility to chain states, allowing for parallel lines of history.</a:t>
            </a:r>
          </a:p>
          <a:p>
            <a:r>
              <a:rPr lang="en-US" baseline="0" dirty="0" smtClean="0"/>
              <a:t>Such chains of states are called branches. They have names and usually associated with continuous development tasks, such as implementing a feature or a </a:t>
            </a:r>
            <a:r>
              <a:rPr lang="en-US" baseline="0" dirty="0" err="1" smtClean="0"/>
              <a:t>bugfix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Then the branches can be merged.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E303EA-09C3-495B-8565-6524796C22F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0837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6075" y="3835400"/>
            <a:ext cx="6172200" cy="4629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Git</a:t>
            </a:r>
            <a:r>
              <a:rPr lang="en-US" dirty="0" smtClean="0"/>
              <a:t> various features can be developed in parallel</a:t>
            </a:r>
            <a:r>
              <a:rPr lang="en-US" baseline="0" dirty="0" smtClean="0"/>
              <a:t> and their history saved without influence on other features.</a:t>
            </a:r>
          </a:p>
          <a:p>
            <a:r>
              <a:rPr lang="en-US" baseline="0" dirty="0" smtClean="0"/>
              <a:t>History can be made accessible both locally and remotely. It allows you to separate your work into meaningful steps.</a:t>
            </a:r>
          </a:p>
          <a:p>
            <a:r>
              <a:rPr lang="en-US" baseline="0" dirty="0" smtClean="0"/>
              <a:t>It is easy to configure triggering of automated acceptance tests anytime, but it is especially helpful when accepting a feature into main development stream.</a:t>
            </a:r>
          </a:p>
          <a:p>
            <a:r>
              <a:rPr lang="en-US" baseline="0" dirty="0" smtClean="0"/>
              <a:t>Plus review can be conducted manually on the feature.</a:t>
            </a:r>
          </a:p>
          <a:p>
            <a:r>
              <a:rPr lang="en-US" baseline="0" dirty="0" smtClean="0"/>
              <a:t>It is possible to view both all changes step by step and also their aggregation.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this allows:</a:t>
            </a:r>
          </a:p>
          <a:p>
            <a:r>
              <a:rPr lang="en-US" baseline="0" dirty="0" smtClean="0"/>
              <a:t>1) To develop in parallel without mixing features</a:t>
            </a:r>
          </a:p>
          <a:p>
            <a:r>
              <a:rPr lang="en-US" baseline="0" dirty="0" smtClean="0"/>
              <a:t>2) To ensure that every state is accessible</a:t>
            </a:r>
          </a:p>
          <a:p>
            <a:r>
              <a:rPr lang="en-US" baseline="0" dirty="0" smtClean="0"/>
              <a:t>3) Make sure that your development stream (master on the picture) is stable with pre-testing.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E303EA-09C3-495B-8565-6524796C22F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288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6075" y="3835400"/>
            <a:ext cx="6172200" cy="4629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works very well for agile</a:t>
            </a:r>
            <a:r>
              <a:rPr lang="en-US" baseline="0" dirty="0" smtClean="0"/>
              <a:t> iteration-based development. There is a clean separation between features.</a:t>
            </a:r>
          </a:p>
          <a:p>
            <a:r>
              <a:rPr lang="en-US" baseline="0" dirty="0" smtClean="0"/>
              <a:t>Plus you can add more acceptance tests which are started automatically when you try to create a label on release branch (which is just a state in a chain with stable states).</a:t>
            </a:r>
          </a:p>
          <a:p>
            <a:r>
              <a:rPr lang="en-US" baseline="0" dirty="0" smtClean="0"/>
              <a:t>All this state creation and connection to tests is very easy and supported.</a:t>
            </a:r>
          </a:p>
          <a:p>
            <a:r>
              <a:rPr lang="en-US" baseline="0" dirty="0" smtClean="0"/>
              <a:t>If you want you can have several level of acceptance.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E303EA-09C3-495B-8565-6524796C22F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901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+H Title Slide" preserve="1" userDrawn="1">
  <p:cSld name="E+H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Title"/>
          <p:cNvSpPr>
            <a:spLocks noGrp="1"/>
          </p:cNvSpPr>
          <p:nvPr>
            <p:ph type="ctrTitle"/>
          </p:nvPr>
        </p:nvSpPr>
        <p:spPr>
          <a:xfrm>
            <a:off x="827999" y="619648"/>
            <a:ext cx="7992151" cy="66684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rgbClr val="A8005C"/>
                </a:solidFill>
                <a:latin typeface="E+H Serif" pitchFamily="18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xtSubtitle"/>
          <p:cNvSpPr>
            <a:spLocks noGrp="1"/>
          </p:cNvSpPr>
          <p:nvPr>
            <p:ph type="subTitle" idx="1"/>
          </p:nvPr>
        </p:nvSpPr>
        <p:spPr>
          <a:xfrm>
            <a:off x="827998" y="1340768"/>
            <a:ext cx="7992151" cy="72008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06000"/>
              </a:lnSpc>
              <a:spcBef>
                <a:spcPts val="0"/>
              </a:spcBef>
              <a:spcAft>
                <a:spcPct val="0"/>
              </a:spcAft>
              <a:buClr>
                <a:srgbClr val="0088FF"/>
              </a:buClr>
              <a:buFont typeface="Wingdings" pitchFamily="2" charset="2"/>
              <a:buNone/>
              <a:defRPr lang="en-US" sz="2000" smtClean="0">
                <a:solidFill>
                  <a:srgbClr val="000000"/>
                </a:solidFill>
                <a:latin typeface="E+H Serif" pitchFamily="18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shLine"/>
          <p:cNvSpPr>
            <a:spLocks noChangeShapeType="1"/>
          </p:cNvSpPr>
          <p:nvPr userDrawn="1"/>
        </p:nvSpPr>
        <p:spPr bwMode="gray">
          <a:xfrm flipV="1">
            <a:off x="827088" y="432000"/>
            <a:ext cx="799306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14" name="shBlueMargin"/>
          <p:cNvSpPr>
            <a:spLocks noChangeArrowheads="1"/>
          </p:cNvSpPr>
          <p:nvPr userDrawn="1"/>
        </p:nvSpPr>
        <p:spPr bwMode="auto">
          <a:xfrm>
            <a:off x="-1" y="0"/>
            <a:ext cx="252000" cy="6264000"/>
          </a:xfrm>
          <a:prstGeom prst="rect">
            <a:avLst/>
          </a:prstGeom>
          <a:solidFill>
            <a:srgbClr val="009EE3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E+H Serif" pitchFamily="18" charset="0"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51998" y="2448000"/>
            <a:ext cx="8892001" cy="3816000"/>
          </a:xfrm>
        </p:spPr>
        <p:txBody>
          <a:bodyPr tIns="1440000"/>
          <a:lstStyle>
            <a:lvl1pPr marL="0" indent="0" algn="ctr">
              <a:buFontTx/>
              <a:buNone/>
              <a:defRPr>
                <a:latin typeface="E+H Serif" pitchFamily="18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txtDate"/>
          <p:cNvSpPr>
            <a:spLocks noChangeArrowheads="1"/>
          </p:cNvSpPr>
          <p:nvPr userDrawn="1"/>
        </p:nvSpPr>
        <p:spPr bwMode="auto">
          <a:xfrm>
            <a:off x="1946488" y="6451599"/>
            <a:ext cx="874713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noAutofit/>
          </a:bodyPr>
          <a:lstStyle/>
          <a:p>
            <a:r>
              <a:rPr lang="en-US" sz="1200" noProof="1" smtClean="0">
                <a:solidFill>
                  <a:srgbClr val="000000"/>
                </a:solidFill>
                <a:latin typeface="E+H Serif" pitchFamily="18" charset="0"/>
              </a:rPr>
              <a:t>09/12/2016</a:t>
            </a:r>
            <a:endParaRPr lang="en-US" sz="1200" noProof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13" name="txtTitleHeader"/>
          <p:cNvSpPr>
            <a:spLocks noChangeArrowheads="1"/>
          </p:cNvSpPr>
          <p:nvPr userDrawn="1"/>
        </p:nvSpPr>
        <p:spPr bwMode="auto">
          <a:xfrm>
            <a:off x="827998" y="194736"/>
            <a:ext cx="7992151" cy="18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tabLst>
                <a:tab pos="3948113" algn="ctr"/>
                <a:tab pos="7980363" algn="r"/>
              </a:tabLst>
            </a:pPr>
            <a:r>
              <a:rPr lang="en-US" sz="1200" noProof="1" smtClean="0">
                <a:solidFill>
                  <a:srgbClr val="000000"/>
                </a:solidFill>
                <a:latin typeface="E+H Serif" pitchFamily="18" charset="0"/>
              </a:rPr>
              <a:t>Products	Solutions	Services</a:t>
            </a:r>
            <a:endParaRPr lang="en-US" sz="1200" noProof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5"/>
          </p:nvPr>
        </p:nvSpPr>
        <p:spPr>
          <a:xfrm>
            <a:off x="3368402" y="6451599"/>
            <a:ext cx="1147763" cy="180000"/>
          </a:xfrm>
        </p:spPr>
        <p:txBody>
          <a:bodyPr/>
          <a:lstStyle/>
          <a:p>
            <a:r>
              <a:rPr lang="en-US" smtClean="0"/>
              <a:t>Andrey Dodonov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>
          <a:xfrm>
            <a:off x="827788" y="6451599"/>
            <a:ext cx="571500" cy="180000"/>
          </a:xfrm>
        </p:spPr>
        <p:txBody>
          <a:bodyPr/>
          <a:lstStyle/>
          <a:p>
            <a:r>
              <a:rPr lang="en-US" smtClean="0"/>
              <a:t>Slide </a:t>
            </a:r>
            <a:fld id="{053B6147-7312-4C9B-A6D9-D560DA70A59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img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75" y="6378575"/>
            <a:ext cx="1854200" cy="376258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+H Two Text" preserve="1" userDrawn="1">
  <p:cSld name="E+H Tw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xtContent"/>
          <p:cNvSpPr>
            <a:spLocks noGrp="1"/>
          </p:cNvSpPr>
          <p:nvPr>
            <p:ph type="body" sz="quarter" idx="13"/>
          </p:nvPr>
        </p:nvSpPr>
        <p:spPr>
          <a:xfrm>
            <a:off x="827998" y="1341438"/>
            <a:ext cx="3888017" cy="4751387"/>
          </a:xfrm>
        </p:spPr>
        <p:txBody>
          <a:bodyPr/>
          <a:lstStyle>
            <a:lvl1pPr marL="0" indent="0">
              <a:buNone/>
              <a:defRPr/>
            </a:lvl1pPr>
            <a:lvl2pPr marL="360363" indent="3175">
              <a:buNone/>
              <a:defRPr/>
            </a:lvl2pPr>
            <a:lvl3pPr marL="714375" indent="3175">
              <a:buNone/>
              <a:defRPr/>
            </a:lvl3pPr>
            <a:lvl4pPr marL="1076325" indent="4763">
              <a:buNone/>
              <a:defRPr/>
            </a:lvl4pPr>
            <a:lvl5pPr marL="1436688" indent="-3175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xtContent2"/>
          <p:cNvSpPr>
            <a:spLocks noGrp="1"/>
          </p:cNvSpPr>
          <p:nvPr>
            <p:ph type="body" sz="quarter" idx="14"/>
          </p:nvPr>
        </p:nvSpPr>
        <p:spPr>
          <a:xfrm>
            <a:off x="4932040" y="1341439"/>
            <a:ext cx="3888110" cy="4751387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60363" indent="3175">
              <a:buFontTx/>
              <a:buNone/>
              <a:defRPr/>
            </a:lvl2pPr>
            <a:lvl3pPr marL="714375" indent="3175">
              <a:buFontTx/>
              <a:buNone/>
              <a:defRPr/>
            </a:lvl3pPr>
            <a:lvl4pPr marL="1076325" indent="-1588">
              <a:buFontTx/>
              <a:buNone/>
              <a:defRPr/>
            </a:lvl4pPr>
            <a:lvl5pPr marL="1436688" indent="-3175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Andrey Dodonov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CA91E3E2-CA0B-4052-8E18-1FA68CAC785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+H Two Content" preserve="1" userDrawn="1">
  <p:cSld name="E+H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827998" y="1341438"/>
            <a:ext cx="3888017" cy="47513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4"/>
          </p:nvPr>
        </p:nvSpPr>
        <p:spPr>
          <a:xfrm>
            <a:off x="4932040" y="1341439"/>
            <a:ext cx="3888110" cy="47513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Andrey Dodonov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B3C5E14-B189-421A-A049-66DD80224BF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+H Title Only" type="titleOnly" preserve="1">
  <p:cSld name="E+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Andrey Dodonov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DD63A5-7B7A-4123-BB68-5BB83F354B0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+H Blank" type="blank" preserve="1">
  <p:cSld name="E+H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PresentationTitl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E+H Serif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Hider"/>
          <p:cNvSpPr/>
          <p:nvPr userDrawn="1">
            <p:custDataLst>
              <p:tags r:id="rId1"/>
            </p:custDataLst>
          </p:nvPr>
        </p:nvSpPr>
        <p:spPr bwMode="white">
          <a:xfrm>
            <a:off x="723014" y="964019"/>
            <a:ext cx="8158716" cy="1417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Andrey Dodonov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1B909136-B91D-4799-A3D5-BA314864852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+H Title and Chart" preserve="1" userDrawn="1">
  <p:cSld name="E+H 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xtContent"/>
          <p:cNvSpPr>
            <a:spLocks noGrp="1"/>
          </p:cNvSpPr>
          <p:nvPr>
            <p:ph type="chart" idx="1"/>
          </p:nvPr>
        </p:nvSpPr>
        <p:spPr>
          <a:xfrm>
            <a:off x="828000" y="1341439"/>
            <a:ext cx="7992150" cy="4751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10" name="txt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Andrey Dodonov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724A68F7-3C54-4C09-A0DC-ADFFDDA04D7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+H Title and Table" preserve="1" userDrawn="1">
  <p:cSld name="E+H 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xtContent"/>
          <p:cNvSpPr>
            <a:spLocks noGrp="1"/>
          </p:cNvSpPr>
          <p:nvPr>
            <p:ph type="tbl" idx="1"/>
          </p:nvPr>
        </p:nvSpPr>
        <p:spPr>
          <a:xfrm>
            <a:off x="828000" y="1341439"/>
            <a:ext cx="7992150" cy="4751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7" name="txt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Andrey Dodonov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19C0029B-B7FD-4782-A073-A9836391AF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+H Title and Bullet" preserve="1" userDrawn="1">
  <p:cSld name="E+H Title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Andrey Dodonov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76081562-AB1D-4535-809E-63725A5E79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28000" y="1340768"/>
            <a:ext cx="7973999" cy="475205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+H Title Slide 2" preserve="1" userDrawn="1">
  <p:cSld name="E+H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Title"/>
          <p:cNvSpPr>
            <a:spLocks noGrp="1"/>
          </p:cNvSpPr>
          <p:nvPr>
            <p:ph type="ctrTitle"/>
          </p:nvPr>
        </p:nvSpPr>
        <p:spPr>
          <a:xfrm>
            <a:off x="828000" y="619648"/>
            <a:ext cx="7992150" cy="66684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400" b="1" baseline="0" dirty="0">
                <a:solidFill>
                  <a:srgbClr val="A8005C"/>
                </a:solidFill>
                <a:latin typeface="E+H Serif" pitchFamily="18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68403" y="6451600"/>
            <a:ext cx="1147763" cy="1800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E+H Serif" pitchFamily="18" charset="0"/>
              </a:defRPr>
            </a:lvl1pPr>
          </a:lstStyle>
          <a:p>
            <a:r>
              <a:rPr lang="en-US" smtClean="0"/>
              <a:t>Andrey Dodonov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7787" y="6451600"/>
            <a:ext cx="571500" cy="1800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E+H Serif" pitchFamily="18" charset="0"/>
              </a:defRPr>
            </a:lvl1pPr>
          </a:lstStyle>
          <a:p>
            <a:r>
              <a:rPr lang="en-US" smtClean="0"/>
              <a:t>Slide </a:t>
            </a:r>
            <a:fld id="{ADC62E3D-B587-4BED-A692-A3DEEFAD651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shBlueMargin"/>
          <p:cNvSpPr>
            <a:spLocks noChangeArrowheads="1"/>
          </p:cNvSpPr>
          <p:nvPr userDrawn="1"/>
        </p:nvSpPr>
        <p:spPr bwMode="auto">
          <a:xfrm>
            <a:off x="-1" y="0"/>
            <a:ext cx="252000" cy="6264000"/>
          </a:xfrm>
          <a:prstGeom prst="rect">
            <a:avLst/>
          </a:prstGeom>
          <a:solidFill>
            <a:srgbClr val="009EE3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E+H Serif" pitchFamily="18" charset="0"/>
            </a:endParaRPr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32837" y="2448000"/>
            <a:ext cx="6911161" cy="3816000"/>
          </a:xfrm>
        </p:spPr>
        <p:txBody>
          <a:bodyPr tIns="1440000"/>
          <a:lstStyle>
            <a:lvl1pPr marL="0" indent="0" algn="ctr">
              <a:buFontTx/>
              <a:buNone/>
              <a:defRPr>
                <a:latin typeface="E+H Serif" pitchFamily="18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shLeftMarginBg"/>
          <p:cNvSpPr/>
          <p:nvPr userDrawn="1"/>
        </p:nvSpPr>
        <p:spPr>
          <a:xfrm>
            <a:off x="251998" y="2447999"/>
            <a:ext cx="1980839" cy="3816000"/>
          </a:xfrm>
          <a:prstGeom prst="rect">
            <a:avLst/>
          </a:prstGeom>
          <a:solidFill>
            <a:srgbClr val="C3C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23" name="txtDate"/>
          <p:cNvSpPr>
            <a:spLocks noChangeArrowheads="1"/>
          </p:cNvSpPr>
          <p:nvPr userDrawn="1"/>
        </p:nvSpPr>
        <p:spPr bwMode="auto">
          <a:xfrm>
            <a:off x="1946488" y="6451600"/>
            <a:ext cx="874713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noAutofit/>
          </a:bodyPr>
          <a:lstStyle/>
          <a:p>
            <a:r>
              <a:rPr lang="en-US" sz="1200" noProof="1" smtClean="0">
                <a:solidFill>
                  <a:srgbClr val="000000"/>
                </a:solidFill>
                <a:latin typeface="E+H Serif" pitchFamily="18" charset="0"/>
              </a:rPr>
              <a:t>09/12/2016</a:t>
            </a:r>
            <a:endParaRPr lang="en-US" sz="1200" noProof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13" name="txtSubtitle"/>
          <p:cNvSpPr>
            <a:spLocks noGrp="1"/>
          </p:cNvSpPr>
          <p:nvPr>
            <p:ph type="subTitle" idx="1"/>
          </p:nvPr>
        </p:nvSpPr>
        <p:spPr>
          <a:xfrm>
            <a:off x="827998" y="1340768"/>
            <a:ext cx="7992151" cy="72008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06000"/>
              </a:lnSpc>
              <a:spcBef>
                <a:spcPts val="0"/>
              </a:spcBef>
              <a:spcAft>
                <a:spcPct val="0"/>
              </a:spcAft>
              <a:buClr>
                <a:srgbClr val="0088FF"/>
              </a:buClr>
              <a:buFont typeface="Wingdings" pitchFamily="2" charset="2"/>
              <a:buNone/>
              <a:defRPr lang="en-US" sz="2000" smtClean="0">
                <a:solidFill>
                  <a:srgbClr val="000000"/>
                </a:solidFill>
                <a:latin typeface="E+H Serif" pitchFamily="18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6" name="shLine"/>
          <p:cNvSpPr>
            <a:spLocks noChangeShapeType="1"/>
          </p:cNvSpPr>
          <p:nvPr userDrawn="1"/>
        </p:nvSpPr>
        <p:spPr bwMode="gray">
          <a:xfrm flipV="1">
            <a:off x="827088" y="432000"/>
            <a:ext cx="799306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17" name="txtTitleHeader"/>
          <p:cNvSpPr>
            <a:spLocks noChangeArrowheads="1"/>
          </p:cNvSpPr>
          <p:nvPr userDrawn="1"/>
        </p:nvSpPr>
        <p:spPr bwMode="auto">
          <a:xfrm>
            <a:off x="827998" y="194736"/>
            <a:ext cx="7992151" cy="18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tabLst>
                <a:tab pos="3948113" algn="ctr"/>
                <a:tab pos="7980363" algn="r"/>
              </a:tabLst>
            </a:pPr>
            <a:r>
              <a:rPr lang="en-US" sz="1200" noProof="1" smtClean="0">
                <a:solidFill>
                  <a:srgbClr val="000000"/>
                </a:solidFill>
                <a:latin typeface="E+H Serif" pitchFamily="18" charset="0"/>
              </a:rPr>
              <a:t>Products	Solutions	Services</a:t>
            </a:r>
            <a:endParaRPr lang="en-US" sz="1200" noProof="1">
              <a:solidFill>
                <a:srgbClr val="000000"/>
              </a:solidFill>
              <a:latin typeface="E+H Serif" pitchFamily="18" charset="0"/>
            </a:endParaRPr>
          </a:p>
        </p:txBody>
      </p:sp>
      <p:pic>
        <p:nvPicPr>
          <p:cNvPr id="3" name="img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75" y="6378575"/>
            <a:ext cx="1854200" cy="37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7320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+H Section Header" preserve="1" userDrawn="1">
  <p:cSld name="E+H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Shape"/>
          <p:cNvSpPr>
            <a:spLocks/>
          </p:cNvSpPr>
          <p:nvPr userDrawn="1"/>
        </p:nvSpPr>
        <p:spPr>
          <a:xfrm>
            <a:off x="827998" y="2785532"/>
            <a:ext cx="7992151" cy="3307292"/>
          </a:xfrm>
          <a:prstGeom prst="rect">
            <a:avLst/>
          </a:prstGeom>
          <a:solidFill>
            <a:srgbClr val="C3C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 smtClean="0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28000" y="619648"/>
            <a:ext cx="7992151" cy="66684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828675" y="1341438"/>
            <a:ext cx="7991474" cy="1117600"/>
          </a:xfrm>
        </p:spPr>
        <p:txBody>
          <a:bodyPr lIns="0" tIns="0" numCol="2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827087" y="2785532"/>
            <a:ext cx="7993061" cy="33072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sp>
        <p:nvSpPr>
          <p:cNvPr id="11" name="shBlueMargin"/>
          <p:cNvSpPr>
            <a:spLocks noChangeArrowheads="1"/>
          </p:cNvSpPr>
          <p:nvPr userDrawn="1"/>
        </p:nvSpPr>
        <p:spPr bwMode="auto">
          <a:xfrm>
            <a:off x="-1" y="0"/>
            <a:ext cx="252000" cy="6264000"/>
          </a:xfrm>
          <a:prstGeom prst="rect">
            <a:avLst/>
          </a:prstGeom>
          <a:solidFill>
            <a:srgbClr val="009EE3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E+H Serif" pitchFamily="18" charset="0"/>
            </a:endParaRPr>
          </a:p>
        </p:txBody>
      </p:sp>
      <p:sp>
        <p:nvSpPr>
          <p:cNvPr id="13" name="shLine"/>
          <p:cNvSpPr>
            <a:spLocks noChangeShapeType="1"/>
          </p:cNvSpPr>
          <p:nvPr userDrawn="1"/>
        </p:nvSpPr>
        <p:spPr bwMode="gray">
          <a:xfrm flipV="1">
            <a:off x="827087" y="6265314"/>
            <a:ext cx="799306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E+H Serif"/>
            </a:endParaRPr>
          </a:p>
        </p:txBody>
      </p:sp>
      <p:sp>
        <p:nvSpPr>
          <p:cNvPr id="12" name="txtTitleHeader"/>
          <p:cNvSpPr>
            <a:spLocks noChangeArrowheads="1"/>
          </p:cNvSpPr>
          <p:nvPr userDrawn="1"/>
        </p:nvSpPr>
        <p:spPr bwMode="auto">
          <a:xfrm>
            <a:off x="827998" y="194736"/>
            <a:ext cx="7992151" cy="18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tabLst>
                <a:tab pos="3948113" algn="ctr"/>
                <a:tab pos="7980363" algn="r"/>
              </a:tabLst>
            </a:pPr>
            <a:r>
              <a:rPr lang="en-US" sz="1200" noProof="1" smtClean="0">
                <a:solidFill>
                  <a:srgbClr val="000000"/>
                </a:solidFill>
                <a:latin typeface="E+H Serif" pitchFamily="18" charset="0"/>
              </a:rPr>
              <a:t>Products	Solutions	Services</a:t>
            </a:r>
            <a:endParaRPr lang="en-US" sz="1200" noProof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15" name="shLine"/>
          <p:cNvSpPr>
            <a:spLocks noChangeShapeType="1"/>
          </p:cNvSpPr>
          <p:nvPr userDrawn="1"/>
        </p:nvSpPr>
        <p:spPr bwMode="gray">
          <a:xfrm flipV="1">
            <a:off x="827088" y="432000"/>
            <a:ext cx="79930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E+H Serif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9"/>
          </p:nvPr>
        </p:nvSpPr>
        <p:spPr>
          <a:xfrm>
            <a:off x="3368402" y="6451599"/>
            <a:ext cx="1147763" cy="180000"/>
          </a:xfrm>
        </p:spPr>
        <p:txBody>
          <a:bodyPr/>
          <a:lstStyle/>
          <a:p>
            <a:r>
              <a:rPr lang="en-US" smtClean="0"/>
              <a:t>Andrey Dodonov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20"/>
          </p:nvPr>
        </p:nvSpPr>
        <p:spPr>
          <a:xfrm>
            <a:off x="827788" y="6451599"/>
            <a:ext cx="571500" cy="180000"/>
          </a:xfrm>
        </p:spPr>
        <p:txBody>
          <a:bodyPr/>
          <a:lstStyle/>
          <a:p>
            <a:r>
              <a:rPr lang="en-US" smtClean="0"/>
              <a:t>Slide </a:t>
            </a:r>
            <a:fld id="{85609BC5-D7B9-4A4B-BC9E-7ADFFF6CDD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xtDate"/>
          <p:cNvSpPr>
            <a:spLocks noChangeArrowheads="1"/>
          </p:cNvSpPr>
          <p:nvPr userDrawn="1"/>
        </p:nvSpPr>
        <p:spPr bwMode="auto">
          <a:xfrm>
            <a:off x="1946488" y="6451599"/>
            <a:ext cx="874713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noAutofit/>
          </a:bodyPr>
          <a:lstStyle/>
          <a:p>
            <a:r>
              <a:rPr lang="en-US" sz="1200" noProof="1" smtClean="0">
                <a:solidFill>
                  <a:srgbClr val="000000"/>
                </a:solidFill>
                <a:latin typeface="E+H Serif" pitchFamily="18" charset="0"/>
              </a:rPr>
              <a:t>09/12/2016</a:t>
            </a:r>
            <a:endParaRPr lang="en-US" sz="1200" noProof="1">
              <a:solidFill>
                <a:srgbClr val="000000"/>
              </a:solidFill>
              <a:latin typeface="E+H Serif" pitchFamily="18" charset="0"/>
            </a:endParaRPr>
          </a:p>
        </p:txBody>
      </p:sp>
      <p:pic>
        <p:nvPicPr>
          <p:cNvPr id="3" name="img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75" y="6378575"/>
            <a:ext cx="1854200" cy="376258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+H Image Slide" preserve="1" userDrawn="1">
  <p:cSld name="E+H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Shape"/>
          <p:cNvSpPr>
            <a:spLocks/>
          </p:cNvSpPr>
          <p:nvPr userDrawn="1"/>
        </p:nvSpPr>
        <p:spPr>
          <a:xfrm>
            <a:off x="827087" y="1341437"/>
            <a:ext cx="7993061" cy="4751386"/>
          </a:xfrm>
          <a:prstGeom prst="rect">
            <a:avLst/>
          </a:prstGeom>
          <a:solidFill>
            <a:srgbClr val="C3C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 smtClean="0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27998" y="620687"/>
            <a:ext cx="7992151" cy="3600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827087" y="1341437"/>
            <a:ext cx="7993061" cy="4751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sp>
        <p:nvSpPr>
          <p:cNvPr id="11" name="shBlueMargin"/>
          <p:cNvSpPr>
            <a:spLocks noChangeArrowheads="1"/>
          </p:cNvSpPr>
          <p:nvPr userDrawn="1"/>
        </p:nvSpPr>
        <p:spPr bwMode="auto">
          <a:xfrm>
            <a:off x="-1" y="0"/>
            <a:ext cx="252000" cy="6264000"/>
          </a:xfrm>
          <a:prstGeom prst="rect">
            <a:avLst/>
          </a:prstGeom>
          <a:solidFill>
            <a:srgbClr val="009EE3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E+H Serif" pitchFamily="18" charset="0"/>
            </a:endParaRPr>
          </a:p>
        </p:txBody>
      </p:sp>
      <p:sp>
        <p:nvSpPr>
          <p:cNvPr id="13" name="shLine"/>
          <p:cNvSpPr>
            <a:spLocks noChangeShapeType="1"/>
          </p:cNvSpPr>
          <p:nvPr userDrawn="1"/>
        </p:nvSpPr>
        <p:spPr bwMode="gray">
          <a:xfrm flipV="1">
            <a:off x="827087" y="6265314"/>
            <a:ext cx="799306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E+H Serif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Andrey Dodonov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4F5C3CB6-A15D-49B8-BCD2-08F81057C0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1475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+H Image Slide with legend" preserve="1" userDrawn="1">
  <p:cSld name="E+H Image Slide with leg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Shape"/>
          <p:cNvSpPr>
            <a:spLocks/>
          </p:cNvSpPr>
          <p:nvPr userDrawn="1"/>
        </p:nvSpPr>
        <p:spPr>
          <a:xfrm>
            <a:off x="827088" y="1341438"/>
            <a:ext cx="7993061" cy="4270468"/>
          </a:xfrm>
          <a:prstGeom prst="rect">
            <a:avLst/>
          </a:prstGeom>
          <a:solidFill>
            <a:srgbClr val="C3C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 smtClean="0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27998" y="620687"/>
            <a:ext cx="7992151" cy="3600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827088" y="1341438"/>
            <a:ext cx="7993061" cy="427046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sp>
        <p:nvSpPr>
          <p:cNvPr id="11" name="shBlueMargin"/>
          <p:cNvSpPr>
            <a:spLocks noChangeArrowheads="1"/>
          </p:cNvSpPr>
          <p:nvPr userDrawn="1"/>
        </p:nvSpPr>
        <p:spPr bwMode="auto">
          <a:xfrm>
            <a:off x="-1" y="0"/>
            <a:ext cx="252000" cy="6264000"/>
          </a:xfrm>
          <a:prstGeom prst="rect">
            <a:avLst/>
          </a:prstGeom>
          <a:solidFill>
            <a:srgbClr val="009EE3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E+H Serif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Andrey Dodonov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15E24C-7314-436C-B1D0-572882F222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xtDate"/>
          <p:cNvSpPr>
            <a:spLocks noChangeArrowheads="1"/>
          </p:cNvSpPr>
          <p:nvPr userDrawn="1"/>
        </p:nvSpPr>
        <p:spPr bwMode="auto">
          <a:xfrm>
            <a:off x="1944001" y="6451599"/>
            <a:ext cx="785471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noAutofit/>
          </a:bodyPr>
          <a:lstStyle/>
          <a:p>
            <a:r>
              <a:rPr lang="en-US" sz="1200" noProof="1" smtClean="0">
                <a:solidFill>
                  <a:srgbClr val="000000"/>
                </a:solidFill>
                <a:latin typeface="E+H Serif" pitchFamily="18" charset="0"/>
              </a:rPr>
              <a:t>09/12/2016</a:t>
            </a:r>
            <a:endParaRPr lang="en-US" sz="1200" noProof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28000" y="5746376"/>
            <a:ext cx="7992150" cy="346448"/>
          </a:xfrm>
        </p:spPr>
        <p:txBody>
          <a:bodyPr wrap="none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2478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+H Title and Text" preserve="1" userDrawn="1">
  <p:cSld name="E+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xtContent"/>
          <p:cNvSpPr>
            <a:spLocks noGrp="1"/>
          </p:cNvSpPr>
          <p:nvPr>
            <p:ph type="body" sz="quarter" idx="13"/>
          </p:nvPr>
        </p:nvSpPr>
        <p:spPr>
          <a:xfrm>
            <a:off x="828000" y="1341439"/>
            <a:ext cx="7992150" cy="475138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60363" indent="3175">
              <a:buFontTx/>
              <a:buNone/>
              <a:defRPr/>
            </a:lvl2pPr>
            <a:lvl3pPr marL="714375" indent="3175">
              <a:buFontTx/>
              <a:buNone/>
              <a:defRPr/>
            </a:lvl3pPr>
            <a:lvl4pPr marL="1074738" indent="0">
              <a:buFontTx/>
              <a:buNone/>
              <a:tabLst/>
              <a:defRPr/>
            </a:lvl4pPr>
            <a:lvl5pPr marL="1436688" indent="-3175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Andrey Dodonov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251B5C6-6419-473F-ABA7-E8E0A44E893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+H Title and Content" type="obj" preserve="1">
  <p:cSld name="E+H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xt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Andrey Dodonov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87E98F28-DF3F-48B3-9903-A7EF2C5294B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+H Two Bullet" preserve="1" userDrawn="1">
  <p:cSld name="E+H Tw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xtContent"/>
          <p:cNvSpPr>
            <a:spLocks noGrp="1"/>
          </p:cNvSpPr>
          <p:nvPr>
            <p:ph type="body" sz="quarter" idx="13"/>
          </p:nvPr>
        </p:nvSpPr>
        <p:spPr>
          <a:xfrm>
            <a:off x="827998" y="1341438"/>
            <a:ext cx="3888017" cy="47513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xtContent2"/>
          <p:cNvSpPr>
            <a:spLocks noGrp="1"/>
          </p:cNvSpPr>
          <p:nvPr>
            <p:ph type="body" sz="quarter" idx="14"/>
          </p:nvPr>
        </p:nvSpPr>
        <p:spPr>
          <a:xfrm>
            <a:off x="4932040" y="1341438"/>
            <a:ext cx="3888110" cy="47513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Andrey Dodonov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5FDA2F5-1B5A-41FE-AF41-E15CCDE2F2E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xtTitle"/>
          <p:cNvSpPr>
            <a:spLocks noGrp="1" noChangeArrowheads="1"/>
          </p:cNvSpPr>
          <p:nvPr>
            <p:ph type="title"/>
          </p:nvPr>
        </p:nvSpPr>
        <p:spPr bwMode="auto">
          <a:xfrm>
            <a:off x="827998" y="620687"/>
            <a:ext cx="7992151" cy="3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7" name="txtContent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8000" y="1340769"/>
            <a:ext cx="7992150" cy="4752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Textmasterformate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  <p:sp>
        <p:nvSpPr>
          <p:cNvPr id="1031" name="shBlueMargin"/>
          <p:cNvSpPr>
            <a:spLocks noChangeArrowheads="1"/>
          </p:cNvSpPr>
          <p:nvPr/>
        </p:nvSpPr>
        <p:spPr bwMode="auto">
          <a:xfrm>
            <a:off x="-1" y="0"/>
            <a:ext cx="252000" cy="6264000"/>
          </a:xfrm>
          <a:prstGeom prst="rect">
            <a:avLst/>
          </a:prstGeom>
          <a:solidFill>
            <a:srgbClr val="009EE3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E+H Serif"/>
            </a:endParaRPr>
          </a:p>
        </p:txBody>
      </p:sp>
      <p:sp>
        <p:nvSpPr>
          <p:cNvPr id="1028" name="txtPresentationTitle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7998" y="194736"/>
            <a:ext cx="7980555" cy="18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sz="1200">
                <a:solidFill>
                  <a:srgbClr val="000000"/>
                </a:solidFill>
                <a:latin typeface="E+H Serif"/>
              </a:defRPr>
            </a:lvl1pPr>
          </a:lstStyle>
          <a:p>
            <a:endParaRPr lang="en-US" dirty="0"/>
          </a:p>
        </p:txBody>
      </p:sp>
      <p:sp>
        <p:nvSpPr>
          <p:cNvPr id="1029" name="txtPresenter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402" y="6451599"/>
            <a:ext cx="1147763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 noProof="1">
                <a:solidFill>
                  <a:srgbClr val="000000"/>
                </a:solidFill>
                <a:latin typeface="E+H Serif"/>
              </a:defRPr>
            </a:lvl1pPr>
          </a:lstStyle>
          <a:p>
            <a:r>
              <a:rPr lang="en-US" smtClean="0"/>
              <a:t>Andrey Dodonov</a:t>
            </a:r>
            <a:endParaRPr lang="en-US" dirty="0"/>
          </a:p>
        </p:txBody>
      </p:sp>
      <p:sp>
        <p:nvSpPr>
          <p:cNvPr id="1030" name="txtSlideNumber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7788" y="6451599"/>
            <a:ext cx="5715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defRPr sz="1200" noProof="1">
                <a:solidFill>
                  <a:srgbClr val="000000"/>
                </a:solidFill>
                <a:latin typeface="E+H Serif"/>
              </a:defRPr>
            </a:lvl1pPr>
          </a:lstStyle>
          <a:p>
            <a:r>
              <a:rPr lang="en-US" smtClean="0"/>
              <a:t>Slide </a:t>
            </a:r>
            <a:fld id="{F3CA86D4-B817-4C08-9A57-E0F4A49DDC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33" name="shLine"/>
          <p:cNvSpPr>
            <a:spLocks noChangeShapeType="1"/>
          </p:cNvSpPr>
          <p:nvPr/>
        </p:nvSpPr>
        <p:spPr bwMode="gray">
          <a:xfrm flipV="1">
            <a:off x="827087" y="6265314"/>
            <a:ext cx="799306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E+H Serif"/>
            </a:endParaRPr>
          </a:p>
        </p:txBody>
      </p:sp>
      <p:sp>
        <p:nvSpPr>
          <p:cNvPr id="15" name="shLine"/>
          <p:cNvSpPr>
            <a:spLocks noChangeShapeType="1"/>
          </p:cNvSpPr>
          <p:nvPr/>
        </p:nvSpPr>
        <p:spPr bwMode="gray">
          <a:xfrm flipV="1">
            <a:off x="827088" y="1044000"/>
            <a:ext cx="799306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E+H Serif" pitchFamily="18" charset="0"/>
            </a:endParaRPr>
          </a:p>
        </p:txBody>
      </p:sp>
      <p:sp>
        <p:nvSpPr>
          <p:cNvPr id="12" name="txtDate"/>
          <p:cNvSpPr>
            <a:spLocks noChangeArrowheads="1"/>
          </p:cNvSpPr>
          <p:nvPr/>
        </p:nvSpPr>
        <p:spPr bwMode="auto">
          <a:xfrm>
            <a:off x="1946488" y="6451599"/>
            <a:ext cx="874713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noAutofit/>
          </a:bodyPr>
          <a:lstStyle/>
          <a:p>
            <a:r>
              <a:rPr lang="en-US" sz="1200" noProof="1" smtClean="0">
                <a:solidFill>
                  <a:srgbClr val="000000"/>
                </a:solidFill>
                <a:latin typeface="E+H Serif" pitchFamily="18" charset="0"/>
              </a:rPr>
              <a:t>09/12/2016</a:t>
            </a:r>
            <a:endParaRPr lang="en-US" sz="1200" noProof="1">
              <a:solidFill>
                <a:srgbClr val="000000"/>
              </a:solidFill>
              <a:latin typeface="E+H Serif" pitchFamily="18" charset="0"/>
            </a:endParaRPr>
          </a:p>
        </p:txBody>
      </p:sp>
      <p:pic>
        <p:nvPicPr>
          <p:cNvPr id="2" name="imgLogo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75" y="6378576"/>
            <a:ext cx="1854200" cy="2167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4" r:id="rId2"/>
    <p:sldLayoutId id="2147483671" r:id="rId3"/>
    <p:sldLayoutId id="2147483668" r:id="rId4"/>
    <p:sldLayoutId id="2147483672" r:id="rId5"/>
    <p:sldLayoutId id="2147483673" r:id="rId6"/>
    <p:sldLayoutId id="2147483663" r:id="rId7"/>
    <p:sldLayoutId id="2147483650" r:id="rId8"/>
    <p:sldLayoutId id="2147483665" r:id="rId9"/>
    <p:sldLayoutId id="2147483666" r:id="rId10"/>
    <p:sldLayoutId id="2147483652" r:id="rId11"/>
    <p:sldLayoutId id="2147483654" r:id="rId12"/>
    <p:sldLayoutId id="2147483655" r:id="rId13"/>
    <p:sldLayoutId id="2147483669" r:id="rId14"/>
    <p:sldLayoutId id="2147483670" r:id="rId15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A8005C"/>
          </a:solidFill>
          <a:latin typeface="E+H Serif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+H Serif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+H Serif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+H Serif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+H Serif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+H Serif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+H Serif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+H Serif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+H Serif" pitchFamily="2" charset="0"/>
        </a:defRPr>
      </a:lvl9pPr>
    </p:titleStyle>
    <p:bodyStyle>
      <a:lvl1pPr marL="269875" indent="-269875" algn="l" rtl="0" eaLnBrk="1" fontAlgn="base" hangingPunct="1">
        <a:lnSpc>
          <a:spcPct val="110000"/>
        </a:lnSpc>
        <a:spcBef>
          <a:spcPts val="0"/>
        </a:spcBef>
        <a:spcAft>
          <a:spcPts val="600"/>
        </a:spcAft>
        <a:buClr>
          <a:srgbClr val="007CAA"/>
        </a:buClr>
        <a:buFont typeface="E+H Serif" pitchFamily="18" charset="0"/>
        <a:buChar char="•"/>
        <a:defRPr sz="2000">
          <a:solidFill>
            <a:srgbClr val="000000"/>
          </a:solidFill>
          <a:latin typeface="E+H Serif"/>
          <a:ea typeface="+mn-ea"/>
          <a:cs typeface="+mn-cs"/>
        </a:defRPr>
      </a:lvl1pPr>
      <a:lvl2pPr marL="541338" indent="-271463" algn="l" rtl="0" eaLnBrk="1" fontAlgn="base" hangingPunct="1">
        <a:lnSpc>
          <a:spcPct val="110000"/>
        </a:lnSpc>
        <a:spcBef>
          <a:spcPts val="0"/>
        </a:spcBef>
        <a:spcAft>
          <a:spcPts val="600"/>
        </a:spcAft>
        <a:buClr>
          <a:srgbClr val="007CAA"/>
        </a:buClr>
        <a:buFont typeface="E+H Serif" pitchFamily="18" charset="0"/>
        <a:buChar char="•"/>
        <a:defRPr sz="1800">
          <a:solidFill>
            <a:srgbClr val="000000"/>
          </a:solidFill>
          <a:latin typeface="E+H Serif"/>
        </a:defRPr>
      </a:lvl2pPr>
      <a:lvl3pPr marL="717550" indent="-182563" algn="l" rtl="0" eaLnBrk="1" fontAlgn="base" hangingPunct="1">
        <a:lnSpc>
          <a:spcPct val="110000"/>
        </a:lnSpc>
        <a:spcBef>
          <a:spcPts val="0"/>
        </a:spcBef>
        <a:spcAft>
          <a:spcPts val="400"/>
        </a:spcAft>
        <a:buClr>
          <a:srgbClr val="007CAA"/>
        </a:buClr>
        <a:buFont typeface="E+H Serif" pitchFamily="18" charset="0"/>
        <a:buChar char="•"/>
        <a:defRPr sz="1400">
          <a:solidFill>
            <a:srgbClr val="000000"/>
          </a:solidFill>
          <a:latin typeface="E+H Serif"/>
        </a:defRPr>
      </a:lvl3pPr>
      <a:lvl4pPr marL="900113" indent="-176213" algn="l" rtl="0" eaLnBrk="1" fontAlgn="base" hangingPunct="1">
        <a:lnSpc>
          <a:spcPct val="110000"/>
        </a:lnSpc>
        <a:spcBef>
          <a:spcPts val="0"/>
        </a:spcBef>
        <a:spcAft>
          <a:spcPts val="400"/>
        </a:spcAft>
        <a:buClr>
          <a:srgbClr val="007CAA"/>
        </a:buClr>
        <a:buFont typeface="E+H Serif" pitchFamily="18" charset="0"/>
        <a:buChar char="•"/>
        <a:defRPr sz="1400">
          <a:solidFill>
            <a:srgbClr val="000000"/>
          </a:solidFill>
          <a:latin typeface="E+H Serif"/>
        </a:defRPr>
      </a:lvl4pPr>
      <a:lvl5pPr marL="1074738" indent="-182563" algn="l" rtl="0" eaLnBrk="1" fontAlgn="base" hangingPunct="1">
        <a:lnSpc>
          <a:spcPct val="110000"/>
        </a:lnSpc>
        <a:spcBef>
          <a:spcPts val="0"/>
        </a:spcBef>
        <a:spcAft>
          <a:spcPts val="400"/>
        </a:spcAft>
        <a:buClr>
          <a:srgbClr val="007CAA"/>
        </a:buClr>
        <a:buFont typeface="E+H Serif" pitchFamily="18" charset="0"/>
        <a:buChar char="•"/>
        <a:defRPr sz="1400">
          <a:solidFill>
            <a:srgbClr val="000000"/>
          </a:solidFill>
          <a:latin typeface="E+H Serif"/>
        </a:defRPr>
      </a:lvl5pPr>
      <a:lvl6pPr marL="2252663" indent="-179388" algn="l" rtl="0" eaLnBrk="1" fontAlgn="base" hangingPunct="1">
        <a:lnSpc>
          <a:spcPct val="110000"/>
        </a:lnSpc>
        <a:spcBef>
          <a:spcPct val="90000"/>
        </a:spcBef>
        <a:spcAft>
          <a:spcPct val="0"/>
        </a:spcAft>
        <a:buClr>
          <a:srgbClr val="0088FF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</a:defRPr>
      </a:lvl6pPr>
      <a:lvl7pPr marL="2709863" indent="-179388" algn="l" rtl="0" eaLnBrk="1" fontAlgn="base" hangingPunct="1">
        <a:lnSpc>
          <a:spcPct val="110000"/>
        </a:lnSpc>
        <a:spcBef>
          <a:spcPct val="90000"/>
        </a:spcBef>
        <a:spcAft>
          <a:spcPct val="0"/>
        </a:spcAft>
        <a:buClr>
          <a:srgbClr val="0088FF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</a:defRPr>
      </a:lvl7pPr>
      <a:lvl8pPr marL="3167063" indent="-179388" algn="l" rtl="0" eaLnBrk="1" fontAlgn="base" hangingPunct="1">
        <a:lnSpc>
          <a:spcPct val="110000"/>
        </a:lnSpc>
        <a:spcBef>
          <a:spcPct val="90000"/>
        </a:spcBef>
        <a:spcAft>
          <a:spcPct val="0"/>
        </a:spcAft>
        <a:buClr>
          <a:srgbClr val="0088FF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</a:defRPr>
      </a:lvl8pPr>
      <a:lvl9pPr marL="3624263" indent="-179388" algn="l" rtl="0" eaLnBrk="1" fontAlgn="base" hangingPunct="1">
        <a:lnSpc>
          <a:spcPct val="110000"/>
        </a:lnSpc>
        <a:spcBef>
          <a:spcPct val="90000"/>
        </a:spcBef>
        <a:spcAft>
          <a:spcPct val="0"/>
        </a:spcAft>
        <a:buClr>
          <a:srgbClr val="0088FF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" TargetMode="External"/><Relationship Id="rId7" Type="http://schemas.openxmlformats.org/officeDocument/2006/relationships/hyperlink" Target="https://www.google.com/" TargetMode="External"/><Relationship Id="rId2" Type="http://schemas.openxmlformats.org/officeDocument/2006/relationships/hyperlink" Target="https://git-scm.com/do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ernel.org/pub/software/scm/git/docs/gitglossary.html" TargetMode="External"/><Relationship Id="rId5" Type="http://schemas.openxmlformats.org/officeDocument/2006/relationships/hyperlink" Target="https://git.wiki.kernel.org/index.php/Git_FAQ" TargetMode="External"/><Relationship Id="rId4" Type="http://schemas.openxmlformats.org/officeDocument/2006/relationships/hyperlink" Target="https://www.git-tower.com/blog/git-cheat-sheet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-tower.com/" TargetMode="External"/><Relationship Id="rId7" Type="http://schemas.openxmlformats.org/officeDocument/2006/relationships/hyperlink" Target="https://git-scm.com/download/gui/win" TargetMode="External"/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yntevo.com/smartgit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sourceforge.net/projects/gitextension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it-tower.com/blog/git-hosting-services-compared/" TargetMode="External"/><Relationship Id="rId5" Type="http://schemas.openxmlformats.org/officeDocument/2006/relationships/hyperlink" Target="https://gogs.io/" TargetMode="External"/><Relationship Id="rId4" Type="http://schemas.openxmlformats.org/officeDocument/2006/relationships/hyperlink" Target="https://bitbucket.org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Concepts and benefits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056D0309-109E-4727-BEFB-B108735FE0D7}" type="slidenum">
              <a:rPr lang="en-US" smtClean="0"/>
              <a:t>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Andrey Dodonov</a:t>
            </a:r>
            <a:endParaRPr lang="en-US" dirty="0"/>
          </a:p>
        </p:txBody>
      </p:sp>
      <p:pic>
        <p:nvPicPr>
          <p:cNvPr id="11" name="Picture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8" b="4478"/>
          <a:stretch>
            <a:fillRect/>
          </a:stretch>
        </p:blipFill>
        <p:spPr bwMode="auto">
          <a:xfrm>
            <a:off x="251999" y="2446577"/>
            <a:ext cx="8892001" cy="38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7604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76081562-AB1D-4535-809E-63725A5E7976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11200" y="1124869"/>
            <a:ext cx="8293100" cy="2862932"/>
          </a:xfrm>
        </p:spPr>
        <p:txBody>
          <a:bodyPr/>
          <a:lstStyle/>
          <a:p>
            <a:r>
              <a:rPr lang="en-US" dirty="0" smtClean="0"/>
              <a:t>Flexibility and stability</a:t>
            </a:r>
          </a:p>
          <a:p>
            <a:r>
              <a:rPr lang="en-US" dirty="0" smtClean="0"/>
              <a:t>Perfect for CI and Agile</a:t>
            </a:r>
          </a:p>
          <a:p>
            <a:r>
              <a:rPr lang="en-US" dirty="0" smtClean="0"/>
              <a:t>Scriptable</a:t>
            </a:r>
          </a:p>
          <a:p>
            <a:r>
              <a:rPr lang="en-US" dirty="0" smtClean="0"/>
              <a:t>Safety in terms of back-ups</a:t>
            </a:r>
            <a:endParaRPr lang="en-US" dirty="0"/>
          </a:p>
          <a:p>
            <a:r>
              <a:rPr lang="en-US" dirty="0" smtClean="0"/>
              <a:t>Used by huge amount of companies and community open-source</a:t>
            </a:r>
          </a:p>
          <a:p>
            <a:r>
              <a:rPr lang="en-US" dirty="0" smtClean="0"/>
              <a:t>Trivial server migration</a:t>
            </a:r>
          </a:p>
          <a:p>
            <a:r>
              <a:rPr lang="en-US" dirty="0" smtClean="0"/>
              <a:t>Trivial GUI change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 Placeholder 4"/>
          <p:cNvSpPr txBox="1">
            <a:spLocks/>
          </p:cNvSpPr>
          <p:nvPr/>
        </p:nvSpPr>
        <p:spPr bwMode="auto">
          <a:xfrm>
            <a:off x="673100" y="4521201"/>
            <a:ext cx="7810500" cy="1638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7CAA"/>
              </a:buClr>
              <a:buFont typeface="E+H Serif" pitchFamily="18" charset="0"/>
              <a:buChar char="•"/>
              <a:defRPr sz="2000">
                <a:solidFill>
                  <a:srgbClr val="000000"/>
                </a:solidFill>
                <a:latin typeface="E+H Serif"/>
                <a:ea typeface="+mn-ea"/>
                <a:cs typeface="+mn-cs"/>
              </a:defRPr>
            </a:lvl1pPr>
            <a:lvl2pPr marL="541338" indent="-271463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7CAA"/>
              </a:buClr>
              <a:buFont typeface="E+H Serif" pitchFamily="18" charset="0"/>
              <a:buChar char="•"/>
              <a:defRPr sz="1800">
                <a:solidFill>
                  <a:srgbClr val="000000"/>
                </a:solidFill>
                <a:latin typeface="E+H Serif"/>
              </a:defRPr>
            </a:lvl2pPr>
            <a:lvl3pPr marL="717550" indent="-182563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rgbClr val="007CAA"/>
              </a:buClr>
              <a:buFont typeface="E+H Serif" pitchFamily="18" charset="0"/>
              <a:buChar char="•"/>
              <a:defRPr sz="1400">
                <a:solidFill>
                  <a:srgbClr val="000000"/>
                </a:solidFill>
                <a:latin typeface="E+H Serif"/>
              </a:defRPr>
            </a:lvl3pPr>
            <a:lvl4pPr marL="900113" indent="-176213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rgbClr val="007CAA"/>
              </a:buClr>
              <a:buFont typeface="E+H Serif" pitchFamily="18" charset="0"/>
              <a:buChar char="•"/>
              <a:defRPr sz="1400">
                <a:solidFill>
                  <a:srgbClr val="000000"/>
                </a:solidFill>
                <a:latin typeface="E+H Serif"/>
              </a:defRPr>
            </a:lvl4pPr>
            <a:lvl5pPr marL="1074738" indent="-182563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rgbClr val="007CAA"/>
              </a:buClr>
              <a:buFont typeface="E+H Serif" pitchFamily="18" charset="0"/>
              <a:buChar char="•"/>
              <a:defRPr sz="1400">
                <a:solidFill>
                  <a:srgbClr val="000000"/>
                </a:solidFill>
                <a:latin typeface="E+H Serif"/>
              </a:defRPr>
            </a:lvl5pPr>
            <a:lvl6pPr marL="2252663" indent="-179388" algn="l" rtl="0" eaLnBrk="1" fontAlgn="base" hangingPunct="1">
              <a:lnSpc>
                <a:spcPct val="110000"/>
              </a:lnSpc>
              <a:spcBef>
                <a:spcPct val="90000"/>
              </a:spcBef>
              <a:spcAft>
                <a:spcPct val="0"/>
              </a:spcAft>
              <a:buClr>
                <a:srgbClr val="0088FF"/>
              </a:buClr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+mn-lt"/>
              </a:defRPr>
            </a:lvl6pPr>
            <a:lvl7pPr marL="2709863" indent="-179388" algn="l" rtl="0" eaLnBrk="1" fontAlgn="base" hangingPunct="1">
              <a:lnSpc>
                <a:spcPct val="110000"/>
              </a:lnSpc>
              <a:spcBef>
                <a:spcPct val="90000"/>
              </a:spcBef>
              <a:spcAft>
                <a:spcPct val="0"/>
              </a:spcAft>
              <a:buClr>
                <a:srgbClr val="0088FF"/>
              </a:buClr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+mn-lt"/>
              </a:defRPr>
            </a:lvl7pPr>
            <a:lvl8pPr marL="3167063" indent="-179388" algn="l" rtl="0" eaLnBrk="1" fontAlgn="base" hangingPunct="1">
              <a:lnSpc>
                <a:spcPct val="110000"/>
              </a:lnSpc>
              <a:spcBef>
                <a:spcPct val="90000"/>
              </a:spcBef>
              <a:spcAft>
                <a:spcPct val="0"/>
              </a:spcAft>
              <a:buClr>
                <a:srgbClr val="0088FF"/>
              </a:buClr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+mn-lt"/>
              </a:defRPr>
            </a:lvl8pPr>
            <a:lvl9pPr marL="3624263" indent="-179388" algn="l" rtl="0" eaLnBrk="1" fontAlgn="base" hangingPunct="1">
              <a:lnSpc>
                <a:spcPct val="110000"/>
              </a:lnSpc>
              <a:spcBef>
                <a:spcPct val="90000"/>
              </a:spcBef>
              <a:spcAft>
                <a:spcPct val="0"/>
              </a:spcAft>
              <a:buClr>
                <a:srgbClr val="0088FF"/>
              </a:buClr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buClr>
                <a:srgbClr val="F34F29"/>
              </a:buClr>
            </a:pPr>
            <a:r>
              <a:rPr lang="en-US" kern="0" dirty="0" smtClean="0"/>
              <a:t>Flexibility</a:t>
            </a:r>
          </a:p>
          <a:p>
            <a:pPr>
              <a:buClr>
                <a:srgbClr val="F34F29"/>
              </a:buClr>
            </a:pPr>
            <a:r>
              <a:rPr lang="en-US" kern="0" dirty="0" smtClean="0"/>
              <a:t>Complex command line interface (countered with aliases)</a:t>
            </a:r>
          </a:p>
          <a:p>
            <a:pPr>
              <a:buClr>
                <a:srgbClr val="F34F29"/>
              </a:buClr>
            </a:pPr>
            <a:r>
              <a:rPr lang="en-US" kern="0" dirty="0" smtClean="0"/>
              <a:t>GUIs are not perfect (but it doesn’t affect data safety )*</a:t>
            </a:r>
          </a:p>
          <a:p>
            <a:pPr marL="0" indent="0">
              <a:buClr>
                <a:srgbClr val="F34F29"/>
              </a:buClr>
              <a:buNone/>
            </a:pPr>
            <a:r>
              <a:rPr lang="en-US" kern="0" dirty="0" smtClean="0"/>
              <a:t>*where have you seen a perfect GUI? </a:t>
            </a:r>
          </a:p>
        </p:txBody>
      </p:sp>
    </p:spTree>
    <p:extLst>
      <p:ext uri="{BB962C8B-B14F-4D97-AF65-F5344CB8AC3E}">
        <p14:creationId xmlns:p14="http://schemas.microsoft.com/office/powerpoint/2010/main" val="64919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351" y="5523932"/>
            <a:ext cx="1519275" cy="561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it is so nice, who uses it?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2E8F3DC-AA3D-4337-9982-0201A9636BC4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827997" y="1144214"/>
            <a:ext cx="7992151" cy="3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8005C"/>
                </a:solidFill>
                <a:latin typeface="E+H Serif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9pPr>
          </a:lstStyle>
          <a:p>
            <a:r>
              <a:rPr lang="en-US" kern="0" dirty="0" smtClean="0"/>
              <a:t>A lot of people both in open-source and companies</a:t>
            </a:r>
            <a:endParaRPr lang="en-US" kern="0" dirty="0"/>
          </a:p>
        </p:txBody>
      </p:sp>
      <p:sp>
        <p:nvSpPr>
          <p:cNvPr id="7" name="AutoShape 2" descr="Image result for 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goog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 result for goog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464" name="Picture 8" descr="https://lh4.googleusercontent.com/-IhVc_Wxy6dY/AAAAAAAAAAI/AAAAAAAAFUw/YGRzJd5jolg/phot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97" y="2419689"/>
            <a:ext cx="1382556" cy="138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8" name="Picture 12" descr="https://upload.wikimedia.org/wikipedia/commons/thumb/3/35/Tux.svg/2000px-Tux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834" y="1602375"/>
            <a:ext cx="1224414" cy="144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70" name="Picture 14" descr="https://eclipse.org/eclipse.org-common/themes/solstice/public/images/logo/eclipse-800x18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26" y="4982628"/>
            <a:ext cx="2783095" cy="65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partekk.com/wp-content/uploads/2015/08/eh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273" y="3024129"/>
            <a:ext cx="3871542" cy="137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diylogodesigns.com/blog/wp-content/uploads/2016/04/Microsoft-Logo-PN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918" y="3024129"/>
            <a:ext cx="3039997" cy="112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365443" y="1612314"/>
            <a:ext cx="3175566" cy="818527"/>
            <a:chOff x="2365443" y="1612314"/>
            <a:chExt cx="3175566" cy="818527"/>
          </a:xfrm>
        </p:grpSpPr>
        <p:pic>
          <p:nvPicPr>
            <p:cNvPr id="1036" name="Picture 12" descr="http://www.underconsideration.com/brandnew/archives/facebook_2015_logo_detail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443" y="1612315"/>
              <a:ext cx="2358865" cy="818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4725034" y="1612314"/>
              <a:ext cx="815975" cy="818527"/>
            </a:xfrm>
            <a:prstGeom prst="rect">
              <a:avLst/>
            </a:prstGeom>
            <a:solidFill>
              <a:srgbClr val="4867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 smtClean="0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pic>
        <p:nvPicPr>
          <p:cNvPr id="1034" name="Picture 10" descr="https://upload.wikimedia.org/wikipedia/commons/thumb/5/54/Bot%C3%B3n_Me_gusta.svg/2000px-Bot%C3%B3n_Me_gusta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678" y="1752600"/>
            <a:ext cx="601661" cy="51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logospike.com/wp-content/uploads/2014/11/Twitter_logo-8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113" y="4953984"/>
            <a:ext cx="1662475" cy="71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www.nafdigital.com/wp-content/uploads/2014/11/Twitter_logo_blu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856" y="4357881"/>
            <a:ext cx="795704" cy="64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gradle.org/wp-content/uploads/2016/02/linkedin-log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626" y="5558523"/>
            <a:ext cx="511726" cy="51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84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repeatCount="indefinite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81481E-6 L -1.66667E-6 0.08425 L -1.66667E-6 4.81481E-6 Z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repeatCount="indefinite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6" dur="2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2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3000" tmFilter="0, 0; .2, .5; .8, .5; 1, 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1500" autoRev="1" fill="hold"/>
                                        <p:tgtEl>
                                          <p:spTgt spid="194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0.04722 -4.07407E-6 L 3.33333E-6 -4.07407E-6 Z " pathEditMode="relative" rAng="0" ptsTypes="AAA">
                                      <p:cBhvr>
                                        <p:cTn id="67" dur="20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7 L -0.04167 -3.7037E-7 L 1.11111E-6 -3.7037E-7 Z " pathEditMode="relative" ptsTypes="AAA">
                                      <p:cBhvr>
                                        <p:cTn id="69" dur="20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pat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0.00093 C 0.06892 -0.00093 0.125 0.03819 0.125 0.0875 C 0.125 0.13611 0.06892 0.17662 1.94444E-6 0.17662 C -0.06893 0.17662 -0.125 0.13611 -0.125 0.0875 C -0.125 0.03819 -0.06893 -0.00093 1.94444E-6 -0.00093 Z " pathEditMode="relative" rAng="0" ptsTypes="fffff">
                                      <p:cBhvr>
                                        <p:cTn id="81" dur="3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2E8F3DC-AA3D-4337-9982-0201A9636BC4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840698" y="1133128"/>
            <a:ext cx="7992151" cy="3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8005C"/>
                </a:solidFill>
                <a:latin typeface="E+H Serif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9pPr>
          </a:lstStyle>
          <a:p>
            <a:r>
              <a:rPr lang="en-US" kern="0" dirty="0" smtClean="0"/>
              <a:t>Useful links</a:t>
            </a:r>
            <a:endParaRPr lang="en-US" kern="0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08730" y="1663317"/>
            <a:ext cx="7973999" cy="1855136"/>
          </a:xfrm>
        </p:spPr>
        <p:txBody>
          <a:bodyPr/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git-scm.com/doc</a:t>
            </a:r>
            <a:r>
              <a:rPr lang="en-US" sz="1600" dirty="0" smtClean="0"/>
              <a:t> Documentation, explanations, tutorial etc. (Profound)</a:t>
            </a:r>
          </a:p>
          <a:p>
            <a:r>
              <a:rPr lang="en-US" sz="1600" dirty="0">
                <a:hlinkClick r:id="rId3"/>
              </a:rPr>
              <a:t>https://www.atlassian.com/git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Explanations, tutorial, workflows etc. (Friendly)</a:t>
            </a:r>
          </a:p>
          <a:p>
            <a:r>
              <a:rPr lang="en-US" sz="1600" dirty="0">
                <a:hlinkClick r:id="rId4"/>
              </a:rPr>
              <a:t>https://www.git-tower.com/blog/git-cheat-sheet</a:t>
            </a:r>
            <a:r>
              <a:rPr lang="en-US" sz="1600" dirty="0" smtClean="0">
                <a:hlinkClick r:id="rId4"/>
              </a:rPr>
              <a:t>/</a:t>
            </a:r>
            <a:r>
              <a:rPr lang="en-US" sz="1600" dirty="0" smtClean="0"/>
              <a:t> </a:t>
            </a:r>
            <a:r>
              <a:rPr lang="en-US" sz="1600" dirty="0" err="1" smtClean="0"/>
              <a:t>Git</a:t>
            </a:r>
            <a:r>
              <a:rPr lang="en-US" sz="1600" dirty="0" smtClean="0"/>
              <a:t> cheat sheet</a:t>
            </a:r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git.wiki.kernel.org/index.php/Git_FAQ</a:t>
            </a:r>
            <a:r>
              <a:rPr lang="en-US" sz="1600" dirty="0" smtClean="0"/>
              <a:t>  Some complex FAQ</a:t>
            </a:r>
          </a:p>
          <a:p>
            <a:r>
              <a:rPr lang="en-US" sz="1600" dirty="0">
                <a:hlinkClick r:id="rId6"/>
              </a:rPr>
              <a:t>https://</a:t>
            </a:r>
            <a:r>
              <a:rPr lang="en-US" sz="1600" dirty="0" smtClean="0">
                <a:hlinkClick r:id="rId6"/>
              </a:rPr>
              <a:t>www.kernel.org/pub/software/scm/git/docs/gitglossary.html</a:t>
            </a:r>
            <a:r>
              <a:rPr lang="en-US" sz="1600" dirty="0" smtClean="0"/>
              <a:t> Vocabulary</a:t>
            </a:r>
          </a:p>
          <a:p>
            <a:r>
              <a:rPr lang="en-US" sz="1600" dirty="0" smtClean="0">
                <a:hlinkClick r:id="rId7"/>
              </a:rPr>
              <a:t>https</a:t>
            </a:r>
            <a:r>
              <a:rPr lang="en-US" sz="1600" dirty="0">
                <a:hlinkClick r:id="rId7"/>
              </a:rPr>
              <a:t>://www.google.com</a:t>
            </a:r>
            <a:endParaRPr lang="en-US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842203" y="3679277"/>
            <a:ext cx="59891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E+H Serif" pitchFamily="18" charset="0"/>
              </a:rPr>
              <a:t>The last link is NOT a joke!</a:t>
            </a:r>
          </a:p>
          <a:p>
            <a:pPr algn="ctr"/>
            <a:r>
              <a:rPr lang="en-US" sz="2400" b="1" dirty="0" err="1" smtClean="0">
                <a:solidFill>
                  <a:srgbClr val="FF0000"/>
                </a:solidFill>
                <a:latin typeface="E+H Serif" pitchFamily="18" charset="0"/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  <a:latin typeface="E+H Serif" pitchFamily="18" charset="0"/>
              </a:rPr>
              <a:t> is used by many and easily </a:t>
            </a:r>
            <a:r>
              <a:rPr lang="en-US" sz="2400" b="1" dirty="0" err="1" smtClean="0">
                <a:solidFill>
                  <a:srgbClr val="FF0000"/>
                </a:solidFill>
                <a:latin typeface="E+H Serif" pitchFamily="18" charset="0"/>
              </a:rPr>
              <a:t>googlable</a:t>
            </a:r>
            <a:r>
              <a:rPr lang="en-US" sz="2400" b="1" dirty="0" smtClean="0">
                <a:solidFill>
                  <a:srgbClr val="FF0000"/>
                </a:solidFill>
                <a:latin typeface="E+H Serif" pitchFamily="18" charset="0"/>
              </a:rPr>
              <a:t>.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E+H Serif" pitchFamily="18" charset="0"/>
              </a:rPr>
              <a:t>Plenty info on </a:t>
            </a:r>
            <a:r>
              <a:rPr lang="en-US" sz="2400" b="1" dirty="0" err="1" smtClean="0">
                <a:solidFill>
                  <a:srgbClr val="FF0000"/>
                </a:solidFill>
                <a:latin typeface="E+H Serif" pitchFamily="18" charset="0"/>
              </a:rPr>
              <a:t>stackoverflow</a:t>
            </a:r>
            <a:r>
              <a:rPr lang="en-US" sz="2400" b="1" dirty="0" smtClean="0">
                <a:solidFill>
                  <a:srgbClr val="FF0000"/>
                </a:solidFill>
                <a:latin typeface="E+H Serif" pitchFamily="18" charset="0"/>
              </a:rPr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401374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B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2E8F3DC-AA3D-4337-9982-0201A9636BC4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840698" y="1133128"/>
            <a:ext cx="7992151" cy="3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8005C"/>
                </a:solidFill>
                <a:latin typeface="E+H Serif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9pPr>
          </a:lstStyle>
          <a:p>
            <a:r>
              <a:rPr lang="en-US" kern="0" dirty="0" smtClean="0"/>
              <a:t>GUIs for </a:t>
            </a:r>
            <a:r>
              <a:rPr lang="en-US" kern="0" dirty="0" err="1" smtClean="0"/>
              <a:t>Git</a:t>
            </a:r>
            <a:endParaRPr lang="en-US" kern="0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08730" y="1573865"/>
            <a:ext cx="7973999" cy="2153309"/>
          </a:xfrm>
        </p:spPr>
        <p:txBody>
          <a:bodyPr/>
          <a:lstStyle/>
          <a:p>
            <a:r>
              <a:rPr lang="en-US" sz="1800" dirty="0" err="1" smtClean="0">
                <a:hlinkClick r:id="rId2"/>
              </a:rPr>
              <a:t>SourceTree</a:t>
            </a:r>
            <a:endParaRPr lang="en-US" sz="1800" dirty="0" smtClean="0"/>
          </a:p>
          <a:p>
            <a:r>
              <a:rPr lang="en-US" sz="1800" dirty="0" smtClean="0">
                <a:hlinkClick r:id="rId3"/>
              </a:rPr>
              <a:t>Tower</a:t>
            </a:r>
            <a:endParaRPr lang="en-US" sz="1800" dirty="0" smtClean="0"/>
          </a:p>
          <a:p>
            <a:r>
              <a:rPr lang="en-US" sz="1800" dirty="0" err="1" smtClean="0">
                <a:hlinkClick r:id="rId4"/>
              </a:rPr>
              <a:t>GitExtensions</a:t>
            </a:r>
            <a:endParaRPr lang="en-US" sz="1800" dirty="0" smtClean="0"/>
          </a:p>
          <a:p>
            <a:r>
              <a:rPr lang="en-US" sz="1800" dirty="0" err="1" smtClean="0">
                <a:hlinkClick r:id="rId5"/>
              </a:rPr>
              <a:t>TortoiseGit</a:t>
            </a:r>
            <a:endParaRPr lang="en-US" sz="1800" dirty="0" smtClean="0"/>
          </a:p>
          <a:p>
            <a:r>
              <a:rPr lang="en-US" sz="1800" dirty="0" err="1" smtClean="0">
                <a:hlinkClick r:id="rId6"/>
              </a:rPr>
              <a:t>SmartGit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8" name="Text Placeholder 4"/>
          <p:cNvSpPr txBox="1">
            <a:spLocks/>
          </p:cNvSpPr>
          <p:nvPr/>
        </p:nvSpPr>
        <p:spPr bwMode="auto">
          <a:xfrm>
            <a:off x="503321" y="4377030"/>
            <a:ext cx="7973999" cy="914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7CAA"/>
              </a:buClr>
              <a:buFont typeface="E+H Serif" pitchFamily="18" charset="0"/>
              <a:buChar char="•"/>
              <a:defRPr sz="2000">
                <a:solidFill>
                  <a:srgbClr val="000000"/>
                </a:solidFill>
                <a:latin typeface="E+H Serif"/>
                <a:ea typeface="+mn-ea"/>
                <a:cs typeface="+mn-cs"/>
              </a:defRPr>
            </a:lvl1pPr>
            <a:lvl2pPr marL="541338" indent="-271463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7CAA"/>
              </a:buClr>
              <a:buFont typeface="E+H Serif" pitchFamily="18" charset="0"/>
              <a:buChar char="•"/>
              <a:defRPr sz="1800">
                <a:solidFill>
                  <a:srgbClr val="000000"/>
                </a:solidFill>
                <a:latin typeface="E+H Serif"/>
              </a:defRPr>
            </a:lvl2pPr>
            <a:lvl3pPr marL="717550" indent="-182563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rgbClr val="007CAA"/>
              </a:buClr>
              <a:buFont typeface="E+H Serif" pitchFamily="18" charset="0"/>
              <a:buChar char="•"/>
              <a:defRPr sz="1400">
                <a:solidFill>
                  <a:srgbClr val="000000"/>
                </a:solidFill>
                <a:latin typeface="E+H Serif"/>
              </a:defRPr>
            </a:lvl3pPr>
            <a:lvl4pPr marL="900113" indent="-176213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rgbClr val="007CAA"/>
              </a:buClr>
              <a:buFont typeface="E+H Serif" pitchFamily="18" charset="0"/>
              <a:buChar char="•"/>
              <a:defRPr sz="1400">
                <a:solidFill>
                  <a:srgbClr val="000000"/>
                </a:solidFill>
                <a:latin typeface="E+H Serif"/>
              </a:defRPr>
            </a:lvl4pPr>
            <a:lvl5pPr marL="1074738" indent="-182563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rgbClr val="007CAA"/>
              </a:buClr>
              <a:buFont typeface="E+H Serif" pitchFamily="18" charset="0"/>
              <a:buChar char="•"/>
              <a:defRPr sz="1400">
                <a:solidFill>
                  <a:srgbClr val="000000"/>
                </a:solidFill>
                <a:latin typeface="E+H Serif"/>
              </a:defRPr>
            </a:lvl5pPr>
            <a:lvl6pPr marL="2252663" indent="-179388" algn="l" rtl="0" eaLnBrk="1" fontAlgn="base" hangingPunct="1">
              <a:lnSpc>
                <a:spcPct val="110000"/>
              </a:lnSpc>
              <a:spcBef>
                <a:spcPct val="90000"/>
              </a:spcBef>
              <a:spcAft>
                <a:spcPct val="0"/>
              </a:spcAft>
              <a:buClr>
                <a:srgbClr val="0088FF"/>
              </a:buClr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+mn-lt"/>
              </a:defRPr>
            </a:lvl6pPr>
            <a:lvl7pPr marL="2709863" indent="-179388" algn="l" rtl="0" eaLnBrk="1" fontAlgn="base" hangingPunct="1">
              <a:lnSpc>
                <a:spcPct val="110000"/>
              </a:lnSpc>
              <a:spcBef>
                <a:spcPct val="90000"/>
              </a:spcBef>
              <a:spcAft>
                <a:spcPct val="0"/>
              </a:spcAft>
              <a:buClr>
                <a:srgbClr val="0088FF"/>
              </a:buClr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+mn-lt"/>
              </a:defRPr>
            </a:lvl7pPr>
            <a:lvl8pPr marL="3167063" indent="-179388" algn="l" rtl="0" eaLnBrk="1" fontAlgn="base" hangingPunct="1">
              <a:lnSpc>
                <a:spcPct val="110000"/>
              </a:lnSpc>
              <a:spcBef>
                <a:spcPct val="90000"/>
              </a:spcBef>
              <a:spcAft>
                <a:spcPct val="0"/>
              </a:spcAft>
              <a:buClr>
                <a:srgbClr val="0088FF"/>
              </a:buClr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+mn-lt"/>
              </a:defRPr>
            </a:lvl8pPr>
            <a:lvl9pPr marL="3624263" indent="-179388" algn="l" rtl="0" eaLnBrk="1" fontAlgn="base" hangingPunct="1">
              <a:lnSpc>
                <a:spcPct val="110000"/>
              </a:lnSpc>
              <a:spcBef>
                <a:spcPct val="90000"/>
              </a:spcBef>
              <a:spcAft>
                <a:spcPct val="0"/>
              </a:spcAft>
              <a:buClr>
                <a:srgbClr val="0088FF"/>
              </a:buClr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List of GUIs </a:t>
            </a:r>
            <a:r>
              <a:rPr lang="en-US" sz="1400" dirty="0"/>
              <a:t>for </a:t>
            </a:r>
            <a:r>
              <a:rPr lang="en-US" sz="1400" dirty="0" err="1"/>
              <a:t>Git</a:t>
            </a:r>
            <a:r>
              <a:rPr lang="en-US" sz="1400" dirty="0" smtClean="0"/>
              <a:t>:</a:t>
            </a:r>
          </a:p>
          <a:p>
            <a:pPr marL="0" indent="0">
              <a:buNone/>
            </a:pPr>
            <a:r>
              <a:rPr lang="en-US" sz="1400" dirty="0" smtClean="0">
                <a:hlinkClick r:id="rId7"/>
              </a:rPr>
              <a:t>https</a:t>
            </a:r>
            <a:r>
              <a:rPr lang="en-US" sz="1400" dirty="0">
                <a:hlinkClick r:id="rId7"/>
              </a:rPr>
              <a:t>://git-scm.com/download/gui/win</a:t>
            </a:r>
            <a:endParaRPr lang="en-US" sz="1400" kern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7622" y="3382560"/>
            <a:ext cx="5121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E+H Serif" pitchFamily="18" charset="0"/>
              </a:rPr>
              <a:t>+  VisualStudio2015 supports </a:t>
            </a:r>
            <a:r>
              <a:rPr lang="en-US" sz="2000" dirty="0" err="1" smtClean="0">
                <a:latin typeface="E+H Serif" pitchFamily="18" charset="0"/>
              </a:rPr>
              <a:t>Git</a:t>
            </a:r>
            <a:r>
              <a:rPr lang="en-US" sz="2000" dirty="0" smtClean="0">
                <a:latin typeface="E+H Serif" pitchFamily="18" charset="0"/>
              </a:rPr>
              <a:t> by default!</a:t>
            </a:r>
          </a:p>
        </p:txBody>
      </p:sp>
    </p:spTree>
    <p:extLst>
      <p:ext uri="{BB962C8B-B14F-4D97-AF65-F5344CB8AC3E}">
        <p14:creationId xmlns:p14="http://schemas.microsoft.com/office/powerpoint/2010/main" val="223827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2E8F3DC-AA3D-4337-9982-0201A9636BC4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840698" y="1133128"/>
            <a:ext cx="7992151" cy="3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A8005C"/>
                </a:solidFill>
                <a:latin typeface="E+H Serif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E+H Serif" pitchFamily="2" charset="0"/>
              </a:defRPr>
            </a:lvl9pPr>
          </a:lstStyle>
          <a:p>
            <a:r>
              <a:rPr lang="en-US" kern="0" dirty="0" smtClean="0"/>
              <a:t>Clouds for </a:t>
            </a:r>
            <a:r>
              <a:rPr lang="en-US" kern="0" dirty="0" err="1" smtClean="0"/>
              <a:t>Git</a:t>
            </a:r>
            <a:endParaRPr lang="en-US" kern="0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08730" y="1633499"/>
            <a:ext cx="7973999" cy="2153309"/>
          </a:xfrm>
        </p:spPr>
        <p:txBody>
          <a:bodyPr/>
          <a:lstStyle/>
          <a:p>
            <a:r>
              <a:rPr lang="en-US" dirty="0" err="1" smtClean="0">
                <a:hlinkClick r:id="rId2"/>
              </a:rPr>
              <a:t>GitHub</a:t>
            </a:r>
            <a:endParaRPr lang="en-US" dirty="0" smtClean="0"/>
          </a:p>
          <a:p>
            <a:r>
              <a:rPr lang="en-US" dirty="0" err="1" smtClean="0">
                <a:hlinkClick r:id="rId3"/>
              </a:rPr>
              <a:t>GitLab</a:t>
            </a:r>
            <a:endParaRPr lang="en-US" dirty="0" smtClean="0"/>
          </a:p>
          <a:p>
            <a:r>
              <a:rPr lang="en-US" dirty="0" err="1" smtClean="0">
                <a:hlinkClick r:id="rId4"/>
              </a:rPr>
              <a:t>BitBucket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Gogs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669312" y="470071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 bwMode="auto">
          <a:xfrm>
            <a:off x="652177" y="4173671"/>
            <a:ext cx="7973999" cy="914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7CAA"/>
              </a:buClr>
              <a:buFont typeface="E+H Serif" pitchFamily="18" charset="0"/>
              <a:buChar char="•"/>
              <a:defRPr sz="2000">
                <a:solidFill>
                  <a:srgbClr val="000000"/>
                </a:solidFill>
                <a:latin typeface="E+H Serif"/>
                <a:ea typeface="+mn-ea"/>
                <a:cs typeface="+mn-cs"/>
              </a:defRPr>
            </a:lvl1pPr>
            <a:lvl2pPr marL="541338" indent="-271463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7CAA"/>
              </a:buClr>
              <a:buFont typeface="E+H Serif" pitchFamily="18" charset="0"/>
              <a:buChar char="•"/>
              <a:defRPr sz="1800">
                <a:solidFill>
                  <a:srgbClr val="000000"/>
                </a:solidFill>
                <a:latin typeface="E+H Serif"/>
              </a:defRPr>
            </a:lvl2pPr>
            <a:lvl3pPr marL="717550" indent="-182563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rgbClr val="007CAA"/>
              </a:buClr>
              <a:buFont typeface="E+H Serif" pitchFamily="18" charset="0"/>
              <a:buChar char="•"/>
              <a:defRPr sz="1400">
                <a:solidFill>
                  <a:srgbClr val="000000"/>
                </a:solidFill>
                <a:latin typeface="E+H Serif"/>
              </a:defRPr>
            </a:lvl3pPr>
            <a:lvl4pPr marL="900113" indent="-176213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rgbClr val="007CAA"/>
              </a:buClr>
              <a:buFont typeface="E+H Serif" pitchFamily="18" charset="0"/>
              <a:buChar char="•"/>
              <a:defRPr sz="1400">
                <a:solidFill>
                  <a:srgbClr val="000000"/>
                </a:solidFill>
                <a:latin typeface="E+H Serif"/>
              </a:defRPr>
            </a:lvl4pPr>
            <a:lvl5pPr marL="1074738" indent="-182563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rgbClr val="007CAA"/>
              </a:buClr>
              <a:buFont typeface="E+H Serif" pitchFamily="18" charset="0"/>
              <a:buChar char="•"/>
              <a:defRPr sz="1400">
                <a:solidFill>
                  <a:srgbClr val="000000"/>
                </a:solidFill>
                <a:latin typeface="E+H Serif"/>
              </a:defRPr>
            </a:lvl5pPr>
            <a:lvl6pPr marL="2252663" indent="-179388" algn="l" rtl="0" eaLnBrk="1" fontAlgn="base" hangingPunct="1">
              <a:lnSpc>
                <a:spcPct val="110000"/>
              </a:lnSpc>
              <a:spcBef>
                <a:spcPct val="90000"/>
              </a:spcBef>
              <a:spcAft>
                <a:spcPct val="0"/>
              </a:spcAft>
              <a:buClr>
                <a:srgbClr val="0088FF"/>
              </a:buClr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+mn-lt"/>
              </a:defRPr>
            </a:lvl6pPr>
            <a:lvl7pPr marL="2709863" indent="-179388" algn="l" rtl="0" eaLnBrk="1" fontAlgn="base" hangingPunct="1">
              <a:lnSpc>
                <a:spcPct val="110000"/>
              </a:lnSpc>
              <a:spcBef>
                <a:spcPct val="90000"/>
              </a:spcBef>
              <a:spcAft>
                <a:spcPct val="0"/>
              </a:spcAft>
              <a:buClr>
                <a:srgbClr val="0088FF"/>
              </a:buClr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+mn-lt"/>
              </a:defRPr>
            </a:lvl7pPr>
            <a:lvl8pPr marL="3167063" indent="-179388" algn="l" rtl="0" eaLnBrk="1" fontAlgn="base" hangingPunct="1">
              <a:lnSpc>
                <a:spcPct val="110000"/>
              </a:lnSpc>
              <a:spcBef>
                <a:spcPct val="90000"/>
              </a:spcBef>
              <a:spcAft>
                <a:spcPct val="0"/>
              </a:spcAft>
              <a:buClr>
                <a:srgbClr val="0088FF"/>
              </a:buClr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+mn-lt"/>
              </a:defRPr>
            </a:lvl8pPr>
            <a:lvl9pPr marL="3624263" indent="-179388" algn="l" rtl="0" eaLnBrk="1" fontAlgn="base" hangingPunct="1">
              <a:lnSpc>
                <a:spcPct val="110000"/>
              </a:lnSpc>
              <a:spcBef>
                <a:spcPct val="90000"/>
              </a:spcBef>
              <a:spcAft>
                <a:spcPct val="0"/>
              </a:spcAft>
              <a:buClr>
                <a:srgbClr val="0088FF"/>
              </a:buClr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List of clouds for </a:t>
            </a:r>
            <a:r>
              <a:rPr lang="en-US" sz="1400" dirty="0" err="1"/>
              <a:t>Git</a:t>
            </a:r>
            <a:r>
              <a:rPr lang="en-US" sz="1400" dirty="0" smtClean="0"/>
              <a:t>:</a:t>
            </a:r>
          </a:p>
          <a:p>
            <a:pPr marL="0" indent="0">
              <a:buNone/>
            </a:pPr>
            <a:r>
              <a:rPr lang="en-US" sz="1400" dirty="0">
                <a:hlinkClick r:id="rId6"/>
              </a:rPr>
              <a:t>https://www.git-tower.com/blog/git-hosting-services-compared/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6898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2E8F3DC-AA3D-4337-9982-0201A9636BC4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2" descr="https://www.b4networks.ca/wp-content/uploads/2015/08/thankyo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452" y="2077935"/>
            <a:ext cx="4429678" cy="281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3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It is a source control</a:t>
            </a:r>
          </a:p>
          <a:p>
            <a:r>
              <a:rPr lang="en-US" dirty="0" smtClean="0"/>
              <a:t>Distributed source control</a:t>
            </a:r>
            <a:endParaRPr lang="en-US" dirty="0"/>
          </a:p>
          <a:p>
            <a:r>
              <a:rPr lang="en-US" dirty="0" smtClean="0"/>
              <a:t>It allows parallel development without blocking each other</a:t>
            </a:r>
          </a:p>
          <a:p>
            <a:r>
              <a:rPr lang="en-US" dirty="0" smtClean="0"/>
              <a:t>Works very well for Agile</a:t>
            </a:r>
          </a:p>
          <a:p>
            <a:r>
              <a:rPr lang="en-US" dirty="0" smtClean="0"/>
              <a:t>Works very well for CI</a:t>
            </a:r>
          </a:p>
          <a:p>
            <a:r>
              <a:rPr lang="en-US" dirty="0" smtClean="0"/>
              <a:t>It is extremely quick</a:t>
            </a:r>
          </a:p>
          <a:p>
            <a:r>
              <a:rPr lang="en-US" dirty="0" smtClean="0"/>
              <a:t>Most operations can be done without server access</a:t>
            </a:r>
          </a:p>
          <a:p>
            <a:r>
              <a:rPr lang="en-US" dirty="0" smtClean="0"/>
              <a:t>Cross-platform</a:t>
            </a:r>
          </a:p>
          <a:p>
            <a:r>
              <a:rPr lang="en-US" dirty="0" smtClean="0"/>
              <a:t>Easy to switch tools</a:t>
            </a:r>
          </a:p>
          <a:p>
            <a:r>
              <a:rPr lang="en-US" dirty="0" smtClean="0"/>
              <a:t>Easy to switch servers</a:t>
            </a:r>
          </a:p>
          <a:p>
            <a:r>
              <a:rPr lang="en-US" dirty="0" smtClean="0"/>
              <a:t>It is free, but extremely well-tested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5C93C16D-4DCE-4E9F-8442-4776D3E8C029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Andrey Dodonov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21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Centralized 	          </a:t>
            </a:r>
            <a:r>
              <a:rPr lang="en-US" dirty="0" err="1" smtClean="0"/>
              <a:t>vs</a:t>
            </a:r>
            <a:r>
              <a:rPr lang="en-US" dirty="0" smtClean="0"/>
              <a:t>                   Distributed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3BDA3E6-298C-42CB-A6B4-B17499DFF480}" type="slidenum">
              <a:rPr lang="en-US" smtClean="0"/>
              <a:t>3</a:t>
            </a:fld>
            <a:endParaRPr lang="en-US" dirty="0"/>
          </a:p>
        </p:txBody>
      </p:sp>
      <p:sp>
        <p:nvSpPr>
          <p:cNvPr id="88" name="Rounded Rectangle 87"/>
          <p:cNvSpPr/>
          <p:nvPr/>
        </p:nvSpPr>
        <p:spPr bwMode="auto">
          <a:xfrm>
            <a:off x="512635" y="3676650"/>
            <a:ext cx="1078080" cy="734190"/>
          </a:xfrm>
          <a:prstGeom prst="roundRect">
            <a:avLst/>
          </a:prstGeom>
          <a:solidFill>
            <a:schemeClr val="bg2"/>
          </a:solidFill>
          <a:ln>
            <a:noFill/>
            <a:headEnd type="triangle" w="med" len="med"/>
            <a:tailEnd type="triangl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PC_1</a:t>
            </a:r>
          </a:p>
        </p:txBody>
      </p:sp>
      <p:sp>
        <p:nvSpPr>
          <p:cNvPr id="89" name="Rounded Rectangle 88"/>
          <p:cNvSpPr/>
          <p:nvPr/>
        </p:nvSpPr>
        <p:spPr bwMode="auto">
          <a:xfrm>
            <a:off x="1674536" y="3676650"/>
            <a:ext cx="1078080" cy="734190"/>
          </a:xfrm>
          <a:prstGeom prst="roundRect">
            <a:avLst/>
          </a:prstGeom>
          <a:solidFill>
            <a:schemeClr val="bg2"/>
          </a:solidFill>
          <a:ln>
            <a:noFill/>
            <a:headEnd type="triangle" w="med" len="med"/>
            <a:tailEnd type="triangl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PC_2</a:t>
            </a:r>
          </a:p>
        </p:txBody>
      </p:sp>
      <p:sp>
        <p:nvSpPr>
          <p:cNvPr id="90" name="Rounded Rectangle 89"/>
          <p:cNvSpPr/>
          <p:nvPr/>
        </p:nvSpPr>
        <p:spPr bwMode="auto">
          <a:xfrm>
            <a:off x="2902341" y="3670210"/>
            <a:ext cx="1078080" cy="734190"/>
          </a:xfrm>
          <a:prstGeom prst="roundRect">
            <a:avLst/>
          </a:prstGeom>
          <a:solidFill>
            <a:schemeClr val="bg2"/>
          </a:solidFill>
          <a:ln>
            <a:noFill/>
            <a:headEnd type="triangle" w="med" len="med"/>
            <a:tailEnd type="triangl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PC_3</a:t>
            </a:r>
          </a:p>
        </p:txBody>
      </p:sp>
      <p:sp>
        <p:nvSpPr>
          <p:cNvPr id="94" name="Rounded Rectangle 93"/>
          <p:cNvSpPr/>
          <p:nvPr/>
        </p:nvSpPr>
        <p:spPr bwMode="auto">
          <a:xfrm>
            <a:off x="1300501" y="1692839"/>
            <a:ext cx="1786852" cy="949809"/>
          </a:xfrm>
          <a:prstGeom prst="roundRect">
            <a:avLst/>
          </a:prstGeom>
          <a:solidFill>
            <a:schemeClr val="bg2"/>
          </a:solidFill>
          <a:ln>
            <a:noFill/>
            <a:headEnd type="triangle" w="med" len="med"/>
            <a:tailEnd type="triangl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Server</a:t>
            </a:r>
          </a:p>
        </p:txBody>
      </p:sp>
      <p:cxnSp>
        <p:nvCxnSpPr>
          <p:cNvPr id="96" name="Straight Connector 95"/>
          <p:cNvCxnSpPr>
            <a:endCxn id="94" idx="2"/>
          </p:cNvCxnSpPr>
          <p:nvPr/>
        </p:nvCxnSpPr>
        <p:spPr bwMode="auto">
          <a:xfrm flipV="1">
            <a:off x="1041560" y="2642648"/>
            <a:ext cx="1152367" cy="10340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lg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Straight Connector 96"/>
          <p:cNvCxnSpPr>
            <a:stCxn id="89" idx="0"/>
            <a:endCxn id="94" idx="2"/>
          </p:cNvCxnSpPr>
          <p:nvPr/>
        </p:nvCxnSpPr>
        <p:spPr bwMode="auto">
          <a:xfrm flipH="1" flipV="1">
            <a:off x="2193927" y="2642648"/>
            <a:ext cx="19649" cy="10340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lg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Straight Connector 97"/>
          <p:cNvCxnSpPr>
            <a:stCxn id="90" idx="0"/>
            <a:endCxn id="94" idx="2"/>
          </p:cNvCxnSpPr>
          <p:nvPr/>
        </p:nvCxnSpPr>
        <p:spPr bwMode="auto">
          <a:xfrm flipH="1" flipV="1">
            <a:off x="2193927" y="2642648"/>
            <a:ext cx="1247454" cy="10275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lg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6" name="Picture 2" descr="D:\1Data\public\i00109058\EH\GitPresentation\data-storage-clipart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632" y="2242111"/>
            <a:ext cx="1153745" cy="83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584563" y="1692839"/>
            <a:ext cx="4130541" cy="2735306"/>
            <a:chOff x="4756013" y="1692839"/>
            <a:chExt cx="4130541" cy="2735306"/>
          </a:xfrm>
        </p:grpSpPr>
        <p:sp>
          <p:nvSpPr>
            <p:cNvPr id="55" name="Rounded Rectangle 54"/>
            <p:cNvSpPr/>
            <p:nvPr/>
          </p:nvSpPr>
          <p:spPr bwMode="auto">
            <a:xfrm>
              <a:off x="4756013" y="3663771"/>
              <a:ext cx="1181397" cy="747069"/>
            </a:xfrm>
            <a:prstGeom prst="roundRect">
              <a:avLst/>
            </a:prstGeom>
            <a:solidFill>
              <a:schemeClr val="bg2"/>
            </a:solidFill>
            <a:ln>
              <a:noFill/>
              <a:headEnd type="triangle" w="med" len="med"/>
              <a:tailEnd type="triangle" w="med" len="med"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PC_1</a:t>
              </a:r>
            </a:p>
          </p:txBody>
        </p:sp>
        <p:sp>
          <p:nvSpPr>
            <p:cNvPr id="56" name="Rounded Rectangle 55"/>
            <p:cNvSpPr/>
            <p:nvPr/>
          </p:nvSpPr>
          <p:spPr bwMode="auto">
            <a:xfrm>
              <a:off x="6208651" y="3681076"/>
              <a:ext cx="1181397" cy="747069"/>
            </a:xfrm>
            <a:prstGeom prst="roundRect">
              <a:avLst/>
            </a:prstGeom>
            <a:solidFill>
              <a:schemeClr val="bg2"/>
            </a:solidFill>
            <a:ln>
              <a:noFill/>
              <a:headEnd type="triangle" w="med" len="med"/>
              <a:tailEnd type="triangle" w="med" len="med"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PC_2</a:t>
              </a:r>
            </a:p>
          </p:txBody>
        </p:sp>
        <p:sp>
          <p:nvSpPr>
            <p:cNvPr id="57" name="Rounded Rectangle 56"/>
            <p:cNvSpPr/>
            <p:nvPr/>
          </p:nvSpPr>
          <p:spPr bwMode="auto">
            <a:xfrm>
              <a:off x="7705157" y="3663771"/>
              <a:ext cx="1181397" cy="747069"/>
            </a:xfrm>
            <a:prstGeom prst="roundRect">
              <a:avLst/>
            </a:prstGeom>
            <a:solidFill>
              <a:schemeClr val="bg2"/>
            </a:solidFill>
            <a:ln>
              <a:noFill/>
              <a:headEnd type="triangle" w="med" len="med"/>
              <a:tailEnd type="triangle" w="med" len="med"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PC_3</a:t>
              </a: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5820303" y="1692839"/>
              <a:ext cx="1958094" cy="966470"/>
            </a:xfrm>
            <a:prstGeom prst="roundRect">
              <a:avLst/>
            </a:prstGeom>
            <a:solidFill>
              <a:schemeClr val="bg2"/>
            </a:solidFill>
            <a:ln>
              <a:noFill/>
              <a:headEnd type="triangle" w="med" len="med"/>
              <a:tailEnd type="triangle" w="med" len="med"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Server</a:t>
              </a:r>
            </a:p>
          </p:txBody>
        </p:sp>
        <p:cxnSp>
          <p:nvCxnSpPr>
            <p:cNvPr id="63" name="Straight Connector 62"/>
            <p:cNvCxnSpPr>
              <a:stCxn id="55" idx="0"/>
              <a:endCxn id="61" idx="2"/>
            </p:cNvCxnSpPr>
            <p:nvPr/>
          </p:nvCxnSpPr>
          <p:spPr bwMode="auto">
            <a:xfrm flipV="1">
              <a:off x="5346712" y="2659309"/>
              <a:ext cx="1452638" cy="100446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lg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Straight Connector 63"/>
            <p:cNvCxnSpPr>
              <a:stCxn id="56" idx="0"/>
              <a:endCxn id="61" idx="2"/>
            </p:cNvCxnSpPr>
            <p:nvPr/>
          </p:nvCxnSpPr>
          <p:spPr bwMode="auto">
            <a:xfrm flipV="1">
              <a:off x="6799350" y="2659309"/>
              <a:ext cx="0" cy="10217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lg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Connector 64"/>
            <p:cNvCxnSpPr>
              <a:stCxn id="57" idx="0"/>
              <a:endCxn id="61" idx="2"/>
            </p:cNvCxnSpPr>
            <p:nvPr/>
          </p:nvCxnSpPr>
          <p:spPr bwMode="auto">
            <a:xfrm flipH="1" flipV="1">
              <a:off x="6799350" y="2659309"/>
              <a:ext cx="1496506" cy="100446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lg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09" name="Picture 2" descr="D:\1Data\public\i00109058\EH\GitPresentation\data-storage-clipart-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0048" y="2242111"/>
              <a:ext cx="1153745" cy="834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6" name="Picture 2" descr="D:\1Data\public\i00109058\EH\GitPresentation\data-storage-clipart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62" y="4215073"/>
            <a:ext cx="754749" cy="83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D:\1Data\public\i00109058\EH\GitPresentation\data-storage-clipart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958" y="4215073"/>
            <a:ext cx="754749" cy="83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 descr="D:\1Data\public\i00109058\EH\GitPresentation\data-storage-clipart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801" y="4197085"/>
            <a:ext cx="754749" cy="83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54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“distributed” means for us?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E61366E-3BAB-4899-8439-85109FE30C47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28000" y="1340769"/>
            <a:ext cx="7973999" cy="2291432"/>
          </a:xfrm>
        </p:spPr>
        <p:txBody>
          <a:bodyPr/>
          <a:lstStyle/>
          <a:p>
            <a:r>
              <a:rPr lang="en-US" dirty="0" smtClean="0"/>
              <a:t>Everyone has the complete history </a:t>
            </a:r>
            <a:r>
              <a:rPr lang="en-US" dirty="0" smtClean="0">
                <a:solidFill>
                  <a:srgbClr val="55A930"/>
                </a:solidFill>
              </a:rPr>
              <a:t>// confidence</a:t>
            </a:r>
          </a:p>
          <a:p>
            <a:r>
              <a:rPr lang="en-US" dirty="0" smtClean="0"/>
              <a:t>Every clone is a backup </a:t>
            </a:r>
            <a:r>
              <a:rPr lang="en-US" dirty="0" smtClean="0">
                <a:solidFill>
                  <a:srgbClr val="55A930"/>
                </a:solidFill>
              </a:rPr>
              <a:t>// safety</a:t>
            </a:r>
          </a:p>
          <a:p>
            <a:r>
              <a:rPr lang="en-US" dirty="0"/>
              <a:t>Almost everything can be done offline </a:t>
            </a:r>
            <a:r>
              <a:rPr lang="en-US" dirty="0" smtClean="0"/>
              <a:t> </a:t>
            </a:r>
            <a:r>
              <a:rPr lang="en-US" dirty="0">
                <a:solidFill>
                  <a:srgbClr val="55A930"/>
                </a:solidFill>
              </a:rPr>
              <a:t>// stability and </a:t>
            </a:r>
            <a:r>
              <a:rPr lang="en-US" dirty="0" smtClean="0">
                <a:solidFill>
                  <a:srgbClr val="55A930"/>
                </a:solidFill>
              </a:rPr>
              <a:t>speed</a:t>
            </a:r>
          </a:p>
          <a:p>
            <a:r>
              <a:rPr lang="en-US" dirty="0" smtClean="0"/>
              <a:t>Server migration with full history is trivial </a:t>
            </a:r>
            <a:r>
              <a:rPr lang="en-US" dirty="0" smtClean="0">
                <a:solidFill>
                  <a:srgbClr val="55A930"/>
                </a:solidFill>
              </a:rPr>
              <a:t>// e.g. </a:t>
            </a:r>
            <a:r>
              <a:rPr lang="en-US" dirty="0" err="1" smtClean="0">
                <a:solidFill>
                  <a:srgbClr val="55A930"/>
                </a:solidFill>
              </a:rPr>
              <a:t>BitBucket</a:t>
            </a:r>
            <a:r>
              <a:rPr lang="en-US" dirty="0" smtClean="0">
                <a:solidFill>
                  <a:srgbClr val="55A930"/>
                </a:solidFill>
              </a:rPr>
              <a:t> ↔ </a:t>
            </a:r>
            <a:r>
              <a:rPr lang="en-US" dirty="0" err="1" smtClean="0">
                <a:solidFill>
                  <a:srgbClr val="55A930"/>
                </a:solidFill>
              </a:rPr>
              <a:t>GitLab</a:t>
            </a:r>
            <a:endParaRPr lang="en-US" dirty="0">
              <a:solidFill>
                <a:srgbClr val="55A930"/>
              </a:solidFill>
            </a:endParaRPr>
          </a:p>
          <a:p>
            <a:r>
              <a:rPr lang="en-US" dirty="0" smtClean="0"/>
              <a:t>You don’t need any server magic to start working with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>
                <a:solidFill>
                  <a:srgbClr val="55A930"/>
                </a:solidFill>
              </a:rPr>
              <a:t>// let’s try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Price: some local memory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1026" name="Picture 2" descr="https://www.wanstor.com/i/services/local-data-storage-design-services-busin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4" y="3967741"/>
            <a:ext cx="3171825" cy="211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08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model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2E8F3DC-AA3D-4337-9982-0201A9636BC4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98665" y="1079165"/>
            <a:ext cx="1463862" cy="764915"/>
            <a:chOff x="598665" y="1079165"/>
            <a:chExt cx="1463862" cy="764915"/>
          </a:xfrm>
        </p:grpSpPr>
        <p:sp>
          <p:nvSpPr>
            <p:cNvPr id="100" name="Rectangle 99"/>
            <p:cNvSpPr/>
            <p:nvPr/>
          </p:nvSpPr>
          <p:spPr>
            <a:xfrm>
              <a:off x="598665" y="1079165"/>
              <a:ext cx="146386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TIME</a:t>
              </a:r>
              <a:endPara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>
              <a:off x="766569" y="1844080"/>
              <a:ext cx="1196040" cy="0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/>
          <p:cNvSpPr txBox="1"/>
          <p:nvPr/>
        </p:nvSpPr>
        <p:spPr>
          <a:xfrm>
            <a:off x="1280598" y="5766385"/>
            <a:ext cx="6740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E+H Serif" pitchFamily="18" charset="0"/>
              </a:rPr>
              <a:t>Branch </a:t>
            </a:r>
            <a:r>
              <a:rPr lang="en-US" sz="2000" dirty="0" smtClean="0">
                <a:latin typeface="E+H Serif" pitchFamily="18" charset="0"/>
              </a:rPr>
              <a:t>– chain of states, independent line of development</a:t>
            </a:r>
            <a:endParaRPr lang="en-US" sz="2000" b="1" dirty="0" smtClean="0">
              <a:latin typeface="E+H Serif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65232" y="3307457"/>
            <a:ext cx="1122380" cy="495157"/>
            <a:chOff x="1065232" y="3307457"/>
            <a:chExt cx="1122380" cy="495157"/>
          </a:xfrm>
        </p:grpSpPr>
        <p:cxnSp>
          <p:nvCxnSpPr>
            <p:cNvPr id="178" name="Straight Arrow Connector 177"/>
            <p:cNvCxnSpPr/>
            <p:nvPr/>
          </p:nvCxnSpPr>
          <p:spPr>
            <a:xfrm>
              <a:off x="1065232" y="3565813"/>
              <a:ext cx="627223" cy="0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/>
            <p:cNvSpPr/>
            <p:nvPr/>
          </p:nvSpPr>
          <p:spPr>
            <a:xfrm>
              <a:off x="1692455" y="3307457"/>
              <a:ext cx="495157" cy="49515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 smtClean="0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181" name="Oval 180"/>
          <p:cNvSpPr/>
          <p:nvPr/>
        </p:nvSpPr>
        <p:spPr>
          <a:xfrm>
            <a:off x="579385" y="3326595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rgbClr val="000000"/>
              </a:solidFill>
              <a:latin typeface="E+H Serif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87612" y="3326595"/>
            <a:ext cx="2246153" cy="495157"/>
            <a:chOff x="2187612" y="3326595"/>
            <a:chExt cx="2246153" cy="495157"/>
          </a:xfrm>
        </p:grpSpPr>
        <p:sp>
          <p:nvSpPr>
            <p:cNvPr id="176" name="Oval 175"/>
            <p:cNvSpPr/>
            <p:nvPr/>
          </p:nvSpPr>
          <p:spPr>
            <a:xfrm>
              <a:off x="2816228" y="3326595"/>
              <a:ext cx="495157" cy="49515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 smtClean="0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3938608" y="3326595"/>
              <a:ext cx="495157" cy="49515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 smtClean="0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180" name="Straight Arrow Connector 179"/>
            <p:cNvCxnSpPr>
              <a:stCxn id="179" idx="6"/>
            </p:cNvCxnSpPr>
            <p:nvPr/>
          </p:nvCxnSpPr>
          <p:spPr>
            <a:xfrm>
              <a:off x="2187612" y="3555035"/>
              <a:ext cx="627223" cy="0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3311385" y="3572604"/>
              <a:ext cx="627223" cy="0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87612" y="2059529"/>
            <a:ext cx="3819470" cy="1495507"/>
            <a:chOff x="2187612" y="2059529"/>
            <a:chExt cx="3819470" cy="1495507"/>
          </a:xfrm>
        </p:grpSpPr>
        <p:sp>
          <p:nvSpPr>
            <p:cNvPr id="189" name="Oval 188"/>
            <p:cNvSpPr/>
            <p:nvPr/>
          </p:nvSpPr>
          <p:spPr>
            <a:xfrm>
              <a:off x="3284142" y="2059529"/>
              <a:ext cx="495157" cy="49515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 smtClean="0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190" name="Straight Arrow Connector 189"/>
            <p:cNvCxnSpPr>
              <a:stCxn id="179" idx="6"/>
              <a:endCxn id="189" idx="2"/>
            </p:cNvCxnSpPr>
            <p:nvPr/>
          </p:nvCxnSpPr>
          <p:spPr>
            <a:xfrm flipV="1">
              <a:off x="2187612" y="2307108"/>
              <a:ext cx="1096530" cy="1247928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5511925" y="2059529"/>
              <a:ext cx="495157" cy="49515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 smtClean="0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4402344" y="2059529"/>
              <a:ext cx="495157" cy="49515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 smtClean="0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193" name="Straight Arrow Connector 192"/>
            <p:cNvCxnSpPr>
              <a:stCxn id="192" idx="6"/>
            </p:cNvCxnSpPr>
            <p:nvPr/>
          </p:nvCxnSpPr>
          <p:spPr>
            <a:xfrm>
              <a:off x="4897501" y="2307107"/>
              <a:ext cx="627223" cy="0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>
              <a:off x="3775121" y="2312291"/>
              <a:ext cx="627223" cy="0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433765" y="2307108"/>
            <a:ext cx="3409879" cy="1514644"/>
            <a:chOff x="4433765" y="2307108"/>
            <a:chExt cx="3409879" cy="1514644"/>
          </a:xfrm>
        </p:grpSpPr>
        <p:sp>
          <p:nvSpPr>
            <p:cNvPr id="195" name="Oval 194"/>
            <p:cNvSpPr/>
            <p:nvPr/>
          </p:nvSpPr>
          <p:spPr>
            <a:xfrm>
              <a:off x="7348487" y="3326595"/>
              <a:ext cx="495157" cy="49515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 smtClean="0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196" name="Straight Arrow Connector 195"/>
            <p:cNvCxnSpPr>
              <a:stCxn id="177" idx="6"/>
              <a:endCxn id="195" idx="2"/>
            </p:cNvCxnSpPr>
            <p:nvPr/>
          </p:nvCxnSpPr>
          <p:spPr>
            <a:xfrm>
              <a:off x="4433765" y="3574174"/>
              <a:ext cx="2914722" cy="0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191" idx="6"/>
              <a:endCxn id="195" idx="1"/>
            </p:cNvCxnSpPr>
            <p:nvPr/>
          </p:nvCxnSpPr>
          <p:spPr>
            <a:xfrm>
              <a:off x="6007082" y="2307108"/>
              <a:ext cx="1413919" cy="1092001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531720" y="3821752"/>
            <a:ext cx="1308929" cy="825181"/>
            <a:chOff x="3531720" y="3821752"/>
            <a:chExt cx="1308929" cy="825181"/>
          </a:xfrm>
        </p:grpSpPr>
        <p:cxnSp>
          <p:nvCxnSpPr>
            <p:cNvPr id="198" name="Straight Arrow Connector 197"/>
            <p:cNvCxnSpPr>
              <a:stCxn id="199" idx="0"/>
              <a:endCxn id="177" idx="4"/>
            </p:cNvCxnSpPr>
            <p:nvPr/>
          </p:nvCxnSpPr>
          <p:spPr>
            <a:xfrm flipV="1">
              <a:off x="4186185" y="3821752"/>
              <a:ext cx="2" cy="4010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Rounded Rectangle 198"/>
            <p:cNvSpPr/>
            <p:nvPr/>
          </p:nvSpPr>
          <p:spPr>
            <a:xfrm>
              <a:off x="3531720" y="4222762"/>
              <a:ext cx="1308929" cy="424171"/>
            </a:xfrm>
            <a:prstGeom prst="roundRect">
              <a:avLst/>
            </a:prstGeom>
            <a:solidFill>
              <a:srgbClr val="C3CED5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E+H Serif" pitchFamily="18" charset="0"/>
                </a:rPr>
                <a:t>master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105043" y="1203955"/>
            <a:ext cx="1308930" cy="856081"/>
            <a:chOff x="5105043" y="1203955"/>
            <a:chExt cx="1308930" cy="856081"/>
          </a:xfrm>
        </p:grpSpPr>
        <p:cxnSp>
          <p:nvCxnSpPr>
            <p:cNvPr id="200" name="Straight Arrow Connector 199"/>
            <p:cNvCxnSpPr>
              <a:stCxn id="204" idx="2"/>
            </p:cNvCxnSpPr>
            <p:nvPr/>
          </p:nvCxnSpPr>
          <p:spPr>
            <a:xfrm>
              <a:off x="5759509" y="1628125"/>
              <a:ext cx="1" cy="4319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ounded Rectangle 203"/>
            <p:cNvSpPr/>
            <p:nvPr/>
          </p:nvSpPr>
          <p:spPr>
            <a:xfrm>
              <a:off x="5105043" y="1203955"/>
              <a:ext cx="1308930" cy="424170"/>
            </a:xfrm>
            <a:prstGeom prst="roundRect">
              <a:avLst/>
            </a:prstGeom>
            <a:solidFill>
              <a:srgbClr val="C3CED5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  <a:latin typeface="E+H Serif" pitchFamily="18" charset="0"/>
                </a:rPr>
                <a:t>FeatureA</a:t>
              </a:r>
              <a:endParaRPr lang="en-US" sz="1400" b="1" dirty="0">
                <a:solidFill>
                  <a:schemeClr val="tx1"/>
                </a:solidFill>
                <a:latin typeface="E+H Serif" pitchFamily="18" charset="0"/>
              </a:endParaRPr>
            </a:p>
          </p:txBody>
        </p:sp>
      </p:grpSp>
      <p:sp>
        <p:nvSpPr>
          <p:cNvPr id="6" name="Rounded Rectangular Callout 5"/>
          <p:cNvSpPr/>
          <p:nvPr/>
        </p:nvSpPr>
        <p:spPr>
          <a:xfrm>
            <a:off x="470421" y="2312291"/>
            <a:ext cx="1044054" cy="638316"/>
          </a:xfrm>
          <a:prstGeom prst="wedgeRoundRectCallout">
            <a:avLst>
              <a:gd name="adj1" fmla="val -17033"/>
              <a:gd name="adj2" fmla="val 113844"/>
              <a:gd name="adj3" fmla="val 16667"/>
            </a:avLst>
          </a:prstGeom>
          <a:solidFill>
            <a:srgbClr val="007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E+H Serif" pitchFamily="18" charset="0"/>
              </a:rPr>
              <a:t>State 1</a:t>
            </a:r>
          </a:p>
        </p:txBody>
      </p:sp>
      <p:sp>
        <p:nvSpPr>
          <p:cNvPr id="40" name="Rounded Rectangular Callout 39"/>
          <p:cNvSpPr/>
          <p:nvPr/>
        </p:nvSpPr>
        <p:spPr>
          <a:xfrm>
            <a:off x="1143558" y="4222762"/>
            <a:ext cx="1044054" cy="638316"/>
          </a:xfrm>
          <a:prstGeom prst="wedgeRoundRectCallout">
            <a:avLst>
              <a:gd name="adj1" fmla="val 21285"/>
              <a:gd name="adj2" fmla="val -117449"/>
              <a:gd name="adj3" fmla="val 16667"/>
            </a:avLst>
          </a:prstGeom>
          <a:solidFill>
            <a:srgbClr val="007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E+H Serif" pitchFamily="18" charset="0"/>
              </a:rPr>
              <a:t>State 2</a:t>
            </a:r>
          </a:p>
        </p:txBody>
      </p:sp>
      <p:sp>
        <p:nvSpPr>
          <p:cNvPr id="5" name="Rectangle 4"/>
          <p:cNvSpPr/>
          <p:nvPr/>
        </p:nvSpPr>
        <p:spPr>
          <a:xfrm>
            <a:off x="712663" y="5043110"/>
            <a:ext cx="5605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+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73219" y="5304720"/>
            <a:ext cx="2481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E+H Serif" pitchFamily="18" charset="0"/>
              </a:rPr>
              <a:t>Easy to get any state</a:t>
            </a:r>
          </a:p>
        </p:txBody>
      </p:sp>
      <p:pic>
        <p:nvPicPr>
          <p:cNvPr id="1026" name="Picture 2" descr="http://icons.iconarchive.com/icons/hopstarter/book/128/Dictionary-Book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90" y="5739827"/>
            <a:ext cx="433044" cy="43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4261936" y="5043110"/>
            <a:ext cx="5605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+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04061" y="5300840"/>
            <a:ext cx="2270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E+H Serif" pitchFamily="18" charset="0"/>
              </a:rPr>
              <a:t>Develop in parallel</a:t>
            </a:r>
          </a:p>
        </p:txBody>
      </p:sp>
    </p:spTree>
    <p:extLst>
      <p:ext uri="{BB962C8B-B14F-4D97-AF65-F5344CB8AC3E}">
        <p14:creationId xmlns:p14="http://schemas.microsoft.com/office/powerpoint/2010/main" val="362584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0.37396 -0.00278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81" grpId="0" animBg="1"/>
      <p:bldP spid="6" grpId="0" animBg="1"/>
      <p:bldP spid="40" grpId="0" animBg="1"/>
      <p:bldP spid="5" grpId="0"/>
      <p:bldP spid="38" grpId="1"/>
      <p:bldP spid="42" grpId="0"/>
      <p:bldP spid="4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in parallel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C5DAE6EA-541F-45DD-8895-E7F0C4CD1DF5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Andrey Dodonov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065232" y="3889663"/>
            <a:ext cx="627223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92455" y="3631307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9385" y="3650445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16" name="Straight Arrow Connector 15"/>
          <p:cNvCxnSpPr>
            <a:endCxn id="18" idx="4"/>
          </p:cNvCxnSpPr>
          <p:nvPr/>
        </p:nvCxnSpPr>
        <p:spPr>
          <a:xfrm flipV="1">
            <a:off x="4546819" y="5212021"/>
            <a:ext cx="0" cy="4808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892353" y="5631103"/>
            <a:ext cx="1308929" cy="424171"/>
          </a:xfrm>
          <a:prstGeom prst="roundRect">
            <a:avLst/>
          </a:prstGeom>
          <a:solidFill>
            <a:srgbClr val="C3CED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E+H Serif" pitchFamily="18" charset="0"/>
              </a:rPr>
              <a:t>FeatureB</a:t>
            </a:r>
            <a:endParaRPr lang="en-US" sz="1400" b="1" dirty="0" smtClean="0">
              <a:solidFill>
                <a:schemeClr val="tx1"/>
              </a:solidFill>
              <a:latin typeface="E+H Serif" pitchFamily="18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2187612" y="3878886"/>
            <a:ext cx="2606785" cy="1333807"/>
            <a:chOff x="2187612" y="3878886"/>
            <a:chExt cx="2606785" cy="1333807"/>
          </a:xfrm>
        </p:grpSpPr>
        <p:sp>
          <p:nvSpPr>
            <p:cNvPr id="18" name="Oval 17"/>
            <p:cNvSpPr/>
            <p:nvPr/>
          </p:nvSpPr>
          <p:spPr>
            <a:xfrm>
              <a:off x="4299240" y="4716864"/>
              <a:ext cx="495157" cy="49515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 smtClean="0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232187" y="4717536"/>
              <a:ext cx="495157" cy="49515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 smtClean="0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20" name="Straight Arrow Connector 19"/>
            <p:cNvCxnSpPr>
              <a:stCxn id="19" idx="6"/>
              <a:endCxn id="18" idx="2"/>
            </p:cNvCxnSpPr>
            <p:nvPr/>
          </p:nvCxnSpPr>
          <p:spPr>
            <a:xfrm flipV="1">
              <a:off x="3727344" y="4964443"/>
              <a:ext cx="571896" cy="672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6"/>
              <a:endCxn id="19" idx="2"/>
            </p:cNvCxnSpPr>
            <p:nvPr/>
          </p:nvCxnSpPr>
          <p:spPr>
            <a:xfrm>
              <a:off x="2187612" y="3878886"/>
              <a:ext cx="1044575" cy="1086229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2187612" y="2383379"/>
            <a:ext cx="3819470" cy="1495507"/>
            <a:chOff x="2187612" y="2383379"/>
            <a:chExt cx="3819470" cy="1495507"/>
          </a:xfrm>
        </p:grpSpPr>
        <p:sp>
          <p:nvSpPr>
            <p:cNvPr id="23" name="Oval 22"/>
            <p:cNvSpPr/>
            <p:nvPr/>
          </p:nvSpPr>
          <p:spPr>
            <a:xfrm>
              <a:off x="3284142" y="2383379"/>
              <a:ext cx="495157" cy="49515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 smtClean="0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24" name="Straight Arrow Connector 23"/>
            <p:cNvCxnSpPr>
              <a:stCxn id="13" idx="6"/>
              <a:endCxn id="23" idx="2"/>
            </p:cNvCxnSpPr>
            <p:nvPr/>
          </p:nvCxnSpPr>
          <p:spPr>
            <a:xfrm flipV="1">
              <a:off x="2187612" y="2630958"/>
              <a:ext cx="1096530" cy="1247928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511925" y="2383379"/>
              <a:ext cx="495157" cy="49515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 smtClean="0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402344" y="2383379"/>
              <a:ext cx="495157" cy="49515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 smtClean="0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27" name="Straight Arrow Connector 26"/>
            <p:cNvCxnSpPr>
              <a:stCxn id="26" idx="6"/>
            </p:cNvCxnSpPr>
            <p:nvPr/>
          </p:nvCxnSpPr>
          <p:spPr>
            <a:xfrm>
              <a:off x="4897501" y="2630957"/>
              <a:ext cx="627223" cy="0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775121" y="2636141"/>
              <a:ext cx="627223" cy="0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/>
          <p:cNvCxnSpPr>
            <a:stCxn id="38" idx="2"/>
          </p:cNvCxnSpPr>
          <p:nvPr/>
        </p:nvCxnSpPr>
        <p:spPr>
          <a:xfrm>
            <a:off x="5759509" y="1951975"/>
            <a:ext cx="1" cy="4319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5105043" y="1527805"/>
            <a:ext cx="1308930" cy="424170"/>
          </a:xfrm>
          <a:prstGeom prst="roundRect">
            <a:avLst/>
          </a:prstGeom>
          <a:solidFill>
            <a:srgbClr val="C3CED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E+H Serif" pitchFamily="18" charset="0"/>
              </a:rPr>
              <a:t>FeatureA</a:t>
            </a:r>
            <a:endParaRPr lang="en-US" sz="1400" b="1" dirty="0">
              <a:solidFill>
                <a:schemeClr val="tx1"/>
              </a:solidFill>
              <a:latin typeface="E+H Serif" pitchFamily="18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601302" y="2923588"/>
            <a:ext cx="1463862" cy="764915"/>
            <a:chOff x="598665" y="1079165"/>
            <a:chExt cx="1463862" cy="764915"/>
          </a:xfrm>
        </p:grpSpPr>
        <p:sp>
          <p:nvSpPr>
            <p:cNvPr id="51" name="Rectangle 50"/>
            <p:cNvSpPr/>
            <p:nvPr/>
          </p:nvSpPr>
          <p:spPr>
            <a:xfrm>
              <a:off x="598665" y="1079165"/>
              <a:ext cx="146386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TIME</a:t>
              </a:r>
              <a:endPara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766569" y="1844080"/>
              <a:ext cx="1196040" cy="0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Oval 57"/>
          <p:cNvSpPr/>
          <p:nvPr/>
        </p:nvSpPr>
        <p:spPr>
          <a:xfrm>
            <a:off x="5201282" y="3631305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59" name="Straight Arrow Connector 58"/>
          <p:cNvCxnSpPr>
            <a:stCxn id="18" idx="6"/>
            <a:endCxn id="58" idx="3"/>
          </p:cNvCxnSpPr>
          <p:nvPr/>
        </p:nvCxnSpPr>
        <p:spPr>
          <a:xfrm flipV="1">
            <a:off x="4794397" y="4053948"/>
            <a:ext cx="479399" cy="910495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6846097" y="3631304"/>
            <a:ext cx="495157" cy="4951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rgbClr val="000000"/>
              </a:solidFill>
              <a:latin typeface="E+H Serif" pitchFamily="18" charset="0"/>
            </a:endParaRPr>
          </a:p>
        </p:txBody>
      </p:sp>
      <p:cxnSp>
        <p:nvCxnSpPr>
          <p:cNvPr id="71" name="Straight Arrow Connector 70"/>
          <p:cNvCxnSpPr>
            <a:stCxn id="25" idx="6"/>
            <a:endCxn id="69" idx="1"/>
          </p:cNvCxnSpPr>
          <p:nvPr/>
        </p:nvCxnSpPr>
        <p:spPr>
          <a:xfrm>
            <a:off x="6007082" y="2630958"/>
            <a:ext cx="911529" cy="107286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8" idx="6"/>
            <a:endCxn id="69" idx="2"/>
          </p:cNvCxnSpPr>
          <p:nvPr/>
        </p:nvCxnSpPr>
        <p:spPr>
          <a:xfrm flipV="1">
            <a:off x="5696439" y="3878883"/>
            <a:ext cx="1149658" cy="1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3" idx="6"/>
            <a:endCxn id="58" idx="2"/>
          </p:cNvCxnSpPr>
          <p:nvPr/>
        </p:nvCxnSpPr>
        <p:spPr>
          <a:xfrm flipV="1">
            <a:off x="2187612" y="3878884"/>
            <a:ext cx="3013670" cy="2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81" idx="1"/>
            <a:endCxn id="69" idx="6"/>
          </p:cNvCxnSpPr>
          <p:nvPr/>
        </p:nvCxnSpPr>
        <p:spPr>
          <a:xfrm flipH="1">
            <a:off x="7341254" y="3878882"/>
            <a:ext cx="243753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7585007" y="3666797"/>
            <a:ext cx="1308930" cy="424170"/>
          </a:xfrm>
          <a:prstGeom prst="roundRect">
            <a:avLst/>
          </a:prstGeom>
          <a:solidFill>
            <a:srgbClr val="C3CED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E+H Serif" pitchFamily="18" charset="0"/>
              </a:rPr>
              <a:t>master</a:t>
            </a:r>
            <a:endParaRPr lang="en-US" sz="1400" b="1" dirty="0">
              <a:solidFill>
                <a:schemeClr val="tx1"/>
              </a:solidFill>
              <a:latin typeface="E+H Serif" pitchFamily="18" charset="0"/>
            </a:endParaRPr>
          </a:p>
        </p:txBody>
      </p:sp>
      <p:grpSp>
        <p:nvGrpSpPr>
          <p:cNvPr id="2070" name="Group 2069"/>
          <p:cNvGrpSpPr/>
          <p:nvPr/>
        </p:nvGrpSpPr>
        <p:grpSpPr>
          <a:xfrm>
            <a:off x="6946683" y="5337943"/>
            <a:ext cx="1853504" cy="573775"/>
            <a:chOff x="6271268" y="5545763"/>
            <a:chExt cx="1853504" cy="573775"/>
          </a:xfrm>
        </p:grpSpPr>
        <p:pic>
          <p:nvPicPr>
            <p:cNvPr id="93" name="Picture 4" descr="http://codereviewlib.github.io/images/codereview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1268" y="5545763"/>
              <a:ext cx="573775" cy="573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69" name="TextBox 2068"/>
            <p:cNvSpPr txBox="1"/>
            <p:nvPr/>
          </p:nvSpPr>
          <p:spPr>
            <a:xfrm>
              <a:off x="6779532" y="5617169"/>
              <a:ext cx="13452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b="1" dirty="0" smtClean="0">
                  <a:solidFill>
                    <a:schemeClr val="bg2"/>
                  </a:solidFill>
                  <a:latin typeface="E+H Serif" pitchFamily="18" charset="0"/>
                </a:rPr>
                <a:t>= REVIEW</a:t>
              </a:r>
            </a:p>
          </p:txBody>
        </p:sp>
      </p:grpSp>
      <p:grpSp>
        <p:nvGrpSpPr>
          <p:cNvPr id="2072" name="Group 2071"/>
          <p:cNvGrpSpPr/>
          <p:nvPr/>
        </p:nvGrpSpPr>
        <p:grpSpPr>
          <a:xfrm>
            <a:off x="6855899" y="4599816"/>
            <a:ext cx="1583084" cy="738127"/>
            <a:chOff x="6180484" y="4807636"/>
            <a:chExt cx="1583084" cy="738127"/>
          </a:xfrm>
        </p:grpSpPr>
        <p:pic>
          <p:nvPicPr>
            <p:cNvPr id="2071" name="Picture 8" descr="https://smartbear.com/SmartBear/media/images/product/category/icon-testin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0484" y="4807636"/>
              <a:ext cx="738127" cy="738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TextBox 96"/>
            <p:cNvSpPr txBox="1"/>
            <p:nvPr/>
          </p:nvSpPr>
          <p:spPr>
            <a:xfrm>
              <a:off x="6759767" y="4974833"/>
              <a:ext cx="10038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 b="1" dirty="0" smtClean="0">
                  <a:solidFill>
                    <a:schemeClr val="bg2"/>
                  </a:solidFill>
                  <a:latin typeface="E+H Serif" pitchFamily="18" charset="0"/>
                </a:rPr>
                <a:t>= TEST</a:t>
              </a:r>
            </a:p>
          </p:txBody>
        </p:sp>
      </p:grpSp>
      <p:pic>
        <p:nvPicPr>
          <p:cNvPr id="98" name="Picture 8" descr="https://smartbear.com/SmartBear/media/images/product/category/icon-test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302" y="4347800"/>
            <a:ext cx="738127" cy="73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https://smartbear.com/SmartBear/media/images/product/category/icon-test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242" y="2025213"/>
            <a:ext cx="738127" cy="73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8" descr="https://smartbear.com/SmartBear/media/images/product/category/icon-test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397" y="2014822"/>
            <a:ext cx="738127" cy="73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74" name="Group 2073"/>
          <p:cNvGrpSpPr/>
          <p:nvPr/>
        </p:nvGrpSpPr>
        <p:grpSpPr>
          <a:xfrm>
            <a:off x="4826666" y="4130636"/>
            <a:ext cx="654795" cy="782518"/>
            <a:chOff x="7541829" y="1937224"/>
            <a:chExt cx="654795" cy="782518"/>
          </a:xfrm>
        </p:grpSpPr>
        <p:pic>
          <p:nvPicPr>
            <p:cNvPr id="104" name="Picture 8" descr="https://smartbear.com/SmartBear/media/images/product/category/icon-testing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1839" y="1937224"/>
              <a:ext cx="404785" cy="404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4" descr="http://codereviewlib.github.io/images/codereview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1829" y="2145967"/>
              <a:ext cx="573775" cy="573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" name="Group 106"/>
          <p:cNvGrpSpPr/>
          <p:nvPr/>
        </p:nvGrpSpPr>
        <p:grpSpPr>
          <a:xfrm>
            <a:off x="6191302" y="2630957"/>
            <a:ext cx="654795" cy="782518"/>
            <a:chOff x="7541829" y="1937224"/>
            <a:chExt cx="654795" cy="782518"/>
          </a:xfrm>
        </p:grpSpPr>
        <p:pic>
          <p:nvPicPr>
            <p:cNvPr id="108" name="Picture 8" descr="https://smartbear.com/SmartBear/media/images/product/category/icon-testing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1839" y="1937224"/>
              <a:ext cx="404785" cy="404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4" descr="http://codereviewlib.github.io/images/codereview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1829" y="2145967"/>
              <a:ext cx="573775" cy="573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75" name="Left Brace 2074"/>
          <p:cNvSpPr/>
          <p:nvPr/>
        </p:nvSpPr>
        <p:spPr>
          <a:xfrm rot="5400000">
            <a:off x="4414427" y="855757"/>
            <a:ext cx="336067" cy="2700546"/>
          </a:xfrm>
          <a:prstGeom prst="leftBrace">
            <a:avLst/>
          </a:prstGeom>
          <a:ln w="12700">
            <a:solidFill>
              <a:srgbClr val="007C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4" descr="http://codereviewlib.github.io/images/code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991" y="1582327"/>
            <a:ext cx="573775" cy="57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4" descr="http://codereviewlib.github.io/images/coderevie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767" y="2426548"/>
            <a:ext cx="439288" cy="43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4" descr="http://codereviewlib.github.io/images/coderevie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235" y="2416160"/>
            <a:ext cx="439288" cy="43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http://codereviewlib.github.io/images/coderevie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681" y="2416160"/>
            <a:ext cx="439288" cy="43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24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8" grpId="0" animBg="1"/>
      <p:bldP spid="58" grpId="0" animBg="1"/>
      <p:bldP spid="69" grpId="0" animBg="1"/>
      <p:bldP spid="81" grpId="0" animBg="1"/>
      <p:bldP spid="20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practices: </a:t>
            </a:r>
            <a:r>
              <a:rPr lang="en-US" dirty="0" err="1" smtClean="0"/>
              <a:t>Gitflow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2E8F3DC-AA3D-4337-9982-0201A9636BC4}" type="slidenum">
              <a:rPr lang="en-US" smtClean="0"/>
              <a:t>7</a:t>
            </a:fld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8188745" y="3003416"/>
            <a:ext cx="694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17" name="Straight Arrow Connector 16"/>
          <p:cNvCxnSpPr>
            <a:stCxn id="10" idx="6"/>
            <a:endCxn id="6" idx="2"/>
          </p:cNvCxnSpPr>
          <p:nvPr/>
        </p:nvCxnSpPr>
        <p:spPr>
          <a:xfrm flipV="1">
            <a:off x="2055179" y="3844046"/>
            <a:ext cx="3209485" cy="800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24" idx="2"/>
          </p:cNvCxnSpPr>
          <p:nvPr/>
        </p:nvCxnSpPr>
        <p:spPr>
          <a:xfrm>
            <a:off x="5722114" y="3844047"/>
            <a:ext cx="1058811" cy="13228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410214" y="4075576"/>
            <a:ext cx="1209249" cy="745030"/>
            <a:chOff x="6410214" y="4316876"/>
            <a:chExt cx="1209249" cy="745030"/>
          </a:xfrm>
        </p:grpSpPr>
        <p:cxnSp>
          <p:nvCxnSpPr>
            <p:cNvPr id="27" name="Straight Arrow Connector 26"/>
            <p:cNvCxnSpPr>
              <a:stCxn id="28" idx="0"/>
            </p:cNvCxnSpPr>
            <p:nvPr/>
          </p:nvCxnSpPr>
          <p:spPr>
            <a:xfrm flipV="1">
              <a:off x="7014838" y="4316876"/>
              <a:ext cx="2" cy="3620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6410214" y="4678935"/>
              <a:ext cx="1209249" cy="382971"/>
            </a:xfrm>
            <a:prstGeom prst="roundRect">
              <a:avLst/>
            </a:prstGeom>
            <a:solidFill>
              <a:srgbClr val="C3CED5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  <a:latin typeface="E+H Serif" pitchFamily="18" charset="0"/>
                </a:rPr>
                <a:t>development</a:t>
              </a:r>
              <a:endParaRPr lang="en-US" sz="1400" b="1" dirty="0" smtClean="0">
                <a:solidFill>
                  <a:schemeClr val="tx1"/>
                </a:solidFill>
                <a:latin typeface="E+H Serif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055179" y="2168577"/>
            <a:ext cx="5183194" cy="1912228"/>
            <a:chOff x="2055179" y="2409877"/>
            <a:chExt cx="5183194" cy="1912228"/>
          </a:xfrm>
        </p:grpSpPr>
        <p:sp>
          <p:nvSpPr>
            <p:cNvPr id="18" name="Oval 17"/>
            <p:cNvSpPr/>
            <p:nvPr/>
          </p:nvSpPr>
          <p:spPr>
            <a:xfrm>
              <a:off x="3652161" y="3182347"/>
              <a:ext cx="457449" cy="4470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 smtClean="0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19" name="Straight Arrow Connector 18"/>
            <p:cNvCxnSpPr>
              <a:stCxn id="10" idx="6"/>
              <a:endCxn id="18" idx="2"/>
            </p:cNvCxnSpPr>
            <p:nvPr/>
          </p:nvCxnSpPr>
          <p:spPr>
            <a:xfrm flipV="1">
              <a:off x="2055179" y="3405878"/>
              <a:ext cx="1596982" cy="687468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5710290" y="3182347"/>
              <a:ext cx="457449" cy="4470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 smtClean="0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685209" y="3182347"/>
              <a:ext cx="457449" cy="4470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 smtClean="0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22" name="Straight Arrow Connector 21"/>
            <p:cNvCxnSpPr>
              <a:stCxn id="21" idx="6"/>
            </p:cNvCxnSpPr>
            <p:nvPr/>
          </p:nvCxnSpPr>
          <p:spPr>
            <a:xfrm>
              <a:off x="5142657" y="3405878"/>
              <a:ext cx="579457" cy="0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105751" y="3410559"/>
              <a:ext cx="579457" cy="0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80924" y="3875043"/>
              <a:ext cx="457449" cy="4470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 smtClean="0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26" name="Straight Arrow Connector 25"/>
            <p:cNvCxnSpPr>
              <a:stCxn id="20" idx="6"/>
              <a:endCxn id="24" idx="1"/>
            </p:cNvCxnSpPr>
            <p:nvPr/>
          </p:nvCxnSpPr>
          <p:spPr>
            <a:xfrm>
              <a:off x="6167739" y="3405878"/>
              <a:ext cx="680178" cy="534635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33" idx="2"/>
            </p:cNvCxnSpPr>
            <p:nvPr/>
          </p:nvCxnSpPr>
          <p:spPr>
            <a:xfrm>
              <a:off x="5939021" y="2792846"/>
              <a:ext cx="1" cy="3899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5334395" y="2409877"/>
              <a:ext cx="1209249" cy="382970"/>
            </a:xfrm>
            <a:prstGeom prst="roundRect">
              <a:avLst/>
            </a:prstGeom>
            <a:solidFill>
              <a:srgbClr val="C3CED5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E+H Serif" pitchFamily="18" charset="0"/>
                </a:rPr>
                <a:t>FeatureA</a:t>
              </a:r>
              <a:endParaRPr lang="en-US" sz="1000" b="1" dirty="0">
                <a:solidFill>
                  <a:schemeClr val="tx1"/>
                </a:solidFill>
                <a:latin typeface="E+H Serif" pitchFamily="18" charset="0"/>
              </a:endParaRPr>
            </a:p>
          </p:txBody>
        </p:sp>
      </p:grpSp>
      <p:cxnSp>
        <p:nvCxnSpPr>
          <p:cNvPr id="53" name="Straight Arrow Connector 52"/>
          <p:cNvCxnSpPr>
            <a:stCxn id="50" idx="6"/>
            <a:endCxn id="52" idx="2"/>
          </p:cNvCxnSpPr>
          <p:nvPr/>
        </p:nvCxnSpPr>
        <p:spPr>
          <a:xfrm>
            <a:off x="2055178" y="1935476"/>
            <a:ext cx="4725747" cy="9569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055179" y="3620515"/>
            <a:ext cx="3666934" cy="1943976"/>
            <a:chOff x="2055179" y="3861815"/>
            <a:chExt cx="3666934" cy="1943976"/>
          </a:xfrm>
        </p:grpSpPr>
        <p:sp>
          <p:nvSpPr>
            <p:cNvPr id="5" name="Oval 4"/>
            <p:cNvSpPr/>
            <p:nvPr/>
          </p:nvSpPr>
          <p:spPr>
            <a:xfrm>
              <a:off x="3423436" y="4614841"/>
              <a:ext cx="457449" cy="4470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 smtClean="0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055179" y="3861815"/>
              <a:ext cx="3666934" cy="1943976"/>
              <a:chOff x="2055179" y="3861815"/>
              <a:chExt cx="3666934" cy="1943976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264664" y="3861815"/>
                <a:ext cx="457449" cy="44706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 err="1" smtClean="0">
                  <a:solidFill>
                    <a:srgbClr val="000000"/>
                  </a:solidFill>
                  <a:latin typeface="E+H Serif" pitchFamily="18" charset="0"/>
                </a:endParaRPr>
              </a:p>
            </p:txBody>
          </p:sp>
          <p:cxnSp>
            <p:nvCxnSpPr>
              <p:cNvPr id="9" name="Straight Arrow Connector 8"/>
              <p:cNvCxnSpPr>
                <a:stCxn id="10" idx="6"/>
                <a:endCxn id="5" idx="2"/>
              </p:cNvCxnSpPr>
              <p:nvPr/>
            </p:nvCxnSpPr>
            <p:spPr>
              <a:xfrm>
                <a:off x="2055179" y="4093346"/>
                <a:ext cx="1368257" cy="745026"/>
              </a:xfrm>
              <a:prstGeom prst="straightConnector1">
                <a:avLst/>
              </a:prstGeom>
              <a:ln w="12700">
                <a:solidFill>
                  <a:srgbClr val="007CAA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>
                <a:off x="4623196" y="4614842"/>
                <a:ext cx="457449" cy="44706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 err="1" smtClean="0">
                  <a:solidFill>
                    <a:srgbClr val="000000"/>
                  </a:solidFill>
                  <a:latin typeface="E+H Serif" pitchFamily="18" charset="0"/>
                </a:endParaRPr>
              </a:p>
            </p:txBody>
          </p:sp>
          <p:cxnSp>
            <p:nvCxnSpPr>
              <p:cNvPr id="85" name="Straight Arrow Connector 84"/>
              <p:cNvCxnSpPr>
                <a:stCxn id="5" idx="6"/>
              </p:cNvCxnSpPr>
              <p:nvPr/>
            </p:nvCxnSpPr>
            <p:spPr>
              <a:xfrm>
                <a:off x="3880886" y="4838373"/>
                <a:ext cx="742310" cy="0"/>
              </a:xfrm>
              <a:prstGeom prst="straightConnector1">
                <a:avLst/>
              </a:prstGeom>
              <a:ln w="12700">
                <a:solidFill>
                  <a:srgbClr val="007CAA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84" idx="6"/>
                <a:endCxn id="6" idx="4"/>
              </p:cNvCxnSpPr>
              <p:nvPr/>
            </p:nvCxnSpPr>
            <p:spPr>
              <a:xfrm flipV="1">
                <a:off x="5080646" y="4308877"/>
                <a:ext cx="412743" cy="529497"/>
              </a:xfrm>
              <a:prstGeom prst="straightConnector1">
                <a:avLst/>
              </a:prstGeom>
              <a:ln w="12700">
                <a:solidFill>
                  <a:srgbClr val="007CAA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95" idx="0"/>
              </p:cNvCxnSpPr>
              <p:nvPr/>
            </p:nvCxnSpPr>
            <p:spPr>
              <a:xfrm flipV="1">
                <a:off x="4856665" y="5060760"/>
                <a:ext cx="2" cy="36206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ounded Rectangle 94"/>
              <p:cNvSpPr/>
              <p:nvPr/>
            </p:nvSpPr>
            <p:spPr>
              <a:xfrm>
                <a:off x="4252041" y="5422820"/>
                <a:ext cx="1209249" cy="382971"/>
              </a:xfrm>
              <a:prstGeom prst="roundRect">
                <a:avLst/>
              </a:prstGeom>
              <a:solidFill>
                <a:srgbClr val="C3CED5"/>
              </a:soli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 smtClean="0">
                    <a:solidFill>
                      <a:schemeClr val="tx1"/>
                    </a:solidFill>
                    <a:latin typeface="E+H Serif" pitchFamily="18" charset="0"/>
                  </a:rPr>
                  <a:t>FeatureB</a:t>
                </a:r>
                <a:endParaRPr lang="en-US" sz="1400" b="1" dirty="0" smtClean="0">
                  <a:solidFill>
                    <a:schemeClr val="tx1"/>
                  </a:solidFill>
                  <a:latin typeface="E+H Serif" pitchFamily="18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279651" y="1085060"/>
            <a:ext cx="1970348" cy="1233362"/>
            <a:chOff x="279651" y="1326360"/>
            <a:chExt cx="1970348" cy="1233362"/>
          </a:xfrm>
        </p:grpSpPr>
        <p:sp>
          <p:nvSpPr>
            <p:cNvPr id="60" name="TextBox 59"/>
            <p:cNvSpPr txBox="1"/>
            <p:nvPr/>
          </p:nvSpPr>
          <p:spPr>
            <a:xfrm>
              <a:off x="279651" y="1359393"/>
              <a:ext cx="6941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1597729" y="1953245"/>
              <a:ext cx="457449" cy="4470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 smtClean="0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402910" y="1326360"/>
              <a:ext cx="847089" cy="425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E+H Serif" pitchFamily="18" charset="0"/>
                </a:rPr>
                <a:t>v</a:t>
              </a:r>
              <a:r>
                <a:rPr lang="en-US" sz="2000" dirty="0" smtClean="0">
                  <a:latin typeface="E+H Serif" pitchFamily="18" charset="0"/>
                </a:rPr>
                <a:t>0.15</a:t>
              </a:r>
            </a:p>
          </p:txBody>
        </p:sp>
        <p:cxnSp>
          <p:nvCxnSpPr>
            <p:cNvPr id="100" name="Straight Arrow Connector 99"/>
            <p:cNvCxnSpPr>
              <a:endCxn id="50" idx="2"/>
            </p:cNvCxnSpPr>
            <p:nvPr/>
          </p:nvCxnSpPr>
          <p:spPr>
            <a:xfrm>
              <a:off x="1018273" y="2176777"/>
              <a:ext cx="579456" cy="0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89419" y="2146307"/>
            <a:ext cx="1765760" cy="2081158"/>
            <a:chOff x="289419" y="2387607"/>
            <a:chExt cx="1765760" cy="2081158"/>
          </a:xfrm>
        </p:grpSpPr>
        <p:sp>
          <p:nvSpPr>
            <p:cNvPr id="61" name="TextBox 60"/>
            <p:cNvSpPr txBox="1"/>
            <p:nvPr/>
          </p:nvSpPr>
          <p:spPr>
            <a:xfrm>
              <a:off x="289419" y="3268436"/>
              <a:ext cx="9710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597730" y="3869815"/>
              <a:ext cx="457449" cy="4470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 smtClean="0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71" name="Straight Arrow Connector 70"/>
            <p:cNvCxnSpPr>
              <a:stCxn id="50" idx="4"/>
              <a:endCxn id="10" idx="0"/>
            </p:cNvCxnSpPr>
            <p:nvPr/>
          </p:nvCxnSpPr>
          <p:spPr>
            <a:xfrm>
              <a:off x="1826454" y="2387607"/>
              <a:ext cx="1" cy="1482208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endCxn id="10" idx="2"/>
            </p:cNvCxnSpPr>
            <p:nvPr/>
          </p:nvCxnSpPr>
          <p:spPr>
            <a:xfrm>
              <a:off x="1018273" y="4093346"/>
              <a:ext cx="579457" cy="0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591295" y="1157606"/>
            <a:ext cx="2291602" cy="2463437"/>
            <a:chOff x="6591295" y="1398906"/>
            <a:chExt cx="2291602" cy="2463437"/>
          </a:xfrm>
        </p:grpSpPr>
        <p:sp>
          <p:nvSpPr>
            <p:cNvPr id="81" name="TextBox 80"/>
            <p:cNvSpPr txBox="1"/>
            <p:nvPr/>
          </p:nvSpPr>
          <p:spPr>
            <a:xfrm>
              <a:off x="8188745" y="1432407"/>
              <a:ext cx="6941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6780924" y="1962815"/>
              <a:ext cx="457449" cy="4470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 smtClean="0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cxnSp>
          <p:nvCxnSpPr>
            <p:cNvPr id="63" name="Straight Arrow Connector 62"/>
            <p:cNvCxnSpPr>
              <a:stCxn id="24" idx="0"/>
              <a:endCxn id="52" idx="4"/>
            </p:cNvCxnSpPr>
            <p:nvPr/>
          </p:nvCxnSpPr>
          <p:spPr>
            <a:xfrm flipV="1">
              <a:off x="7009649" y="2409877"/>
              <a:ext cx="0" cy="1452466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6591295" y="1398906"/>
              <a:ext cx="847089" cy="425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E+H Serif" pitchFamily="18" charset="0"/>
                </a:rPr>
                <a:t>v0.16</a:t>
              </a:r>
            </a:p>
          </p:txBody>
        </p:sp>
        <p:cxnSp>
          <p:nvCxnSpPr>
            <p:cNvPr id="107" name="Straight Arrow Connector 106"/>
            <p:cNvCxnSpPr>
              <a:stCxn id="52" idx="6"/>
            </p:cNvCxnSpPr>
            <p:nvPr/>
          </p:nvCxnSpPr>
          <p:spPr>
            <a:xfrm>
              <a:off x="7238374" y="2186346"/>
              <a:ext cx="670817" cy="0"/>
            </a:xfrm>
            <a:prstGeom prst="straightConnector1">
              <a:avLst/>
            </a:prstGeom>
            <a:ln w="12700">
              <a:solidFill>
                <a:srgbClr val="007C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Straight Arrow Connector 110"/>
          <p:cNvCxnSpPr>
            <a:stCxn id="24" idx="6"/>
          </p:cNvCxnSpPr>
          <p:nvPr/>
        </p:nvCxnSpPr>
        <p:spPr>
          <a:xfrm>
            <a:off x="7238374" y="3857275"/>
            <a:ext cx="743671" cy="0"/>
          </a:xfrm>
          <a:prstGeom prst="straightConnector1">
            <a:avLst/>
          </a:prstGeom>
          <a:ln w="12700">
            <a:solidFill>
              <a:srgbClr val="007C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8" descr="https://smartbear.com/SmartBear/media/images/product/category/icon-test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171" y="2634088"/>
            <a:ext cx="509684" cy="50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https://smartbear.com/SmartBear/media/images/product/category/icon-test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229" y="2398162"/>
            <a:ext cx="509684" cy="50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8" descr="https://smartbear.com/SmartBear/media/images/product/category/icon-test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582" y="2406566"/>
            <a:ext cx="509684" cy="50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/>
          <p:cNvSpPr/>
          <p:nvPr/>
        </p:nvSpPr>
        <p:spPr>
          <a:xfrm>
            <a:off x="747445" y="5294490"/>
            <a:ext cx="5605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+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08001" y="5556100"/>
            <a:ext cx="2284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E+H Serif" pitchFamily="18" charset="0"/>
              </a:rPr>
              <a:t>Fit for CI and Agile</a:t>
            </a:r>
          </a:p>
        </p:txBody>
      </p:sp>
    </p:spTree>
    <p:extLst>
      <p:ext uri="{BB962C8B-B14F-4D97-AF65-F5344CB8AC3E}">
        <p14:creationId xmlns:p14="http://schemas.microsoft.com/office/powerpoint/2010/main" val="80209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1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56" grpId="0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Tooling: local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76081562-AB1D-4535-809E-63725A5E7976}" type="slidenum">
              <a:rPr lang="en-US" smtClean="0"/>
              <a:t>8</a:t>
            </a:fld>
            <a:endParaRPr lang="en-US" dirty="0"/>
          </a:p>
        </p:txBody>
      </p:sp>
      <p:pic>
        <p:nvPicPr>
          <p:cNvPr id="3074" name="Picture 2" descr="https://i.ytimg.com/vi/jLOeS8dZTUM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1495426"/>
            <a:ext cx="2658532" cy="149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blog.tighten.co/assets/img/tools-source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1509714"/>
            <a:ext cx="3404004" cy="166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syntevo.com/smartgit/img/home-smartgi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3929063"/>
            <a:ext cx="1778000" cy="127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tower-website-ftkdppxp1xaznovg.netdna-ssl.com/assets/img/tower_app_icon_512x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300" y="3471863"/>
            <a:ext cx="1733850" cy="180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aztechbeat.com/wp-content/uploads/2015/10/Keith-the-Kraken-300x26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62" y="3815091"/>
            <a:ext cx="1882775" cy="166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712663" y="5256440"/>
            <a:ext cx="5605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+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3219" y="5518050"/>
            <a:ext cx="7231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E+H Serif" pitchFamily="18" charset="0"/>
              </a:rPr>
              <a:t>Anyone can use what they like. Essence and data are the same!</a:t>
            </a:r>
          </a:p>
        </p:txBody>
      </p:sp>
    </p:spTree>
    <p:extLst>
      <p:ext uri="{BB962C8B-B14F-4D97-AF65-F5344CB8AC3E}">
        <p14:creationId xmlns:p14="http://schemas.microsoft.com/office/powerpoint/2010/main" val="107624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00312 -0.338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169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07407E-6 L 0.00937 0.3097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1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Tooling: server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Andrey Dodonov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76081562-AB1D-4535-809E-63725A5E7976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AutoShape 2" descr="Image result for bitbuck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Image result for bitbucke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Image result for bitbucke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Image result for bitbucke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7" name="Picture 9" descr="D:\Users\i00109058\Downloads\bitbucket_rgb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756909"/>
            <a:ext cx="2732567" cy="60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http://www.aha.io/assets/integration_logos/github-bb449e0ffbacbcb7f9c703db85b1cf0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785" y="1247775"/>
            <a:ext cx="4753934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https://forum.gitlab.com/uploads/default/original/1X/277d9badcbd723e913b3a41e64e8d2f3d2c8059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3903833"/>
            <a:ext cx="3349626" cy="119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https://media.licdn.com/media/p/8/005/05a/263/19096a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3" y="3970705"/>
            <a:ext cx="3330606" cy="112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712663" y="5043110"/>
            <a:ext cx="5605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+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73219" y="5304720"/>
            <a:ext cx="4293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E+H Serif" pitchFamily="18" charset="0"/>
              </a:rPr>
              <a:t>Trivial to move repo between servers</a:t>
            </a:r>
          </a:p>
        </p:txBody>
      </p:sp>
    </p:spTree>
    <p:extLst>
      <p:ext uri="{BB962C8B-B14F-4D97-AF65-F5344CB8AC3E}">
        <p14:creationId xmlns:p14="http://schemas.microsoft.com/office/powerpoint/2010/main" val="191664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48148E-6 L -0.00938 0.347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1736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48148E-6 L 0.00521 -0.3388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EH1207"/>
  <p:tag name="LANGUAGE" val="1"/>
  <p:tag name="LOGOOPTIMIZATION" val="0"/>
  <p:tag name="CLASSIFICATIO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Hider"/>
</p:tagLst>
</file>

<file path=ppt/theme/theme1.xml><?xml version="1.0" encoding="utf-8"?>
<a:theme xmlns:a="http://schemas.openxmlformats.org/drawingml/2006/main" name="E+H_OnScreen">
  <a:themeElements>
    <a:clrScheme name="E+H">
      <a:dk1>
        <a:srgbClr val="000000"/>
      </a:dk1>
      <a:lt1>
        <a:srgbClr val="FFFFFF"/>
      </a:lt1>
      <a:dk2>
        <a:srgbClr val="506671"/>
      </a:dk2>
      <a:lt2>
        <a:srgbClr val="009EE3"/>
      </a:lt2>
      <a:accent1>
        <a:srgbClr val="AED3E7"/>
      </a:accent1>
      <a:accent2>
        <a:srgbClr val="007CAA"/>
      </a:accent2>
      <a:accent3>
        <a:srgbClr val="00597A"/>
      </a:accent3>
      <a:accent4>
        <a:srgbClr val="009EE3"/>
      </a:accent4>
      <a:accent5>
        <a:srgbClr val="7B0040"/>
      </a:accent5>
      <a:accent6>
        <a:srgbClr val="506671"/>
      </a:accent6>
      <a:hlink>
        <a:srgbClr val="009EE3"/>
      </a:hlink>
      <a:folHlink>
        <a:srgbClr val="8FA2AC"/>
      </a:folHlink>
    </a:clrScheme>
    <a:fontScheme name="E+H Serif">
      <a:majorFont>
        <a:latin typeface="E+H Serif"/>
        <a:ea typeface=""/>
        <a:cs typeface=""/>
      </a:majorFont>
      <a:minorFont>
        <a:latin typeface="E+H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CAA"/>
        </a:solidFill>
        <a:ln>
          <a:noFill/>
        </a:ln>
      </a:spPr>
      <a:bodyPr rtlCol="0" anchor="ctr"/>
      <a:lstStyle>
        <a:defPPr algn="ctr">
          <a:defRPr sz="2000" dirty="0" err="1" smtClean="0">
            <a:solidFill>
              <a:srgbClr val="000000"/>
            </a:solidFill>
            <a:latin typeface="E+H Serif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007CAA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err="1" smtClean="0">
            <a:latin typeface="E+H Serif" pitchFamily="18" charset="0"/>
          </a:defRPr>
        </a:defPPr>
      </a:lstStyle>
    </a:txDef>
  </a:objectDefaults>
  <a:extraClrSchemeLst>
    <a:extraClrScheme>
      <a:clrScheme name="Endress+Hauser">
        <a:dk1>
          <a:srgbClr val="000000"/>
        </a:dk1>
        <a:lt1>
          <a:srgbClr val="FFFFFF"/>
        </a:lt1>
        <a:dk2>
          <a:srgbClr val="506671"/>
        </a:dk2>
        <a:lt2>
          <a:srgbClr val="009EE3"/>
        </a:lt2>
        <a:accent1>
          <a:srgbClr val="AED3E7"/>
        </a:accent1>
        <a:accent2>
          <a:srgbClr val="007CAA"/>
        </a:accent2>
        <a:accent3>
          <a:srgbClr val="00597A"/>
        </a:accent3>
        <a:accent4>
          <a:srgbClr val="009EE3"/>
        </a:accent4>
        <a:accent5>
          <a:srgbClr val="7B0040"/>
        </a:accent5>
        <a:accent6>
          <a:srgbClr val="506671"/>
        </a:accent6>
        <a:hlink>
          <a:srgbClr val="009EE3"/>
        </a:hlink>
        <a:folHlink>
          <a:srgbClr val="8FA2AC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+H Serif">
      <a:majorFont>
        <a:latin typeface="E+H Serif"/>
        <a:ea typeface=""/>
        <a:cs typeface="E+H Serif Asia_ME"/>
      </a:majorFont>
      <a:minorFont>
        <a:latin typeface="E+H Serif"/>
        <a:ea typeface=""/>
        <a:cs typeface="E+H Serif Asia_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E+H Serif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E+H Serif" pitchFamily="18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+H Serif">
      <a:majorFont>
        <a:latin typeface="E+H Serif"/>
        <a:ea typeface=""/>
        <a:cs typeface="E+H Serif Asia_ME"/>
      </a:majorFont>
      <a:minorFont>
        <a:latin typeface="E+H Serif"/>
        <a:ea typeface=""/>
        <a:cs typeface="E+H Serif Asia_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E+H Serif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E+H Serif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784</Words>
  <Application>Microsoft Office PowerPoint</Application>
  <PresentationFormat>On-screen Show (4:3)</PresentationFormat>
  <Paragraphs>165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E+H_OnScreen</vt:lpstr>
      <vt:lpstr>GIT</vt:lpstr>
      <vt:lpstr>What is it?</vt:lpstr>
      <vt:lpstr>         Centralized            vs                   Distributed</vt:lpstr>
      <vt:lpstr>What “distributed” means for us?</vt:lpstr>
      <vt:lpstr>Branching model</vt:lpstr>
      <vt:lpstr>Developing in parallel</vt:lpstr>
      <vt:lpstr>Best practices: Gitflow</vt:lpstr>
      <vt:lpstr>Tooling: local </vt:lpstr>
      <vt:lpstr>Tooling: server</vt:lpstr>
      <vt:lpstr>Pros and cons</vt:lpstr>
      <vt:lpstr>If it is so nice, who uses it?</vt:lpstr>
      <vt:lpstr>Appendix A</vt:lpstr>
      <vt:lpstr>Appendix B</vt:lpstr>
      <vt:lpstr>Appendix C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Andrey Dodonov</dc:creator>
  <cp:lastModifiedBy>Andrey Dodonov</cp:lastModifiedBy>
  <cp:revision>45</cp:revision>
  <dcterms:created xsi:type="dcterms:W3CDTF">2012-12-11T12:14:36Z</dcterms:created>
  <dcterms:modified xsi:type="dcterms:W3CDTF">2016-09-26T11:47:29Z</dcterms:modified>
</cp:coreProperties>
</file>