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346" r:id="rId3"/>
    <p:sldId id="502" r:id="rId4"/>
    <p:sldId id="521" r:id="rId5"/>
    <p:sldId id="535" r:id="rId6"/>
    <p:sldId id="522" r:id="rId7"/>
    <p:sldId id="523" r:id="rId8"/>
  </p:sldIdLst>
  <p:sldSz cx="9144000" cy="6858000" type="screen4x3"/>
  <p:notesSz cx="7099300" cy="1023461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D0"/>
    <a:srgbClr val="6095CA"/>
    <a:srgbClr val="B2B2B2"/>
    <a:srgbClr val="FF0000"/>
    <a:srgbClr val="DDDDDD"/>
    <a:srgbClr val="FF9933"/>
    <a:srgbClr val="CC99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79682" autoAdjust="0"/>
  </p:normalViewPr>
  <p:slideViewPr>
    <p:cSldViewPr>
      <p:cViewPr varScale="1">
        <p:scale>
          <a:sx n="115" d="100"/>
          <a:sy n="115" d="100"/>
        </p:scale>
        <p:origin x="1560" y="102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6E4BE81-5EF3-479A-9A7C-A712BF9B92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9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75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27" y="0"/>
            <a:ext cx="3076473" cy="512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52" y="4861769"/>
            <a:ext cx="5206596" cy="460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901"/>
            <a:ext cx="3076475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27" y="9721901"/>
            <a:ext cx="3076473" cy="5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5" tIns="47282" rIns="94565" bIns="47282" numCol="1" anchor="b" anchorCtr="0" compatLnSpc="1">
            <a:prstTxWarp prst="textNoShape">
              <a:avLst/>
            </a:prstTxWarp>
          </a:bodyPr>
          <a:lstStyle>
            <a:lvl1pPr algn="r" defTabSz="945396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B30816A-BEEE-42D3-A466-AFB4EBC600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0667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89B7D-807A-4A74-B38C-814DD3D7887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5EE0C-E470-49D7-84F5-18F5D43119DD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5EE0C-E470-49D7-84F5-18F5D43119DD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4D88F-72CA-40DF-A55A-AB64E9621B1F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C19A8-293E-4EA7-B358-5C43AD9FE3A4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98513"/>
            <a:ext cx="5116512" cy="383698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013" y="4840475"/>
            <a:ext cx="5209917" cy="4596403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491C4A6-7ED6-4AB6-A716-CB76B96010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C54077A-2109-4270-9096-E5246A0002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691EB6D-A5F5-4102-848B-FE8B80EA97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380DEF-C882-419F-8329-04302D9343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D365F3C-673D-479B-9D30-9564BF04AB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10DE312-BD4A-4E99-A804-F12F299743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5A9E110-0464-45DA-A61C-D998EA10F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5B8E7A88-EA6D-4214-94DF-09D70BD8C6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73DC5510-BEF9-4FEE-A03D-E9DF4F4E6B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06A2191-08B9-4843-BA75-06B0E80B4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68963570-71A9-447F-9D7D-185CDC0762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 smtClean="0">
                <a:solidFill>
                  <a:schemeClr val="accent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90DCE4E3-7BEC-4291-A7F0-0110A7FAE9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33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069" descr="컴퓨터과학과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875" y="6542088"/>
            <a:ext cx="8778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0" descr="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9875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4140200" y="5516563"/>
            <a:ext cx="4681538" cy="56630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ko-KR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2022</a:t>
            </a: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년 </a:t>
            </a: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가을학기</a:t>
            </a:r>
            <a:endParaRPr lang="en-US" altLang="ko-KR" sz="1400" b="0" dirty="0" smtClean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algn="r" fontAlgn="base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ko-KR" altLang="en-US" sz="14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강원대학교 컴퓨터공학과 최미정</a:t>
            </a:r>
            <a:endParaRPr lang="ko-KR" altLang="en-US" sz="14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323529" y="1920242"/>
            <a:ext cx="8498210" cy="196977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C </a:t>
            </a:r>
            <a:r>
              <a:rPr lang="ko-KR" altLang="en-US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프로그래밍 </a:t>
            </a:r>
            <a:endParaRPr lang="en-US" altLang="ko-KR" sz="4000" b="0" dirty="0" smtClean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en-US" altLang="ko-KR" sz="40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(C Programming) </a:t>
            </a:r>
            <a:endParaRPr lang="en-US" altLang="ko-KR" sz="4000" b="0" dirty="0">
              <a:effectLst>
                <a:outerShdw blurRad="38100" dist="38100" dir="2700000" algn="tl">
                  <a:srgbClr val="C0C0C0"/>
                </a:outerShdw>
              </a:effectLst>
              <a:ea typeface="HY헤드라인M" pitchFamily="18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  <a:defRPr/>
            </a:pPr>
            <a:r>
              <a:rPr lang="en-US" altLang="ko-KR" sz="40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  <a:sym typeface="Symbol" pitchFamily="18" charset="2"/>
              </a:rPr>
              <a:t></a:t>
            </a:r>
            <a:r>
              <a:rPr lang="en-US" altLang="ko-KR" sz="40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 </a:t>
            </a:r>
            <a:r>
              <a:rPr lang="ko-KR" altLang="en-US" sz="40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개요 </a:t>
            </a:r>
            <a:r>
              <a:rPr lang="en-US" altLang="ko-KR" sz="4000" b="0" dirty="0"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(Overview)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8AEC989E-555E-4E55-9F3C-343127921532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815974" y="163513"/>
            <a:ext cx="512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C </a:t>
            </a:r>
            <a:r>
              <a:rPr lang="ko-KR" altLang="en-US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프로그래밍 </a:t>
            </a: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개요 및 응용 분야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23850" y="936625"/>
            <a:ext cx="8569325" cy="38214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과목 개요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기본적인 </a:t>
            </a:r>
            <a:r>
              <a:rPr lang="en-US" altLang="ko-KR" b="0" dirty="0" smtClean="0">
                <a:ea typeface="HY헤드라인M" pitchFamily="18" charset="-127"/>
              </a:rPr>
              <a:t>C</a:t>
            </a:r>
            <a:r>
              <a:rPr lang="ko-KR" altLang="en-US" b="0" dirty="0" smtClean="0">
                <a:ea typeface="HY헤드라인M" pitchFamily="18" charset="-127"/>
              </a:rPr>
              <a:t>언어 문법과 프로그래밍 방법론을 이해하고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어플리케이션을 개발할 수 있는 능력을 키운다</a:t>
            </a:r>
            <a:r>
              <a:rPr lang="en-US" altLang="ko-KR" b="0" dirty="0" smtClean="0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이론 수업과 과제 및 실습 수업을 통해 </a:t>
            </a:r>
            <a:r>
              <a:rPr lang="en-US" altLang="ko-KR" b="0" dirty="0" smtClean="0">
                <a:ea typeface="HY헤드라인M" pitchFamily="18" charset="-127"/>
              </a:rPr>
              <a:t>C </a:t>
            </a:r>
            <a:r>
              <a:rPr lang="ko-KR" altLang="en-US" b="0" dirty="0" smtClean="0">
                <a:ea typeface="HY헤드라인M" pitchFamily="18" charset="-127"/>
              </a:rPr>
              <a:t>프로그램을 작성할 수 있다</a:t>
            </a:r>
            <a:r>
              <a:rPr lang="en-US" altLang="ko-KR" b="0" dirty="0" smtClean="0">
                <a:ea typeface="HY헤드라인M" pitchFamily="18" charset="-127"/>
              </a:rPr>
              <a:t>.  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ko-KR" altLang="en-US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과목 목표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ea typeface="HY헤드라인M" pitchFamily="18" charset="-127"/>
              </a:rPr>
              <a:t>C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ko-KR" altLang="en-US" b="0" dirty="0">
                <a:ea typeface="HY헤드라인M" pitchFamily="18" charset="-127"/>
              </a:rPr>
              <a:t>프로그래밍을 통해 프로그램을 효율적으로 작성할 수 있는 알고리즘의 필요성을 이해하고 알고리즘을 작성할 수 있는 기본을 다진다</a:t>
            </a:r>
            <a:r>
              <a:rPr lang="en-US" altLang="ko-KR" b="0" dirty="0">
                <a:ea typeface="HY헤드라인M" pitchFamily="18" charset="-127"/>
              </a:rPr>
              <a:t>. </a:t>
            </a:r>
            <a:endParaRPr lang="en-US" altLang="ko-KR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b="0" dirty="0" smtClean="0">
                <a:ea typeface="HY헤드라인M" pitchFamily="18" charset="-127"/>
              </a:rPr>
              <a:t>C </a:t>
            </a:r>
            <a:r>
              <a:rPr lang="ko-KR" altLang="en-US" b="0" dirty="0" smtClean="0">
                <a:ea typeface="HY헤드라인M" pitchFamily="18" charset="-127"/>
              </a:rPr>
              <a:t>프로그래밍 기법을 통해 문제의 입력과 출력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해결하는 알고리즘을 작성하고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이를 통해 문제 해결 능력을 키운다</a:t>
            </a:r>
            <a:r>
              <a:rPr lang="en-US" altLang="ko-KR" b="0" dirty="0" smtClean="0">
                <a:ea typeface="HY헤드라인M" pitchFamily="18" charset="-127"/>
              </a:rPr>
              <a:t>. </a:t>
            </a:r>
            <a:endParaRPr lang="en-US" altLang="ko-KR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본 </a:t>
            </a:r>
            <a:r>
              <a:rPr lang="ko-KR" altLang="en-US" b="0" dirty="0">
                <a:ea typeface="HY헤드라인M" pitchFamily="18" charset="-127"/>
              </a:rPr>
              <a:t>과목에서는 </a:t>
            </a:r>
            <a:r>
              <a:rPr lang="en-US" altLang="ko-KR" b="0" dirty="0" smtClean="0">
                <a:ea typeface="HY헤드라인M" pitchFamily="18" charset="-127"/>
              </a:rPr>
              <a:t>C</a:t>
            </a:r>
            <a:r>
              <a:rPr lang="ko-KR" altLang="en-US" b="0" dirty="0" smtClean="0">
                <a:ea typeface="HY헤드라인M" pitchFamily="18" charset="-127"/>
              </a:rPr>
              <a:t>언어를 습득하는 것 이외에 컴퓨터 소프트웨어 전공자로서 문제 해결 능력과 논리적인 사고를 함양하는 것을 목표로 한다</a:t>
            </a:r>
            <a:r>
              <a:rPr lang="en-US" altLang="ko-KR" b="0" dirty="0" smtClean="0">
                <a:ea typeface="HY헤드라인M" pitchFamily="18" charset="-127"/>
              </a:rPr>
              <a:t>. </a:t>
            </a:r>
            <a:endParaRPr lang="en-US" altLang="ko-KR" sz="2000" b="0" dirty="0">
              <a:solidFill>
                <a:schemeClr val="accent2"/>
              </a:solidFill>
              <a:ea typeface="HY헤드라인M" pitchFamily="18" charset="-127"/>
            </a:endParaRPr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7074069" y="475360"/>
            <a:ext cx="19794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</a:t>
            </a:r>
            <a:r>
              <a:rPr lang="en-US" altLang="ko-KR" sz="1200" b="0" dirty="0" smtClean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C Programming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4BFA8718-2B96-43DE-80DB-1C53305DFC2D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3851" y="908720"/>
            <a:ext cx="8280598" cy="2688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강의 </a:t>
            </a:r>
            <a:r>
              <a:rPr lang="ko-KR" altLang="en-US" sz="2000" b="0" dirty="0">
                <a:ea typeface="HY헤드라인M" pitchFamily="18" charset="-127"/>
              </a:rPr>
              <a:t>시간 및 담당 교수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강의 시간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 smtClean="0">
                <a:ea typeface="HY헤드라인M" pitchFamily="18" charset="-127"/>
              </a:rPr>
              <a:t>화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수 </a:t>
            </a:r>
            <a:r>
              <a:rPr lang="en-US" altLang="ko-KR" b="0" dirty="0" smtClean="0">
                <a:ea typeface="HY헤드라인M" pitchFamily="18" charset="-127"/>
              </a:rPr>
              <a:t>15:00~16:50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강의실</a:t>
            </a:r>
            <a:r>
              <a:rPr lang="en-US" altLang="ko-KR" b="0" dirty="0" smtClean="0">
                <a:ea typeface="HY헤드라인M" pitchFamily="18" charset="-127"/>
              </a:rPr>
              <a:t>: </a:t>
            </a:r>
            <a:r>
              <a:rPr lang="ko-KR" altLang="en-US" b="0" dirty="0" smtClean="0">
                <a:ea typeface="HY헤드라인M" pitchFamily="18" charset="-127"/>
              </a:rPr>
              <a:t>이론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err="1" smtClean="0">
                <a:ea typeface="HY헤드라인M" pitchFamily="18" charset="-127"/>
              </a:rPr>
              <a:t>한빛관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411</a:t>
            </a:r>
            <a:r>
              <a:rPr lang="ko-KR" altLang="en-US" b="0" dirty="0" smtClean="0">
                <a:ea typeface="HY헤드라인M" pitchFamily="18" charset="-127"/>
              </a:rPr>
              <a:t>호</a:t>
            </a:r>
            <a:r>
              <a:rPr lang="en-US" altLang="ko-KR" b="0" dirty="0" smtClean="0">
                <a:ea typeface="HY헤드라인M" pitchFamily="18" charset="-127"/>
              </a:rPr>
              <a:t>), </a:t>
            </a:r>
            <a:r>
              <a:rPr lang="ko-KR" altLang="en-US" b="0" dirty="0" smtClean="0">
                <a:ea typeface="HY헤드라인M" pitchFamily="18" charset="-127"/>
              </a:rPr>
              <a:t>실습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err="1" smtClean="0">
                <a:ea typeface="HY헤드라인M" pitchFamily="18" charset="-127"/>
              </a:rPr>
              <a:t>한빛관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309</a:t>
            </a:r>
            <a:r>
              <a:rPr lang="ko-KR" altLang="en-US" b="0" dirty="0" smtClean="0">
                <a:ea typeface="HY헤드라인M" pitchFamily="18" charset="-127"/>
              </a:rPr>
              <a:t>호</a:t>
            </a:r>
            <a:r>
              <a:rPr lang="en-US" altLang="ko-KR" b="0" dirty="0" smtClean="0">
                <a:ea typeface="HY헤드라인M" pitchFamily="18" charset="-127"/>
              </a:rPr>
              <a:t>) </a:t>
            </a:r>
            <a:endParaRPr lang="en-US" altLang="ko-KR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담당 교수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 smtClean="0">
                <a:ea typeface="HY헤드라인M" pitchFamily="18" charset="-127"/>
              </a:rPr>
              <a:t>최미정 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err="1" smtClean="0">
                <a:ea typeface="HY헤드라인M" pitchFamily="18" charset="-127"/>
              </a:rPr>
              <a:t>한빛관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305</a:t>
            </a:r>
            <a:r>
              <a:rPr lang="ko-KR" altLang="en-US" b="0" dirty="0" smtClean="0">
                <a:ea typeface="HY헤드라인M" pitchFamily="18" charset="-127"/>
              </a:rPr>
              <a:t>호</a:t>
            </a:r>
            <a:r>
              <a:rPr lang="en-US" altLang="ko-KR" b="0" dirty="0" smtClean="0">
                <a:ea typeface="HY헤드라인M" pitchFamily="18" charset="-127"/>
              </a:rPr>
              <a:t>, x8442, mjchoi@kangwon.ac.kr)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강의 교재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교재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 err="1" smtClean="0">
                <a:ea typeface="HY헤드라인M" pitchFamily="18" charset="-127"/>
              </a:rPr>
              <a:t>천인국</a:t>
            </a:r>
            <a:r>
              <a:rPr lang="ko-KR" altLang="en-US" b="0" dirty="0" smtClean="0">
                <a:ea typeface="HY헤드라인M" pitchFamily="18" charset="-127"/>
              </a:rPr>
              <a:t> 저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쉽게 </a:t>
            </a:r>
            <a:r>
              <a:rPr lang="ko-KR" altLang="en-US" b="0" dirty="0" err="1" smtClean="0">
                <a:ea typeface="HY헤드라인M" pitchFamily="18" charset="-127"/>
              </a:rPr>
              <a:t>풀어쓴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en-US" altLang="ko-KR" b="0" dirty="0" smtClean="0">
                <a:ea typeface="HY헤드라인M" pitchFamily="18" charset="-127"/>
              </a:rPr>
              <a:t>C</a:t>
            </a:r>
            <a:r>
              <a:rPr lang="ko-KR" altLang="en-US" b="0" dirty="0" smtClean="0">
                <a:ea typeface="HY헤드라인M" pitchFamily="18" charset="-127"/>
              </a:rPr>
              <a:t>언어 익스프레스 수정판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smtClean="0">
                <a:ea typeface="HY헤드라인M" pitchFamily="18" charset="-127"/>
              </a:rPr>
              <a:t>개정판 </a:t>
            </a:r>
            <a:r>
              <a:rPr lang="en-US" altLang="ko-KR" b="0" dirty="0" smtClean="0">
                <a:ea typeface="HY헤드라인M" pitchFamily="18" charset="-127"/>
              </a:rPr>
              <a:t>3</a:t>
            </a:r>
            <a:r>
              <a:rPr lang="ko-KR" altLang="en-US" b="0" dirty="0" smtClean="0">
                <a:ea typeface="HY헤드라인M" pitchFamily="18" charset="-127"/>
              </a:rPr>
              <a:t>판</a:t>
            </a:r>
            <a:r>
              <a:rPr lang="en-US" altLang="ko-KR" b="0" dirty="0" smtClean="0">
                <a:ea typeface="HY헤드라인M" pitchFamily="18" charset="-127"/>
              </a:rPr>
              <a:t>), </a:t>
            </a:r>
            <a:r>
              <a:rPr lang="ko-KR" altLang="en-US" b="0" dirty="0" err="1" smtClean="0">
                <a:ea typeface="HY헤드라인M" pitchFamily="18" charset="-127"/>
              </a:rPr>
              <a:t>생능출판사</a:t>
            </a:r>
            <a:r>
              <a:rPr lang="en-US" altLang="ko-KR" b="0" dirty="0" smtClean="0">
                <a:ea typeface="HY헤드라인M" pitchFamily="18" charset="-127"/>
              </a:rPr>
              <a:t>, 2018</a:t>
            </a:r>
            <a:r>
              <a:rPr lang="ko-KR" altLang="en-US" b="0" dirty="0" smtClean="0">
                <a:ea typeface="HY헤드라인M" pitchFamily="18" charset="-127"/>
              </a:rPr>
              <a:t>년 </a:t>
            </a:r>
            <a:r>
              <a:rPr lang="en-US" altLang="ko-KR" b="0" dirty="0" smtClean="0">
                <a:ea typeface="HY헤드라인M" pitchFamily="18" charset="-127"/>
              </a:rPr>
              <a:t>8</a:t>
            </a:r>
            <a:r>
              <a:rPr lang="ko-KR" altLang="en-US" b="0" dirty="0" smtClean="0">
                <a:ea typeface="HY헤드라인M" pitchFamily="18" charset="-127"/>
              </a:rPr>
              <a:t>월 </a:t>
            </a:r>
            <a:endParaRPr lang="ko-KR" altLang="en-US" b="0" dirty="0">
              <a:ea typeface="HY헤드라인M" pitchFamily="18" charset="-127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074069" y="475360"/>
            <a:ext cx="19794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C Programming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4BFA8718-2B96-43DE-80DB-1C53305DFC2D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</a:t>
            </a:r>
            <a:r>
              <a:rPr lang="en-US" altLang="ko-KR" sz="2400" b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)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23850" y="936625"/>
            <a:ext cx="8569325" cy="26888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강의 시간 및 담당 교수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강의 시간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>
                <a:ea typeface="HY헤드라인M" pitchFamily="18" charset="-127"/>
              </a:rPr>
              <a:t>화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수 </a:t>
            </a:r>
            <a:r>
              <a:rPr lang="en-US" altLang="ko-KR" b="0" dirty="0">
                <a:ea typeface="HY헤드라인M" pitchFamily="18" charset="-127"/>
              </a:rPr>
              <a:t>15:00~16:50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강의실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>
                <a:ea typeface="HY헤드라인M" pitchFamily="18" charset="-127"/>
              </a:rPr>
              <a:t>이론</a:t>
            </a:r>
            <a:r>
              <a:rPr lang="en-US" altLang="ko-KR" b="0" dirty="0">
                <a:ea typeface="HY헤드라인M" pitchFamily="18" charset="-127"/>
              </a:rPr>
              <a:t>(</a:t>
            </a:r>
            <a:r>
              <a:rPr lang="ko-KR" altLang="en-US" b="0" dirty="0" err="1">
                <a:ea typeface="HY헤드라인M" pitchFamily="18" charset="-127"/>
              </a:rPr>
              <a:t>한빛관</a:t>
            </a:r>
            <a:r>
              <a:rPr lang="ko-KR" altLang="en-US" b="0" dirty="0">
                <a:ea typeface="HY헤드라인M" pitchFamily="18" charset="-127"/>
              </a:rPr>
              <a:t> </a:t>
            </a:r>
            <a:r>
              <a:rPr lang="en-US" altLang="ko-KR" b="0" dirty="0">
                <a:ea typeface="HY헤드라인M" pitchFamily="18" charset="-127"/>
              </a:rPr>
              <a:t>411</a:t>
            </a:r>
            <a:r>
              <a:rPr lang="ko-KR" altLang="en-US" b="0" dirty="0">
                <a:ea typeface="HY헤드라인M" pitchFamily="18" charset="-127"/>
              </a:rPr>
              <a:t>호</a:t>
            </a:r>
            <a:r>
              <a:rPr lang="en-US" altLang="ko-KR" b="0" dirty="0">
                <a:ea typeface="HY헤드라인M" pitchFamily="18" charset="-127"/>
              </a:rPr>
              <a:t>), </a:t>
            </a:r>
            <a:r>
              <a:rPr lang="ko-KR" altLang="en-US" b="0" dirty="0">
                <a:ea typeface="HY헤드라인M" pitchFamily="18" charset="-127"/>
              </a:rPr>
              <a:t>실습</a:t>
            </a:r>
            <a:r>
              <a:rPr lang="en-US" altLang="ko-KR" b="0" dirty="0">
                <a:ea typeface="HY헤드라인M" pitchFamily="18" charset="-127"/>
              </a:rPr>
              <a:t>(</a:t>
            </a:r>
            <a:r>
              <a:rPr lang="ko-KR" altLang="en-US" b="0" dirty="0" err="1">
                <a:ea typeface="HY헤드라인M" pitchFamily="18" charset="-127"/>
              </a:rPr>
              <a:t>한빛관</a:t>
            </a:r>
            <a:r>
              <a:rPr lang="ko-KR" altLang="en-US" b="0" dirty="0">
                <a:ea typeface="HY헤드라인M" pitchFamily="18" charset="-127"/>
              </a:rPr>
              <a:t> </a:t>
            </a:r>
            <a:r>
              <a:rPr lang="en-US" altLang="ko-KR" b="0" dirty="0">
                <a:ea typeface="HY헤드라인M" pitchFamily="18" charset="-127"/>
              </a:rPr>
              <a:t>309</a:t>
            </a:r>
            <a:r>
              <a:rPr lang="ko-KR" altLang="en-US" b="0" dirty="0">
                <a:ea typeface="HY헤드라인M" pitchFamily="18" charset="-127"/>
              </a:rPr>
              <a:t>호</a:t>
            </a:r>
            <a:r>
              <a:rPr lang="en-US" altLang="ko-KR" b="0" dirty="0">
                <a:ea typeface="HY헤드라인M" pitchFamily="18" charset="-127"/>
              </a:rPr>
              <a:t>) </a:t>
            </a:r>
            <a:r>
              <a:rPr lang="en-US" altLang="ko-KR" b="0" dirty="0">
                <a:ea typeface="HY헤드라인M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b="0" dirty="0">
                <a:ea typeface="HY헤드라인M" pitchFamily="18" charset="-127"/>
              </a:rPr>
              <a:t>온라인 강의</a:t>
            </a:r>
            <a:endParaRPr lang="en-US" altLang="ko-KR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담당 </a:t>
            </a:r>
            <a:r>
              <a:rPr lang="ko-KR" altLang="en-US" b="0" dirty="0">
                <a:ea typeface="HY헤드라인M" pitchFamily="18" charset="-127"/>
              </a:rPr>
              <a:t>교수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 err="1">
                <a:ea typeface="HY헤드라인M" pitchFamily="18" charset="-127"/>
              </a:rPr>
              <a:t>최미정</a:t>
            </a:r>
            <a:r>
              <a:rPr lang="ko-KR" altLang="en-US" b="0" dirty="0">
                <a:ea typeface="HY헤드라인M" pitchFamily="18" charset="-127"/>
              </a:rPr>
              <a:t> </a:t>
            </a:r>
            <a:r>
              <a:rPr lang="en-US" altLang="ko-KR" b="0" dirty="0">
                <a:ea typeface="HY헤드라인M" pitchFamily="18" charset="-127"/>
              </a:rPr>
              <a:t>(</a:t>
            </a:r>
            <a:r>
              <a:rPr lang="ko-KR" altLang="en-US" b="0" dirty="0" err="1">
                <a:ea typeface="HY헤드라인M" pitchFamily="18" charset="-127"/>
              </a:rPr>
              <a:t>한빛관</a:t>
            </a:r>
            <a:r>
              <a:rPr lang="ko-KR" altLang="en-US" b="0" dirty="0">
                <a:ea typeface="HY헤드라인M" pitchFamily="18" charset="-127"/>
              </a:rPr>
              <a:t> </a:t>
            </a:r>
            <a:r>
              <a:rPr lang="en-US" altLang="ko-KR" b="0" dirty="0">
                <a:ea typeface="HY헤드라인M" pitchFamily="18" charset="-127"/>
              </a:rPr>
              <a:t>305</a:t>
            </a:r>
            <a:r>
              <a:rPr lang="ko-KR" altLang="en-US" b="0" dirty="0">
                <a:ea typeface="HY헤드라인M" pitchFamily="18" charset="-127"/>
              </a:rPr>
              <a:t>호</a:t>
            </a:r>
            <a:r>
              <a:rPr lang="en-US" altLang="ko-KR" b="0" dirty="0">
                <a:ea typeface="HY헤드라인M" pitchFamily="18" charset="-127"/>
              </a:rPr>
              <a:t>, x8442, </a:t>
            </a:r>
            <a:r>
              <a:rPr lang="en-US" altLang="ko-KR" b="0" dirty="0" smtClean="0">
                <a:ea typeface="HY헤드라인M" pitchFamily="18" charset="-127"/>
              </a:rPr>
              <a:t>mjchoi@kangwon.ac.kr)</a:t>
            </a:r>
            <a:endParaRPr lang="en-US" altLang="ko-KR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강의 교재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교재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ko-KR" altLang="en-US" b="0" dirty="0" err="1">
                <a:ea typeface="HY헤드라인M" pitchFamily="18" charset="-127"/>
              </a:rPr>
              <a:t>천인국</a:t>
            </a:r>
            <a:r>
              <a:rPr lang="ko-KR" altLang="en-US" b="0" dirty="0">
                <a:ea typeface="HY헤드라인M" pitchFamily="18" charset="-127"/>
              </a:rPr>
              <a:t> 저</a:t>
            </a:r>
            <a:r>
              <a:rPr lang="en-US" altLang="ko-KR" b="0" dirty="0">
                <a:ea typeface="HY헤드라인M" pitchFamily="18" charset="-127"/>
              </a:rPr>
              <a:t>, </a:t>
            </a:r>
            <a:r>
              <a:rPr lang="ko-KR" altLang="en-US" b="0" dirty="0">
                <a:ea typeface="HY헤드라인M" pitchFamily="18" charset="-127"/>
              </a:rPr>
              <a:t>쉽게 </a:t>
            </a:r>
            <a:r>
              <a:rPr lang="ko-KR" altLang="en-US" b="0" dirty="0" err="1">
                <a:ea typeface="HY헤드라인M" pitchFamily="18" charset="-127"/>
              </a:rPr>
              <a:t>풀어쓴</a:t>
            </a:r>
            <a:r>
              <a:rPr lang="ko-KR" altLang="en-US" b="0" dirty="0">
                <a:ea typeface="HY헤드라인M" pitchFamily="18" charset="-127"/>
              </a:rPr>
              <a:t> </a:t>
            </a:r>
            <a:r>
              <a:rPr lang="en-US" altLang="ko-KR" b="0" dirty="0">
                <a:ea typeface="HY헤드라인M" pitchFamily="18" charset="-127"/>
              </a:rPr>
              <a:t>C</a:t>
            </a:r>
            <a:r>
              <a:rPr lang="ko-KR" altLang="en-US" b="0" dirty="0">
                <a:ea typeface="HY헤드라인M" pitchFamily="18" charset="-127"/>
              </a:rPr>
              <a:t>언어 익스프레스 수정판</a:t>
            </a:r>
            <a:r>
              <a:rPr lang="en-US" altLang="ko-KR" b="0" dirty="0">
                <a:ea typeface="HY헤드라인M" pitchFamily="18" charset="-127"/>
              </a:rPr>
              <a:t>(</a:t>
            </a:r>
            <a:r>
              <a:rPr lang="ko-KR" altLang="en-US" b="0" dirty="0">
                <a:ea typeface="HY헤드라인M" pitchFamily="18" charset="-127"/>
              </a:rPr>
              <a:t>개정판 </a:t>
            </a:r>
            <a:r>
              <a:rPr lang="en-US" altLang="ko-KR" b="0" dirty="0">
                <a:ea typeface="HY헤드라인M" pitchFamily="18" charset="-127"/>
              </a:rPr>
              <a:t>3</a:t>
            </a:r>
            <a:r>
              <a:rPr lang="ko-KR" altLang="en-US" b="0" dirty="0">
                <a:ea typeface="HY헤드라인M" pitchFamily="18" charset="-127"/>
              </a:rPr>
              <a:t>판</a:t>
            </a:r>
            <a:r>
              <a:rPr lang="en-US" altLang="ko-KR" b="0" dirty="0">
                <a:ea typeface="HY헤드라인M" pitchFamily="18" charset="-127"/>
              </a:rPr>
              <a:t>), </a:t>
            </a:r>
            <a:r>
              <a:rPr lang="ko-KR" altLang="en-US" b="0" dirty="0" err="1">
                <a:ea typeface="HY헤드라인M" pitchFamily="18" charset="-127"/>
              </a:rPr>
              <a:t>생능출판사</a:t>
            </a:r>
            <a:r>
              <a:rPr lang="en-US" altLang="ko-KR" b="0" dirty="0">
                <a:ea typeface="HY헤드라인M" pitchFamily="18" charset="-127"/>
              </a:rPr>
              <a:t>, 2018</a:t>
            </a:r>
            <a:r>
              <a:rPr lang="ko-KR" altLang="en-US" b="0" dirty="0">
                <a:ea typeface="HY헤드라인M" pitchFamily="18" charset="-127"/>
              </a:rPr>
              <a:t>년 </a:t>
            </a:r>
            <a:r>
              <a:rPr lang="en-US" altLang="ko-KR" b="0" dirty="0">
                <a:ea typeface="HY헤드라인M" pitchFamily="18" charset="-127"/>
              </a:rPr>
              <a:t>8</a:t>
            </a:r>
            <a:r>
              <a:rPr lang="ko-KR" altLang="en-US" b="0" dirty="0">
                <a:ea typeface="HY헤드라인M" pitchFamily="18" charset="-127"/>
              </a:rPr>
              <a:t>월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074069" y="475360"/>
            <a:ext cx="19794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C Programming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51" y="1412776"/>
            <a:ext cx="3525324" cy="44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16BDF804-4646-4D47-9582-1032DB0B3F60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(2/3)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23850" y="936625"/>
            <a:ext cx="8569325" cy="40173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>
                <a:ea typeface="HY헤드라인M" pitchFamily="18" charset="-127"/>
              </a:rPr>
              <a:t>평가 </a:t>
            </a:r>
            <a:r>
              <a:rPr lang="ko-KR" altLang="en-US" sz="2000" b="0" dirty="0" smtClean="0">
                <a:ea typeface="HY헤드라인M" pitchFamily="18" charset="-127"/>
              </a:rPr>
              <a:t>기준 </a:t>
            </a:r>
            <a:r>
              <a:rPr lang="en-US" altLang="ko-KR" sz="2000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(</a:t>
            </a:r>
            <a:r>
              <a:rPr lang="ko-KR" altLang="en-US" sz="2000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아래 평가 비율은 일부 조정될 수 있습니다</a:t>
            </a:r>
            <a:r>
              <a:rPr lang="en-US" altLang="ko-KR" sz="2000" b="0" dirty="0" smtClean="0">
                <a:solidFill>
                  <a:schemeClr val="bg1">
                    <a:lumMod val="50000"/>
                  </a:schemeClr>
                </a:solidFill>
                <a:ea typeface="HY헤드라인M" pitchFamily="18" charset="-127"/>
              </a:rPr>
              <a:t>.) </a:t>
            </a:r>
            <a:endParaRPr lang="ko-KR" altLang="en-US" sz="2000" b="0" dirty="0" smtClean="0">
              <a:solidFill>
                <a:schemeClr val="bg1">
                  <a:lumMod val="50000"/>
                </a:schemeClr>
              </a:solidFill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중간시험 </a:t>
            </a:r>
            <a:r>
              <a:rPr lang="en-US" altLang="ko-KR" b="0" dirty="0" smtClean="0">
                <a:ea typeface="HY헤드라인M" pitchFamily="18" charset="-127"/>
              </a:rPr>
              <a:t>30%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기말시험 </a:t>
            </a:r>
            <a:r>
              <a:rPr lang="en-US" altLang="ko-KR" b="0" dirty="0" smtClean="0">
                <a:ea typeface="HY헤드라인M" pitchFamily="18" charset="-127"/>
              </a:rPr>
              <a:t>40%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실습 수업 과제 </a:t>
            </a:r>
            <a:r>
              <a:rPr lang="en-US" altLang="ko-KR" b="0" dirty="0" smtClean="0">
                <a:ea typeface="HY헤드라인M" pitchFamily="18" charset="-127"/>
              </a:rPr>
              <a:t>10%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프로젝트 과제 </a:t>
            </a:r>
            <a:r>
              <a:rPr lang="en-US" altLang="ko-KR" b="0" dirty="0" smtClean="0">
                <a:ea typeface="HY헤드라인M" pitchFamily="18" charset="-127"/>
              </a:rPr>
              <a:t>10</a:t>
            </a:r>
            <a:r>
              <a:rPr lang="en-US" altLang="ko-KR" b="0" dirty="0">
                <a:ea typeface="HY헤드라인M" pitchFamily="18" charset="-127"/>
              </a:rPr>
              <a:t>%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>
                <a:ea typeface="HY헤드라인M" pitchFamily="18" charset="-127"/>
              </a:rPr>
              <a:t>출석 </a:t>
            </a:r>
            <a:r>
              <a:rPr lang="en-US" altLang="ko-KR" b="0" dirty="0">
                <a:ea typeface="HY헤드라인M" pitchFamily="18" charset="-127"/>
              </a:rPr>
              <a:t>10</a:t>
            </a:r>
            <a:r>
              <a:rPr lang="en-US" altLang="ko-KR" b="0" dirty="0" smtClean="0">
                <a:ea typeface="HY헤드라인M" pitchFamily="18" charset="-127"/>
              </a:rPr>
              <a:t>%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b="0" dirty="0" smtClean="0">
              <a:ea typeface="HY헤드라인M" pitchFamily="18" charset="-127"/>
            </a:endParaRPr>
          </a:p>
          <a:p>
            <a:pPr marL="292100" indent="-292100">
              <a:lnSpc>
                <a:spcPct val="110000"/>
              </a:lnSpc>
              <a:spcBef>
                <a:spcPts val="1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기타</a:t>
            </a:r>
            <a:endParaRPr lang="en-US" altLang="ko-KR" sz="20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실습시간마다 </a:t>
            </a:r>
            <a:r>
              <a:rPr lang="ko-KR" altLang="en-US" b="0" dirty="0" smtClean="0">
                <a:ea typeface="HY헤드라인M" pitchFamily="18" charset="-127"/>
              </a:rPr>
              <a:t>배운 내용을 복습할 수 있는 프로그래밍 과제 출제</a:t>
            </a:r>
            <a:endParaRPr lang="en-US" altLang="ko-KR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중간고사 이후에 프로젝트 수준의 프로그래밍 과제 출제</a:t>
            </a:r>
            <a:r>
              <a:rPr lang="en-US" altLang="ko-KR" b="0" dirty="0" smtClean="0">
                <a:ea typeface="HY헤드라인M" pitchFamily="18" charset="-127"/>
              </a:rPr>
              <a:t>: 1~2</a:t>
            </a:r>
            <a:r>
              <a:rPr lang="ko-KR" altLang="en-US" b="0" dirty="0" smtClean="0">
                <a:ea typeface="HY헤드라인M" pitchFamily="18" charset="-127"/>
              </a:rPr>
              <a:t>개 정도 예정 </a:t>
            </a:r>
            <a:r>
              <a:rPr lang="en-US" altLang="ko-KR" b="0" dirty="0" smtClean="0">
                <a:ea typeface="HY헤드라인M" pitchFamily="18" charset="-127"/>
              </a:rPr>
              <a:t>(</a:t>
            </a:r>
            <a:r>
              <a:rPr lang="ko-KR" altLang="en-US" b="0" dirty="0" smtClean="0">
                <a:ea typeface="HY헤드라인M" pitchFamily="18" charset="-127"/>
              </a:rPr>
              <a:t>프로젝트가 </a:t>
            </a:r>
            <a:r>
              <a:rPr lang="en-US" altLang="ko-KR" b="0" dirty="0" smtClean="0">
                <a:ea typeface="HY헤드라인M" pitchFamily="18" charset="-127"/>
              </a:rPr>
              <a:t>2</a:t>
            </a:r>
            <a:r>
              <a:rPr lang="ko-KR" altLang="en-US" b="0" dirty="0" smtClean="0">
                <a:ea typeface="HY헤드라인M" pitchFamily="18" charset="-127"/>
              </a:rPr>
              <a:t>개일 경우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smtClean="0">
                <a:ea typeface="HY헤드라인M" pitchFamily="18" charset="-127"/>
              </a:rPr>
              <a:t>프로젝트 과제의 비율이 </a:t>
            </a:r>
            <a:r>
              <a:rPr lang="en-US" altLang="ko-KR" b="0" dirty="0" smtClean="0">
                <a:ea typeface="HY헤드라인M" pitchFamily="18" charset="-127"/>
              </a:rPr>
              <a:t>20%</a:t>
            </a:r>
            <a:r>
              <a:rPr lang="ko-KR" altLang="en-US" b="0" dirty="0" smtClean="0">
                <a:ea typeface="HY헤드라인M" pitchFamily="18" charset="-127"/>
              </a:rPr>
              <a:t>가 되고</a:t>
            </a:r>
            <a:r>
              <a:rPr lang="en-US" altLang="ko-KR" b="0" dirty="0" smtClean="0">
                <a:ea typeface="HY헤드라인M" pitchFamily="18" charset="-127"/>
              </a:rPr>
              <a:t>, </a:t>
            </a:r>
            <a:r>
              <a:rPr lang="ko-KR" altLang="en-US" b="0" dirty="0" err="1" smtClean="0">
                <a:ea typeface="HY헤드라인M" pitchFamily="18" charset="-127"/>
              </a:rPr>
              <a:t>중간시험과</a:t>
            </a:r>
            <a:r>
              <a:rPr lang="ko-KR" altLang="en-US" b="0" dirty="0" smtClean="0">
                <a:ea typeface="HY헤드라인M" pitchFamily="18" charset="-127"/>
              </a:rPr>
              <a:t> </a:t>
            </a:r>
            <a:r>
              <a:rPr lang="ko-KR" altLang="en-US" b="0" dirty="0" err="1" smtClean="0">
                <a:ea typeface="HY헤드라인M" pitchFamily="18" charset="-127"/>
              </a:rPr>
              <a:t>기말시험이</a:t>
            </a:r>
            <a:r>
              <a:rPr lang="ko-KR" altLang="en-US" b="0" dirty="0" smtClean="0">
                <a:ea typeface="HY헤드라인M" pitchFamily="18" charset="-127"/>
              </a:rPr>
              <a:t> 각각 </a:t>
            </a:r>
            <a:r>
              <a:rPr lang="en-US" altLang="ko-KR" b="0" dirty="0" smtClean="0">
                <a:ea typeface="HY헤드라인M" pitchFamily="18" charset="-127"/>
              </a:rPr>
              <a:t>5%</a:t>
            </a:r>
            <a:r>
              <a:rPr lang="ko-KR" altLang="en-US" b="0" dirty="0" smtClean="0">
                <a:ea typeface="HY헤드라인M" pitchFamily="18" charset="-127"/>
              </a:rPr>
              <a:t>씩 감소될 예정임</a:t>
            </a:r>
            <a:r>
              <a:rPr lang="en-US" altLang="ko-KR" b="0" dirty="0" smtClean="0">
                <a:ea typeface="HY헤드라인M" pitchFamily="18" charset="-127"/>
              </a:rPr>
              <a:t>)</a:t>
            </a:r>
            <a:r>
              <a:rPr lang="ko-KR" altLang="en-US" b="0" dirty="0" smtClean="0">
                <a:ea typeface="HY헤드라인M" pitchFamily="18" charset="-127"/>
              </a:rPr>
              <a:t>  </a:t>
            </a:r>
            <a:endParaRPr lang="en-US" altLang="ko-KR" b="0" dirty="0" smtClean="0">
              <a:ea typeface="HY헤드라인M" pitchFamily="18" charset="-127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74069" y="475360"/>
            <a:ext cx="19794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C Programming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Page </a:t>
            </a:r>
            <a:fld id="{48BF766F-2203-48E2-A18D-310FAC3A4627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ko-KR" altLang="en-US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강의 계획</a:t>
            </a:r>
            <a:r>
              <a:rPr lang="en-US" altLang="ko-KR" sz="24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(3/3)</a:t>
            </a:r>
          </a:p>
        </p:txBody>
      </p:sp>
      <p:sp>
        <p:nvSpPr>
          <p:cNvPr id="7173" name="Text Box 49"/>
          <p:cNvSpPr txBox="1">
            <a:spLocks noChangeArrowheads="1"/>
          </p:cNvSpPr>
          <p:nvPr/>
        </p:nvSpPr>
        <p:spPr bwMode="auto">
          <a:xfrm>
            <a:off x="323850" y="980728"/>
            <a:ext cx="8569325" cy="55388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 b="0" dirty="0" smtClean="0">
                <a:ea typeface="HY헤드라인M" pitchFamily="18" charset="-127"/>
              </a:rPr>
              <a:t>강의 내용</a:t>
            </a:r>
            <a:endParaRPr lang="en-US" altLang="ko-KR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1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CHAPTER 1</a:t>
            </a:r>
            <a:r>
              <a:rPr lang="ko-KR" altLang="en-US" sz="1500" b="0" dirty="0" smtClean="0">
                <a:ea typeface="HY헤드라인M" pitchFamily="18" charset="-127"/>
              </a:rPr>
              <a:t> 강의 개요</a:t>
            </a:r>
            <a:r>
              <a:rPr lang="en-US" altLang="ko-KR" sz="1500" b="0" dirty="0" smtClean="0">
                <a:ea typeface="HY헤드라인M" pitchFamily="18" charset="-127"/>
              </a:rPr>
              <a:t>, </a:t>
            </a:r>
            <a:r>
              <a:rPr lang="ko-KR" altLang="en-US" sz="1500" b="0" dirty="0" smtClean="0">
                <a:ea typeface="HY헤드라인M" pitchFamily="18" charset="-127"/>
              </a:rPr>
              <a:t>프로그래밍의 개념</a:t>
            </a:r>
            <a:r>
              <a:rPr lang="en-US" altLang="ko-KR" sz="1500" b="0" dirty="0" smtClean="0">
                <a:ea typeface="HY헤드라인M" pitchFamily="18" charset="-127"/>
              </a:rPr>
              <a:t>, </a:t>
            </a:r>
            <a:r>
              <a:rPr lang="ko-KR" altLang="en-US" sz="1500" b="0" dirty="0" smtClean="0">
                <a:ea typeface="HY헤드라인M" pitchFamily="18" charset="-127"/>
              </a:rPr>
              <a:t>안전교육</a:t>
            </a:r>
            <a:endParaRPr lang="ko-KR" altLang="en-US" sz="1500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2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CHAPTER </a:t>
            </a:r>
            <a:r>
              <a:rPr lang="en-US" altLang="ko-KR" sz="1500" b="0" dirty="0">
                <a:ea typeface="HY헤드라인M" pitchFamily="18" charset="-127"/>
              </a:rPr>
              <a:t>2 </a:t>
            </a:r>
            <a:r>
              <a:rPr lang="ko-KR" altLang="en-US" sz="1500" b="0" dirty="0" smtClean="0">
                <a:ea typeface="HY헤드라인M" pitchFamily="18" charset="-127"/>
              </a:rPr>
              <a:t>프로그램 작성 과정</a:t>
            </a:r>
            <a:r>
              <a:rPr lang="en-US" altLang="ko-KR" sz="1500" b="0" dirty="0" smtClean="0">
                <a:ea typeface="HY헤드라인M" pitchFamily="18" charset="-127"/>
              </a:rPr>
              <a:t>, </a:t>
            </a:r>
            <a:r>
              <a:rPr lang="ko-KR" altLang="en-US" sz="1500" b="0" dirty="0" smtClean="0">
                <a:ea typeface="HY헤드라인M" pitchFamily="18" charset="-127"/>
              </a:rPr>
              <a:t>안전교육 </a:t>
            </a:r>
            <a:endParaRPr lang="ko-KR" altLang="en-US" sz="1500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3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CHAPTER </a:t>
            </a:r>
            <a:r>
              <a:rPr lang="en-US" altLang="ko-KR" sz="1500" b="0" dirty="0">
                <a:ea typeface="HY헤드라인M" pitchFamily="18" charset="-127"/>
              </a:rPr>
              <a:t>3 </a:t>
            </a:r>
            <a:r>
              <a:rPr lang="en-US" altLang="ko-KR" sz="1500" b="0" dirty="0" smtClean="0">
                <a:ea typeface="HY헤드라인M" pitchFamily="18" charset="-127"/>
              </a:rPr>
              <a:t>C </a:t>
            </a:r>
            <a:r>
              <a:rPr lang="ko-KR" altLang="en-US" sz="1500" b="0" dirty="0" smtClean="0">
                <a:ea typeface="HY헤드라인M" pitchFamily="18" charset="-127"/>
              </a:rPr>
              <a:t>프로그램 구성 요소</a:t>
            </a:r>
            <a:endParaRPr lang="ko-KR" altLang="en-US" sz="1500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4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CHAPTER </a:t>
            </a:r>
            <a:r>
              <a:rPr lang="en-US" altLang="ko-KR" sz="1500" b="0" dirty="0">
                <a:ea typeface="HY헤드라인M" pitchFamily="18" charset="-127"/>
              </a:rPr>
              <a:t>4 </a:t>
            </a:r>
            <a:r>
              <a:rPr lang="ko-KR" altLang="en-US" sz="1500" b="0" dirty="0" smtClean="0">
                <a:ea typeface="HY헤드라인M" pitchFamily="18" charset="-127"/>
              </a:rPr>
              <a:t>변수와 </a:t>
            </a:r>
            <a:r>
              <a:rPr lang="ko-KR" altLang="en-US" sz="1500" b="0" dirty="0" err="1" smtClean="0">
                <a:ea typeface="HY헤드라인M" pitchFamily="18" charset="-127"/>
              </a:rPr>
              <a:t>자료형</a:t>
            </a:r>
            <a:endParaRPr lang="ko-KR" altLang="en-US" sz="1500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5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CHAPTER </a:t>
            </a:r>
            <a:r>
              <a:rPr lang="en-US" altLang="ko-KR" sz="1500" b="0" dirty="0">
                <a:ea typeface="HY헤드라인M" pitchFamily="18" charset="-127"/>
              </a:rPr>
              <a:t>5 </a:t>
            </a:r>
            <a:r>
              <a:rPr lang="ko-KR" altLang="en-US" sz="1500" b="0" dirty="0" smtClean="0">
                <a:ea typeface="HY헤드라인M" pitchFamily="18" charset="-127"/>
              </a:rPr>
              <a:t>수식과 연산자 </a:t>
            </a:r>
            <a:endParaRPr lang="ko-KR" altLang="en-US" sz="1500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6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CHAPTER </a:t>
            </a:r>
            <a:r>
              <a:rPr lang="en-US" altLang="ko-KR" sz="1500" b="0" dirty="0">
                <a:ea typeface="HY헤드라인M" pitchFamily="18" charset="-127"/>
              </a:rPr>
              <a:t>6 </a:t>
            </a:r>
            <a:r>
              <a:rPr lang="ko-KR" altLang="en-US" sz="1500" b="0" dirty="0" err="1" smtClean="0">
                <a:ea typeface="HY헤드라인M" pitchFamily="18" charset="-127"/>
              </a:rPr>
              <a:t>조건문</a:t>
            </a:r>
            <a:endParaRPr lang="ko-KR" altLang="en-US" sz="1500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7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CHAPTER </a:t>
            </a:r>
            <a:r>
              <a:rPr lang="en-US" altLang="ko-KR" sz="1500" b="0" dirty="0">
                <a:ea typeface="HY헤드라인M" pitchFamily="18" charset="-127"/>
              </a:rPr>
              <a:t>7 </a:t>
            </a:r>
            <a:r>
              <a:rPr lang="ko-KR" altLang="en-US" sz="1500" b="0" dirty="0" err="1" smtClean="0">
                <a:ea typeface="HY헤드라인M" pitchFamily="18" charset="-127"/>
              </a:rPr>
              <a:t>반복문</a:t>
            </a:r>
            <a:endParaRPr lang="ko-KR" altLang="en-US" sz="1500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8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</a:t>
            </a:r>
            <a:r>
              <a:rPr lang="ko-KR" altLang="en-US" sz="1500" b="0" dirty="0" smtClean="0">
                <a:ea typeface="HY헤드라인M" pitchFamily="18" charset="-127"/>
              </a:rPr>
              <a:t>중간고사</a:t>
            </a:r>
            <a:endParaRPr lang="en-US" altLang="ko-KR" sz="15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9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CHAPTER </a:t>
            </a:r>
            <a:r>
              <a:rPr lang="en-US" altLang="ko-KR" sz="1500" b="0" dirty="0">
                <a:ea typeface="HY헤드라인M" pitchFamily="18" charset="-127"/>
              </a:rPr>
              <a:t>8 </a:t>
            </a:r>
            <a:r>
              <a:rPr lang="ko-KR" altLang="en-US" sz="1500" b="0" dirty="0" smtClean="0">
                <a:ea typeface="HY헤드라인M" pitchFamily="18" charset="-127"/>
              </a:rPr>
              <a:t>함수</a:t>
            </a:r>
            <a:endParaRPr lang="en-US" altLang="ko-KR" sz="15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10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</a:t>
            </a:r>
            <a:r>
              <a:rPr lang="en-US" altLang="ko-KR" sz="1500" b="0" dirty="0">
                <a:ea typeface="HY헤드라인M" pitchFamily="18" charset="-127"/>
              </a:rPr>
              <a:t>CHAPTER </a:t>
            </a:r>
            <a:r>
              <a:rPr lang="en-US" altLang="ko-KR" sz="1500" b="0" dirty="0" smtClean="0">
                <a:ea typeface="HY헤드라인M" pitchFamily="18" charset="-127"/>
              </a:rPr>
              <a:t>9 </a:t>
            </a:r>
            <a:r>
              <a:rPr lang="ko-KR" altLang="en-US" sz="1500" b="0" dirty="0" smtClean="0">
                <a:ea typeface="HY헤드라인M" pitchFamily="18" charset="-127"/>
              </a:rPr>
              <a:t>함수와 변수</a:t>
            </a:r>
            <a:endParaRPr lang="en-US" altLang="ko-KR" sz="15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11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>
                <a:ea typeface="HY헤드라인M" pitchFamily="18" charset="-127"/>
              </a:rPr>
              <a:t>: CHAPTER </a:t>
            </a:r>
            <a:r>
              <a:rPr lang="en-US" altLang="ko-KR" sz="1500" b="0" dirty="0" smtClean="0">
                <a:ea typeface="HY헤드라인M" pitchFamily="18" charset="-127"/>
              </a:rPr>
              <a:t>10 </a:t>
            </a:r>
            <a:r>
              <a:rPr lang="ko-KR" altLang="en-US" sz="1500" b="0" dirty="0" smtClean="0">
                <a:ea typeface="HY헤드라인M" pitchFamily="18" charset="-127"/>
              </a:rPr>
              <a:t>배열</a:t>
            </a:r>
            <a:endParaRPr lang="en-US" altLang="ko-KR" sz="15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12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>
                <a:ea typeface="HY헤드라인M" pitchFamily="18" charset="-127"/>
              </a:rPr>
              <a:t>: CHAPTER </a:t>
            </a:r>
            <a:r>
              <a:rPr lang="en-US" altLang="ko-KR" sz="1500" b="0" dirty="0" smtClean="0">
                <a:ea typeface="HY헤드라인M" pitchFamily="18" charset="-127"/>
              </a:rPr>
              <a:t>11 </a:t>
            </a:r>
            <a:r>
              <a:rPr lang="ko-KR" altLang="en-US" sz="1500" b="0" dirty="0" smtClean="0">
                <a:ea typeface="HY헤드라인M" pitchFamily="18" charset="-127"/>
              </a:rPr>
              <a:t>포인터 </a:t>
            </a:r>
            <a:r>
              <a:rPr lang="en-US" altLang="ko-KR" sz="1500" b="0" dirty="0" smtClean="0">
                <a:ea typeface="HY헤드라인M" pitchFamily="18" charset="-127"/>
              </a:rPr>
              <a:t>1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13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>
                <a:ea typeface="HY헤드라인M" pitchFamily="18" charset="-127"/>
              </a:rPr>
              <a:t>: CHAPTER </a:t>
            </a:r>
            <a:r>
              <a:rPr lang="en-US" altLang="ko-KR" sz="1500" b="0" dirty="0" smtClean="0">
                <a:ea typeface="HY헤드라인M" pitchFamily="18" charset="-127"/>
              </a:rPr>
              <a:t>11 </a:t>
            </a:r>
            <a:r>
              <a:rPr lang="ko-KR" altLang="en-US" sz="1500" b="0" dirty="0" smtClean="0">
                <a:ea typeface="HY헤드라인M" pitchFamily="18" charset="-127"/>
              </a:rPr>
              <a:t>포인터 </a:t>
            </a:r>
            <a:r>
              <a:rPr lang="en-US" altLang="ko-KR" sz="1500" b="0" dirty="0" smtClean="0">
                <a:ea typeface="HY헤드라인M" pitchFamily="18" charset="-127"/>
              </a:rPr>
              <a:t>2</a:t>
            </a: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14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>
                <a:ea typeface="HY헤드라인M" pitchFamily="18" charset="-127"/>
              </a:rPr>
              <a:t>: CHAPTER </a:t>
            </a:r>
            <a:r>
              <a:rPr lang="en-US" altLang="ko-KR" sz="1500" b="0" dirty="0" smtClean="0">
                <a:ea typeface="HY헤드라인M" pitchFamily="18" charset="-127"/>
              </a:rPr>
              <a:t>12 </a:t>
            </a:r>
            <a:r>
              <a:rPr lang="ko-KR" altLang="en-US" sz="1500" b="0" dirty="0" smtClean="0">
                <a:ea typeface="HY헤드라인M" pitchFamily="18" charset="-127"/>
              </a:rPr>
              <a:t>문자와 문자열 </a:t>
            </a:r>
            <a:endParaRPr lang="ko-KR" altLang="en-US" sz="1500" b="0" dirty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 sz="1500" b="0" dirty="0" smtClean="0">
                <a:ea typeface="HY헤드라인M" pitchFamily="18" charset="-127"/>
              </a:rPr>
              <a:t>15</a:t>
            </a:r>
            <a:r>
              <a:rPr lang="ko-KR" altLang="en-US" sz="1500" b="0" dirty="0" smtClean="0">
                <a:ea typeface="HY헤드라인M" pitchFamily="18" charset="-127"/>
              </a:rPr>
              <a:t>주차</a:t>
            </a:r>
            <a:r>
              <a:rPr lang="en-US" altLang="ko-KR" sz="1500" b="0" dirty="0" smtClean="0">
                <a:ea typeface="HY헤드라인M" pitchFamily="18" charset="-127"/>
              </a:rPr>
              <a:t>: </a:t>
            </a:r>
            <a:r>
              <a:rPr lang="ko-KR" altLang="en-US" sz="1500" b="0" dirty="0" smtClean="0">
                <a:ea typeface="HY헤드라인M" pitchFamily="18" charset="-127"/>
              </a:rPr>
              <a:t>기말고사</a:t>
            </a:r>
            <a:endParaRPr lang="en-US" altLang="ko-KR" sz="15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5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 sz="1400" b="0" dirty="0" smtClean="0">
              <a:ea typeface="HY헤드라인M" pitchFamily="18" charset="-127"/>
            </a:endParaRPr>
          </a:p>
          <a:p>
            <a:pPr marL="530225" lvl="1" indent="-236538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b="0" dirty="0" smtClean="0">
                <a:ea typeface="HY헤드라인M" pitchFamily="18" charset="-127"/>
              </a:rPr>
              <a:t>강의 </a:t>
            </a:r>
            <a:r>
              <a:rPr lang="ko-KR" altLang="en-US" b="0" dirty="0">
                <a:ea typeface="HY헤드라인M" pitchFamily="18" charset="-127"/>
              </a:rPr>
              <a:t>사이트</a:t>
            </a:r>
            <a:r>
              <a:rPr lang="en-US" altLang="ko-KR" b="0" dirty="0">
                <a:ea typeface="HY헤드라인M" pitchFamily="18" charset="-127"/>
              </a:rPr>
              <a:t>: </a:t>
            </a:r>
            <a:r>
              <a:rPr lang="en-US" altLang="ko-KR" dirty="0"/>
              <a:t>https://eruri.kangwon.ac.kr/course/view.php?id=72384</a:t>
            </a:r>
            <a:endParaRPr lang="ko-KR" altLang="en-US" sz="1800" b="0" dirty="0">
              <a:ea typeface="HY헤드라인M" pitchFamily="18" charset="-127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074069" y="475360"/>
            <a:ext cx="1979444" cy="25736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None/>
              <a:tabLst>
                <a:tab pos="292100" algn="l"/>
                <a:tab pos="685800" algn="l"/>
              </a:tabLst>
            </a:pPr>
            <a:r>
              <a:rPr lang="en-US" altLang="ko-KR" sz="1200" b="0" dirty="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Overview of C Programming</a:t>
            </a:r>
            <a:endParaRPr lang="en-US" altLang="ko-KR" sz="1200" b="0" dirty="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15763</TotalTime>
  <Words>483</Words>
  <Application>Microsoft Office PowerPoint</Application>
  <PresentationFormat>화면 슬라이드 쇼(4:3)</PresentationFormat>
  <Paragraphs>75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HY헤드라인M</vt:lpstr>
      <vt:lpstr>굴림</vt:lpstr>
      <vt:lpstr>굴림체</vt:lpstr>
      <vt:lpstr>Symbol</vt:lpstr>
      <vt:lpstr>Times New Roman</vt:lpstr>
      <vt:lpstr>Trebuchet MS</vt:lpstr>
      <vt:lpstr>Wingdings</vt:lpstr>
      <vt:lpstr>기본 디자인</vt:lpstr>
      <vt:lpstr>2_기본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mjchoi</cp:lastModifiedBy>
  <cp:revision>1358</cp:revision>
  <dcterms:created xsi:type="dcterms:W3CDTF">2003-03-03T08:07:33Z</dcterms:created>
  <dcterms:modified xsi:type="dcterms:W3CDTF">2022-08-31T14:24:26Z</dcterms:modified>
</cp:coreProperties>
</file>