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63" r:id="rId4"/>
    <p:sldId id="262" r:id="rId5"/>
    <p:sldId id="259"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685" autoAdjust="0"/>
    <p:restoredTop sz="94660"/>
  </p:normalViewPr>
  <p:slideViewPr>
    <p:cSldViewPr>
      <p:cViewPr varScale="1">
        <p:scale>
          <a:sx n="73" d="100"/>
          <a:sy n="73" d="100"/>
        </p:scale>
        <p:origin x="-138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CA272D1F-A30B-4C46-937F-1EAC6B6D4A3C}" type="datetimeFigureOut">
              <a:rPr lang="fr-FR" smtClean="0"/>
              <a:t>28/01/2021</a:t>
            </a:fld>
            <a:endParaRPr lang="fr-FR"/>
          </a:p>
        </p:txBody>
      </p:sp>
      <p:sp>
        <p:nvSpPr>
          <p:cNvPr id="20" name="Espace réservé du pied de page 19"/>
          <p:cNvSpPr>
            <a:spLocks noGrp="1"/>
          </p:cNvSpPr>
          <p:nvPr>
            <p:ph type="ftr" sz="quarter" idx="11"/>
          </p:nvPr>
        </p:nvSpPr>
        <p:spPr/>
        <p:txBody>
          <a:bodyPr/>
          <a:lstStyle>
            <a:extLst/>
          </a:lstStyle>
          <a:p>
            <a:endParaRPr lang="fr-FR"/>
          </a:p>
        </p:txBody>
      </p:sp>
      <p:sp>
        <p:nvSpPr>
          <p:cNvPr id="10" name="Espace réservé du numéro de diapositive 9"/>
          <p:cNvSpPr>
            <a:spLocks noGrp="1"/>
          </p:cNvSpPr>
          <p:nvPr>
            <p:ph type="sldNum" sz="quarter" idx="12"/>
          </p:nvPr>
        </p:nvSpPr>
        <p:spPr/>
        <p:txBody>
          <a:bodyPr/>
          <a:lstStyle>
            <a:extLst/>
          </a:lstStyle>
          <a:p>
            <a:fld id="{4D657B63-165C-43AB-B655-02AB8F5B321F}" type="slidenum">
              <a:rPr lang="fr-FR" smtClean="0"/>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A272D1F-A30B-4C46-937F-1EAC6B6D4A3C}" type="datetimeFigureOut">
              <a:rPr lang="fr-FR" smtClean="0"/>
              <a:t>28/01/2021</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D657B63-165C-43AB-B655-02AB8F5B321F}" type="slidenum">
              <a:rPr lang="fr-FR" smtClean="0"/>
              <a:t>‹N°›</a:t>
            </a:fld>
            <a:endParaRPr lang="fr-FR"/>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A272D1F-A30B-4C46-937F-1EAC6B6D4A3C}" type="datetimeFigureOut">
              <a:rPr lang="fr-FR" smtClean="0"/>
              <a:t>28/01/2021</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D657B63-165C-43AB-B655-02AB8F5B321F}" type="slidenum">
              <a:rPr lang="fr-FR" smtClean="0"/>
              <a:t>‹N°›</a:t>
            </a:fld>
            <a:endParaRPr lang="fr-FR"/>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A272D1F-A30B-4C46-937F-1EAC6B6D4A3C}" type="datetimeFigureOut">
              <a:rPr lang="fr-FR" smtClean="0"/>
              <a:t>28/01/2021</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D657B63-165C-43AB-B655-02AB8F5B321F}" type="slidenum">
              <a:rPr lang="fr-FR" smtClean="0"/>
              <a:t>‹N°›</a:t>
            </a:fld>
            <a:endParaRPr lang="fr-FR"/>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CA272D1F-A30B-4C46-937F-1EAC6B6D4A3C}" type="datetimeFigureOut">
              <a:rPr lang="fr-FR" smtClean="0"/>
              <a:t>28/01/2021</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4D657B63-165C-43AB-B655-02AB8F5B321F}" type="slidenum">
              <a:rPr lang="fr-FR" smtClean="0"/>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CA272D1F-A30B-4C46-937F-1EAC6B6D4A3C}" type="datetimeFigureOut">
              <a:rPr lang="fr-FR" smtClean="0"/>
              <a:t>28/01/2021</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4D657B63-165C-43AB-B655-02AB8F5B321F}" type="slidenum">
              <a:rPr lang="fr-FR" smtClean="0"/>
              <a:t>‹N°›</a:t>
            </a:fld>
            <a:endParaRPr lang="fr-FR"/>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CA272D1F-A30B-4C46-937F-1EAC6B6D4A3C}" type="datetimeFigureOut">
              <a:rPr lang="fr-FR" smtClean="0"/>
              <a:t>28/01/2021</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4D657B63-165C-43AB-B655-02AB8F5B321F}" type="slidenum">
              <a:rPr lang="fr-FR" smtClean="0"/>
              <a:t>‹N°›</a:t>
            </a:fld>
            <a:endParaRPr lang="fr-FR"/>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CA272D1F-A30B-4C46-937F-1EAC6B6D4A3C}" type="datetimeFigureOut">
              <a:rPr lang="fr-FR" smtClean="0"/>
              <a:t>28/01/2021</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4D657B63-165C-43AB-B655-02AB8F5B321F}" type="slidenum">
              <a:rPr lang="fr-FR" smtClean="0"/>
              <a:t>‹N°›</a:t>
            </a:fld>
            <a:endParaRPr lang="fr-FR"/>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CA272D1F-A30B-4C46-937F-1EAC6B6D4A3C}" type="datetimeFigureOut">
              <a:rPr lang="fr-FR" smtClean="0"/>
              <a:t>28/01/2021</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4D657B63-165C-43AB-B655-02AB8F5B321F}" type="slidenum">
              <a:rPr lang="fr-FR" smtClean="0"/>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CA272D1F-A30B-4C46-937F-1EAC6B6D4A3C}" type="datetimeFigureOut">
              <a:rPr lang="fr-FR" smtClean="0"/>
              <a:t>28/01/2021</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4D657B63-165C-43AB-B655-02AB8F5B321F}" type="slidenum">
              <a:rPr lang="fr-FR" smtClean="0"/>
              <a:t>‹N°›</a:t>
            </a:fld>
            <a:endParaRPr lang="fr-FR"/>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CA272D1F-A30B-4C46-937F-1EAC6B6D4A3C}" type="datetimeFigureOut">
              <a:rPr lang="fr-FR" smtClean="0"/>
              <a:t>28/01/2021</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4D657B63-165C-43AB-B655-02AB8F5B321F}" type="slidenum">
              <a:rPr lang="fr-FR" smtClean="0"/>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A272D1F-A30B-4C46-937F-1EAC6B6D4A3C}" type="datetimeFigureOut">
              <a:rPr lang="fr-FR" smtClean="0"/>
              <a:t>28/01/2021</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D657B63-165C-43AB-B655-02AB8F5B321F}" type="slidenum">
              <a:rPr lang="fr-FR" smtClean="0"/>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wedge/>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eveloper.mozilla.org/en-US/docs/Learn/Getting_started_with_the_web/How_the_Web_wor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Glossary/Protoco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Learn/Getting_started_with_the_web/How_the_Web_wor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2976" y="500042"/>
            <a:ext cx="7772400" cy="702358"/>
          </a:xfrm>
        </p:spPr>
        <p:txBody>
          <a:bodyPr>
            <a:normAutofit/>
          </a:bodyPr>
          <a:lstStyle/>
          <a:p>
            <a:pPr algn="ctr"/>
            <a:r>
              <a:rPr lang="fr-FR" sz="2400" b="1" u="sng" dirty="0" smtClean="0"/>
              <a:t>HOW DOES THE WEB WORKS ?</a:t>
            </a:r>
            <a:endParaRPr lang="fr-FR" sz="2400" b="1" u="sng" dirty="0"/>
          </a:p>
        </p:txBody>
      </p:sp>
      <p:sp>
        <p:nvSpPr>
          <p:cNvPr id="3" name="Espace réservé du contenu 2"/>
          <p:cNvSpPr>
            <a:spLocks noGrp="1"/>
          </p:cNvSpPr>
          <p:nvPr>
            <p:ph idx="1"/>
          </p:nvPr>
        </p:nvSpPr>
        <p:spPr>
          <a:xfrm>
            <a:off x="1214414" y="1500174"/>
            <a:ext cx="7772400" cy="4286280"/>
          </a:xfrm>
        </p:spPr>
        <p:txBody>
          <a:bodyPr>
            <a:normAutofit/>
          </a:bodyPr>
          <a:lstStyle/>
          <a:p>
            <a:r>
              <a:rPr lang="en-US" sz="1800" i="1" dirty="0" smtClean="0"/>
              <a:t>How the web works</a:t>
            </a:r>
            <a:r>
              <a:rPr lang="en-US" sz="1800" dirty="0" smtClean="0"/>
              <a:t> provides a simplified view of what happens when you view a webpage in a web browser on your computer or phone</a:t>
            </a:r>
            <a:r>
              <a:rPr lang="en-US" sz="1800" dirty="0" smtClean="0"/>
              <a:t>.  </a:t>
            </a:r>
          </a:p>
          <a:p>
            <a:pPr>
              <a:buNone/>
            </a:pPr>
            <a:r>
              <a:rPr lang="en-US" sz="1800" dirty="0" smtClean="0">
                <a:solidFill>
                  <a:schemeClr val="accent4">
                    <a:lumMod val="60000"/>
                    <a:lumOff val="40000"/>
                  </a:schemeClr>
                </a:solidFill>
              </a:rPr>
              <a:t> </a:t>
            </a:r>
            <a:r>
              <a:rPr lang="en-US" sz="2000" dirty="0" smtClean="0">
                <a:solidFill>
                  <a:schemeClr val="accent4">
                    <a:lumMod val="60000"/>
                    <a:lumOff val="40000"/>
                  </a:schemeClr>
                </a:solidFill>
              </a:rPr>
              <a:t>1-</a:t>
            </a:r>
            <a:r>
              <a:rPr lang="fr-FR" sz="2000" b="1" u="sng" dirty="0" smtClean="0">
                <a:hlinkClick r:id="rId2" tooltip="Permalink to Clients and servers"/>
              </a:rPr>
              <a:t>Clients </a:t>
            </a:r>
            <a:r>
              <a:rPr lang="fr-FR" sz="2000" b="1" u="sng" dirty="0" smtClean="0">
                <a:hlinkClick r:id="rId2" tooltip="Permalink to Clients and servers"/>
              </a:rPr>
              <a:t>and </a:t>
            </a:r>
            <a:r>
              <a:rPr lang="fr-FR" sz="2000" b="1" u="sng" dirty="0" smtClean="0">
                <a:hlinkClick r:id="rId2" tooltip="Permalink to Clients and servers"/>
              </a:rPr>
              <a:t>servers</a:t>
            </a:r>
            <a:r>
              <a:rPr lang="fr-FR" sz="2000" b="1" u="sng" dirty="0" smtClean="0"/>
              <a:t>  </a:t>
            </a:r>
          </a:p>
          <a:p>
            <a:r>
              <a:rPr lang="en-US" sz="1800" dirty="0" smtClean="0"/>
              <a:t>Computers </a:t>
            </a:r>
            <a:r>
              <a:rPr lang="en-US" sz="1800" dirty="0" smtClean="0"/>
              <a:t>connected to the web are called </a:t>
            </a:r>
            <a:r>
              <a:rPr lang="en-US" sz="1800" b="1" dirty="0" smtClean="0"/>
              <a:t>clients</a:t>
            </a:r>
            <a:r>
              <a:rPr lang="en-US" sz="1800" dirty="0" smtClean="0"/>
              <a:t> and </a:t>
            </a:r>
            <a:r>
              <a:rPr lang="en-US" sz="1800" b="1" dirty="0" smtClean="0"/>
              <a:t>servers</a:t>
            </a:r>
            <a:r>
              <a:rPr lang="en-US" sz="1800" dirty="0" smtClean="0"/>
              <a:t>. Clients are the typical web user's internet-connected devices (for example, your computer connected to your Wi-Fi, or your phone connected to your mobile network) and web-accessing software available on those devices (usually a web browser like Firefox or Chrome).</a:t>
            </a:r>
          </a:p>
          <a:p>
            <a:pPr>
              <a:buNone/>
            </a:pPr>
            <a:r>
              <a:rPr lang="en-US" sz="1800" dirty="0" smtClean="0"/>
              <a:t>    Servers </a:t>
            </a:r>
            <a:r>
              <a:rPr lang="en-US" sz="1800" dirty="0" smtClean="0"/>
              <a:t>are computers that store </a:t>
            </a:r>
            <a:r>
              <a:rPr lang="en-US" sz="1800" dirty="0" err="1" smtClean="0"/>
              <a:t>webpages</a:t>
            </a:r>
            <a:r>
              <a:rPr lang="en-US" sz="1800" dirty="0" smtClean="0"/>
              <a:t>, sites, or apps. When a client device wants to access a webpage, a copy of the webpage is downloaded from the server i</a:t>
            </a:r>
            <a:r>
              <a:rPr lang="en-US" sz="1800" dirty="0" smtClean="0"/>
              <a:t>nto </a:t>
            </a:r>
            <a:r>
              <a:rPr lang="en-US" sz="1800" dirty="0" smtClean="0"/>
              <a:t>the client machine to be displayed in the user's web browser.</a:t>
            </a:r>
            <a:endParaRPr lang="en-US" sz="1800"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57290" y="285728"/>
            <a:ext cx="7498080" cy="6215106"/>
          </a:xfrm>
        </p:spPr>
        <p:txBody>
          <a:bodyPr>
            <a:normAutofit fontScale="62500" lnSpcReduction="20000"/>
          </a:bodyPr>
          <a:lstStyle/>
          <a:p>
            <a:pPr>
              <a:buNone/>
            </a:pPr>
            <a:r>
              <a:rPr lang="fr-FR" b="1" dirty="0" smtClean="0">
                <a:solidFill>
                  <a:schemeClr val="accent4">
                    <a:lumMod val="60000"/>
                    <a:lumOff val="40000"/>
                  </a:schemeClr>
                </a:solidFill>
              </a:rPr>
              <a:t>2-How to </a:t>
            </a:r>
            <a:r>
              <a:rPr lang="fr-FR" b="1" dirty="0" err="1" smtClean="0">
                <a:solidFill>
                  <a:schemeClr val="accent4">
                    <a:lumMod val="60000"/>
                    <a:lumOff val="40000"/>
                  </a:schemeClr>
                </a:solidFill>
              </a:rPr>
              <a:t>connect</a:t>
            </a:r>
            <a:r>
              <a:rPr lang="fr-FR" b="1" dirty="0" smtClean="0">
                <a:solidFill>
                  <a:schemeClr val="accent4">
                    <a:lumMod val="60000"/>
                    <a:lumOff val="40000"/>
                  </a:schemeClr>
                </a:solidFill>
              </a:rPr>
              <a:t> the web ? </a:t>
            </a:r>
          </a:p>
          <a:p>
            <a:r>
              <a:rPr lang="en-US" dirty="0" smtClean="0"/>
              <a:t>In addition to the client and the server, we also need to say hello to:</a:t>
            </a:r>
          </a:p>
          <a:p>
            <a:r>
              <a:rPr lang="en-US" b="1" dirty="0" smtClean="0"/>
              <a:t>Your internet connection</a:t>
            </a:r>
            <a:r>
              <a:rPr lang="en-US" dirty="0" smtClean="0"/>
              <a:t>: Allows you to send and receive data on the web. It's basically like the street between your house and the shop.</a:t>
            </a:r>
          </a:p>
          <a:p>
            <a:r>
              <a:rPr lang="en-US" b="1" dirty="0" smtClean="0"/>
              <a:t>TCP/IP</a:t>
            </a:r>
            <a:r>
              <a:rPr lang="en-US" dirty="0" smtClean="0"/>
              <a:t>: Transmission Control Protocol and Internet Protocol are communication protocols that define how data should travel across the internet. This is like the transport mechanisms that let you place an order, go to the shop, and buy your goods. In our example, this is like a car or a bike (or however else you might get around).</a:t>
            </a:r>
          </a:p>
          <a:p>
            <a:r>
              <a:rPr lang="en-US" b="1" dirty="0" smtClean="0"/>
              <a:t>DNS</a:t>
            </a:r>
            <a:r>
              <a:rPr lang="en-US" dirty="0" smtClean="0"/>
              <a:t>: Domain Name Servers are like an address book for websites. When you type a web address in your browser, the browser looks at the DNS to find the website's real address before it can retrieve the website. The browser needs to find out which server the website lives on, so it can send HTTP messages to the right place (see below). This is like looking up the address of the shop so you can access it.</a:t>
            </a:r>
          </a:p>
          <a:p>
            <a:r>
              <a:rPr lang="en-US" b="1" dirty="0" smtClean="0"/>
              <a:t>HTTP</a:t>
            </a:r>
            <a:r>
              <a:rPr lang="en-US" dirty="0" smtClean="0"/>
              <a:t>: Hypertext Transfer Protocol is an application </a:t>
            </a:r>
            <a:r>
              <a:rPr lang="en-US" dirty="0" smtClean="0">
                <a:hlinkClick r:id="rId2"/>
              </a:rPr>
              <a:t>protocol</a:t>
            </a:r>
            <a:r>
              <a:rPr lang="en-US" dirty="0" smtClean="0"/>
              <a:t> that defines a language for clients and servers to speak to each other. This is like the language you use to order your goods.</a:t>
            </a:r>
          </a:p>
          <a:p>
            <a:pPr>
              <a:buNone/>
            </a:pPr>
            <a:endParaRPr lang="fr-FR" dirty="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35608" y="214290"/>
            <a:ext cx="7498080" cy="6034110"/>
          </a:xfrm>
        </p:spPr>
        <p:txBody>
          <a:bodyPr>
            <a:normAutofit fontScale="92500"/>
          </a:bodyPr>
          <a:lstStyle/>
          <a:p>
            <a:pPr>
              <a:buNone/>
            </a:pPr>
            <a:r>
              <a:rPr lang="en-US" sz="2200" b="1" dirty="0" smtClean="0">
                <a:hlinkClick r:id="rId2" tooltip="Permalink to So what happens, exactly?"/>
              </a:rPr>
              <a:t>So what happens, exactly?</a:t>
            </a:r>
            <a:endParaRPr lang="en-US" sz="2200" b="1" dirty="0" smtClean="0"/>
          </a:p>
          <a:p>
            <a:r>
              <a:rPr lang="en-US" sz="2100" dirty="0" smtClean="0"/>
              <a:t>When you type a web address into your browser (for our analogy that's like walking to the shop):</a:t>
            </a:r>
          </a:p>
          <a:p>
            <a:r>
              <a:rPr lang="en-US" sz="2100" dirty="0" smtClean="0"/>
              <a:t>The browser goes to the DNS server, and finds the real address of the server that the website lives on (you find the address of the shop).</a:t>
            </a:r>
          </a:p>
          <a:p>
            <a:r>
              <a:rPr lang="en-US" sz="2100" dirty="0" smtClean="0"/>
              <a:t>The 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r>
              <a:rPr lang="en-US" sz="2100" dirty="0" smtClean="0"/>
              <a:t>If the server approves the client's request, the server sends the client a "200 OK" message, which means "Of course you can look at that website! Here it is", and then starts sending the website's files to the browser as a series of small chunks called data packets (the shop gives you your goods, and you bring them back to your house).</a:t>
            </a:r>
          </a:p>
          <a:p>
            <a:r>
              <a:rPr lang="en-US" sz="2100" dirty="0" smtClean="0"/>
              <a:t>The browser assembles the small chunks into a complete web page and displays it to you (the goods arrive at your door — new shiny stuff, awesome!</a:t>
            </a:r>
            <a:endParaRPr lang="en-US" sz="2100" dirty="0"/>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pPr algn="ctr"/>
            <a:r>
              <a:rPr lang="fr-FR" sz="2800" b="1" u="sng" dirty="0" err="1" smtClean="0"/>
              <a:t>What</a:t>
            </a:r>
            <a:r>
              <a:rPr lang="fr-FR" sz="2800" b="1" u="sng" dirty="0" smtClean="0"/>
              <a:t> do </a:t>
            </a:r>
            <a:r>
              <a:rPr lang="fr-FR" sz="2800" b="1" u="sng" dirty="0" err="1" smtClean="0"/>
              <a:t>you</a:t>
            </a:r>
            <a:r>
              <a:rPr lang="fr-FR" sz="2800" b="1" u="sng" dirty="0" smtClean="0"/>
              <a:t> </a:t>
            </a:r>
            <a:r>
              <a:rPr lang="fr-FR" sz="2800" b="1" u="sng" dirty="0" err="1" smtClean="0"/>
              <a:t>need</a:t>
            </a:r>
            <a:r>
              <a:rPr lang="fr-FR" sz="2800" b="1" u="sng" dirty="0" smtClean="0"/>
              <a:t> to </a:t>
            </a:r>
            <a:r>
              <a:rPr lang="fr-FR" sz="2800" b="1" u="sng" dirty="0" err="1" smtClean="0"/>
              <a:t>be</a:t>
            </a:r>
            <a:r>
              <a:rPr lang="fr-FR" sz="2800" b="1" u="sng" dirty="0" smtClean="0"/>
              <a:t> a web </a:t>
            </a:r>
            <a:r>
              <a:rPr lang="fr-FR" sz="2800" b="1" u="sng" dirty="0" err="1" smtClean="0"/>
              <a:t>developper</a:t>
            </a:r>
            <a:r>
              <a:rPr lang="fr-FR" sz="2800" b="1" u="sng" dirty="0" smtClean="0"/>
              <a:t> ?</a:t>
            </a:r>
            <a:endParaRPr lang="fr-FR" sz="2800" b="1" u="sng" dirty="0"/>
          </a:p>
        </p:txBody>
      </p:sp>
      <p:sp>
        <p:nvSpPr>
          <p:cNvPr id="6" name="Espace réservé du contenu 5"/>
          <p:cNvSpPr>
            <a:spLocks noGrp="1"/>
          </p:cNvSpPr>
          <p:nvPr>
            <p:ph idx="1"/>
          </p:nvPr>
        </p:nvSpPr>
        <p:spPr/>
        <p:txBody>
          <a:bodyPr>
            <a:noAutofit/>
          </a:bodyPr>
          <a:lstStyle/>
          <a:p>
            <a:r>
              <a:rPr lang="en-US" sz="1800" dirty="0" smtClean="0"/>
              <a:t>While there are no formal or specific qualifications required to become a web developer, a numerate degree in a subject such as </a:t>
            </a:r>
            <a:r>
              <a:rPr lang="en-US" sz="1800" dirty="0" err="1" smtClean="0"/>
              <a:t>maths</a:t>
            </a:r>
            <a:r>
              <a:rPr lang="en-US" sz="1800" dirty="0" smtClean="0"/>
              <a:t> or science will be useful.</a:t>
            </a:r>
          </a:p>
          <a:p>
            <a:r>
              <a:rPr lang="en-US" sz="1800" dirty="0" smtClean="0"/>
              <a:t>You should also ideally have an aptitude for - or experience of - elements such as:</a:t>
            </a:r>
          </a:p>
          <a:p>
            <a:pPr marL="596646" indent="-514350">
              <a:buFont typeface="+mj-lt"/>
              <a:buAutoNum type="arabicPeriod"/>
            </a:pPr>
            <a:r>
              <a:rPr lang="en-US" sz="1800" dirty="0" smtClean="0"/>
              <a:t>User experience (UX)</a:t>
            </a:r>
          </a:p>
          <a:p>
            <a:pPr marL="596646" indent="-514350">
              <a:buFont typeface="+mj-lt"/>
              <a:buAutoNum type="arabicPeriod"/>
            </a:pPr>
            <a:r>
              <a:rPr lang="en-US" sz="1800" dirty="0" smtClean="0"/>
              <a:t>User interface (UI)</a:t>
            </a:r>
          </a:p>
          <a:p>
            <a:pPr marL="596646" indent="-514350">
              <a:buFont typeface="+mj-lt"/>
              <a:buAutoNum type="arabicPeriod"/>
            </a:pPr>
            <a:r>
              <a:rPr lang="en-US" sz="1800" dirty="0" smtClean="0"/>
              <a:t>Visual design</a:t>
            </a:r>
          </a:p>
          <a:p>
            <a:pPr marL="596646" indent="-514350">
              <a:buFont typeface="+mj-lt"/>
              <a:buAutoNum type="arabicPeriod"/>
            </a:pPr>
            <a:r>
              <a:rPr lang="en-US" sz="1800" dirty="0" smtClean="0"/>
              <a:t>Coding languages including HTML and CSS</a:t>
            </a:r>
          </a:p>
          <a:p>
            <a:pPr marL="596646" indent="-514350">
              <a:buFont typeface="+mj-lt"/>
              <a:buAutoNum type="arabicPeriod"/>
            </a:pPr>
            <a:r>
              <a:rPr lang="en-US" sz="1800" dirty="0" smtClean="0"/>
              <a:t>Frontend web </a:t>
            </a:r>
            <a:r>
              <a:rPr lang="en-US" sz="1800" dirty="0" err="1" smtClean="0"/>
              <a:t>programing</a:t>
            </a:r>
            <a:r>
              <a:rPr lang="en-US" sz="1800" dirty="0" smtClean="0"/>
              <a:t> languages and skills such as JavaScript, Ajax and web animation techniques</a:t>
            </a:r>
          </a:p>
          <a:p>
            <a:pPr marL="596646" indent="-514350">
              <a:buFont typeface="+mj-lt"/>
              <a:buAutoNum type="arabicPeriod"/>
            </a:pPr>
            <a:r>
              <a:rPr lang="en-US" sz="1800" dirty="0" smtClean="0"/>
              <a:t>Backend web </a:t>
            </a:r>
            <a:r>
              <a:rPr lang="en-US" sz="1800" dirty="0" err="1" smtClean="0"/>
              <a:t>programing</a:t>
            </a:r>
            <a:r>
              <a:rPr lang="en-US" sz="1800" dirty="0" smtClean="0"/>
              <a:t> languages such as C# or Java, PHP and Ruby</a:t>
            </a:r>
          </a:p>
          <a:p>
            <a:pPr marL="596646" indent="-514350">
              <a:buFont typeface="+mj-lt"/>
              <a:buAutoNum type="arabicPeriod"/>
            </a:pPr>
            <a:r>
              <a:rPr lang="en-US" sz="1800" dirty="0" smtClean="0"/>
              <a:t>Design software like Photoshop and Illustrator and Sketch</a:t>
            </a:r>
          </a:p>
          <a:p>
            <a:pPr marL="596646" indent="-514350">
              <a:buFont typeface="+mj-lt"/>
              <a:buAutoNum type="arabicPeriod"/>
            </a:pPr>
            <a:r>
              <a:rPr lang="en-US" sz="1800" dirty="0" smtClean="0"/>
              <a:t>An understanding of SEO</a:t>
            </a:r>
          </a:p>
          <a:p>
            <a:pPr marL="596646" indent="-514350">
              <a:buFont typeface="+mj-lt"/>
              <a:buAutoNum type="arabicPeriod"/>
            </a:pPr>
            <a:r>
              <a:rPr lang="en-US" sz="1800" dirty="0" smtClean="0"/>
              <a:t>Web servers and how they function</a:t>
            </a:r>
            <a:endParaRPr lang="en-US" sz="1800"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400" b="1" u="sng" dirty="0" err="1" smtClean="0">
                <a:effectLst>
                  <a:outerShdw blurRad="38100" dist="38100" dir="2700000" algn="tl">
                    <a:srgbClr val="000000">
                      <a:alpha val="43137"/>
                    </a:srgbClr>
                  </a:outerShdw>
                </a:effectLst>
              </a:rPr>
              <a:t>What’s</a:t>
            </a:r>
            <a:r>
              <a:rPr lang="fr-FR" sz="2400" b="1" u="sng" dirty="0" smtClean="0">
                <a:effectLst>
                  <a:outerShdw blurRad="38100" dist="38100" dir="2700000" algn="tl">
                    <a:srgbClr val="000000">
                      <a:alpha val="43137"/>
                    </a:srgbClr>
                  </a:outerShdw>
                </a:effectLst>
              </a:rPr>
              <a:t> the </a:t>
            </a:r>
            <a:r>
              <a:rPr lang="fr-FR" sz="2400" b="1" u="sng" dirty="0" err="1" smtClean="0">
                <a:effectLst>
                  <a:outerShdw blurRad="38100" dist="38100" dir="2700000" algn="tl">
                    <a:srgbClr val="000000">
                      <a:alpha val="43137"/>
                    </a:srgbClr>
                  </a:outerShdw>
                </a:effectLst>
              </a:rPr>
              <a:t>role</a:t>
            </a:r>
            <a:r>
              <a:rPr lang="fr-FR" sz="2400" b="1" u="sng" dirty="0" smtClean="0">
                <a:effectLst>
                  <a:outerShdw blurRad="38100" dist="38100" dir="2700000" algn="tl">
                    <a:srgbClr val="000000">
                      <a:alpha val="43137"/>
                    </a:srgbClr>
                  </a:outerShdw>
                </a:effectLst>
              </a:rPr>
              <a:t> of web </a:t>
            </a:r>
            <a:r>
              <a:rPr lang="fr-FR" sz="2400" b="1" u="sng" dirty="0" err="1" smtClean="0">
                <a:effectLst>
                  <a:outerShdw blurRad="38100" dist="38100" dir="2700000" algn="tl">
                    <a:srgbClr val="000000">
                      <a:alpha val="43137"/>
                    </a:srgbClr>
                  </a:outerShdw>
                </a:effectLst>
              </a:rPr>
              <a:t>developper</a:t>
            </a:r>
            <a:r>
              <a:rPr lang="fr-FR" sz="2400" b="1" u="sng" dirty="0" smtClean="0">
                <a:effectLst>
                  <a:outerShdw blurRad="38100" dist="38100" dir="2700000" algn="tl">
                    <a:srgbClr val="000000">
                      <a:alpha val="43137"/>
                    </a:srgbClr>
                  </a:outerShdw>
                </a:effectLst>
              </a:rPr>
              <a:t> ?</a:t>
            </a:r>
            <a:endParaRPr lang="fr-FR" sz="2400" b="1" u="sng"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a:bodyPr>
          <a:lstStyle/>
          <a:p>
            <a:r>
              <a:rPr lang="en-US" sz="1800" dirty="0" smtClean="0"/>
              <a:t>Also known as web programmers or web coders, web developers essentially make a website work by building the functionality, interactivity and visible structure of the site, normally based on the vision of designers and other key roles.</a:t>
            </a:r>
          </a:p>
          <a:p>
            <a:r>
              <a:rPr lang="en-US" sz="1800" dirty="0" smtClean="0"/>
              <a:t>Web developers are also responsible for ensuring a site functions correctly on all browsers - both desktop and mobile - through testing. Once a site is live, a developer carries out  updates and other maintenance tasks as necessary.</a:t>
            </a:r>
            <a:endParaRPr lang="en-US" sz="1800" dirty="0"/>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59</TotalTime>
  <Words>345</Words>
  <Application>Microsoft Office PowerPoint</Application>
  <PresentationFormat>Affichage à l'écran (4:3)</PresentationFormat>
  <Paragraphs>32</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Solstice</vt:lpstr>
      <vt:lpstr>HOW DOES THE WEB WORKS ?</vt:lpstr>
      <vt:lpstr>Diapositive 2</vt:lpstr>
      <vt:lpstr>Diapositive 3</vt:lpstr>
      <vt:lpstr>What do you need to be a web developper ?</vt:lpstr>
      <vt:lpstr>What’s the role of web developper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checkpoint</dc:title>
  <dc:creator>Utilisateur Windows</dc:creator>
  <cp:lastModifiedBy>Utilisateur Windows</cp:lastModifiedBy>
  <cp:revision>8</cp:revision>
  <dcterms:created xsi:type="dcterms:W3CDTF">2021-01-28T15:10:12Z</dcterms:created>
  <dcterms:modified xsi:type="dcterms:W3CDTF">2021-01-28T16:09:51Z</dcterms:modified>
</cp:coreProperties>
</file>