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DM Sans" panose="020B0604020202020204" charset="0"/>
      <p:regular r:id="rId25"/>
    </p:embeddedFont>
    <p:embeddedFont>
      <p:font typeface="Kollektif Bold" panose="020B0604020202020204" charset="0"/>
      <p:regular r:id="rId26"/>
    </p:embeddedFont>
    <p:embeddedFont>
      <p:font typeface="Calibri" panose="020F0502020204030204"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5" d="100"/>
          <a:sy n="75" d="100"/>
        </p:scale>
        <p:origin x="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01.06.2024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nghiên cứu KNN, việc xác định số hàng xóm gần nhất sử</a:t>
            </a:r>
          </a:p>
          <a:p>
            <a:r>
              <a:rPr lang="en-US"/>
              <a:t>dụng để dự đoán là rất quan trọng đối với hiệu suất của mô hình KNN. </a:t>
            </a:r>
          </a:p>
          <a:p>
            <a:r>
              <a:rPr lang="en-US"/>
              <a:t>Để xác định phiên bản KNN tối ưu, tôi đã thử nghiệm hai biến thể: Đồng </a:t>
            </a:r>
          </a:p>
          <a:p>
            <a:r>
              <a:rPr lang="en-US"/>
              <a:t>nhất(Uniform) và Có trọng số(Weighted).</a:t>
            </a:r>
          </a:p>
          <a:p>
            <a:r>
              <a:rPr lang="en-US"/>
              <a:t>Trong Weighted, tôi đã sử dụng hệ số trọng số là 1/k, nơi k là </a:t>
            </a:r>
          </a:p>
          <a:p>
            <a:r>
              <a:rPr lang="en-US"/>
              <a:t>khoảng cách từ điểm dữ liệu mới đến các hàng xóm. Điều này có nghĩa </a:t>
            </a:r>
          </a:p>
          <a:p>
            <a:r>
              <a:rPr lang="en-US"/>
              <a:t>là càng xa, hàng xóm càng có ít ảnh hưởng đến điểm được dự đoán. </a:t>
            </a:r>
          </a:p>
          <a:p>
            <a:r>
              <a:rPr lang="en-US"/>
              <a:t>28</a:t>
            </a:r>
          </a:p>
          <a:p>
            <a:r>
              <a:rPr lang="en-US"/>
              <a:t>Ngược lại, trong Uniform, mỗi hàng xóm có một trọng số bằng nhau là </a:t>
            </a:r>
          </a:p>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Estimate Prior </a:t>
            </a:r>
          </a:p>
          <a:p>
            <a:r>
              <a:rPr lang="en-US"/>
              <a:t>- Định nghĩa: Xác suất tiên nghiệm của mỗi lớp (ví dụ: các loại thời tiết </a:t>
            </a:r>
          </a:p>
          <a:p>
            <a:r>
              <a:rPr lang="en-US"/>
              <a:t>như nắng, mưa, bão, v.v.) được tính dựa trên tần suất xuất hiện của chúng </a:t>
            </a:r>
          </a:p>
          <a:p>
            <a:r>
              <a:rPr lang="en-US"/>
              <a:t>trong dữ liệu huấn luyện. </a:t>
            </a:r>
          </a:p>
          <a:p>
            <a:r>
              <a:rPr lang="en-US"/>
              <a:t>1/K Prior </a:t>
            </a:r>
          </a:p>
          <a:p>
            <a:r>
              <a:rPr lang="en-US"/>
              <a:t>- Định nghĩa: Giả định rằng mỗi loại thời tiết có khả năng xảy ra như nhau, </a:t>
            </a:r>
          </a:p>
          <a:p>
            <a:r>
              <a:rPr lang="en-US"/>
              <a:t>bất kể chúng xuất hiện như thế nào trong dữ liệu huấn luyện. Nếu có K </a:t>
            </a:r>
          </a:p>
          <a:p>
            <a:r>
              <a:rPr lang="en-US"/>
              <a:t>loại thời tiết khác nhau, xác suất tiên nghiệm cho mỗi loại là 1/K.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khi K lớn hơn 1% kích thước tập huấn luyện đạt độ chính xác 96.58 %. </a:t>
            </a:r>
          </a:p>
          <a:p>
            <a:r>
              <a:rPr lang="en-US"/>
              <a:t>Tuy nhiên, khi tăng số lượng láng giềng gần nhất được xem xét, độ chính xác </a:t>
            </a:r>
          </a:p>
          <a:p>
            <a:r>
              <a:rPr lang="en-US"/>
              <a:t>của mô hình KNN-Naive cũng tăng lên, đạt 98.4 % khi xét 5% láng giềng gần nhất, 98.17 % với 15% láng giềng gần nhất , 99.08 % với 20% láng giềng gần nhất và 98.4% khi xét tới 40% láng giềng gần nhất. Mức tăng độ chính xác tương đối cao, cao nhất là 2.5% ở mức 20% kích thước tập huấn luyện.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Hiệu quả của Fusion Model: Việc mô hình Fusion cho độ</a:t>
            </a:r>
          </a:p>
          <a:p>
            <a:r>
              <a:rPr lang="en-US"/>
              <a:t>chính xác cao nhất là minh chứng cho tiềm năng của việc kết </a:t>
            </a:r>
          </a:p>
          <a:p>
            <a:r>
              <a:rPr lang="en-US"/>
              <a:t>hợp các phương pháp khác nhau để tạo ra một mô hình mạnh </a:t>
            </a:r>
          </a:p>
          <a:p>
            <a:r>
              <a:rPr lang="en-US"/>
              <a:t>mẽ hơn. Mô hình này có thể tận dụng tốt các thông tin từ cả</a:t>
            </a:r>
          </a:p>
          <a:p>
            <a:r>
              <a:rPr lang="en-US"/>
              <a:t>hai phương pháp, giảm thiểu nhiễu và sai lệch có thể xuất hiện </a:t>
            </a:r>
          </a:p>
          <a:p>
            <a:r>
              <a:rPr lang="en-US"/>
              <a:t>khi chỉ sử dụng một mô hình.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7.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2.sv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24.png"/><Relationship Id="rId5" Type="http://schemas.openxmlformats.org/officeDocument/2006/relationships/image" Target="../media/image2.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2.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2079942" y="7489966"/>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sp>
        <p:nvSpPr>
          <p:cNvPr id="8" name="Freeform 8"/>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3" name="Freeform 13"/>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4" name="Freeform 14"/>
          <p:cNvSpPr/>
          <p:nvPr/>
        </p:nvSpPr>
        <p:spPr>
          <a:xfrm rot="-10800000">
            <a:off x="3321750"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3321750" y="74993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rot="5400000">
            <a:off x="4405559" y="8583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7" name="Freeform 17"/>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8" name="Freeform 18"/>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9" name="Freeform 19"/>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0" name="Freeform 20"/>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1" name="Freeform 21"/>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2" name="Freeform 22"/>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3" name="Freeform 23"/>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4" name="Freeform 24"/>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5" name="Freeform 25"/>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6" name="Freeform 26"/>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7" name="Freeform 27"/>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8" name="Freeform 28"/>
          <p:cNvSpPr/>
          <p:nvPr/>
        </p:nvSpPr>
        <p:spPr>
          <a:xfrm flipH="1" flipV="1">
            <a:off x="15470622" y="4433486"/>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9" name="Freeform 29"/>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30" name="Group 30"/>
          <p:cNvGrpSpPr/>
          <p:nvPr/>
        </p:nvGrpSpPr>
        <p:grpSpPr>
          <a:xfrm rot="2700000">
            <a:off x="-1376391" y="-3093321"/>
            <a:ext cx="7415398" cy="3565095"/>
            <a:chOff x="0" y="0"/>
            <a:chExt cx="660400" cy="317500"/>
          </a:xfrm>
        </p:grpSpPr>
        <p:sp>
          <p:nvSpPr>
            <p:cNvPr id="31" name="Freeform 3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2" name="TextBox 32"/>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33" name="AutoShape 33"/>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4" name="AutoShape 34"/>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5" name="AutoShape 35"/>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6" name="AutoShape 36"/>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7" name="AutoShape 37"/>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8" name="AutoShape 38"/>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9" name="AutoShape 39"/>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40" name="AutoShape 40"/>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41" name="Freeform 41"/>
          <p:cNvSpPr/>
          <p:nvPr/>
        </p:nvSpPr>
        <p:spPr>
          <a:xfrm>
            <a:off x="33987" y="50675"/>
            <a:ext cx="2740241" cy="2658847"/>
          </a:xfrm>
          <a:custGeom>
            <a:avLst/>
            <a:gdLst/>
            <a:ahLst/>
            <a:cxnLst/>
            <a:rect l="l" t="t" r="r" b="b"/>
            <a:pathLst>
              <a:path w="2740241" h="2658847">
                <a:moveTo>
                  <a:pt x="0" y="0"/>
                </a:moveTo>
                <a:lnTo>
                  <a:pt x="2740240" y="0"/>
                </a:lnTo>
                <a:lnTo>
                  <a:pt x="2740240" y="2658847"/>
                </a:lnTo>
                <a:lnTo>
                  <a:pt x="0" y="2658847"/>
                </a:lnTo>
                <a:lnTo>
                  <a:pt x="0" y="0"/>
                </a:lnTo>
                <a:close/>
              </a:path>
            </a:pathLst>
          </a:custGeom>
          <a:blipFill>
            <a:blip r:embed="rId10"/>
            <a:stretch>
              <a:fillRect/>
            </a:stretch>
          </a:blipFill>
        </p:spPr>
      </p:sp>
      <p:sp>
        <p:nvSpPr>
          <p:cNvPr id="42" name="Freeform 42"/>
          <p:cNvSpPr/>
          <p:nvPr/>
        </p:nvSpPr>
        <p:spPr>
          <a:xfrm>
            <a:off x="3070140" y="-130320"/>
            <a:ext cx="12400481" cy="1646676"/>
          </a:xfrm>
          <a:custGeom>
            <a:avLst/>
            <a:gdLst/>
            <a:ahLst/>
            <a:cxnLst/>
            <a:rect l="l" t="t" r="r" b="b"/>
            <a:pathLst>
              <a:path w="12400481" h="1646676">
                <a:moveTo>
                  <a:pt x="0" y="0"/>
                </a:moveTo>
                <a:lnTo>
                  <a:pt x="12400482" y="0"/>
                </a:lnTo>
                <a:lnTo>
                  <a:pt x="12400482" y="1646677"/>
                </a:lnTo>
                <a:lnTo>
                  <a:pt x="0" y="1646677"/>
                </a:lnTo>
                <a:lnTo>
                  <a:pt x="0" y="0"/>
                </a:lnTo>
                <a:close/>
              </a:path>
            </a:pathLst>
          </a:custGeom>
          <a:blipFill>
            <a:blip r:embed="rId11"/>
            <a:stretch>
              <a:fillRect/>
            </a:stretch>
          </a:blipFill>
        </p:spPr>
      </p:sp>
      <p:sp>
        <p:nvSpPr>
          <p:cNvPr id="43" name="Freeform 43"/>
          <p:cNvSpPr/>
          <p:nvPr/>
        </p:nvSpPr>
        <p:spPr>
          <a:xfrm>
            <a:off x="2120672" y="1077395"/>
            <a:ext cx="14046656" cy="1019728"/>
          </a:xfrm>
          <a:custGeom>
            <a:avLst/>
            <a:gdLst/>
            <a:ahLst/>
            <a:cxnLst/>
            <a:rect l="l" t="t" r="r" b="b"/>
            <a:pathLst>
              <a:path w="14046656" h="1019728">
                <a:moveTo>
                  <a:pt x="0" y="0"/>
                </a:moveTo>
                <a:lnTo>
                  <a:pt x="14046656" y="0"/>
                </a:lnTo>
                <a:lnTo>
                  <a:pt x="14046656" y="1019728"/>
                </a:lnTo>
                <a:lnTo>
                  <a:pt x="0" y="1019728"/>
                </a:lnTo>
                <a:lnTo>
                  <a:pt x="0" y="0"/>
                </a:lnTo>
                <a:close/>
              </a:path>
            </a:pathLst>
          </a:custGeom>
          <a:blipFill>
            <a:blip r:embed="rId12"/>
            <a:stretch>
              <a:fillRect t="-7295" b="-7295"/>
            </a:stretch>
          </a:blipFill>
        </p:spPr>
      </p:sp>
      <p:sp>
        <p:nvSpPr>
          <p:cNvPr id="44" name="Freeform 44"/>
          <p:cNvSpPr/>
          <p:nvPr/>
        </p:nvSpPr>
        <p:spPr>
          <a:xfrm>
            <a:off x="4579215" y="1773883"/>
            <a:ext cx="9129570" cy="1871278"/>
          </a:xfrm>
          <a:custGeom>
            <a:avLst/>
            <a:gdLst/>
            <a:ahLst/>
            <a:cxnLst/>
            <a:rect l="l" t="t" r="r" b="b"/>
            <a:pathLst>
              <a:path w="9129570" h="1871278">
                <a:moveTo>
                  <a:pt x="0" y="0"/>
                </a:moveTo>
                <a:lnTo>
                  <a:pt x="9129570" y="0"/>
                </a:lnTo>
                <a:lnTo>
                  <a:pt x="9129570" y="1871278"/>
                </a:lnTo>
                <a:lnTo>
                  <a:pt x="0" y="1871278"/>
                </a:lnTo>
                <a:lnTo>
                  <a:pt x="0" y="0"/>
                </a:lnTo>
                <a:close/>
              </a:path>
            </a:pathLst>
          </a:custGeom>
          <a:blipFill>
            <a:blip r:embed="rId13"/>
            <a:stretch>
              <a:fillRect/>
            </a:stretch>
          </a:blipFill>
        </p:spPr>
      </p:sp>
      <p:sp>
        <p:nvSpPr>
          <p:cNvPr id="45" name="TextBox 45"/>
          <p:cNvSpPr txBox="1"/>
          <p:nvPr/>
        </p:nvSpPr>
        <p:spPr>
          <a:xfrm>
            <a:off x="2934553" y="3592265"/>
            <a:ext cx="12671655" cy="1230401"/>
          </a:xfrm>
          <a:prstGeom prst="rect">
            <a:avLst/>
          </a:prstGeom>
        </p:spPr>
        <p:txBody>
          <a:bodyPr lIns="0" tIns="0" rIns="0" bIns="0" rtlCol="0" anchor="t">
            <a:spAutoFit/>
          </a:bodyPr>
          <a:lstStyle/>
          <a:p>
            <a:pPr algn="ctr">
              <a:lnSpc>
                <a:spcPts val="5044"/>
              </a:lnSpc>
            </a:pPr>
            <a:r>
              <a:rPr lang="en-US" sz="3603" b="1" dirty="0">
                <a:solidFill>
                  <a:srgbClr val="000000"/>
                </a:solidFill>
                <a:latin typeface="Times New Roman" panose="02020603050405020304" pitchFamily="18" charset="0"/>
                <a:cs typeface="Times New Roman" panose="02020603050405020304" pitchFamily="18" charset="0"/>
              </a:rPr>
              <a:t>XÂY DỰNG HỆ THỐNG DỰ BÁO THỜI TIẾT NGẮN HẠN Ở TỈNH NGHỆ AN ỨNG DỤNG MÔ HÌNH HỌC MÁY</a:t>
            </a:r>
          </a:p>
        </p:txBody>
      </p:sp>
      <p:sp>
        <p:nvSpPr>
          <p:cNvPr id="46" name="TextBox 46"/>
          <p:cNvSpPr txBox="1"/>
          <p:nvPr/>
        </p:nvSpPr>
        <p:spPr>
          <a:xfrm>
            <a:off x="4579215" y="6348830"/>
            <a:ext cx="7744459" cy="589905"/>
          </a:xfrm>
          <a:prstGeom prst="rect">
            <a:avLst/>
          </a:prstGeom>
        </p:spPr>
        <p:txBody>
          <a:bodyPr lIns="0" tIns="0" rIns="0" bIns="0" rtlCol="0" anchor="t">
            <a:spAutoFit/>
          </a:bodyPr>
          <a:lstStyle/>
          <a:p>
            <a:pPr algn="ctr">
              <a:lnSpc>
                <a:spcPts val="4631"/>
              </a:lnSpc>
            </a:pPr>
            <a:r>
              <a:rPr lang="en-US" sz="3308">
                <a:solidFill>
                  <a:srgbClr val="000000"/>
                </a:solidFill>
                <a:latin typeface="Times New Roman" panose="02020603050405020304" pitchFamily="18" charset="0"/>
                <a:cs typeface="Times New Roman" panose="02020603050405020304" pitchFamily="18" charset="0"/>
              </a:rPr>
              <a:t>Sinh viên thực hiện: Trần Tiến Điệp </a:t>
            </a:r>
          </a:p>
        </p:txBody>
      </p:sp>
      <p:sp>
        <p:nvSpPr>
          <p:cNvPr id="47" name="TextBox 47"/>
          <p:cNvSpPr txBox="1"/>
          <p:nvPr/>
        </p:nvSpPr>
        <p:spPr>
          <a:xfrm>
            <a:off x="4800600" y="7084409"/>
            <a:ext cx="5816559" cy="589905"/>
          </a:xfrm>
          <a:prstGeom prst="rect">
            <a:avLst/>
          </a:prstGeom>
        </p:spPr>
        <p:txBody>
          <a:bodyPr lIns="0" tIns="0" rIns="0" bIns="0" rtlCol="0" anchor="t">
            <a:spAutoFit/>
          </a:bodyPr>
          <a:lstStyle/>
          <a:p>
            <a:pPr algn="ctr">
              <a:lnSpc>
                <a:spcPts val="4631"/>
              </a:lnSpc>
            </a:pPr>
            <a:r>
              <a:rPr lang="en-US" sz="3308" dirty="0">
                <a:solidFill>
                  <a:srgbClr val="000000"/>
                </a:solidFill>
                <a:latin typeface="Times New Roman" panose="02020603050405020304" pitchFamily="18" charset="0"/>
                <a:cs typeface="Times New Roman" panose="02020603050405020304" pitchFamily="18" charset="0"/>
              </a:rPr>
              <a:t>Mã Sinh Viên: 2020603359</a:t>
            </a:r>
          </a:p>
        </p:txBody>
      </p:sp>
      <p:sp>
        <p:nvSpPr>
          <p:cNvPr id="48" name="TextBox 48"/>
          <p:cNvSpPr txBox="1"/>
          <p:nvPr/>
        </p:nvSpPr>
        <p:spPr>
          <a:xfrm>
            <a:off x="4504953" y="7856415"/>
            <a:ext cx="9041531" cy="589905"/>
          </a:xfrm>
          <a:prstGeom prst="rect">
            <a:avLst/>
          </a:prstGeom>
        </p:spPr>
        <p:txBody>
          <a:bodyPr lIns="0" tIns="0" rIns="0" bIns="0" rtlCol="0" anchor="t">
            <a:spAutoFit/>
          </a:bodyPr>
          <a:lstStyle/>
          <a:p>
            <a:pPr algn="ctr">
              <a:lnSpc>
                <a:spcPts val="4631"/>
              </a:lnSpc>
            </a:pPr>
            <a:r>
              <a:rPr lang="en-US" sz="3308" dirty="0">
                <a:solidFill>
                  <a:srgbClr val="000000"/>
                </a:solidFill>
                <a:latin typeface="Times New Roman" panose="02020603050405020304" pitchFamily="18" charset="0"/>
                <a:cs typeface="Times New Roman" panose="02020603050405020304" pitchFamily="18" charset="0"/>
              </a:rPr>
              <a:t>Giảng Viên Hướng Dẫn: ThS. Trần Việt Hà</a:t>
            </a: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720493" y="4123911"/>
            <a:ext cx="12847015" cy="1166986"/>
          </a:xfrm>
          <a:prstGeom prst="rect">
            <a:avLst/>
          </a:prstGeom>
        </p:spPr>
        <p:txBody>
          <a:bodyPr lIns="0" tIns="0" rIns="0" bIns="0" rtlCol="0" anchor="t">
            <a:spAutoFit/>
          </a:bodyPr>
          <a:lstStyle/>
          <a:p>
            <a:pPr algn="ctr">
              <a:lnSpc>
                <a:spcPts val="9102"/>
              </a:lnSpc>
            </a:pPr>
            <a:r>
              <a:rPr lang="en-US" sz="6844">
                <a:solidFill>
                  <a:srgbClr val="227C9D"/>
                </a:solidFill>
                <a:latin typeface="Times New Roman" panose="02020603050405020304" pitchFamily="18" charset="0"/>
                <a:cs typeface="Times New Roman" panose="02020603050405020304" pitchFamily="18" charset="0"/>
              </a:rPr>
              <a:t>3. QUÁ TRÌNH THỰC HIỆN</a:t>
            </a:r>
          </a:p>
        </p:txBody>
      </p:sp>
      <p:grpSp>
        <p:nvGrpSpPr>
          <p:cNvPr id="11" name="Group 11"/>
          <p:cNvGrpSpPr/>
          <p:nvPr/>
        </p:nvGrpSpPr>
        <p:grpSpPr>
          <a:xfrm rot="2700000">
            <a:off x="-1376391" y="-3093321"/>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1" name="AutoShape 21"/>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2" name="Freeform 2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Freeform 2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Freeform 2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6" name="Freeform 2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7" name="Freeform 2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8" name="Freeform 2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9" name="Freeform 2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30" name="Freeform 3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1" name="Freeform 3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2" name="Freeform 3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3" name="Freeform 3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4" name="Freeform 3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5" name="Freeform 3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Freeform 3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7" name="Freeform 3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8" name="Freeform 3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1" name="Freeform 1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Freeform 1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8" name="Freeform 1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19" name="Group 19"/>
          <p:cNvGrpSpPr/>
          <p:nvPr/>
        </p:nvGrpSpPr>
        <p:grpSpPr>
          <a:xfrm rot="2700000">
            <a:off x="15500123" y="8558620"/>
            <a:ext cx="6322222" cy="303953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5105708" y="9257352"/>
            <a:ext cx="4420813" cy="4376040"/>
          </a:xfrm>
          <a:prstGeom prst="line">
            <a:avLst/>
          </a:prstGeom>
          <a:ln w="28575" cap="flat">
            <a:solidFill>
              <a:srgbClr val="8CA9AD"/>
            </a:solidFill>
            <a:prstDash val="solid"/>
            <a:headEnd type="none" w="sm" len="sm"/>
            <a:tailEnd type="none" w="sm" len="sm"/>
          </a:ln>
        </p:spPr>
      </p:sp>
      <p:sp>
        <p:nvSpPr>
          <p:cNvPr id="23" name="AutoShape 23"/>
          <p:cNvSpPr/>
          <p:nvPr/>
        </p:nvSpPr>
        <p:spPr>
          <a:xfrm>
            <a:off x="14923302" y="9523934"/>
            <a:ext cx="4296027" cy="4296027"/>
          </a:xfrm>
          <a:prstGeom prst="line">
            <a:avLst/>
          </a:prstGeom>
          <a:ln w="28575" cap="flat">
            <a:solidFill>
              <a:srgbClr val="8CA9AD"/>
            </a:solidFill>
            <a:prstDash val="solid"/>
            <a:headEnd type="none" w="sm" len="sm"/>
            <a:tailEnd type="none" w="sm" len="sm"/>
          </a:ln>
        </p:spPr>
      </p:sp>
      <p:sp>
        <p:nvSpPr>
          <p:cNvPr id="24" name="AutoShape 24"/>
          <p:cNvSpPr/>
          <p:nvPr/>
        </p:nvSpPr>
        <p:spPr>
          <a:xfrm>
            <a:off x="14770177" y="9829558"/>
            <a:ext cx="4149629" cy="4149629"/>
          </a:xfrm>
          <a:prstGeom prst="line">
            <a:avLst/>
          </a:prstGeom>
          <a:ln w="28575" cap="flat">
            <a:solidFill>
              <a:srgbClr val="8CA9AD"/>
            </a:solidFill>
            <a:prstDash val="solid"/>
            <a:headEnd type="none" w="sm" len="sm"/>
            <a:tailEnd type="none" w="sm" len="sm"/>
          </a:ln>
        </p:spPr>
      </p:sp>
      <p:sp>
        <p:nvSpPr>
          <p:cNvPr id="25" name="AutoShape 25"/>
          <p:cNvSpPr/>
          <p:nvPr/>
        </p:nvSpPr>
        <p:spPr>
          <a:xfrm>
            <a:off x="14662193" y="10158882"/>
            <a:ext cx="3999041" cy="3999041"/>
          </a:xfrm>
          <a:prstGeom prst="line">
            <a:avLst/>
          </a:prstGeom>
          <a:ln w="28575" cap="flat">
            <a:solidFill>
              <a:srgbClr val="8CA9AD"/>
            </a:solidFill>
            <a:prstDash val="solid"/>
            <a:headEnd type="none" w="sm" len="sm"/>
            <a:tailEnd type="none" w="sm" len="sm"/>
          </a:ln>
        </p:spPr>
      </p:sp>
      <p:grpSp>
        <p:nvGrpSpPr>
          <p:cNvPr id="26" name="Group 26"/>
          <p:cNvGrpSpPr/>
          <p:nvPr/>
        </p:nvGrpSpPr>
        <p:grpSpPr>
          <a:xfrm rot="2700000">
            <a:off x="-1504148" y="-3306614"/>
            <a:ext cx="6662100" cy="3202933"/>
            <a:chOff x="0" y="0"/>
            <a:chExt cx="660400" cy="317500"/>
          </a:xfrm>
        </p:grpSpPr>
        <p:sp>
          <p:nvSpPr>
            <p:cNvPr id="27" name="Freeform 2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8" name="TextBox 2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9" name="AutoShape 29"/>
          <p:cNvSpPr/>
          <p:nvPr/>
        </p:nvSpPr>
        <p:spPr>
          <a:xfrm>
            <a:off x="-1919766" y="-2570320"/>
            <a:ext cx="4658473" cy="4611293"/>
          </a:xfrm>
          <a:prstGeom prst="line">
            <a:avLst/>
          </a:prstGeom>
          <a:ln w="28575" cap="flat">
            <a:solidFill>
              <a:srgbClr val="8CA9AD"/>
            </a:solidFill>
            <a:prstDash val="solid"/>
            <a:headEnd type="none" w="sm" len="sm"/>
            <a:tailEnd type="none" w="sm" len="sm"/>
          </a:ln>
        </p:spPr>
      </p:sp>
      <p:sp>
        <p:nvSpPr>
          <p:cNvPr id="30" name="AutoShape 30"/>
          <p:cNvSpPr/>
          <p:nvPr/>
        </p:nvSpPr>
        <p:spPr>
          <a:xfrm>
            <a:off x="-2111979" y="-2289406"/>
            <a:ext cx="4526978" cy="4526978"/>
          </a:xfrm>
          <a:prstGeom prst="line">
            <a:avLst/>
          </a:prstGeom>
          <a:ln w="28575" cap="flat">
            <a:solidFill>
              <a:srgbClr val="8CA9AD"/>
            </a:solidFill>
            <a:prstDash val="solid"/>
            <a:headEnd type="none" w="sm" len="sm"/>
            <a:tailEnd type="none" w="sm" len="sm"/>
          </a:ln>
        </p:spPr>
      </p:sp>
      <p:sp>
        <p:nvSpPr>
          <p:cNvPr id="31" name="AutoShape 31"/>
          <p:cNvSpPr/>
          <p:nvPr/>
        </p:nvSpPr>
        <p:spPr>
          <a:xfrm>
            <a:off x="-2273336" y="-1967352"/>
            <a:ext cx="4372710" cy="4372710"/>
          </a:xfrm>
          <a:prstGeom prst="line">
            <a:avLst/>
          </a:prstGeom>
          <a:ln w="28575" cap="flat">
            <a:solidFill>
              <a:srgbClr val="8CA9AD"/>
            </a:solidFill>
            <a:prstDash val="solid"/>
            <a:headEnd type="none" w="sm" len="sm"/>
            <a:tailEnd type="none" w="sm" len="sm"/>
          </a:ln>
        </p:spPr>
      </p:sp>
      <p:sp>
        <p:nvSpPr>
          <p:cNvPr id="32" name="AutoShape 32"/>
          <p:cNvSpPr/>
          <p:nvPr/>
        </p:nvSpPr>
        <p:spPr>
          <a:xfrm>
            <a:off x="-2387124" y="-1620323"/>
            <a:ext cx="4214026" cy="4214026"/>
          </a:xfrm>
          <a:prstGeom prst="line">
            <a:avLst/>
          </a:prstGeom>
          <a:ln w="28575" cap="flat">
            <a:solidFill>
              <a:srgbClr val="8CA9AD"/>
            </a:solidFill>
            <a:prstDash val="solid"/>
            <a:headEnd type="none" w="sm" len="sm"/>
            <a:tailEnd type="none" w="sm" len="sm"/>
          </a:ln>
        </p:spPr>
      </p:sp>
      <p:sp>
        <p:nvSpPr>
          <p:cNvPr id="33" name="AutoShape 33"/>
          <p:cNvSpPr/>
          <p:nvPr/>
        </p:nvSpPr>
        <p:spPr>
          <a:xfrm>
            <a:off x="-2516364" y="-1225312"/>
            <a:ext cx="3906013" cy="3906013"/>
          </a:xfrm>
          <a:prstGeom prst="line">
            <a:avLst/>
          </a:prstGeom>
          <a:ln w="28575" cap="flat">
            <a:solidFill>
              <a:srgbClr val="8CA9AD"/>
            </a:solidFill>
            <a:prstDash val="solid"/>
            <a:headEnd type="none" w="sm" len="sm"/>
            <a:tailEnd type="none" w="sm" len="sm"/>
          </a:ln>
        </p:spPr>
      </p:sp>
      <p:sp>
        <p:nvSpPr>
          <p:cNvPr id="34" name="AutoShape 34"/>
          <p:cNvSpPr/>
          <p:nvPr/>
        </p:nvSpPr>
        <p:spPr>
          <a:xfrm>
            <a:off x="-2624911" y="-826664"/>
            <a:ext cx="3560954" cy="3580715"/>
          </a:xfrm>
          <a:prstGeom prst="line">
            <a:avLst/>
          </a:prstGeom>
          <a:ln w="28575" cap="flat">
            <a:solidFill>
              <a:srgbClr val="8CA9AD"/>
            </a:solidFill>
            <a:prstDash val="solid"/>
            <a:headEnd type="none" w="sm" len="sm"/>
            <a:tailEnd type="none" w="sm" len="sm"/>
          </a:ln>
        </p:spPr>
      </p:sp>
      <p:sp>
        <p:nvSpPr>
          <p:cNvPr id="35" name="AutoShape 35"/>
          <p:cNvSpPr/>
          <p:nvPr/>
        </p:nvSpPr>
        <p:spPr>
          <a:xfrm>
            <a:off x="-2601760" y="-322084"/>
            <a:ext cx="3034381" cy="3018724"/>
          </a:xfrm>
          <a:prstGeom prst="line">
            <a:avLst/>
          </a:prstGeom>
          <a:ln w="28575" cap="flat">
            <a:solidFill>
              <a:srgbClr val="8CA9AD"/>
            </a:solidFill>
            <a:prstDash val="solid"/>
            <a:headEnd type="none" w="sm" len="sm"/>
            <a:tailEnd type="none" w="sm" len="sm"/>
          </a:ln>
        </p:spPr>
      </p:sp>
      <p:sp>
        <p:nvSpPr>
          <p:cNvPr id="36" name="Freeform 36"/>
          <p:cNvSpPr/>
          <p:nvPr/>
        </p:nvSpPr>
        <p:spPr>
          <a:xfrm>
            <a:off x="2167618" y="2112509"/>
            <a:ext cx="7220401" cy="1559397"/>
          </a:xfrm>
          <a:custGeom>
            <a:avLst/>
            <a:gdLst/>
            <a:ahLst/>
            <a:cxnLst/>
            <a:rect l="l" t="t" r="r" b="b"/>
            <a:pathLst>
              <a:path w="7220401" h="1559397">
                <a:moveTo>
                  <a:pt x="0" y="0"/>
                </a:moveTo>
                <a:lnTo>
                  <a:pt x="7220401" y="0"/>
                </a:lnTo>
                <a:lnTo>
                  <a:pt x="7220401" y="1559397"/>
                </a:lnTo>
                <a:lnTo>
                  <a:pt x="0" y="1559397"/>
                </a:lnTo>
                <a:lnTo>
                  <a:pt x="0" y="0"/>
                </a:lnTo>
                <a:close/>
              </a:path>
            </a:pathLst>
          </a:custGeom>
          <a:blipFill>
            <a:blip r:embed="rId10"/>
            <a:stretch>
              <a:fillRect/>
            </a:stretch>
          </a:blipFill>
        </p:spPr>
      </p:sp>
      <p:sp>
        <p:nvSpPr>
          <p:cNvPr id="37" name="Freeform 37"/>
          <p:cNvSpPr/>
          <p:nvPr/>
        </p:nvSpPr>
        <p:spPr>
          <a:xfrm>
            <a:off x="7943335" y="2433933"/>
            <a:ext cx="7032579" cy="4638797"/>
          </a:xfrm>
          <a:custGeom>
            <a:avLst/>
            <a:gdLst/>
            <a:ahLst/>
            <a:cxnLst/>
            <a:rect l="l" t="t" r="r" b="b"/>
            <a:pathLst>
              <a:path w="7032579" h="4638797">
                <a:moveTo>
                  <a:pt x="0" y="0"/>
                </a:moveTo>
                <a:lnTo>
                  <a:pt x="7032578" y="0"/>
                </a:lnTo>
                <a:lnTo>
                  <a:pt x="7032578" y="4638797"/>
                </a:lnTo>
                <a:lnTo>
                  <a:pt x="0" y="4638797"/>
                </a:lnTo>
                <a:lnTo>
                  <a:pt x="0" y="0"/>
                </a:lnTo>
                <a:close/>
              </a:path>
            </a:pathLst>
          </a:custGeom>
          <a:blipFill>
            <a:blip r:embed="rId11"/>
            <a:stretch>
              <a:fillRect/>
            </a:stretch>
          </a:blipFill>
        </p:spPr>
      </p:sp>
      <p:sp>
        <p:nvSpPr>
          <p:cNvPr id="38" name="Freeform 38"/>
          <p:cNvSpPr/>
          <p:nvPr/>
        </p:nvSpPr>
        <p:spPr>
          <a:xfrm>
            <a:off x="2260855" y="4494660"/>
            <a:ext cx="5903418" cy="1308791"/>
          </a:xfrm>
          <a:custGeom>
            <a:avLst/>
            <a:gdLst/>
            <a:ahLst/>
            <a:cxnLst/>
            <a:rect l="l" t="t" r="r" b="b"/>
            <a:pathLst>
              <a:path w="5903418" h="1308791">
                <a:moveTo>
                  <a:pt x="0" y="0"/>
                </a:moveTo>
                <a:lnTo>
                  <a:pt x="5903418" y="0"/>
                </a:lnTo>
                <a:lnTo>
                  <a:pt x="5903418" y="1308791"/>
                </a:lnTo>
                <a:lnTo>
                  <a:pt x="0" y="1308791"/>
                </a:lnTo>
                <a:lnTo>
                  <a:pt x="0" y="0"/>
                </a:lnTo>
                <a:close/>
              </a:path>
            </a:pathLst>
          </a:custGeom>
          <a:blipFill>
            <a:blip r:embed="rId12"/>
            <a:stretch>
              <a:fillRect r="-12371"/>
            </a:stretch>
          </a:blipFill>
        </p:spPr>
      </p:sp>
      <p:sp>
        <p:nvSpPr>
          <p:cNvPr id="39" name="TextBox 39"/>
          <p:cNvSpPr txBox="1"/>
          <p:nvPr/>
        </p:nvSpPr>
        <p:spPr>
          <a:xfrm>
            <a:off x="3321750" y="1515179"/>
            <a:ext cx="5524365" cy="722392"/>
          </a:xfrm>
          <a:prstGeom prst="rect">
            <a:avLst/>
          </a:prstGeom>
        </p:spPr>
        <p:txBody>
          <a:bodyPr lIns="0" tIns="0" rIns="0" bIns="0" rtlCol="0" anchor="t">
            <a:spAutoFit/>
          </a:bodyPr>
          <a:lstStyle/>
          <a:p>
            <a:pPr algn="ctr">
              <a:lnSpc>
                <a:spcPts val="4749"/>
              </a:lnSpc>
            </a:pPr>
            <a:r>
              <a:rPr lang="en-US" sz="4749">
                <a:solidFill>
                  <a:srgbClr val="227C9D"/>
                </a:solidFill>
                <a:latin typeface="Kollektif Bold"/>
              </a:rPr>
              <a:t>CHUẨN BỊ DỮ LIỆU</a:t>
            </a:r>
          </a:p>
        </p:txBody>
      </p:sp>
      <p:sp>
        <p:nvSpPr>
          <p:cNvPr id="40" name="TextBox 40"/>
          <p:cNvSpPr txBox="1"/>
          <p:nvPr/>
        </p:nvSpPr>
        <p:spPr>
          <a:xfrm>
            <a:off x="2738707" y="3559243"/>
            <a:ext cx="4405559" cy="878267"/>
          </a:xfrm>
          <a:prstGeom prst="rect">
            <a:avLst/>
          </a:prstGeom>
        </p:spPr>
        <p:txBody>
          <a:bodyPr lIns="0" tIns="0" rIns="0" bIns="0" rtlCol="0" anchor="t">
            <a:spAutoFit/>
          </a:bodyPr>
          <a:lstStyle/>
          <a:p>
            <a:pPr marL="550016" lvl="1" indent="-275008" algn="ctr">
              <a:lnSpc>
                <a:spcPts val="3566"/>
              </a:lnSpc>
              <a:buFont typeface="Arial"/>
              <a:buChar char="•"/>
            </a:pPr>
            <a:r>
              <a:rPr lang="en-US" sz="2547">
                <a:solidFill>
                  <a:srgbClr val="000000"/>
                </a:solidFill>
                <a:latin typeface="DM Sans"/>
              </a:rPr>
              <a:t>Dữ liệu được tự thu thập từ trang Visual Crossing </a:t>
            </a:r>
          </a:p>
        </p:txBody>
      </p:sp>
      <p:sp>
        <p:nvSpPr>
          <p:cNvPr id="41" name="TextBox 41"/>
          <p:cNvSpPr txBox="1"/>
          <p:nvPr/>
        </p:nvSpPr>
        <p:spPr>
          <a:xfrm>
            <a:off x="2746761" y="5755826"/>
            <a:ext cx="5135913" cy="878267"/>
          </a:xfrm>
          <a:prstGeom prst="rect">
            <a:avLst/>
          </a:prstGeom>
        </p:spPr>
        <p:txBody>
          <a:bodyPr lIns="0" tIns="0" rIns="0" bIns="0" rtlCol="0" anchor="t">
            <a:spAutoFit/>
          </a:bodyPr>
          <a:lstStyle/>
          <a:p>
            <a:pPr marL="550016" lvl="1" indent="-275008" algn="l">
              <a:lnSpc>
                <a:spcPts val="3566"/>
              </a:lnSpc>
              <a:buFont typeface="Arial"/>
              <a:buChar char="•"/>
            </a:pPr>
            <a:r>
              <a:rPr lang="en-US" sz="2547">
                <a:solidFill>
                  <a:srgbClr val="000000"/>
                </a:solidFill>
                <a:latin typeface="DM Sans"/>
              </a:rPr>
              <a:t>Loại bỏ các cột không cần thiết.</a:t>
            </a:r>
          </a:p>
        </p:txBody>
      </p:sp>
      <p:sp>
        <p:nvSpPr>
          <p:cNvPr id="42" name="TextBox 42"/>
          <p:cNvSpPr txBox="1"/>
          <p:nvPr/>
        </p:nvSpPr>
        <p:spPr>
          <a:xfrm>
            <a:off x="2746761" y="6870102"/>
            <a:ext cx="3569961" cy="367156"/>
          </a:xfrm>
          <a:prstGeom prst="rect">
            <a:avLst/>
          </a:prstGeom>
        </p:spPr>
        <p:txBody>
          <a:bodyPr lIns="0" tIns="0" rIns="0" bIns="0" rtlCol="0" anchor="t">
            <a:spAutoFit/>
          </a:bodyPr>
          <a:lstStyle/>
          <a:p>
            <a:pPr marL="547758" lvl="1" indent="-273879" algn="ctr">
              <a:lnSpc>
                <a:spcPts val="2816"/>
              </a:lnSpc>
              <a:spcBef>
                <a:spcPct val="0"/>
              </a:spcBef>
              <a:buFont typeface="Arial"/>
              <a:buChar char="•"/>
            </a:pPr>
            <a:r>
              <a:rPr lang="en-US" sz="2537">
                <a:solidFill>
                  <a:srgbClr val="000000"/>
                </a:solidFill>
                <a:latin typeface="DM Sans"/>
              </a:rPr>
              <a:t>Xử lý giá trị thiếu</a:t>
            </a:r>
          </a:p>
        </p:txBody>
      </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8" name="Freeform 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1" name="Freeform 1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Freeform 1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8" name="Freeform 1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19" name="Group 19"/>
          <p:cNvGrpSpPr/>
          <p:nvPr/>
        </p:nvGrpSpPr>
        <p:grpSpPr>
          <a:xfrm rot="2700000">
            <a:off x="15500123" y="8558620"/>
            <a:ext cx="6322222" cy="3039530"/>
            <a:chOff x="0" y="0"/>
            <a:chExt cx="660400" cy="317500"/>
          </a:xfrm>
        </p:grpSpPr>
        <p:sp>
          <p:nvSpPr>
            <p:cNvPr id="20" name="Freeform 20"/>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1" name="TextBox 21"/>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2" name="AutoShape 22"/>
          <p:cNvSpPr/>
          <p:nvPr/>
        </p:nvSpPr>
        <p:spPr>
          <a:xfrm>
            <a:off x="15105708" y="9257352"/>
            <a:ext cx="4420813" cy="4376040"/>
          </a:xfrm>
          <a:prstGeom prst="line">
            <a:avLst/>
          </a:prstGeom>
          <a:ln w="28575" cap="flat">
            <a:solidFill>
              <a:srgbClr val="8CA9AD"/>
            </a:solidFill>
            <a:prstDash val="solid"/>
            <a:headEnd type="none" w="sm" len="sm"/>
            <a:tailEnd type="none" w="sm" len="sm"/>
          </a:ln>
        </p:spPr>
      </p:sp>
      <p:sp>
        <p:nvSpPr>
          <p:cNvPr id="23" name="AutoShape 23"/>
          <p:cNvSpPr/>
          <p:nvPr/>
        </p:nvSpPr>
        <p:spPr>
          <a:xfrm>
            <a:off x="14923302" y="9523934"/>
            <a:ext cx="4296027" cy="4296027"/>
          </a:xfrm>
          <a:prstGeom prst="line">
            <a:avLst/>
          </a:prstGeom>
          <a:ln w="28575" cap="flat">
            <a:solidFill>
              <a:srgbClr val="8CA9AD"/>
            </a:solidFill>
            <a:prstDash val="solid"/>
            <a:headEnd type="none" w="sm" len="sm"/>
            <a:tailEnd type="none" w="sm" len="sm"/>
          </a:ln>
        </p:spPr>
      </p:sp>
      <p:sp>
        <p:nvSpPr>
          <p:cNvPr id="24" name="AutoShape 24"/>
          <p:cNvSpPr/>
          <p:nvPr/>
        </p:nvSpPr>
        <p:spPr>
          <a:xfrm>
            <a:off x="14770177" y="9829558"/>
            <a:ext cx="4149629" cy="4149629"/>
          </a:xfrm>
          <a:prstGeom prst="line">
            <a:avLst/>
          </a:prstGeom>
          <a:ln w="28575" cap="flat">
            <a:solidFill>
              <a:srgbClr val="8CA9AD"/>
            </a:solidFill>
            <a:prstDash val="solid"/>
            <a:headEnd type="none" w="sm" len="sm"/>
            <a:tailEnd type="none" w="sm" len="sm"/>
          </a:ln>
        </p:spPr>
      </p:sp>
      <p:sp>
        <p:nvSpPr>
          <p:cNvPr id="25" name="AutoShape 25"/>
          <p:cNvSpPr/>
          <p:nvPr/>
        </p:nvSpPr>
        <p:spPr>
          <a:xfrm>
            <a:off x="14662193" y="10158882"/>
            <a:ext cx="3999041" cy="3999041"/>
          </a:xfrm>
          <a:prstGeom prst="line">
            <a:avLst/>
          </a:prstGeom>
          <a:ln w="28575" cap="flat">
            <a:solidFill>
              <a:srgbClr val="8CA9AD"/>
            </a:solidFill>
            <a:prstDash val="solid"/>
            <a:headEnd type="none" w="sm" len="sm"/>
            <a:tailEnd type="none" w="sm" len="sm"/>
          </a:ln>
        </p:spPr>
      </p:sp>
      <p:grpSp>
        <p:nvGrpSpPr>
          <p:cNvPr id="26" name="Group 26"/>
          <p:cNvGrpSpPr/>
          <p:nvPr/>
        </p:nvGrpSpPr>
        <p:grpSpPr>
          <a:xfrm rot="2700000">
            <a:off x="-1504148" y="-3306614"/>
            <a:ext cx="6662100" cy="3202933"/>
            <a:chOff x="0" y="0"/>
            <a:chExt cx="660400" cy="317500"/>
          </a:xfrm>
        </p:grpSpPr>
        <p:sp>
          <p:nvSpPr>
            <p:cNvPr id="27" name="Freeform 2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8" name="TextBox 2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9" name="AutoShape 29"/>
          <p:cNvSpPr/>
          <p:nvPr/>
        </p:nvSpPr>
        <p:spPr>
          <a:xfrm>
            <a:off x="-1919766" y="-2570320"/>
            <a:ext cx="4658473" cy="4611293"/>
          </a:xfrm>
          <a:prstGeom prst="line">
            <a:avLst/>
          </a:prstGeom>
          <a:ln w="28575" cap="flat">
            <a:solidFill>
              <a:srgbClr val="8CA9AD"/>
            </a:solidFill>
            <a:prstDash val="solid"/>
            <a:headEnd type="none" w="sm" len="sm"/>
            <a:tailEnd type="none" w="sm" len="sm"/>
          </a:ln>
        </p:spPr>
      </p:sp>
      <p:sp>
        <p:nvSpPr>
          <p:cNvPr id="30" name="AutoShape 30"/>
          <p:cNvSpPr/>
          <p:nvPr/>
        </p:nvSpPr>
        <p:spPr>
          <a:xfrm>
            <a:off x="-2111979" y="-2289406"/>
            <a:ext cx="4526978" cy="4526978"/>
          </a:xfrm>
          <a:prstGeom prst="line">
            <a:avLst/>
          </a:prstGeom>
          <a:ln w="28575" cap="flat">
            <a:solidFill>
              <a:srgbClr val="8CA9AD"/>
            </a:solidFill>
            <a:prstDash val="solid"/>
            <a:headEnd type="none" w="sm" len="sm"/>
            <a:tailEnd type="none" w="sm" len="sm"/>
          </a:ln>
        </p:spPr>
      </p:sp>
      <p:sp>
        <p:nvSpPr>
          <p:cNvPr id="31" name="AutoShape 31"/>
          <p:cNvSpPr/>
          <p:nvPr/>
        </p:nvSpPr>
        <p:spPr>
          <a:xfrm>
            <a:off x="-2273336" y="-1967352"/>
            <a:ext cx="4372710" cy="4372710"/>
          </a:xfrm>
          <a:prstGeom prst="line">
            <a:avLst/>
          </a:prstGeom>
          <a:ln w="28575" cap="flat">
            <a:solidFill>
              <a:srgbClr val="8CA9AD"/>
            </a:solidFill>
            <a:prstDash val="solid"/>
            <a:headEnd type="none" w="sm" len="sm"/>
            <a:tailEnd type="none" w="sm" len="sm"/>
          </a:ln>
        </p:spPr>
      </p:sp>
      <p:sp>
        <p:nvSpPr>
          <p:cNvPr id="32" name="AutoShape 32"/>
          <p:cNvSpPr/>
          <p:nvPr/>
        </p:nvSpPr>
        <p:spPr>
          <a:xfrm>
            <a:off x="-2387124" y="-1620323"/>
            <a:ext cx="4214026" cy="4214026"/>
          </a:xfrm>
          <a:prstGeom prst="line">
            <a:avLst/>
          </a:prstGeom>
          <a:ln w="28575" cap="flat">
            <a:solidFill>
              <a:srgbClr val="8CA9AD"/>
            </a:solidFill>
            <a:prstDash val="solid"/>
            <a:headEnd type="none" w="sm" len="sm"/>
            <a:tailEnd type="none" w="sm" len="sm"/>
          </a:ln>
        </p:spPr>
      </p:sp>
      <p:sp>
        <p:nvSpPr>
          <p:cNvPr id="33" name="AutoShape 33"/>
          <p:cNvSpPr/>
          <p:nvPr/>
        </p:nvSpPr>
        <p:spPr>
          <a:xfrm>
            <a:off x="-2516364" y="-1225312"/>
            <a:ext cx="3906013" cy="3906013"/>
          </a:xfrm>
          <a:prstGeom prst="line">
            <a:avLst/>
          </a:prstGeom>
          <a:ln w="28575" cap="flat">
            <a:solidFill>
              <a:srgbClr val="8CA9AD"/>
            </a:solidFill>
            <a:prstDash val="solid"/>
            <a:headEnd type="none" w="sm" len="sm"/>
            <a:tailEnd type="none" w="sm" len="sm"/>
          </a:ln>
        </p:spPr>
      </p:sp>
      <p:sp>
        <p:nvSpPr>
          <p:cNvPr id="34" name="AutoShape 34"/>
          <p:cNvSpPr/>
          <p:nvPr/>
        </p:nvSpPr>
        <p:spPr>
          <a:xfrm>
            <a:off x="-2624911" y="-826664"/>
            <a:ext cx="3560954" cy="3580715"/>
          </a:xfrm>
          <a:prstGeom prst="line">
            <a:avLst/>
          </a:prstGeom>
          <a:ln w="28575" cap="flat">
            <a:solidFill>
              <a:srgbClr val="8CA9AD"/>
            </a:solidFill>
            <a:prstDash val="solid"/>
            <a:headEnd type="none" w="sm" len="sm"/>
            <a:tailEnd type="none" w="sm" len="sm"/>
          </a:ln>
        </p:spPr>
      </p:sp>
      <p:sp>
        <p:nvSpPr>
          <p:cNvPr id="35" name="AutoShape 35"/>
          <p:cNvSpPr/>
          <p:nvPr/>
        </p:nvSpPr>
        <p:spPr>
          <a:xfrm>
            <a:off x="-2601760" y="-322084"/>
            <a:ext cx="3034381" cy="3018724"/>
          </a:xfrm>
          <a:prstGeom prst="line">
            <a:avLst/>
          </a:prstGeom>
          <a:ln w="28575" cap="flat">
            <a:solidFill>
              <a:srgbClr val="8CA9AD"/>
            </a:solidFill>
            <a:prstDash val="solid"/>
            <a:headEnd type="none" w="sm" len="sm"/>
            <a:tailEnd type="none" w="sm" len="sm"/>
          </a:ln>
        </p:spPr>
      </p:sp>
      <p:sp>
        <p:nvSpPr>
          <p:cNvPr id="36" name="TextBox 36"/>
          <p:cNvSpPr txBox="1"/>
          <p:nvPr/>
        </p:nvSpPr>
        <p:spPr>
          <a:xfrm>
            <a:off x="3321750" y="1515179"/>
            <a:ext cx="7182005" cy="722392"/>
          </a:xfrm>
          <a:prstGeom prst="rect">
            <a:avLst/>
          </a:prstGeom>
        </p:spPr>
        <p:txBody>
          <a:bodyPr lIns="0" tIns="0" rIns="0" bIns="0" rtlCol="0" anchor="t">
            <a:spAutoFit/>
          </a:bodyPr>
          <a:lstStyle/>
          <a:p>
            <a:pPr algn="ctr">
              <a:lnSpc>
                <a:spcPts val="4749"/>
              </a:lnSpc>
            </a:pPr>
            <a:r>
              <a:rPr lang="en-US" sz="4749">
                <a:solidFill>
                  <a:srgbClr val="227C9D"/>
                </a:solidFill>
                <a:latin typeface="Kollektif Bold"/>
              </a:rPr>
              <a:t>HUẤN LUYỆN MÔ HÌNH</a:t>
            </a:r>
          </a:p>
        </p:txBody>
      </p:sp>
      <p:sp>
        <p:nvSpPr>
          <p:cNvPr id="37" name="TextBox 37"/>
          <p:cNvSpPr txBox="1"/>
          <p:nvPr/>
        </p:nvSpPr>
        <p:spPr>
          <a:xfrm>
            <a:off x="3321750" y="4017462"/>
            <a:ext cx="3623667" cy="549549"/>
          </a:xfrm>
          <a:prstGeom prst="rect">
            <a:avLst/>
          </a:prstGeom>
        </p:spPr>
        <p:txBody>
          <a:bodyPr lIns="0" tIns="0" rIns="0" bIns="0" rtlCol="0" anchor="t">
            <a:spAutoFit/>
          </a:bodyPr>
          <a:lstStyle/>
          <a:p>
            <a:pPr marL="844793" lvl="1" indent="-422397" algn="just">
              <a:lnSpc>
                <a:spcPts val="4343"/>
              </a:lnSpc>
              <a:spcBef>
                <a:spcPct val="0"/>
              </a:spcBef>
              <a:buFont typeface="Arial"/>
              <a:buChar char="•"/>
            </a:pPr>
            <a:r>
              <a:rPr lang="en-US" sz="3912">
                <a:solidFill>
                  <a:srgbClr val="000000"/>
                </a:solidFill>
                <a:latin typeface="DM Sans"/>
              </a:rPr>
              <a:t>Naive Bayes</a:t>
            </a:r>
          </a:p>
        </p:txBody>
      </p:sp>
      <p:sp>
        <p:nvSpPr>
          <p:cNvPr id="38" name="TextBox 38"/>
          <p:cNvSpPr txBox="1"/>
          <p:nvPr/>
        </p:nvSpPr>
        <p:spPr>
          <a:xfrm>
            <a:off x="3322199" y="3248838"/>
            <a:ext cx="2316601" cy="549549"/>
          </a:xfrm>
          <a:prstGeom prst="rect">
            <a:avLst/>
          </a:prstGeom>
        </p:spPr>
        <p:txBody>
          <a:bodyPr wrap="square" lIns="0" tIns="0" rIns="0" bIns="0" rtlCol="0" anchor="t">
            <a:spAutoFit/>
          </a:bodyPr>
          <a:lstStyle/>
          <a:p>
            <a:pPr marL="844793" lvl="1" indent="-422397" algn="just">
              <a:lnSpc>
                <a:spcPts val="4343"/>
              </a:lnSpc>
              <a:spcBef>
                <a:spcPct val="0"/>
              </a:spcBef>
              <a:buFont typeface="Arial"/>
              <a:buChar char="•"/>
            </a:pPr>
            <a:r>
              <a:rPr lang="en-US" sz="3912" dirty="0">
                <a:solidFill>
                  <a:srgbClr val="000000"/>
                </a:solidFill>
                <a:latin typeface="DM Sans"/>
              </a:rPr>
              <a:t>KNN</a:t>
            </a:r>
          </a:p>
        </p:txBody>
      </p:sp>
      <p:sp>
        <p:nvSpPr>
          <p:cNvPr id="39" name="TextBox 39"/>
          <p:cNvSpPr txBox="1"/>
          <p:nvPr/>
        </p:nvSpPr>
        <p:spPr>
          <a:xfrm>
            <a:off x="3322199" y="4781647"/>
            <a:ext cx="6449754" cy="1635399"/>
          </a:xfrm>
          <a:prstGeom prst="rect">
            <a:avLst/>
          </a:prstGeom>
        </p:spPr>
        <p:txBody>
          <a:bodyPr lIns="0" tIns="0" rIns="0" bIns="0" rtlCol="0" anchor="t">
            <a:spAutoFit/>
          </a:bodyPr>
          <a:lstStyle/>
          <a:p>
            <a:pPr marL="844793" lvl="1" indent="-422397" algn="just">
              <a:lnSpc>
                <a:spcPts val="4343"/>
              </a:lnSpc>
              <a:spcBef>
                <a:spcPct val="0"/>
              </a:spcBef>
              <a:buFont typeface="Arial"/>
              <a:buChar char="•"/>
            </a:pPr>
            <a:r>
              <a:rPr lang="en-US" sz="3912">
                <a:solidFill>
                  <a:srgbClr val="000000"/>
                </a:solidFill>
                <a:latin typeface="DM Sans"/>
              </a:rPr>
              <a:t>Mô hình Fusion kết hợp giữa Naive Bayes và KNN</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166134" y="-434129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sp>
      <p:sp>
        <p:nvSpPr>
          <p:cNvPr id="10" name="Freeform 10"/>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1" name="Freeform 11"/>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2" name="Freeform 12"/>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3" name="Freeform 13"/>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4" name="Freeform 14"/>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5" name="Freeform 15"/>
          <p:cNvSpPr/>
          <p:nvPr/>
        </p:nvSpPr>
        <p:spPr>
          <a:xfrm>
            <a:off x="5443591" y="5006240"/>
            <a:ext cx="6471852" cy="4793964"/>
          </a:xfrm>
          <a:custGeom>
            <a:avLst/>
            <a:gdLst/>
            <a:ahLst/>
            <a:cxnLst/>
            <a:rect l="l" t="t" r="r" b="b"/>
            <a:pathLst>
              <a:path w="6471852" h="4793964">
                <a:moveTo>
                  <a:pt x="0" y="0"/>
                </a:moveTo>
                <a:lnTo>
                  <a:pt x="6471852" y="0"/>
                </a:lnTo>
                <a:lnTo>
                  <a:pt x="6471852" y="4793964"/>
                </a:lnTo>
                <a:lnTo>
                  <a:pt x="0" y="4793964"/>
                </a:lnTo>
                <a:lnTo>
                  <a:pt x="0" y="0"/>
                </a:lnTo>
                <a:close/>
              </a:path>
            </a:pathLst>
          </a:custGeom>
          <a:blipFill>
            <a:blip r:embed="rId9"/>
            <a:stretch>
              <a:fillRect/>
            </a:stretch>
          </a:blipFill>
        </p:spPr>
      </p:sp>
      <p:sp>
        <p:nvSpPr>
          <p:cNvPr id="16" name="TextBox 16"/>
          <p:cNvSpPr txBox="1"/>
          <p:nvPr/>
        </p:nvSpPr>
        <p:spPr>
          <a:xfrm>
            <a:off x="3761097" y="1594201"/>
            <a:ext cx="6245679" cy="705321"/>
          </a:xfrm>
          <a:prstGeom prst="rect">
            <a:avLst/>
          </a:prstGeom>
        </p:spPr>
        <p:txBody>
          <a:bodyPr lIns="0" tIns="0" rIns="0" bIns="0" rtlCol="0" anchor="t">
            <a:spAutoFit/>
          </a:bodyPr>
          <a:lstStyle/>
          <a:p>
            <a:pPr algn="l">
              <a:lnSpc>
                <a:spcPts val="5544"/>
              </a:lnSpc>
            </a:pPr>
            <a:r>
              <a:rPr lang="en-US" sz="5600">
                <a:solidFill>
                  <a:srgbClr val="227C9D"/>
                </a:solidFill>
                <a:latin typeface="Times New Roman" panose="02020603050405020304" pitchFamily="18" charset="0"/>
                <a:cs typeface="Times New Roman" panose="02020603050405020304" pitchFamily="18" charset="0"/>
              </a:rPr>
              <a:t>KNN</a:t>
            </a:r>
          </a:p>
        </p:txBody>
      </p:sp>
      <p:sp>
        <p:nvSpPr>
          <p:cNvPr id="17" name="TextBox 17"/>
          <p:cNvSpPr txBox="1"/>
          <p:nvPr/>
        </p:nvSpPr>
        <p:spPr>
          <a:xfrm>
            <a:off x="6525688" y="1473615"/>
            <a:ext cx="8244746" cy="1115690"/>
          </a:xfrm>
          <a:prstGeom prst="rect">
            <a:avLst/>
          </a:prstGeom>
        </p:spPr>
        <p:txBody>
          <a:bodyPr lIns="0" tIns="0" rIns="0" bIns="0" rtlCol="0" anchor="t">
            <a:spAutoFit/>
          </a:bodyPr>
          <a:lstStyle/>
          <a:p>
            <a:pPr algn="l">
              <a:lnSpc>
                <a:spcPts val="2879"/>
              </a:lnSpc>
            </a:pPr>
            <a:r>
              <a:rPr lang="en-US" sz="2400">
                <a:solidFill>
                  <a:srgbClr val="545454"/>
                </a:solidFill>
                <a:latin typeface="Times New Roman" panose="02020603050405020304" pitchFamily="18" charset="0"/>
                <a:cs typeface="Times New Roman" panose="02020603050405020304" pitchFamily="18" charset="0"/>
              </a:rPr>
              <a:t>KNN là một thuật toán trực quan và dễ tiếp cận, thường được sử dụng cho các tác vụ phân loại. Thuật toán này dễ để hiểu và thực hiện, làm cho nó thành lựa chọn tốt.</a:t>
            </a:r>
          </a:p>
        </p:txBody>
      </p:sp>
      <p:sp>
        <p:nvSpPr>
          <p:cNvPr id="18" name="TextBox 18"/>
          <p:cNvSpPr txBox="1"/>
          <p:nvPr/>
        </p:nvSpPr>
        <p:spPr>
          <a:xfrm>
            <a:off x="10185270" y="3724295"/>
            <a:ext cx="3941289" cy="923330"/>
          </a:xfrm>
          <a:prstGeom prst="rect">
            <a:avLst/>
          </a:prstGeom>
        </p:spPr>
        <p:txBody>
          <a:bodyPr lIns="0" tIns="0" rIns="0" bIns="0" rtlCol="0" anchor="t">
            <a:spAutoFit/>
          </a:bodyPr>
          <a:lstStyle/>
          <a:p>
            <a:pPr marL="690740" lvl="1" indent="-345370" algn="l">
              <a:lnSpc>
                <a:spcPts val="3551"/>
              </a:lnSpc>
              <a:spcBef>
                <a:spcPct val="0"/>
              </a:spcBef>
              <a:buFont typeface="Arial"/>
              <a:buChar char="•"/>
            </a:pPr>
            <a:r>
              <a:rPr lang="en-US" sz="3199">
                <a:solidFill>
                  <a:srgbClr val="000000"/>
                </a:solidFill>
                <a:latin typeface="Times New Roman" panose="02020603050405020304" pitchFamily="18" charset="0"/>
                <a:cs typeface="Times New Roman" panose="02020603050405020304" pitchFamily="18" charset="0"/>
              </a:rPr>
              <a:t>Đồng nhất (Uniform)</a:t>
            </a:r>
          </a:p>
        </p:txBody>
      </p:sp>
      <p:sp>
        <p:nvSpPr>
          <p:cNvPr id="19" name="TextBox 19"/>
          <p:cNvSpPr txBox="1"/>
          <p:nvPr/>
        </p:nvSpPr>
        <p:spPr>
          <a:xfrm>
            <a:off x="2807309" y="3724287"/>
            <a:ext cx="3232892" cy="923330"/>
          </a:xfrm>
          <a:prstGeom prst="rect">
            <a:avLst/>
          </a:prstGeom>
        </p:spPr>
        <p:txBody>
          <a:bodyPr lIns="0" tIns="0" rIns="0" bIns="0" rtlCol="0" anchor="t">
            <a:spAutoFit/>
          </a:bodyPr>
          <a:lstStyle/>
          <a:p>
            <a:pPr marL="690881" lvl="1" indent="-345440" algn="ctr">
              <a:lnSpc>
                <a:spcPts val="3552"/>
              </a:lnSpc>
              <a:buFont typeface="Arial"/>
              <a:buChar char="•"/>
            </a:pPr>
            <a:r>
              <a:rPr lang="en-US" sz="3200">
                <a:solidFill>
                  <a:srgbClr val="000000"/>
                </a:solidFill>
                <a:latin typeface="Times New Roman" panose="02020603050405020304" pitchFamily="18" charset="0"/>
                <a:cs typeface="Times New Roman" panose="02020603050405020304" pitchFamily="18" charset="0"/>
              </a:rPr>
              <a:t>Có trọng số</a:t>
            </a:r>
          </a:p>
          <a:p>
            <a:pPr algn="ctr">
              <a:lnSpc>
                <a:spcPts val="3552"/>
              </a:lnSpc>
              <a:spcBef>
                <a:spcPct val="0"/>
              </a:spcBef>
            </a:pPr>
            <a:r>
              <a:rPr lang="en-US" sz="3200">
                <a:solidFill>
                  <a:srgbClr val="000000"/>
                </a:solidFill>
                <a:latin typeface="Times New Roman" panose="02020603050405020304" pitchFamily="18" charset="0"/>
                <a:cs typeface="Times New Roman" panose="02020603050405020304" pitchFamily="18" charset="0"/>
              </a:rPr>
              <a:t>(Weighted)</a:t>
            </a: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166134" y="-434129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sp>
      <p:sp>
        <p:nvSpPr>
          <p:cNvPr id="10" name="Freeform 10"/>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1" name="Freeform 11"/>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2" name="Freeform 12"/>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3" name="Freeform 13"/>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4" name="Freeform 14"/>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5" name="Freeform 15"/>
          <p:cNvSpPr/>
          <p:nvPr/>
        </p:nvSpPr>
        <p:spPr>
          <a:xfrm>
            <a:off x="10830374" y="4949580"/>
            <a:ext cx="6044062" cy="998102"/>
          </a:xfrm>
          <a:custGeom>
            <a:avLst/>
            <a:gdLst/>
            <a:ahLst/>
            <a:cxnLst/>
            <a:rect l="l" t="t" r="r" b="b"/>
            <a:pathLst>
              <a:path w="6044062" h="998102">
                <a:moveTo>
                  <a:pt x="0" y="0"/>
                </a:moveTo>
                <a:lnTo>
                  <a:pt x="6044062" y="0"/>
                </a:lnTo>
                <a:lnTo>
                  <a:pt x="6044062" y="998102"/>
                </a:lnTo>
                <a:lnTo>
                  <a:pt x="0" y="998102"/>
                </a:lnTo>
                <a:lnTo>
                  <a:pt x="0" y="0"/>
                </a:lnTo>
                <a:close/>
              </a:path>
            </a:pathLst>
          </a:custGeom>
          <a:blipFill>
            <a:blip r:embed="rId9"/>
            <a:stretch>
              <a:fillRect/>
            </a:stretch>
          </a:blipFill>
        </p:spPr>
      </p:sp>
      <p:sp>
        <p:nvSpPr>
          <p:cNvPr id="16" name="Freeform 16"/>
          <p:cNvSpPr/>
          <p:nvPr/>
        </p:nvSpPr>
        <p:spPr>
          <a:xfrm>
            <a:off x="1196159" y="4921868"/>
            <a:ext cx="6052301" cy="1025814"/>
          </a:xfrm>
          <a:custGeom>
            <a:avLst/>
            <a:gdLst/>
            <a:ahLst/>
            <a:cxnLst/>
            <a:rect l="l" t="t" r="r" b="b"/>
            <a:pathLst>
              <a:path w="6052301" h="1025814">
                <a:moveTo>
                  <a:pt x="0" y="0"/>
                </a:moveTo>
                <a:lnTo>
                  <a:pt x="6052301" y="0"/>
                </a:lnTo>
                <a:lnTo>
                  <a:pt x="6052301" y="1025814"/>
                </a:lnTo>
                <a:lnTo>
                  <a:pt x="0" y="1025814"/>
                </a:lnTo>
                <a:lnTo>
                  <a:pt x="0" y="0"/>
                </a:lnTo>
                <a:close/>
              </a:path>
            </a:pathLst>
          </a:custGeom>
          <a:blipFill>
            <a:blip r:embed="rId10"/>
            <a:stretch>
              <a:fillRect/>
            </a:stretch>
          </a:blipFill>
        </p:spPr>
      </p:sp>
      <p:sp>
        <p:nvSpPr>
          <p:cNvPr id="17" name="TextBox 17"/>
          <p:cNvSpPr txBox="1"/>
          <p:nvPr/>
        </p:nvSpPr>
        <p:spPr>
          <a:xfrm>
            <a:off x="1898788" y="1570058"/>
            <a:ext cx="6245679" cy="705321"/>
          </a:xfrm>
          <a:prstGeom prst="rect">
            <a:avLst/>
          </a:prstGeom>
        </p:spPr>
        <p:txBody>
          <a:bodyPr lIns="0" tIns="0" rIns="0" bIns="0" rtlCol="0" anchor="t">
            <a:spAutoFit/>
          </a:bodyPr>
          <a:lstStyle/>
          <a:p>
            <a:pPr algn="l">
              <a:lnSpc>
                <a:spcPts val="5544"/>
              </a:lnSpc>
            </a:pPr>
            <a:r>
              <a:rPr lang="en-US" sz="5600">
                <a:solidFill>
                  <a:srgbClr val="227C9D"/>
                </a:solidFill>
                <a:latin typeface="Times New Roman" panose="02020603050405020304" pitchFamily="18" charset="0"/>
                <a:cs typeface="Times New Roman" panose="02020603050405020304" pitchFamily="18" charset="0"/>
              </a:rPr>
              <a:t>NAIVE BAYES</a:t>
            </a:r>
          </a:p>
        </p:txBody>
      </p:sp>
      <p:sp>
        <p:nvSpPr>
          <p:cNvPr id="18" name="TextBox 18"/>
          <p:cNvSpPr txBox="1"/>
          <p:nvPr/>
        </p:nvSpPr>
        <p:spPr>
          <a:xfrm>
            <a:off x="7947541" y="1237167"/>
            <a:ext cx="8244746" cy="1859483"/>
          </a:xfrm>
          <a:prstGeom prst="rect">
            <a:avLst/>
          </a:prstGeom>
        </p:spPr>
        <p:txBody>
          <a:bodyPr lIns="0" tIns="0" rIns="0" bIns="0" rtlCol="0" anchor="t">
            <a:spAutoFit/>
          </a:bodyPr>
          <a:lstStyle/>
          <a:p>
            <a:pPr algn="l">
              <a:lnSpc>
                <a:spcPts val="2879"/>
              </a:lnSpc>
            </a:pPr>
            <a:r>
              <a:rPr lang="en-US" sz="2400" dirty="0">
                <a:solidFill>
                  <a:srgbClr val="545454"/>
                </a:solidFill>
                <a:latin typeface="Times New Roman" panose="02020603050405020304" pitchFamily="18" charset="0"/>
                <a:cs typeface="Times New Roman" panose="02020603050405020304" pitchFamily="18" charset="0"/>
              </a:rPr>
              <a:t>Naive Bayes là một thuật toán học máy có thể được huấn luyện trên một tập dữ liệu nhỏ và vẫn sản xuất ra kết quả tốt.Naive Bayes có thể xử lý nhiều loại thuộc tính và có thể được sử dụng cho cả thuộc tính liên tục và phân loại. Vì vậy, nó phù hợp cho nhiều bài toán dự đoán khác nhau bao gồm cả thời tiết</a:t>
            </a:r>
          </a:p>
        </p:txBody>
      </p:sp>
      <p:sp>
        <p:nvSpPr>
          <p:cNvPr id="19" name="TextBox 19"/>
          <p:cNvSpPr txBox="1"/>
          <p:nvPr/>
        </p:nvSpPr>
        <p:spPr>
          <a:xfrm>
            <a:off x="2667000" y="4415528"/>
            <a:ext cx="2526312" cy="423193"/>
          </a:xfrm>
          <a:prstGeom prst="rect">
            <a:avLst/>
          </a:prstGeom>
        </p:spPr>
        <p:txBody>
          <a:bodyPr wrap="square" lIns="0" tIns="0" rIns="0" bIns="0" rtlCol="0" anchor="t">
            <a:spAutoFit/>
          </a:bodyPr>
          <a:lstStyle/>
          <a:p>
            <a:pPr marL="647732" lvl="1" indent="-323866" algn="ctr">
              <a:lnSpc>
                <a:spcPts val="3330"/>
              </a:lnSpc>
              <a:spcBef>
                <a:spcPct val="0"/>
              </a:spcBef>
              <a:buFont typeface="Arial"/>
              <a:buChar char="•"/>
            </a:pPr>
            <a:r>
              <a:rPr lang="en-US" sz="3000" dirty="0">
                <a:solidFill>
                  <a:srgbClr val="000000"/>
                </a:solidFill>
                <a:latin typeface="Times New Roman" panose="02020603050405020304" pitchFamily="18" charset="0"/>
                <a:cs typeface="Times New Roman" panose="02020603050405020304" pitchFamily="18" charset="0"/>
              </a:rPr>
              <a:t>Prior 1/K</a:t>
            </a:r>
          </a:p>
        </p:txBody>
      </p:sp>
      <p:sp>
        <p:nvSpPr>
          <p:cNvPr id="20" name="TextBox 20"/>
          <p:cNvSpPr txBox="1"/>
          <p:nvPr/>
        </p:nvSpPr>
        <p:spPr>
          <a:xfrm>
            <a:off x="11668933" y="4248468"/>
            <a:ext cx="3218855" cy="434342"/>
          </a:xfrm>
          <a:prstGeom prst="rect">
            <a:avLst/>
          </a:prstGeom>
        </p:spPr>
        <p:txBody>
          <a:bodyPr lIns="0" tIns="0" rIns="0" bIns="0" rtlCol="0" anchor="t">
            <a:spAutoFit/>
          </a:bodyPr>
          <a:lstStyle/>
          <a:p>
            <a:pPr marL="647732" lvl="1" indent="-323866" algn="ctr">
              <a:lnSpc>
                <a:spcPts val="3330"/>
              </a:lnSpc>
              <a:spcBef>
                <a:spcPct val="0"/>
              </a:spcBef>
              <a:buFont typeface="Arial"/>
              <a:buChar char="•"/>
            </a:pPr>
            <a:r>
              <a:rPr lang="en-US" sz="3000">
                <a:solidFill>
                  <a:srgbClr val="000000"/>
                </a:solidFill>
                <a:latin typeface="Times New Roman" panose="02020603050405020304" pitchFamily="18" charset="0"/>
                <a:cs typeface="Times New Roman" panose="02020603050405020304" pitchFamily="18" charset="0"/>
              </a:rPr>
              <a:t> Estimate Prior</a:t>
            </a:r>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8" name="Freeform 8"/>
          <p:cNvSpPr/>
          <p:nvPr/>
        </p:nvSpPr>
        <p:spPr>
          <a:xfrm rot="-10800000">
            <a:off x="3321750"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9" name="Freeform 9"/>
          <p:cNvSpPr/>
          <p:nvPr/>
        </p:nvSpPr>
        <p:spPr>
          <a:xfrm>
            <a:off x="3321750" y="70355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0" name="Freeform 10"/>
          <p:cNvSpPr/>
          <p:nvPr/>
        </p:nvSpPr>
        <p:spPr>
          <a:xfrm rot="5400000">
            <a:off x="4405559" y="81193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1" name="Freeform 11"/>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2" name="Freeform 12"/>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3" name="Freeform 13"/>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grpSp>
        <p:nvGrpSpPr>
          <p:cNvPr id="14" name="Group 14"/>
          <p:cNvGrpSpPr/>
          <p:nvPr/>
        </p:nvGrpSpPr>
        <p:grpSpPr>
          <a:xfrm rot="8100000">
            <a:off x="17351400" y="-1468027"/>
            <a:ext cx="6838433" cy="3287708"/>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7" name="AutoShape 17"/>
          <p:cNvSpPr/>
          <p:nvPr/>
        </p:nvSpPr>
        <p:spPr>
          <a:xfrm flipH="1">
            <a:off x="16925342" y="-3670009"/>
            <a:ext cx="4733345" cy="4781774"/>
          </a:xfrm>
          <a:prstGeom prst="line">
            <a:avLst/>
          </a:prstGeom>
          <a:ln w="28575" cap="flat">
            <a:solidFill>
              <a:srgbClr val="8CA9AD"/>
            </a:solidFill>
            <a:prstDash val="solid"/>
            <a:headEnd type="none" w="sm" len="sm"/>
            <a:tailEnd type="none" w="sm" len="sm"/>
          </a:ln>
        </p:spPr>
      </p:sp>
      <p:sp>
        <p:nvSpPr>
          <p:cNvPr id="18" name="AutoShape 18"/>
          <p:cNvSpPr/>
          <p:nvPr/>
        </p:nvSpPr>
        <p:spPr>
          <a:xfrm flipH="1">
            <a:off x="16723540" y="-3867309"/>
            <a:ext cx="4646798" cy="4646798"/>
          </a:xfrm>
          <a:prstGeom prst="line">
            <a:avLst/>
          </a:prstGeom>
          <a:ln w="28575" cap="flat">
            <a:solidFill>
              <a:srgbClr val="8CA9AD"/>
            </a:solidFill>
            <a:prstDash val="solid"/>
            <a:headEnd type="none" w="sm" len="sm"/>
            <a:tailEnd type="none" w="sm" len="sm"/>
          </a:ln>
        </p:spPr>
      </p:sp>
      <p:sp>
        <p:nvSpPr>
          <p:cNvPr id="19" name="AutoShape 19"/>
          <p:cNvSpPr/>
          <p:nvPr/>
        </p:nvSpPr>
        <p:spPr>
          <a:xfrm flipH="1">
            <a:off x="16551313" y="-4032937"/>
            <a:ext cx="4488447" cy="4488447"/>
          </a:xfrm>
          <a:prstGeom prst="line">
            <a:avLst/>
          </a:prstGeom>
          <a:ln w="28575" cap="flat">
            <a:solidFill>
              <a:srgbClr val="8CA9AD"/>
            </a:solidFill>
            <a:prstDash val="solid"/>
            <a:headEnd type="none" w="sm" len="sm"/>
            <a:tailEnd type="none" w="sm" len="sm"/>
          </a:ln>
        </p:spPr>
      </p:sp>
      <p:sp>
        <p:nvSpPr>
          <p:cNvPr id="20" name="AutoShape 20"/>
          <p:cNvSpPr/>
          <p:nvPr/>
        </p:nvSpPr>
        <p:spPr>
          <a:xfrm flipH="1">
            <a:off x="16357983" y="-4149737"/>
            <a:ext cx="4325564" cy="4325564"/>
          </a:xfrm>
          <a:prstGeom prst="line">
            <a:avLst/>
          </a:prstGeom>
          <a:ln w="28575" cap="flat">
            <a:solidFill>
              <a:srgbClr val="8CA9AD"/>
            </a:solidFill>
            <a:prstDash val="solid"/>
            <a:headEnd type="none" w="sm" len="sm"/>
            <a:tailEnd type="none" w="sm" len="sm"/>
          </a:ln>
        </p:spPr>
      </p:sp>
      <p:sp>
        <p:nvSpPr>
          <p:cNvPr id="21" name="AutoShape 21"/>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22" name="Freeform 22"/>
          <p:cNvSpPr/>
          <p:nvPr/>
        </p:nvSpPr>
        <p:spPr>
          <a:xfrm>
            <a:off x="7705080" y="779489"/>
            <a:ext cx="9018460" cy="5234244"/>
          </a:xfrm>
          <a:custGeom>
            <a:avLst/>
            <a:gdLst/>
            <a:ahLst/>
            <a:cxnLst/>
            <a:rect l="l" t="t" r="r" b="b"/>
            <a:pathLst>
              <a:path w="9018460" h="5234244">
                <a:moveTo>
                  <a:pt x="0" y="0"/>
                </a:moveTo>
                <a:lnTo>
                  <a:pt x="9018460" y="0"/>
                </a:lnTo>
                <a:lnTo>
                  <a:pt x="9018460" y="5234244"/>
                </a:lnTo>
                <a:lnTo>
                  <a:pt x="0" y="5234244"/>
                </a:lnTo>
                <a:lnTo>
                  <a:pt x="0" y="0"/>
                </a:lnTo>
                <a:close/>
              </a:path>
            </a:pathLst>
          </a:custGeom>
          <a:blipFill>
            <a:blip r:embed="rId11"/>
            <a:stretch>
              <a:fillRect/>
            </a:stretch>
          </a:blipFill>
        </p:spPr>
      </p:sp>
      <p:sp>
        <p:nvSpPr>
          <p:cNvPr id="23" name="Freeform 23"/>
          <p:cNvSpPr/>
          <p:nvPr/>
        </p:nvSpPr>
        <p:spPr>
          <a:xfrm>
            <a:off x="7075641" y="6728108"/>
            <a:ext cx="9475672" cy="2662349"/>
          </a:xfrm>
          <a:custGeom>
            <a:avLst/>
            <a:gdLst/>
            <a:ahLst/>
            <a:cxnLst/>
            <a:rect l="l" t="t" r="r" b="b"/>
            <a:pathLst>
              <a:path w="9475672" h="2662349">
                <a:moveTo>
                  <a:pt x="0" y="0"/>
                </a:moveTo>
                <a:lnTo>
                  <a:pt x="9475672" y="0"/>
                </a:lnTo>
                <a:lnTo>
                  <a:pt x="9475672" y="2662348"/>
                </a:lnTo>
                <a:lnTo>
                  <a:pt x="0" y="2662348"/>
                </a:lnTo>
                <a:lnTo>
                  <a:pt x="0" y="0"/>
                </a:lnTo>
                <a:close/>
              </a:path>
            </a:pathLst>
          </a:custGeom>
          <a:blipFill>
            <a:blip r:embed="rId12"/>
            <a:stretch>
              <a:fillRect/>
            </a:stretch>
          </a:blipFill>
        </p:spPr>
      </p:sp>
      <p:sp>
        <p:nvSpPr>
          <p:cNvPr id="24" name="TextBox 24"/>
          <p:cNvSpPr txBox="1"/>
          <p:nvPr/>
        </p:nvSpPr>
        <p:spPr>
          <a:xfrm>
            <a:off x="1678105" y="1589042"/>
            <a:ext cx="5480392" cy="1410643"/>
          </a:xfrm>
          <a:prstGeom prst="rect">
            <a:avLst/>
          </a:prstGeom>
        </p:spPr>
        <p:txBody>
          <a:bodyPr lIns="0" tIns="0" rIns="0" bIns="0" rtlCol="0" anchor="t">
            <a:spAutoFit/>
          </a:bodyPr>
          <a:lstStyle/>
          <a:p>
            <a:pPr algn="l">
              <a:lnSpc>
                <a:spcPts val="5544"/>
              </a:lnSpc>
            </a:pPr>
            <a:r>
              <a:rPr lang="en-US" sz="5600">
                <a:solidFill>
                  <a:srgbClr val="FE6D73"/>
                </a:solidFill>
                <a:latin typeface="Times New Roman" panose="02020603050405020304" pitchFamily="18" charset="0"/>
                <a:cs typeface="Times New Roman" panose="02020603050405020304" pitchFamily="18" charset="0"/>
              </a:rPr>
              <a:t>MÔ HÌNH KẾT HỢP FUSION</a:t>
            </a:r>
          </a:p>
        </p:txBody>
      </p:sp>
      <p:sp>
        <p:nvSpPr>
          <p:cNvPr id="25" name="TextBox 25"/>
          <p:cNvSpPr txBox="1"/>
          <p:nvPr/>
        </p:nvSpPr>
        <p:spPr>
          <a:xfrm>
            <a:off x="1678105" y="3273673"/>
            <a:ext cx="5802504" cy="2210542"/>
          </a:xfrm>
          <a:prstGeom prst="rect">
            <a:avLst/>
          </a:prstGeom>
        </p:spPr>
        <p:txBody>
          <a:bodyPr lIns="0" tIns="0" rIns="0" bIns="0" rtlCol="0" anchor="t">
            <a:spAutoFit/>
          </a:bodyPr>
          <a:lstStyle/>
          <a:p>
            <a:pPr algn="l">
              <a:lnSpc>
                <a:spcPts val="2879"/>
              </a:lnSpc>
            </a:pPr>
            <a:r>
              <a:rPr lang="en-US" sz="2400">
                <a:solidFill>
                  <a:srgbClr val="545454"/>
                </a:solidFill>
                <a:latin typeface="Times New Roman" panose="02020603050405020304" pitchFamily="18" charset="0"/>
                <a:cs typeface="Times New Roman" panose="02020603050405020304" pitchFamily="18" charset="0"/>
              </a:rPr>
              <a:t>Đặc điểm độc đáo của phương pháp tiếp cận của tôi là sử dụng KNN để tìm K láng giềng gần nhất của một điểm dữ liệu cho trước, sau đó sử dụng Naive Bayes để tính toán xác suất của mỗi đặc trưng dựa trên giá trị của K láng giềng gần nhất. </a:t>
            </a:r>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580847" y="2102984"/>
            <a:ext cx="8512070" cy="602729"/>
          </a:xfrm>
          <a:prstGeom prst="rect">
            <a:avLst/>
          </a:prstGeom>
        </p:spPr>
        <p:txBody>
          <a:bodyPr lIns="0" tIns="0" rIns="0" bIns="0" rtlCol="0" anchor="t">
            <a:spAutoFit/>
          </a:bodyPr>
          <a:lstStyle/>
          <a:p>
            <a:pPr algn="ctr">
              <a:lnSpc>
                <a:spcPts val="4676"/>
              </a:lnSpc>
            </a:pPr>
            <a:r>
              <a:rPr lang="en-US" sz="4676">
                <a:solidFill>
                  <a:srgbClr val="227C9D"/>
                </a:solidFill>
                <a:latin typeface="Times New Roman" panose="02020603050405020304" pitchFamily="18" charset="0"/>
                <a:cs typeface="Times New Roman" panose="02020603050405020304" pitchFamily="18" charset="0"/>
              </a:rPr>
              <a:t>SO SÁNH GIỮA 3 MÔ HÌNH</a:t>
            </a:r>
          </a:p>
        </p:txBody>
      </p:sp>
      <p:sp>
        <p:nvSpPr>
          <p:cNvPr id="3" name="Freeform 3"/>
          <p:cNvSpPr/>
          <p:nvPr/>
        </p:nvSpPr>
        <p:spPr>
          <a:xfrm>
            <a:off x="17446918" y="-55109"/>
            <a:ext cx="841082" cy="841082"/>
          </a:xfrm>
          <a:custGeom>
            <a:avLst/>
            <a:gdLst/>
            <a:ahLst/>
            <a:cxnLst/>
            <a:rect l="l" t="t" r="r" b="b"/>
            <a:pathLst>
              <a:path w="841082" h="841082">
                <a:moveTo>
                  <a:pt x="0" y="0"/>
                </a:moveTo>
                <a:lnTo>
                  <a:pt x="841082" y="0"/>
                </a:lnTo>
                <a:lnTo>
                  <a:pt x="841082" y="841082"/>
                </a:lnTo>
                <a:lnTo>
                  <a:pt x="0" y="84108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17446918" y="785973"/>
            <a:ext cx="841082" cy="841082"/>
          </a:xfrm>
          <a:custGeom>
            <a:avLst/>
            <a:gdLst/>
            <a:ahLst/>
            <a:cxnLst/>
            <a:rect l="l" t="t" r="r" b="b"/>
            <a:pathLst>
              <a:path w="841082" h="841082">
                <a:moveTo>
                  <a:pt x="0" y="0"/>
                </a:moveTo>
                <a:lnTo>
                  <a:pt x="841082" y="0"/>
                </a:lnTo>
                <a:lnTo>
                  <a:pt x="841082" y="841083"/>
                </a:lnTo>
                <a:lnTo>
                  <a:pt x="0" y="841083"/>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rot="5400000" flipH="1" flipV="1">
            <a:off x="17446918" y="1627056"/>
            <a:ext cx="841082" cy="841082"/>
          </a:xfrm>
          <a:custGeom>
            <a:avLst/>
            <a:gdLst/>
            <a:ahLst/>
            <a:cxnLst/>
            <a:rect l="l" t="t" r="r" b="b"/>
            <a:pathLst>
              <a:path w="841082" h="841082">
                <a:moveTo>
                  <a:pt x="841082" y="841082"/>
                </a:moveTo>
                <a:lnTo>
                  <a:pt x="0" y="841082"/>
                </a:lnTo>
                <a:lnTo>
                  <a:pt x="0" y="0"/>
                </a:lnTo>
                <a:lnTo>
                  <a:pt x="841082" y="0"/>
                </a:lnTo>
                <a:lnTo>
                  <a:pt x="841082" y="841082"/>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6" name="Freeform 6"/>
          <p:cNvSpPr/>
          <p:nvPr/>
        </p:nvSpPr>
        <p:spPr>
          <a:xfrm>
            <a:off x="16605835" y="-55109"/>
            <a:ext cx="841082" cy="841082"/>
          </a:xfrm>
          <a:custGeom>
            <a:avLst/>
            <a:gdLst/>
            <a:ahLst/>
            <a:cxnLst/>
            <a:rect l="l" t="t" r="r" b="b"/>
            <a:pathLst>
              <a:path w="841082" h="841082">
                <a:moveTo>
                  <a:pt x="0" y="0"/>
                </a:moveTo>
                <a:lnTo>
                  <a:pt x="841083" y="0"/>
                </a:lnTo>
                <a:lnTo>
                  <a:pt x="841083" y="841082"/>
                </a:lnTo>
                <a:lnTo>
                  <a:pt x="0" y="84108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7" name="Freeform 7"/>
          <p:cNvSpPr/>
          <p:nvPr/>
        </p:nvSpPr>
        <p:spPr>
          <a:xfrm rot="5400000">
            <a:off x="15764753" y="785973"/>
            <a:ext cx="841082" cy="841082"/>
          </a:xfrm>
          <a:custGeom>
            <a:avLst/>
            <a:gdLst/>
            <a:ahLst/>
            <a:cxnLst/>
            <a:rect l="l" t="t" r="r" b="b"/>
            <a:pathLst>
              <a:path w="841082" h="841082">
                <a:moveTo>
                  <a:pt x="0" y="0"/>
                </a:moveTo>
                <a:lnTo>
                  <a:pt x="841082" y="0"/>
                </a:lnTo>
                <a:lnTo>
                  <a:pt x="841082" y="841083"/>
                </a:lnTo>
                <a:lnTo>
                  <a:pt x="0" y="841083"/>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8" name="Freeform 8"/>
          <p:cNvSpPr/>
          <p:nvPr/>
        </p:nvSpPr>
        <p:spPr>
          <a:xfrm rot="-10800000">
            <a:off x="16605835" y="1627056"/>
            <a:ext cx="841082" cy="841082"/>
          </a:xfrm>
          <a:custGeom>
            <a:avLst/>
            <a:gdLst/>
            <a:ahLst/>
            <a:cxnLst/>
            <a:rect l="l" t="t" r="r" b="b"/>
            <a:pathLst>
              <a:path w="841082" h="841082">
                <a:moveTo>
                  <a:pt x="0" y="0"/>
                </a:moveTo>
                <a:lnTo>
                  <a:pt x="841083" y="0"/>
                </a:lnTo>
                <a:lnTo>
                  <a:pt x="841083" y="841082"/>
                </a:lnTo>
                <a:lnTo>
                  <a:pt x="0" y="84108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9" name="Freeform 9"/>
          <p:cNvSpPr/>
          <p:nvPr/>
        </p:nvSpPr>
        <p:spPr>
          <a:xfrm rot="-10800000" flipH="1" flipV="1">
            <a:off x="15764753" y="1627056"/>
            <a:ext cx="841082" cy="841082"/>
          </a:xfrm>
          <a:custGeom>
            <a:avLst/>
            <a:gdLst/>
            <a:ahLst/>
            <a:cxnLst/>
            <a:rect l="l" t="t" r="r" b="b"/>
            <a:pathLst>
              <a:path w="841082" h="841082">
                <a:moveTo>
                  <a:pt x="841082" y="841082"/>
                </a:moveTo>
                <a:lnTo>
                  <a:pt x="0" y="841082"/>
                </a:lnTo>
                <a:lnTo>
                  <a:pt x="0" y="0"/>
                </a:lnTo>
                <a:lnTo>
                  <a:pt x="841082" y="0"/>
                </a:lnTo>
                <a:lnTo>
                  <a:pt x="841082" y="841082"/>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0" name="Freeform 10"/>
          <p:cNvSpPr/>
          <p:nvPr/>
        </p:nvSpPr>
        <p:spPr>
          <a:xfrm rot="5400000" flipH="1" flipV="1">
            <a:off x="14006342" y="-55109"/>
            <a:ext cx="841082" cy="841082"/>
          </a:xfrm>
          <a:custGeom>
            <a:avLst/>
            <a:gdLst/>
            <a:ahLst/>
            <a:cxnLst/>
            <a:rect l="l" t="t" r="r" b="b"/>
            <a:pathLst>
              <a:path w="841082" h="841082">
                <a:moveTo>
                  <a:pt x="841082" y="841082"/>
                </a:moveTo>
                <a:lnTo>
                  <a:pt x="0" y="841082"/>
                </a:lnTo>
                <a:lnTo>
                  <a:pt x="0" y="0"/>
                </a:lnTo>
                <a:lnTo>
                  <a:pt x="841082" y="0"/>
                </a:lnTo>
                <a:lnTo>
                  <a:pt x="841082" y="841082"/>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1" name="Freeform 11"/>
          <p:cNvSpPr/>
          <p:nvPr/>
        </p:nvSpPr>
        <p:spPr>
          <a:xfrm rot="-10800000" flipH="1" flipV="1">
            <a:off x="14006342" y="785973"/>
            <a:ext cx="841082" cy="841082"/>
          </a:xfrm>
          <a:custGeom>
            <a:avLst/>
            <a:gdLst/>
            <a:ahLst/>
            <a:cxnLst/>
            <a:rect l="l" t="t" r="r" b="b"/>
            <a:pathLst>
              <a:path w="841082" h="841082">
                <a:moveTo>
                  <a:pt x="841082" y="841083"/>
                </a:moveTo>
                <a:lnTo>
                  <a:pt x="0" y="841083"/>
                </a:lnTo>
                <a:lnTo>
                  <a:pt x="0" y="0"/>
                </a:lnTo>
                <a:lnTo>
                  <a:pt x="841082" y="0"/>
                </a:lnTo>
                <a:lnTo>
                  <a:pt x="841082" y="841083"/>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20" name="Group 20"/>
          <p:cNvGrpSpPr/>
          <p:nvPr/>
        </p:nvGrpSpPr>
        <p:grpSpPr>
          <a:xfrm rot="2700000">
            <a:off x="15857213" y="8872638"/>
            <a:ext cx="5973342" cy="2871799"/>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23" name="AutoShape 23"/>
          <p:cNvSpPr/>
          <p:nvPr/>
        </p:nvSpPr>
        <p:spPr>
          <a:xfrm>
            <a:off x="15484563" y="9532812"/>
            <a:ext cx="4176859" cy="4134557"/>
          </a:xfrm>
          <a:prstGeom prst="line">
            <a:avLst/>
          </a:prstGeom>
          <a:ln w="19050" cap="flat">
            <a:solidFill>
              <a:srgbClr val="8CA9AD"/>
            </a:solidFill>
            <a:prstDash val="solid"/>
            <a:headEnd type="none" w="sm" len="sm"/>
            <a:tailEnd type="none" w="sm" len="sm"/>
          </a:ln>
        </p:spPr>
      </p:sp>
      <p:sp>
        <p:nvSpPr>
          <p:cNvPr id="24" name="AutoShape 24"/>
          <p:cNvSpPr/>
          <p:nvPr/>
        </p:nvSpPr>
        <p:spPr>
          <a:xfrm>
            <a:off x="15312222" y="9784683"/>
            <a:ext cx="4058958" cy="4058958"/>
          </a:xfrm>
          <a:prstGeom prst="line">
            <a:avLst/>
          </a:prstGeom>
          <a:ln w="19050" cap="flat">
            <a:solidFill>
              <a:srgbClr val="8CA9AD"/>
            </a:solidFill>
            <a:prstDash val="solid"/>
            <a:headEnd type="none" w="sm" len="sm"/>
            <a:tailEnd type="none" w="sm" len="sm"/>
          </a:ln>
        </p:spPr>
      </p:sp>
      <p:sp>
        <p:nvSpPr>
          <p:cNvPr id="25" name="AutoShape 25"/>
          <p:cNvSpPr/>
          <p:nvPr/>
        </p:nvSpPr>
        <p:spPr>
          <a:xfrm>
            <a:off x="15167547" y="10073442"/>
            <a:ext cx="3920639" cy="3920639"/>
          </a:xfrm>
          <a:prstGeom prst="line">
            <a:avLst/>
          </a:prstGeom>
          <a:ln w="19050" cap="flat">
            <a:solidFill>
              <a:srgbClr val="8CA9AD"/>
            </a:solidFill>
            <a:prstDash val="solid"/>
            <a:headEnd type="none" w="sm" len="sm"/>
            <a:tailEnd type="none" w="sm" len="sm"/>
          </a:ln>
        </p:spPr>
      </p:sp>
      <p:grpSp>
        <p:nvGrpSpPr>
          <p:cNvPr id="26" name="Group 26"/>
          <p:cNvGrpSpPr/>
          <p:nvPr/>
        </p:nvGrpSpPr>
        <p:grpSpPr>
          <a:xfrm rot="2700000">
            <a:off x="-1376391" y="-3093321"/>
            <a:ext cx="7415398" cy="3565095"/>
            <a:chOff x="0" y="0"/>
            <a:chExt cx="660400" cy="317500"/>
          </a:xfrm>
        </p:grpSpPr>
        <p:sp>
          <p:nvSpPr>
            <p:cNvPr id="27" name="Freeform 2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8" name="TextBox 28"/>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29" name="AutoShape 29"/>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0" name="AutoShape 30"/>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1" name="AutoShape 31"/>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2" name="AutoShape 32"/>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3" name="AutoShape 33"/>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4" name="AutoShape 34"/>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5" name="AutoShape 35"/>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6" name="AutoShape 36"/>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7" name="Freeform 37"/>
          <p:cNvSpPr/>
          <p:nvPr/>
        </p:nvSpPr>
        <p:spPr>
          <a:xfrm>
            <a:off x="9723034" y="4062209"/>
            <a:ext cx="8268805" cy="5056118"/>
          </a:xfrm>
          <a:custGeom>
            <a:avLst/>
            <a:gdLst/>
            <a:ahLst/>
            <a:cxnLst/>
            <a:rect l="l" t="t" r="r" b="b"/>
            <a:pathLst>
              <a:path w="8268805" h="5056118">
                <a:moveTo>
                  <a:pt x="0" y="0"/>
                </a:moveTo>
                <a:lnTo>
                  <a:pt x="8268805" y="0"/>
                </a:lnTo>
                <a:lnTo>
                  <a:pt x="8268805" y="5056118"/>
                </a:lnTo>
                <a:lnTo>
                  <a:pt x="0" y="5056118"/>
                </a:lnTo>
                <a:lnTo>
                  <a:pt x="0" y="0"/>
                </a:lnTo>
                <a:close/>
              </a:path>
            </a:pathLst>
          </a:custGeom>
          <a:blipFill>
            <a:blip r:embed="rId11"/>
            <a:stretch>
              <a:fillRect r="-1127"/>
            </a:stretch>
          </a:blipFill>
        </p:spPr>
      </p:sp>
      <p:sp>
        <p:nvSpPr>
          <p:cNvPr id="38" name="TextBox 38"/>
          <p:cNvSpPr txBox="1"/>
          <p:nvPr/>
        </p:nvSpPr>
        <p:spPr>
          <a:xfrm>
            <a:off x="3293980" y="2886709"/>
            <a:ext cx="9661408" cy="1077218"/>
          </a:xfrm>
          <a:prstGeom prst="rect">
            <a:avLst/>
          </a:prstGeom>
        </p:spPr>
        <p:txBody>
          <a:bodyPr lIns="0" tIns="0" rIns="0" bIns="0" rtlCol="0" anchor="t">
            <a:spAutoFit/>
          </a:bodyPr>
          <a:lstStyle/>
          <a:p>
            <a:pPr algn="ctr">
              <a:lnSpc>
                <a:spcPts val="4208"/>
              </a:lnSpc>
            </a:pPr>
            <a:r>
              <a:rPr lang="en-US" sz="3005">
                <a:solidFill>
                  <a:srgbClr val="000000"/>
                </a:solidFill>
                <a:latin typeface="Times New Roman" panose="02020603050405020304" pitchFamily="18" charset="0"/>
                <a:cs typeface="Times New Roman" panose="02020603050405020304" pitchFamily="18" charset="0"/>
              </a:rPr>
              <a:t>Biểu đồ trình bày kết quả so sánh độ chính xác của ba mô hình:</a:t>
            </a:r>
          </a:p>
        </p:txBody>
      </p:sp>
      <p:sp>
        <p:nvSpPr>
          <p:cNvPr id="39" name="TextBox 39"/>
          <p:cNvSpPr txBox="1"/>
          <p:nvPr/>
        </p:nvSpPr>
        <p:spPr>
          <a:xfrm>
            <a:off x="3128186" y="4434650"/>
            <a:ext cx="3623667" cy="549549"/>
          </a:xfrm>
          <a:prstGeom prst="rect">
            <a:avLst/>
          </a:prstGeom>
        </p:spPr>
        <p:txBody>
          <a:bodyPr lIns="0" tIns="0" rIns="0" bIns="0" rtlCol="0" anchor="t">
            <a:spAutoFit/>
          </a:bodyPr>
          <a:lstStyle/>
          <a:p>
            <a:pPr marL="844793" lvl="1" indent="-422397" algn="just">
              <a:lnSpc>
                <a:spcPts val="4343"/>
              </a:lnSpc>
              <a:spcBef>
                <a:spcPct val="0"/>
              </a:spcBef>
              <a:buFont typeface="Arial"/>
              <a:buChar char="•"/>
            </a:pPr>
            <a:r>
              <a:rPr lang="en-US" sz="3912">
                <a:solidFill>
                  <a:srgbClr val="000000"/>
                </a:solidFill>
                <a:latin typeface="Times New Roman" panose="02020603050405020304" pitchFamily="18" charset="0"/>
                <a:cs typeface="Times New Roman" panose="02020603050405020304" pitchFamily="18" charset="0"/>
              </a:rPr>
              <a:t>Naive Bayes</a:t>
            </a:r>
          </a:p>
        </p:txBody>
      </p:sp>
      <p:sp>
        <p:nvSpPr>
          <p:cNvPr id="40" name="TextBox 40"/>
          <p:cNvSpPr txBox="1"/>
          <p:nvPr/>
        </p:nvSpPr>
        <p:spPr>
          <a:xfrm>
            <a:off x="3128635" y="5030287"/>
            <a:ext cx="2738765" cy="549549"/>
          </a:xfrm>
          <a:prstGeom prst="rect">
            <a:avLst/>
          </a:prstGeom>
        </p:spPr>
        <p:txBody>
          <a:bodyPr wrap="square" lIns="0" tIns="0" rIns="0" bIns="0" rtlCol="0" anchor="t">
            <a:spAutoFit/>
          </a:bodyPr>
          <a:lstStyle/>
          <a:p>
            <a:pPr marL="844793" lvl="1" indent="-422397" algn="just">
              <a:lnSpc>
                <a:spcPts val="4343"/>
              </a:lnSpc>
              <a:spcBef>
                <a:spcPct val="0"/>
              </a:spcBef>
              <a:buFont typeface="Arial"/>
              <a:buChar char="•"/>
            </a:pPr>
            <a:r>
              <a:rPr lang="en-US" sz="3912" dirty="0">
                <a:solidFill>
                  <a:srgbClr val="000000"/>
                </a:solidFill>
                <a:latin typeface="Times New Roman" panose="02020603050405020304" pitchFamily="18" charset="0"/>
                <a:cs typeface="Times New Roman" panose="02020603050405020304" pitchFamily="18" charset="0"/>
              </a:rPr>
              <a:t>KNN</a:t>
            </a:r>
          </a:p>
        </p:txBody>
      </p:sp>
      <p:sp>
        <p:nvSpPr>
          <p:cNvPr id="41" name="TextBox 41"/>
          <p:cNvSpPr txBox="1"/>
          <p:nvPr/>
        </p:nvSpPr>
        <p:spPr>
          <a:xfrm>
            <a:off x="3128635" y="5627461"/>
            <a:ext cx="6449754" cy="1102866"/>
          </a:xfrm>
          <a:prstGeom prst="rect">
            <a:avLst/>
          </a:prstGeom>
        </p:spPr>
        <p:txBody>
          <a:bodyPr lIns="0" tIns="0" rIns="0" bIns="0" rtlCol="0" anchor="t">
            <a:spAutoFit/>
          </a:bodyPr>
          <a:lstStyle/>
          <a:p>
            <a:pPr marL="844793" lvl="1" indent="-422397" algn="just">
              <a:lnSpc>
                <a:spcPts val="4343"/>
              </a:lnSpc>
              <a:spcBef>
                <a:spcPct val="0"/>
              </a:spcBef>
              <a:buFont typeface="Arial"/>
              <a:buChar char="•"/>
            </a:pPr>
            <a:r>
              <a:rPr lang="en-US" sz="3912">
                <a:solidFill>
                  <a:srgbClr val="000000"/>
                </a:solidFill>
                <a:latin typeface="Times New Roman" panose="02020603050405020304" pitchFamily="18" charset="0"/>
                <a:cs typeface="Times New Roman" panose="02020603050405020304" pitchFamily="18" charset="0"/>
              </a:rPr>
              <a:t>Mô hình Fusion kết hợp giữa Naive Bayes và KNN</a:t>
            </a: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720493" y="3726884"/>
            <a:ext cx="12847015" cy="2247923"/>
          </a:xfrm>
          <a:prstGeom prst="rect">
            <a:avLst/>
          </a:prstGeom>
        </p:spPr>
        <p:txBody>
          <a:bodyPr lIns="0" tIns="0" rIns="0" bIns="0" rtlCol="0" anchor="t">
            <a:spAutoFit/>
          </a:bodyPr>
          <a:lstStyle/>
          <a:p>
            <a:pPr algn="ctr">
              <a:lnSpc>
                <a:spcPts val="9102"/>
              </a:lnSpc>
            </a:pPr>
            <a:r>
              <a:rPr lang="en-US" sz="6844">
                <a:solidFill>
                  <a:srgbClr val="227C9D"/>
                </a:solidFill>
                <a:latin typeface="Times New Roman" panose="02020603050405020304" pitchFamily="18" charset="0"/>
                <a:cs typeface="Times New Roman" panose="02020603050405020304" pitchFamily="18" charset="0"/>
              </a:rPr>
              <a:t>4. KẾT QUẢ VÀ DEMO SẢN PHẨM</a:t>
            </a:r>
          </a:p>
        </p:txBody>
      </p:sp>
      <p:grpSp>
        <p:nvGrpSpPr>
          <p:cNvPr id="11" name="Group 11"/>
          <p:cNvGrpSpPr/>
          <p:nvPr/>
        </p:nvGrpSpPr>
        <p:grpSpPr>
          <a:xfrm rot="2700000">
            <a:off x="-1376391" y="-3093321"/>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1" name="AutoShape 21"/>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2" name="Freeform 2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Freeform 2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Freeform 2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6" name="Freeform 2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7" name="Freeform 2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8" name="Freeform 2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9" name="Freeform 2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30" name="Freeform 3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1" name="Freeform 3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2" name="Freeform 3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3" name="Freeform 3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4" name="Freeform 3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5" name="Freeform 3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Freeform 3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7" name="Freeform 3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8" name="Freeform 3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05571" y="8479939"/>
            <a:ext cx="4898274" cy="778361"/>
            <a:chOff x="0" y="0"/>
            <a:chExt cx="1290080" cy="205000"/>
          </a:xfrm>
        </p:grpSpPr>
        <p:sp>
          <p:nvSpPr>
            <p:cNvPr id="3" name="Freeform 3"/>
            <p:cNvSpPr/>
            <p:nvPr/>
          </p:nvSpPr>
          <p:spPr>
            <a:xfrm>
              <a:off x="0" y="0"/>
              <a:ext cx="1290080" cy="205000"/>
            </a:xfrm>
            <a:custGeom>
              <a:avLst/>
              <a:gdLst/>
              <a:ahLst/>
              <a:cxnLst/>
              <a:rect l="l" t="t" r="r" b="b"/>
              <a:pathLst>
                <a:path w="1290080" h="205000">
                  <a:moveTo>
                    <a:pt x="80608" y="0"/>
                  </a:moveTo>
                  <a:lnTo>
                    <a:pt x="1209473" y="0"/>
                  </a:lnTo>
                  <a:cubicBezTo>
                    <a:pt x="1253991" y="0"/>
                    <a:pt x="1290080" y="36089"/>
                    <a:pt x="1290080" y="80608"/>
                  </a:cubicBezTo>
                  <a:lnTo>
                    <a:pt x="1290080" y="124393"/>
                  </a:lnTo>
                  <a:cubicBezTo>
                    <a:pt x="1290080" y="145771"/>
                    <a:pt x="1281588" y="166274"/>
                    <a:pt x="1266471" y="181391"/>
                  </a:cubicBezTo>
                  <a:cubicBezTo>
                    <a:pt x="1251354" y="196508"/>
                    <a:pt x="1230851" y="205000"/>
                    <a:pt x="1209473" y="205000"/>
                  </a:cubicBezTo>
                  <a:lnTo>
                    <a:pt x="80608" y="205000"/>
                  </a:lnTo>
                  <a:cubicBezTo>
                    <a:pt x="36089" y="205000"/>
                    <a:pt x="0" y="168911"/>
                    <a:pt x="0" y="124393"/>
                  </a:cubicBezTo>
                  <a:lnTo>
                    <a:pt x="0" y="80608"/>
                  </a:lnTo>
                  <a:cubicBezTo>
                    <a:pt x="0" y="36089"/>
                    <a:pt x="36089" y="0"/>
                    <a:pt x="80608" y="0"/>
                  </a:cubicBezTo>
                  <a:close/>
                </a:path>
              </a:pathLst>
            </a:custGeom>
            <a:solidFill>
              <a:srgbClr val="48CFAE"/>
            </a:solidFill>
          </p:spPr>
        </p:sp>
        <p:sp>
          <p:nvSpPr>
            <p:cNvPr id="4" name="TextBox 4"/>
            <p:cNvSpPr txBox="1"/>
            <p:nvPr/>
          </p:nvSpPr>
          <p:spPr>
            <a:xfrm>
              <a:off x="0" y="19050"/>
              <a:ext cx="1290080" cy="1859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1028700" y="8463234"/>
            <a:ext cx="4680540" cy="778361"/>
            <a:chOff x="0" y="0"/>
            <a:chExt cx="1232735" cy="205000"/>
          </a:xfrm>
        </p:grpSpPr>
        <p:sp>
          <p:nvSpPr>
            <p:cNvPr id="6" name="Freeform 6"/>
            <p:cNvSpPr/>
            <p:nvPr/>
          </p:nvSpPr>
          <p:spPr>
            <a:xfrm>
              <a:off x="0" y="0"/>
              <a:ext cx="1232735" cy="205000"/>
            </a:xfrm>
            <a:custGeom>
              <a:avLst/>
              <a:gdLst/>
              <a:ahLst/>
              <a:cxnLst/>
              <a:rect l="l" t="t" r="r" b="b"/>
              <a:pathLst>
                <a:path w="1232735" h="205000">
                  <a:moveTo>
                    <a:pt x="84357" y="0"/>
                  </a:moveTo>
                  <a:lnTo>
                    <a:pt x="1148377" y="0"/>
                  </a:lnTo>
                  <a:cubicBezTo>
                    <a:pt x="1194967" y="0"/>
                    <a:pt x="1232735" y="37768"/>
                    <a:pt x="1232735" y="84357"/>
                  </a:cubicBezTo>
                  <a:lnTo>
                    <a:pt x="1232735" y="120643"/>
                  </a:lnTo>
                  <a:cubicBezTo>
                    <a:pt x="1232735" y="143016"/>
                    <a:pt x="1223847" y="164473"/>
                    <a:pt x="1208027" y="180293"/>
                  </a:cubicBezTo>
                  <a:cubicBezTo>
                    <a:pt x="1192207" y="196113"/>
                    <a:pt x="1170750" y="205000"/>
                    <a:pt x="1148377" y="205000"/>
                  </a:cubicBezTo>
                  <a:lnTo>
                    <a:pt x="84357" y="205000"/>
                  </a:lnTo>
                  <a:cubicBezTo>
                    <a:pt x="37768" y="205000"/>
                    <a:pt x="0" y="167232"/>
                    <a:pt x="0" y="120643"/>
                  </a:cubicBezTo>
                  <a:lnTo>
                    <a:pt x="0" y="84357"/>
                  </a:lnTo>
                  <a:cubicBezTo>
                    <a:pt x="0" y="37768"/>
                    <a:pt x="37768" y="0"/>
                    <a:pt x="84357" y="0"/>
                  </a:cubicBezTo>
                  <a:close/>
                </a:path>
              </a:pathLst>
            </a:custGeom>
            <a:solidFill>
              <a:srgbClr val="FE6D73"/>
            </a:solidFill>
          </p:spPr>
        </p:sp>
        <p:sp>
          <p:nvSpPr>
            <p:cNvPr id="7" name="TextBox 7"/>
            <p:cNvSpPr txBox="1"/>
            <p:nvPr/>
          </p:nvSpPr>
          <p:spPr>
            <a:xfrm>
              <a:off x="0" y="19050"/>
              <a:ext cx="1232735" cy="1859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grpSp>
        <p:nvGrpSpPr>
          <p:cNvPr id="8" name="Group 8"/>
          <p:cNvGrpSpPr/>
          <p:nvPr/>
        </p:nvGrpSpPr>
        <p:grpSpPr>
          <a:xfrm>
            <a:off x="12309705" y="8479939"/>
            <a:ext cx="5458555" cy="778361"/>
            <a:chOff x="0" y="0"/>
            <a:chExt cx="1437644" cy="205000"/>
          </a:xfrm>
        </p:grpSpPr>
        <p:sp>
          <p:nvSpPr>
            <p:cNvPr id="9" name="Freeform 9"/>
            <p:cNvSpPr/>
            <p:nvPr/>
          </p:nvSpPr>
          <p:spPr>
            <a:xfrm>
              <a:off x="0" y="0"/>
              <a:ext cx="1437644" cy="205000"/>
            </a:xfrm>
            <a:custGeom>
              <a:avLst/>
              <a:gdLst/>
              <a:ahLst/>
              <a:cxnLst/>
              <a:rect l="l" t="t" r="r" b="b"/>
              <a:pathLst>
                <a:path w="1437644" h="205000">
                  <a:moveTo>
                    <a:pt x="72334" y="0"/>
                  </a:moveTo>
                  <a:lnTo>
                    <a:pt x="1365310" y="0"/>
                  </a:lnTo>
                  <a:cubicBezTo>
                    <a:pt x="1405259" y="0"/>
                    <a:pt x="1437644" y="32385"/>
                    <a:pt x="1437644" y="72334"/>
                  </a:cubicBezTo>
                  <a:lnTo>
                    <a:pt x="1437644" y="132667"/>
                  </a:lnTo>
                  <a:cubicBezTo>
                    <a:pt x="1437644" y="172616"/>
                    <a:pt x="1405259" y="205000"/>
                    <a:pt x="1365310" y="205000"/>
                  </a:cubicBezTo>
                  <a:lnTo>
                    <a:pt x="72334" y="205000"/>
                  </a:lnTo>
                  <a:cubicBezTo>
                    <a:pt x="32385" y="205000"/>
                    <a:pt x="0" y="172616"/>
                    <a:pt x="0" y="132667"/>
                  </a:cubicBezTo>
                  <a:lnTo>
                    <a:pt x="0" y="72334"/>
                  </a:lnTo>
                  <a:cubicBezTo>
                    <a:pt x="0" y="32385"/>
                    <a:pt x="32385" y="0"/>
                    <a:pt x="72334" y="0"/>
                  </a:cubicBezTo>
                  <a:close/>
                </a:path>
              </a:pathLst>
            </a:custGeom>
            <a:solidFill>
              <a:srgbClr val="FFCB77"/>
            </a:solidFill>
          </p:spPr>
        </p:sp>
        <p:sp>
          <p:nvSpPr>
            <p:cNvPr id="10" name="TextBox 10"/>
            <p:cNvSpPr txBox="1"/>
            <p:nvPr/>
          </p:nvSpPr>
          <p:spPr>
            <a:xfrm>
              <a:off x="0" y="19050"/>
              <a:ext cx="1437644" cy="1859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grpSp>
        <p:nvGrpSpPr>
          <p:cNvPr id="11" name="Group 11"/>
          <p:cNvGrpSpPr/>
          <p:nvPr/>
        </p:nvGrpSpPr>
        <p:grpSpPr>
          <a:xfrm rot="2700000">
            <a:off x="-1906430" y="-3406802"/>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a:off x="-2369044" y="-2587253"/>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582990" y="-2274576"/>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762592" y="-1916106"/>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889247" y="-1529839"/>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3033101" y="-1090162"/>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3153920" y="-646438"/>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3128153" y="-84805"/>
            <a:ext cx="3377485" cy="3360058"/>
          </a:xfrm>
          <a:prstGeom prst="line">
            <a:avLst/>
          </a:prstGeom>
          <a:ln w="28575" cap="flat">
            <a:solidFill>
              <a:srgbClr val="8CA9AD"/>
            </a:solidFill>
            <a:prstDash val="solid"/>
            <a:headEnd type="none" w="sm" len="sm"/>
            <a:tailEnd type="none" w="sm" len="sm"/>
          </a:ln>
        </p:spPr>
      </p:sp>
      <p:sp>
        <p:nvSpPr>
          <p:cNvPr id="21" name="Freeform 21"/>
          <p:cNvSpPr/>
          <p:nvPr/>
        </p:nvSpPr>
        <p:spPr>
          <a:xfrm rot="-10800000">
            <a:off x="13904606"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2" name="Freeform 22"/>
          <p:cNvSpPr/>
          <p:nvPr/>
        </p:nvSpPr>
        <p:spPr>
          <a:xfrm rot="-5400000">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3" name="Freeform 23"/>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4" name="Freeform 24"/>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5" name="Freeform 25"/>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6" name="Freeform 26"/>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7" name="Freeform 27"/>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8" name="Freeform 28"/>
          <p:cNvSpPr/>
          <p:nvPr/>
        </p:nvSpPr>
        <p:spPr>
          <a:xfrm rot="5400000">
            <a:off x="13904606"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9" name="Freeform 29"/>
          <p:cNvSpPr/>
          <p:nvPr/>
        </p:nvSpPr>
        <p:spPr>
          <a:xfrm>
            <a:off x="488642" y="4092196"/>
            <a:ext cx="5760655" cy="3239981"/>
          </a:xfrm>
          <a:custGeom>
            <a:avLst/>
            <a:gdLst/>
            <a:ahLst/>
            <a:cxnLst/>
            <a:rect l="l" t="t" r="r" b="b"/>
            <a:pathLst>
              <a:path w="5760655" h="3239981">
                <a:moveTo>
                  <a:pt x="0" y="0"/>
                </a:moveTo>
                <a:lnTo>
                  <a:pt x="5760655" y="0"/>
                </a:lnTo>
                <a:lnTo>
                  <a:pt x="5760655" y="3239981"/>
                </a:lnTo>
                <a:lnTo>
                  <a:pt x="0" y="3239981"/>
                </a:lnTo>
                <a:lnTo>
                  <a:pt x="0" y="0"/>
                </a:lnTo>
                <a:close/>
              </a:path>
            </a:pathLst>
          </a:custGeom>
          <a:blipFill>
            <a:blip r:embed="rId8"/>
            <a:stretch>
              <a:fillRect/>
            </a:stretch>
          </a:blipFill>
        </p:spPr>
      </p:sp>
      <p:sp>
        <p:nvSpPr>
          <p:cNvPr id="30" name="Freeform 30"/>
          <p:cNvSpPr/>
          <p:nvPr/>
        </p:nvSpPr>
        <p:spPr>
          <a:xfrm>
            <a:off x="7499807" y="4079496"/>
            <a:ext cx="3148212" cy="3239981"/>
          </a:xfrm>
          <a:custGeom>
            <a:avLst/>
            <a:gdLst/>
            <a:ahLst/>
            <a:cxnLst/>
            <a:rect l="l" t="t" r="r" b="b"/>
            <a:pathLst>
              <a:path w="3148212" h="3239981">
                <a:moveTo>
                  <a:pt x="0" y="0"/>
                </a:moveTo>
                <a:lnTo>
                  <a:pt x="3148211" y="0"/>
                </a:lnTo>
                <a:lnTo>
                  <a:pt x="3148211" y="3239981"/>
                </a:lnTo>
                <a:lnTo>
                  <a:pt x="0" y="3239981"/>
                </a:lnTo>
                <a:lnTo>
                  <a:pt x="0" y="0"/>
                </a:lnTo>
                <a:close/>
              </a:path>
            </a:pathLst>
          </a:custGeom>
          <a:blipFill>
            <a:blip r:embed="rId9"/>
            <a:stretch>
              <a:fillRect l="-1457" r="-1457"/>
            </a:stretch>
          </a:blipFill>
        </p:spPr>
      </p:sp>
      <p:sp>
        <p:nvSpPr>
          <p:cNvPr id="31" name="Freeform 31"/>
          <p:cNvSpPr/>
          <p:nvPr/>
        </p:nvSpPr>
        <p:spPr>
          <a:xfrm>
            <a:off x="11898530" y="4154490"/>
            <a:ext cx="5547928" cy="3177687"/>
          </a:xfrm>
          <a:custGeom>
            <a:avLst/>
            <a:gdLst/>
            <a:ahLst/>
            <a:cxnLst/>
            <a:rect l="l" t="t" r="r" b="b"/>
            <a:pathLst>
              <a:path w="5547928" h="3177687">
                <a:moveTo>
                  <a:pt x="0" y="0"/>
                </a:moveTo>
                <a:lnTo>
                  <a:pt x="5547928" y="0"/>
                </a:lnTo>
                <a:lnTo>
                  <a:pt x="5547928" y="3177687"/>
                </a:lnTo>
                <a:lnTo>
                  <a:pt x="0" y="3177687"/>
                </a:lnTo>
                <a:lnTo>
                  <a:pt x="0" y="0"/>
                </a:lnTo>
                <a:close/>
              </a:path>
            </a:pathLst>
          </a:custGeom>
          <a:blipFill>
            <a:blip r:embed="rId10"/>
            <a:stretch>
              <a:fillRect/>
            </a:stretch>
          </a:blipFill>
        </p:spPr>
      </p:sp>
      <p:sp>
        <p:nvSpPr>
          <p:cNvPr id="32" name="TextBox 32"/>
          <p:cNvSpPr txBox="1"/>
          <p:nvPr/>
        </p:nvSpPr>
        <p:spPr>
          <a:xfrm>
            <a:off x="5345825" y="1773854"/>
            <a:ext cx="7600032" cy="705321"/>
          </a:xfrm>
          <a:prstGeom prst="rect">
            <a:avLst/>
          </a:prstGeom>
        </p:spPr>
        <p:txBody>
          <a:bodyPr lIns="0" tIns="0" rIns="0" bIns="0" rtlCol="0" anchor="t">
            <a:spAutoFit/>
          </a:bodyPr>
          <a:lstStyle/>
          <a:p>
            <a:pPr algn="ctr">
              <a:lnSpc>
                <a:spcPts val="5544"/>
              </a:lnSpc>
            </a:pPr>
            <a:r>
              <a:rPr lang="en-US" sz="5600">
                <a:solidFill>
                  <a:srgbClr val="227C9D"/>
                </a:solidFill>
                <a:latin typeface="Times New Roman" panose="02020603050405020304" pitchFamily="18" charset="0"/>
                <a:cs typeface="Times New Roman" panose="02020603050405020304" pitchFamily="18" charset="0"/>
              </a:rPr>
              <a:t>KẾT QUẢ ĐẠT ĐƯỢC</a:t>
            </a:r>
          </a:p>
        </p:txBody>
      </p:sp>
      <p:sp>
        <p:nvSpPr>
          <p:cNvPr id="33" name="TextBox 33"/>
          <p:cNvSpPr txBox="1"/>
          <p:nvPr/>
        </p:nvSpPr>
        <p:spPr>
          <a:xfrm>
            <a:off x="6805571" y="8538725"/>
            <a:ext cx="4898274" cy="564257"/>
          </a:xfrm>
          <a:prstGeom prst="rect">
            <a:avLst/>
          </a:prstGeom>
        </p:spPr>
        <p:txBody>
          <a:bodyPr lIns="0" tIns="0" rIns="0" bIns="0" rtlCol="0" anchor="t">
            <a:spAutoFit/>
          </a:bodyPr>
          <a:lstStyle/>
          <a:p>
            <a:pPr algn="ctr">
              <a:lnSpc>
                <a:spcPts val="2200"/>
              </a:lnSpc>
            </a:pPr>
            <a:r>
              <a:rPr lang="en-US" sz="2200">
                <a:solidFill>
                  <a:srgbClr val="FFFFFF"/>
                </a:solidFill>
                <a:latin typeface="Times New Roman" panose="02020603050405020304" pitchFamily="18" charset="0"/>
                <a:cs typeface="Times New Roman" panose="02020603050405020304" pitchFamily="18" charset="0"/>
              </a:rPr>
              <a:t>02 - BÁO CÁO CHO QUÁ TRÌNH NGHIÊN CỨU</a:t>
            </a:r>
          </a:p>
        </p:txBody>
      </p:sp>
      <p:sp>
        <p:nvSpPr>
          <p:cNvPr id="34" name="TextBox 34"/>
          <p:cNvSpPr txBox="1"/>
          <p:nvPr/>
        </p:nvSpPr>
        <p:spPr>
          <a:xfrm>
            <a:off x="1223047" y="8554833"/>
            <a:ext cx="4291845" cy="564257"/>
          </a:xfrm>
          <a:prstGeom prst="rect">
            <a:avLst/>
          </a:prstGeom>
        </p:spPr>
        <p:txBody>
          <a:bodyPr lIns="0" tIns="0" rIns="0" bIns="0" rtlCol="0" anchor="t">
            <a:spAutoFit/>
          </a:bodyPr>
          <a:lstStyle/>
          <a:p>
            <a:pPr algn="ctr">
              <a:lnSpc>
                <a:spcPts val="2200"/>
              </a:lnSpc>
            </a:pPr>
            <a:r>
              <a:rPr lang="en-US" sz="2200">
                <a:solidFill>
                  <a:srgbClr val="FFFFFF"/>
                </a:solidFill>
                <a:latin typeface="Times New Roman" panose="02020603050405020304" pitchFamily="18" charset="0"/>
                <a:cs typeface="Times New Roman" panose="02020603050405020304" pitchFamily="18" charset="0"/>
              </a:rPr>
              <a:t>01 - HỆ THỐNG DỰ BÁO THỜI TIẾT</a:t>
            </a:r>
          </a:p>
        </p:txBody>
      </p:sp>
      <p:sp>
        <p:nvSpPr>
          <p:cNvPr id="35" name="TextBox 35"/>
          <p:cNvSpPr txBox="1"/>
          <p:nvPr/>
        </p:nvSpPr>
        <p:spPr>
          <a:xfrm>
            <a:off x="12456351" y="8589477"/>
            <a:ext cx="5311909" cy="564257"/>
          </a:xfrm>
          <a:prstGeom prst="rect">
            <a:avLst/>
          </a:prstGeom>
        </p:spPr>
        <p:txBody>
          <a:bodyPr lIns="0" tIns="0" rIns="0" bIns="0" rtlCol="0" anchor="t">
            <a:spAutoFit/>
          </a:bodyPr>
          <a:lstStyle/>
          <a:p>
            <a:pPr algn="ctr">
              <a:lnSpc>
                <a:spcPts val="2199"/>
              </a:lnSpc>
            </a:pPr>
            <a:r>
              <a:rPr lang="en-US" sz="2199">
                <a:solidFill>
                  <a:srgbClr val="FFFFFF"/>
                </a:solidFill>
                <a:latin typeface="Times New Roman" panose="02020603050405020304" pitchFamily="18" charset="0"/>
                <a:cs typeface="Times New Roman" panose="02020603050405020304" pitchFamily="18" charset="0"/>
              </a:rPr>
              <a:t>03 - HỌC HỎI VÀ HIỂU THÊM NHIỀU KIẾN THỨC</a:t>
            </a:r>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3166134" y="-4341298"/>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3628748" y="-3521748"/>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842695" y="-3209072"/>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4022296" y="-2850601"/>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4148951" y="-2464334"/>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4292805" y="-2024657"/>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1898788" y="1570058"/>
            <a:ext cx="6245679" cy="705321"/>
          </a:xfrm>
          <a:prstGeom prst="rect">
            <a:avLst/>
          </a:prstGeom>
        </p:spPr>
        <p:txBody>
          <a:bodyPr lIns="0" tIns="0" rIns="0" bIns="0" rtlCol="0" anchor="t">
            <a:spAutoFit/>
          </a:bodyPr>
          <a:lstStyle/>
          <a:p>
            <a:pPr algn="l">
              <a:lnSpc>
                <a:spcPts val="5544"/>
              </a:lnSpc>
            </a:pPr>
            <a:r>
              <a:rPr lang="en-US" sz="5600">
                <a:solidFill>
                  <a:srgbClr val="227C9D"/>
                </a:solidFill>
                <a:latin typeface="Times New Roman" panose="02020603050405020304" pitchFamily="18" charset="0"/>
                <a:cs typeface="Times New Roman" panose="02020603050405020304" pitchFamily="18" charset="0"/>
              </a:rPr>
              <a:t>HẠN CHẾ</a:t>
            </a:r>
          </a:p>
        </p:txBody>
      </p:sp>
      <p:sp>
        <p:nvSpPr>
          <p:cNvPr id="11" name="Freeform 11"/>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3" name="Freeform 13"/>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TextBox 16"/>
          <p:cNvSpPr txBox="1"/>
          <p:nvPr/>
        </p:nvSpPr>
        <p:spPr>
          <a:xfrm>
            <a:off x="3321831" y="3272972"/>
            <a:ext cx="7831038" cy="41414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Thiếu kinh nghiệm trong lĩnh vực khí tượng</a:t>
            </a:r>
          </a:p>
        </p:txBody>
      </p:sp>
      <p:sp>
        <p:nvSpPr>
          <p:cNvPr id="17" name="TextBox 17"/>
          <p:cNvSpPr txBox="1"/>
          <p:nvPr/>
        </p:nvSpPr>
        <p:spPr>
          <a:xfrm>
            <a:off x="3321831" y="4544371"/>
            <a:ext cx="7631449" cy="81419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Hạn chế về thời gian, dữ liệu để phân tích sâu các mô hình AI phức tạp</a:t>
            </a:r>
          </a:p>
        </p:txBody>
      </p:sp>
      <p:sp>
        <p:nvSpPr>
          <p:cNvPr id="18" name="TextBox 18"/>
          <p:cNvSpPr txBox="1"/>
          <p:nvPr/>
        </p:nvSpPr>
        <p:spPr>
          <a:xfrm>
            <a:off x="3321831" y="6215820"/>
            <a:ext cx="7820966" cy="81419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Giao diện và các chức năng của hệ thống chưa thật sự được tối ưu.</a:t>
            </a: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693793" y="7510422"/>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rot="-2700000">
            <a:off x="14034654" y="-4091495"/>
            <a:ext cx="7415398" cy="3565095"/>
            <a:chOff x="0" y="0"/>
            <a:chExt cx="660400" cy="317500"/>
          </a:xfrm>
        </p:grpSpPr>
        <p:sp>
          <p:nvSpPr>
            <p:cNvPr id="6" name="Freeform 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7" name="TextBox 7"/>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8" name="AutoShape 8"/>
          <p:cNvSpPr/>
          <p:nvPr/>
        </p:nvSpPr>
        <p:spPr>
          <a:xfrm flipV="1">
            <a:off x="16779354" y="-3323851"/>
            <a:ext cx="5132702" cy="5185216"/>
          </a:xfrm>
          <a:prstGeom prst="line">
            <a:avLst/>
          </a:prstGeom>
          <a:ln w="28575" cap="flat">
            <a:solidFill>
              <a:srgbClr val="8CA9AD"/>
            </a:solidFill>
            <a:prstDash val="solid"/>
            <a:headEnd type="none" w="sm" len="sm"/>
            <a:tailEnd type="none" w="sm" len="sm"/>
          </a:ln>
        </p:spPr>
      </p:sp>
      <p:sp>
        <p:nvSpPr>
          <p:cNvPr id="9" name="AutoShape 9"/>
          <p:cNvSpPr/>
          <p:nvPr/>
        </p:nvSpPr>
        <p:spPr>
          <a:xfrm flipV="1">
            <a:off x="17092031" y="-2963542"/>
            <a:ext cx="5038853" cy="5038853"/>
          </a:xfrm>
          <a:prstGeom prst="line">
            <a:avLst/>
          </a:prstGeom>
          <a:ln w="28575" cap="flat">
            <a:solidFill>
              <a:srgbClr val="8CA9AD"/>
            </a:solidFill>
            <a:prstDash val="solid"/>
            <a:headEnd type="none" w="sm" len="sm"/>
            <a:tailEnd type="none" w="sm" len="sm"/>
          </a:ln>
        </p:spPr>
      </p:sp>
      <p:sp>
        <p:nvSpPr>
          <p:cNvPr id="10" name="AutoShape 10"/>
          <p:cNvSpPr/>
          <p:nvPr/>
        </p:nvSpPr>
        <p:spPr>
          <a:xfrm flipV="1">
            <a:off x="17450501" y="-2612228"/>
            <a:ext cx="4867141" cy="4867141"/>
          </a:xfrm>
          <a:prstGeom prst="line">
            <a:avLst/>
          </a:prstGeom>
          <a:ln w="28575" cap="flat">
            <a:solidFill>
              <a:srgbClr val="8CA9AD"/>
            </a:solidFill>
            <a:prstDash val="solid"/>
            <a:headEnd type="none" w="sm" len="sm"/>
            <a:tailEnd type="none" w="sm" len="sm"/>
          </a:ln>
        </p:spPr>
      </p:sp>
      <p:sp>
        <p:nvSpPr>
          <p:cNvPr id="11" name="AutoShape 11"/>
          <p:cNvSpPr/>
          <p:nvPr/>
        </p:nvSpPr>
        <p:spPr>
          <a:xfrm flipV="1">
            <a:off x="17836769" y="-2308948"/>
            <a:ext cx="4690515" cy="4690515"/>
          </a:xfrm>
          <a:prstGeom prst="line">
            <a:avLst/>
          </a:prstGeom>
          <a:ln w="28575" cap="flat">
            <a:solidFill>
              <a:srgbClr val="8CA9AD"/>
            </a:solidFill>
            <a:prstDash val="solid"/>
            <a:headEnd type="none" w="sm" len="sm"/>
            <a:tailEnd type="none" w="sm" len="sm"/>
          </a:ln>
        </p:spPr>
      </p:sp>
      <p:sp>
        <p:nvSpPr>
          <p:cNvPr id="12" name="AutoShape 12"/>
          <p:cNvSpPr/>
          <p:nvPr/>
        </p:nvSpPr>
        <p:spPr>
          <a:xfrm flipV="1">
            <a:off x="18276445" y="-1822252"/>
            <a:ext cx="4347674" cy="4347674"/>
          </a:xfrm>
          <a:prstGeom prst="line">
            <a:avLst/>
          </a:prstGeom>
          <a:ln w="28575" cap="flat">
            <a:solidFill>
              <a:srgbClr val="8CA9AD"/>
            </a:solidFill>
            <a:prstDash val="solid"/>
            <a:headEnd type="none" w="sm" len="sm"/>
            <a:tailEnd type="none" w="sm" len="sm"/>
          </a:ln>
        </p:spPr>
      </p:sp>
      <p:sp>
        <p:nvSpPr>
          <p:cNvPr id="13" name="Freeform 13"/>
          <p:cNvSpPr/>
          <p:nvPr/>
        </p:nvSpPr>
        <p:spPr>
          <a:xfrm>
            <a:off x="3121423" y="2820671"/>
            <a:ext cx="1087654" cy="1210996"/>
          </a:xfrm>
          <a:custGeom>
            <a:avLst/>
            <a:gdLst/>
            <a:ahLst/>
            <a:cxnLst/>
            <a:rect l="l" t="t" r="r" b="b"/>
            <a:pathLst>
              <a:path w="1087654" h="1210996">
                <a:moveTo>
                  <a:pt x="0" y="0"/>
                </a:moveTo>
                <a:lnTo>
                  <a:pt x="1087655" y="0"/>
                </a:lnTo>
                <a:lnTo>
                  <a:pt x="1087655" y="1210997"/>
                </a:lnTo>
                <a:lnTo>
                  <a:pt x="0" y="1210997"/>
                </a:lnTo>
                <a:lnTo>
                  <a:pt x="0" y="0"/>
                </a:lnTo>
                <a:close/>
              </a:path>
            </a:pathLst>
          </a:custGeom>
          <a:blipFill>
            <a:blip r:embed="rId2"/>
            <a:stretch>
              <a:fillRect/>
            </a:stretch>
          </a:blipFill>
        </p:spPr>
      </p:sp>
      <p:sp>
        <p:nvSpPr>
          <p:cNvPr id="14" name="Freeform 14"/>
          <p:cNvSpPr/>
          <p:nvPr/>
        </p:nvSpPr>
        <p:spPr>
          <a:xfrm>
            <a:off x="10488205" y="2820671"/>
            <a:ext cx="1087654" cy="1083953"/>
          </a:xfrm>
          <a:custGeom>
            <a:avLst/>
            <a:gdLst/>
            <a:ahLst/>
            <a:cxnLst/>
            <a:rect l="l" t="t" r="r" b="b"/>
            <a:pathLst>
              <a:path w="1087654" h="1083953">
                <a:moveTo>
                  <a:pt x="0" y="0"/>
                </a:moveTo>
                <a:lnTo>
                  <a:pt x="1087654" y="0"/>
                </a:lnTo>
                <a:lnTo>
                  <a:pt x="1087654" y="1083954"/>
                </a:lnTo>
                <a:lnTo>
                  <a:pt x="0" y="1083954"/>
                </a:lnTo>
                <a:lnTo>
                  <a:pt x="0" y="0"/>
                </a:lnTo>
                <a:close/>
              </a:path>
            </a:pathLst>
          </a:custGeom>
          <a:blipFill>
            <a:blip r:embed="rId3"/>
            <a:stretch>
              <a:fillRect b="-12884"/>
            </a:stretch>
          </a:blipFill>
        </p:spPr>
      </p:sp>
      <p:sp>
        <p:nvSpPr>
          <p:cNvPr id="15" name="TextBox 15"/>
          <p:cNvSpPr txBox="1"/>
          <p:nvPr/>
        </p:nvSpPr>
        <p:spPr>
          <a:xfrm>
            <a:off x="1828699" y="6667248"/>
            <a:ext cx="5311909" cy="512961"/>
          </a:xfrm>
          <a:prstGeom prst="rect">
            <a:avLst/>
          </a:prstGeom>
        </p:spPr>
        <p:txBody>
          <a:bodyPr lIns="0" tIns="0" rIns="0" bIns="0" rtlCol="0" anchor="t">
            <a:spAutoFit/>
          </a:bodyPr>
          <a:lstStyle/>
          <a:p>
            <a:pPr algn="l">
              <a:lnSpc>
                <a:spcPts val="4000"/>
              </a:lnSpc>
            </a:pPr>
            <a:r>
              <a:rPr lang="en-US" sz="4000">
                <a:solidFill>
                  <a:srgbClr val="FFFFFF"/>
                </a:solidFill>
                <a:latin typeface="Times New Roman" panose="02020603050405020304" pitchFamily="18" charset="0"/>
                <a:cs typeface="Times New Roman" panose="02020603050405020304" pitchFamily="18" charset="0"/>
              </a:rPr>
              <a:t>02 - WEBSITE</a:t>
            </a:r>
          </a:p>
        </p:txBody>
      </p:sp>
      <p:sp>
        <p:nvSpPr>
          <p:cNvPr id="16" name="Freeform 16"/>
          <p:cNvSpPr/>
          <p:nvPr/>
        </p:nvSpPr>
        <p:spPr>
          <a:xfrm>
            <a:off x="3121423" y="6087951"/>
            <a:ext cx="1087654" cy="1083953"/>
          </a:xfrm>
          <a:custGeom>
            <a:avLst/>
            <a:gdLst/>
            <a:ahLst/>
            <a:cxnLst/>
            <a:rect l="l" t="t" r="r" b="b"/>
            <a:pathLst>
              <a:path w="1087654" h="1083953">
                <a:moveTo>
                  <a:pt x="0" y="0"/>
                </a:moveTo>
                <a:lnTo>
                  <a:pt x="1087655" y="0"/>
                </a:lnTo>
                <a:lnTo>
                  <a:pt x="1087655" y="1083954"/>
                </a:lnTo>
                <a:lnTo>
                  <a:pt x="0" y="1083954"/>
                </a:lnTo>
                <a:lnTo>
                  <a:pt x="0" y="0"/>
                </a:lnTo>
                <a:close/>
              </a:path>
            </a:pathLst>
          </a:custGeom>
          <a:blipFill>
            <a:blip r:embed="rId4"/>
            <a:stretch>
              <a:fillRect b="-12754"/>
            </a:stretch>
          </a:blipFill>
        </p:spPr>
      </p:sp>
      <p:sp>
        <p:nvSpPr>
          <p:cNvPr id="17" name="Freeform 17"/>
          <p:cNvSpPr/>
          <p:nvPr/>
        </p:nvSpPr>
        <p:spPr>
          <a:xfrm>
            <a:off x="10488205" y="6087951"/>
            <a:ext cx="1087654" cy="1083953"/>
          </a:xfrm>
          <a:custGeom>
            <a:avLst/>
            <a:gdLst/>
            <a:ahLst/>
            <a:cxnLst/>
            <a:rect l="l" t="t" r="r" b="b"/>
            <a:pathLst>
              <a:path w="1087654" h="1083953">
                <a:moveTo>
                  <a:pt x="0" y="0"/>
                </a:moveTo>
                <a:lnTo>
                  <a:pt x="1087654" y="0"/>
                </a:lnTo>
                <a:lnTo>
                  <a:pt x="1087654" y="1083954"/>
                </a:lnTo>
                <a:lnTo>
                  <a:pt x="0" y="1083954"/>
                </a:lnTo>
                <a:lnTo>
                  <a:pt x="0" y="0"/>
                </a:lnTo>
                <a:close/>
              </a:path>
            </a:pathLst>
          </a:custGeom>
          <a:blipFill>
            <a:blip r:embed="rId5"/>
            <a:stretch>
              <a:fillRect b="-13929"/>
            </a:stretch>
          </a:blipFill>
        </p:spPr>
      </p:sp>
      <p:sp>
        <p:nvSpPr>
          <p:cNvPr id="18" name="TextBox 18"/>
          <p:cNvSpPr txBox="1"/>
          <p:nvPr/>
        </p:nvSpPr>
        <p:spPr>
          <a:xfrm>
            <a:off x="2355338" y="1484912"/>
            <a:ext cx="9220521" cy="705321"/>
          </a:xfrm>
          <a:prstGeom prst="rect">
            <a:avLst/>
          </a:prstGeom>
        </p:spPr>
        <p:txBody>
          <a:bodyPr lIns="0" tIns="0" rIns="0" bIns="0" rtlCol="0" anchor="t">
            <a:spAutoFit/>
          </a:bodyPr>
          <a:lstStyle/>
          <a:p>
            <a:pPr algn="l">
              <a:lnSpc>
                <a:spcPts val="5544"/>
              </a:lnSpc>
            </a:pPr>
            <a:r>
              <a:rPr lang="en-US" sz="5600">
                <a:solidFill>
                  <a:srgbClr val="227C9D"/>
                </a:solidFill>
                <a:latin typeface="Times New Roman" panose="02020603050405020304" pitchFamily="18" charset="0"/>
                <a:cs typeface="Times New Roman" panose="02020603050405020304" pitchFamily="18" charset="0"/>
              </a:rPr>
              <a:t>CÁC NỘI DUNG CHÍNH</a:t>
            </a:r>
          </a:p>
        </p:txBody>
      </p:sp>
      <p:sp>
        <p:nvSpPr>
          <p:cNvPr id="19" name="TextBox 19"/>
          <p:cNvSpPr txBox="1"/>
          <p:nvPr/>
        </p:nvSpPr>
        <p:spPr>
          <a:xfrm>
            <a:off x="4209078" y="2753996"/>
            <a:ext cx="3325470" cy="589905"/>
          </a:xfrm>
          <a:prstGeom prst="rect">
            <a:avLst/>
          </a:prstGeom>
        </p:spPr>
        <p:txBody>
          <a:bodyPr lIns="0" tIns="0" rIns="0" bIns="0" rtlCol="0" anchor="t">
            <a:spAutoFit/>
          </a:bodyPr>
          <a:lstStyle/>
          <a:p>
            <a:pPr algn="ctr">
              <a:lnSpc>
                <a:spcPts val="4599"/>
              </a:lnSpc>
            </a:pPr>
            <a:r>
              <a:rPr lang="en-US" sz="3285">
                <a:solidFill>
                  <a:srgbClr val="000000"/>
                </a:solidFill>
                <a:latin typeface="Times New Roman" panose="02020603050405020304" pitchFamily="18" charset="0"/>
                <a:cs typeface="Times New Roman" panose="02020603050405020304" pitchFamily="18" charset="0"/>
              </a:rPr>
              <a:t>Tổng quan về đề tài</a:t>
            </a:r>
          </a:p>
        </p:txBody>
      </p:sp>
      <p:sp>
        <p:nvSpPr>
          <p:cNvPr id="20" name="TextBox 20"/>
          <p:cNvSpPr txBox="1"/>
          <p:nvPr/>
        </p:nvSpPr>
        <p:spPr>
          <a:xfrm>
            <a:off x="3121423" y="4185236"/>
            <a:ext cx="4840635" cy="333425"/>
          </a:xfrm>
          <a:prstGeom prst="rect">
            <a:avLst/>
          </a:prstGeom>
        </p:spPr>
        <p:txBody>
          <a:bodyPr lIns="0" tIns="0" rIns="0" bIns="0" rtlCol="0" anchor="t">
            <a:spAutoFit/>
          </a:bodyPr>
          <a:lstStyle/>
          <a:p>
            <a:pPr algn="ctr">
              <a:lnSpc>
                <a:spcPts val="2553"/>
              </a:lnSpc>
              <a:spcBef>
                <a:spcPct val="0"/>
              </a:spcBef>
            </a:pPr>
            <a:r>
              <a:rPr lang="en-US" sz="2300">
                <a:solidFill>
                  <a:srgbClr val="000000"/>
                </a:solidFill>
                <a:latin typeface="Times New Roman" panose="02020603050405020304" pitchFamily="18" charset="0"/>
                <a:cs typeface="Times New Roman" panose="02020603050405020304" pitchFamily="18" charset="0"/>
              </a:rPr>
              <a:t>Lý do lựa chọn và mục tiêu của đề tài</a:t>
            </a:r>
          </a:p>
        </p:txBody>
      </p:sp>
      <p:sp>
        <p:nvSpPr>
          <p:cNvPr id="21" name="TextBox 21"/>
          <p:cNvSpPr txBox="1"/>
          <p:nvPr/>
        </p:nvSpPr>
        <p:spPr>
          <a:xfrm>
            <a:off x="11575859" y="2753996"/>
            <a:ext cx="3325470" cy="589905"/>
          </a:xfrm>
          <a:prstGeom prst="rect">
            <a:avLst/>
          </a:prstGeom>
        </p:spPr>
        <p:txBody>
          <a:bodyPr lIns="0" tIns="0" rIns="0" bIns="0" rtlCol="0" anchor="t">
            <a:spAutoFit/>
          </a:bodyPr>
          <a:lstStyle/>
          <a:p>
            <a:pPr algn="ctr">
              <a:lnSpc>
                <a:spcPts val="4599"/>
              </a:lnSpc>
            </a:pPr>
            <a:r>
              <a:rPr lang="en-US" sz="3285">
                <a:solidFill>
                  <a:srgbClr val="000000"/>
                </a:solidFill>
                <a:latin typeface="Times New Roman" panose="02020603050405020304" pitchFamily="18" charset="0"/>
                <a:cs typeface="Times New Roman" panose="02020603050405020304" pitchFamily="18" charset="0"/>
              </a:rPr>
              <a:t>Công nghệ sử dụng</a:t>
            </a:r>
          </a:p>
        </p:txBody>
      </p:sp>
      <p:sp>
        <p:nvSpPr>
          <p:cNvPr id="22" name="TextBox 22"/>
          <p:cNvSpPr txBox="1"/>
          <p:nvPr/>
        </p:nvSpPr>
        <p:spPr>
          <a:xfrm>
            <a:off x="10488205" y="4185236"/>
            <a:ext cx="4840635" cy="666849"/>
          </a:xfrm>
          <a:prstGeom prst="rect">
            <a:avLst/>
          </a:prstGeom>
        </p:spPr>
        <p:txBody>
          <a:bodyPr lIns="0" tIns="0" rIns="0" bIns="0" rtlCol="0" anchor="t">
            <a:spAutoFit/>
          </a:bodyPr>
          <a:lstStyle/>
          <a:p>
            <a:pPr algn="ctr">
              <a:lnSpc>
                <a:spcPts val="2553"/>
              </a:lnSpc>
              <a:spcBef>
                <a:spcPct val="0"/>
              </a:spcBef>
            </a:pPr>
            <a:r>
              <a:rPr lang="en-US" sz="2300">
                <a:solidFill>
                  <a:srgbClr val="000000"/>
                </a:solidFill>
                <a:latin typeface="Times New Roman" panose="02020603050405020304" pitchFamily="18" charset="0"/>
                <a:cs typeface="Times New Roman" panose="02020603050405020304" pitchFamily="18" charset="0"/>
              </a:rPr>
              <a:t>Khái quát về các công nghệ được sử dụng trong đồ án</a:t>
            </a:r>
          </a:p>
        </p:txBody>
      </p:sp>
      <p:sp>
        <p:nvSpPr>
          <p:cNvPr id="23" name="TextBox 23"/>
          <p:cNvSpPr txBox="1"/>
          <p:nvPr/>
        </p:nvSpPr>
        <p:spPr>
          <a:xfrm>
            <a:off x="4209078" y="6021276"/>
            <a:ext cx="3325470" cy="589905"/>
          </a:xfrm>
          <a:prstGeom prst="rect">
            <a:avLst/>
          </a:prstGeom>
        </p:spPr>
        <p:txBody>
          <a:bodyPr lIns="0" tIns="0" rIns="0" bIns="0" rtlCol="0" anchor="t">
            <a:spAutoFit/>
          </a:bodyPr>
          <a:lstStyle/>
          <a:p>
            <a:pPr algn="ctr">
              <a:lnSpc>
                <a:spcPts val="4599"/>
              </a:lnSpc>
            </a:pPr>
            <a:r>
              <a:rPr lang="en-US" sz="3285">
                <a:solidFill>
                  <a:srgbClr val="000000"/>
                </a:solidFill>
                <a:latin typeface="Times New Roman" panose="02020603050405020304" pitchFamily="18" charset="0"/>
                <a:cs typeface="Times New Roman" panose="02020603050405020304" pitchFamily="18" charset="0"/>
              </a:rPr>
              <a:t>Quá trình thực hiện</a:t>
            </a:r>
          </a:p>
        </p:txBody>
      </p:sp>
      <p:sp>
        <p:nvSpPr>
          <p:cNvPr id="24" name="TextBox 24"/>
          <p:cNvSpPr txBox="1"/>
          <p:nvPr/>
        </p:nvSpPr>
        <p:spPr>
          <a:xfrm>
            <a:off x="3121423" y="7452515"/>
            <a:ext cx="4840635" cy="666849"/>
          </a:xfrm>
          <a:prstGeom prst="rect">
            <a:avLst/>
          </a:prstGeom>
        </p:spPr>
        <p:txBody>
          <a:bodyPr lIns="0" tIns="0" rIns="0" bIns="0" rtlCol="0" anchor="t">
            <a:spAutoFit/>
          </a:bodyPr>
          <a:lstStyle/>
          <a:p>
            <a:pPr algn="ctr">
              <a:lnSpc>
                <a:spcPts val="2553"/>
              </a:lnSpc>
              <a:spcBef>
                <a:spcPct val="0"/>
              </a:spcBef>
            </a:pPr>
            <a:r>
              <a:rPr lang="en-US" sz="2300">
                <a:solidFill>
                  <a:srgbClr val="000000"/>
                </a:solidFill>
                <a:latin typeface="Times New Roman" panose="02020603050405020304" pitchFamily="18" charset="0"/>
                <a:cs typeface="Times New Roman" panose="02020603050405020304" pitchFamily="18" charset="0"/>
              </a:rPr>
              <a:t>Quá trình nghiên cứu và xây dựng sản phẩm</a:t>
            </a:r>
          </a:p>
        </p:txBody>
      </p:sp>
      <p:sp>
        <p:nvSpPr>
          <p:cNvPr id="25" name="TextBox 25"/>
          <p:cNvSpPr txBox="1"/>
          <p:nvPr/>
        </p:nvSpPr>
        <p:spPr>
          <a:xfrm>
            <a:off x="11575859" y="6021276"/>
            <a:ext cx="4164601" cy="1179810"/>
          </a:xfrm>
          <a:prstGeom prst="rect">
            <a:avLst/>
          </a:prstGeom>
        </p:spPr>
        <p:txBody>
          <a:bodyPr lIns="0" tIns="0" rIns="0" bIns="0" rtlCol="0" anchor="t">
            <a:spAutoFit/>
          </a:bodyPr>
          <a:lstStyle/>
          <a:p>
            <a:pPr algn="ctr">
              <a:lnSpc>
                <a:spcPts val="4599"/>
              </a:lnSpc>
            </a:pPr>
            <a:r>
              <a:rPr lang="en-US" sz="3285">
                <a:solidFill>
                  <a:srgbClr val="000000"/>
                </a:solidFill>
                <a:latin typeface="Times New Roman" panose="02020603050405020304" pitchFamily="18" charset="0"/>
                <a:cs typeface="Times New Roman" panose="02020603050405020304" pitchFamily="18" charset="0"/>
              </a:rPr>
              <a:t>Kết quả và Demo sản phẩm</a:t>
            </a:r>
          </a:p>
        </p:txBody>
      </p:sp>
      <p:sp>
        <p:nvSpPr>
          <p:cNvPr id="26" name="TextBox 26"/>
          <p:cNvSpPr txBox="1"/>
          <p:nvPr/>
        </p:nvSpPr>
        <p:spPr>
          <a:xfrm>
            <a:off x="10488205" y="7452515"/>
            <a:ext cx="4840635" cy="666849"/>
          </a:xfrm>
          <a:prstGeom prst="rect">
            <a:avLst/>
          </a:prstGeom>
        </p:spPr>
        <p:txBody>
          <a:bodyPr lIns="0" tIns="0" rIns="0" bIns="0" rtlCol="0" anchor="t">
            <a:spAutoFit/>
          </a:bodyPr>
          <a:lstStyle/>
          <a:p>
            <a:pPr algn="ctr">
              <a:lnSpc>
                <a:spcPts val="2553"/>
              </a:lnSpc>
              <a:spcBef>
                <a:spcPct val="0"/>
              </a:spcBef>
            </a:pPr>
            <a:r>
              <a:rPr lang="en-US" sz="2300">
                <a:solidFill>
                  <a:srgbClr val="000000"/>
                </a:solidFill>
                <a:latin typeface="Times New Roman" panose="02020603050405020304" pitchFamily="18" charset="0"/>
                <a:cs typeface="Times New Roman" panose="02020603050405020304" pitchFamily="18" charset="0"/>
              </a:rPr>
              <a:t>kết quả của quá trình nghiên cứu và sản phẩm demo</a:t>
            </a: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625713" y="2339136"/>
            <a:ext cx="10620170" cy="538609"/>
          </a:xfrm>
          <a:prstGeom prst="rect">
            <a:avLst/>
          </a:prstGeom>
        </p:spPr>
        <p:txBody>
          <a:bodyPr lIns="0" tIns="0" rIns="0" bIns="0" rtlCol="0" anchor="t">
            <a:spAutoFit/>
          </a:bodyPr>
          <a:lstStyle/>
          <a:p>
            <a:pPr algn="ctr">
              <a:lnSpc>
                <a:spcPts val="4199"/>
              </a:lnSpc>
            </a:pPr>
            <a:r>
              <a:rPr lang="en-US" sz="4199">
                <a:solidFill>
                  <a:srgbClr val="227C9D"/>
                </a:solidFill>
                <a:latin typeface="Times New Roman" panose="02020603050405020304" pitchFamily="18" charset="0"/>
                <a:cs typeface="Times New Roman" panose="02020603050405020304" pitchFamily="18" charset="0"/>
              </a:rPr>
              <a:t>HƯỚNG PHÁT TRIỂN</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sp>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39" name="TextBox 39"/>
          <p:cNvSpPr txBox="1"/>
          <p:nvPr/>
        </p:nvSpPr>
        <p:spPr>
          <a:xfrm>
            <a:off x="3863654" y="3671687"/>
            <a:ext cx="9270294" cy="814199"/>
          </a:xfrm>
          <a:prstGeom prst="rect">
            <a:avLst/>
          </a:prstGeom>
        </p:spPr>
        <p:txBody>
          <a:bodyPr lIns="0" tIns="0" rIns="0" bIns="0" rtlCol="0" anchor="t">
            <a:spAutoFit/>
          </a:bodyPr>
          <a:lstStyle/>
          <a:p>
            <a:pPr marL="626143" lvl="1" indent="-313071" algn="l">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Thu thập thêm các dữ liệu lớn và rộng hơn, cố gắng mở rộng và sử dụng dữ liệu cho cả nước.</a:t>
            </a:r>
          </a:p>
        </p:txBody>
      </p:sp>
      <p:sp>
        <p:nvSpPr>
          <p:cNvPr id="40" name="TextBox 40"/>
          <p:cNvSpPr txBox="1"/>
          <p:nvPr/>
        </p:nvSpPr>
        <p:spPr>
          <a:xfrm>
            <a:off x="3863654" y="5162550"/>
            <a:ext cx="10894814" cy="41414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Tìm hiểu và áp dụng các thuật toán tối ưu hơn cho hệ thống.</a:t>
            </a:r>
          </a:p>
        </p:txBody>
      </p:sp>
      <p:sp>
        <p:nvSpPr>
          <p:cNvPr id="41" name="TextBox 41"/>
          <p:cNvSpPr txBox="1"/>
          <p:nvPr/>
        </p:nvSpPr>
        <p:spPr>
          <a:xfrm>
            <a:off x="3863654" y="6252974"/>
            <a:ext cx="8608516" cy="41414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Hoàn thiện và tối ưu hơn về giao diện hệ thống.</a:t>
            </a:r>
          </a:p>
        </p:txBody>
      </p:sp>
      <p:sp>
        <p:nvSpPr>
          <p:cNvPr id="42" name="TextBox 42"/>
          <p:cNvSpPr txBox="1"/>
          <p:nvPr/>
        </p:nvSpPr>
        <p:spPr>
          <a:xfrm>
            <a:off x="3863654" y="7343397"/>
            <a:ext cx="8980174" cy="814199"/>
          </a:xfrm>
          <a:prstGeom prst="rect">
            <a:avLst/>
          </a:prstGeom>
        </p:spPr>
        <p:txBody>
          <a:bodyPr lIns="0" tIns="0" rIns="0" bIns="0" rtlCol="0" anchor="t">
            <a:spAutoFit/>
          </a:bodyPr>
          <a:lstStyle/>
          <a:p>
            <a:pPr marL="626143" lvl="1" indent="-313071" algn="just">
              <a:lnSpc>
                <a:spcPts val="3219"/>
              </a:lnSpc>
              <a:spcBef>
                <a:spcPct val="0"/>
              </a:spcBef>
              <a:buFont typeface="Arial"/>
              <a:buChar char="•"/>
            </a:pPr>
            <a:r>
              <a:rPr lang="en-US" sz="2900">
                <a:solidFill>
                  <a:srgbClr val="000000"/>
                </a:solidFill>
                <a:latin typeface="Times New Roman" panose="02020603050405020304" pitchFamily="18" charset="0"/>
                <a:cs typeface="Times New Roman" panose="02020603050405020304" pitchFamily="18" charset="0"/>
              </a:rPr>
              <a:t>Hướng đến một hệ thống phân tích và dự báo chính xác các hiện tượng cực đoan của thời tiết.</a:t>
            </a:r>
          </a:p>
        </p:txBody>
      </p:sp>
    </p:spTree>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5" name="Freeform 5"/>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Freeform 6"/>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7" name="Freeform 7"/>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8" name="Freeform 8"/>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9" name="Freeform 9"/>
          <p:cNvSpPr/>
          <p:nvPr/>
        </p:nvSpPr>
        <p:spPr>
          <a:xfrm>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0" name="Freeform 10"/>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11" name="Group 11"/>
          <p:cNvGrpSpPr/>
          <p:nvPr/>
        </p:nvGrpSpPr>
        <p:grpSpPr>
          <a:xfrm rot="8100000">
            <a:off x="16760858" y="-1240983"/>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sp>
      <p:sp>
        <p:nvSpPr>
          <p:cNvPr id="15" name="AutoShape 15"/>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sp>
      <p:sp>
        <p:nvSpPr>
          <p:cNvPr id="19" name="Freeform 19"/>
          <p:cNvSpPr/>
          <p:nvPr/>
        </p:nvSpPr>
        <p:spPr>
          <a:xfrm>
            <a:off x="4755459" y="1848753"/>
            <a:ext cx="10831331" cy="7550280"/>
          </a:xfrm>
          <a:custGeom>
            <a:avLst/>
            <a:gdLst/>
            <a:ahLst/>
            <a:cxnLst/>
            <a:rect l="l" t="t" r="r" b="b"/>
            <a:pathLst>
              <a:path w="10831331" h="7550280">
                <a:moveTo>
                  <a:pt x="0" y="0"/>
                </a:moveTo>
                <a:lnTo>
                  <a:pt x="10831331" y="0"/>
                </a:lnTo>
                <a:lnTo>
                  <a:pt x="10831331" y="7550279"/>
                </a:lnTo>
                <a:lnTo>
                  <a:pt x="0" y="7550279"/>
                </a:lnTo>
                <a:lnTo>
                  <a:pt x="0" y="0"/>
                </a:lnTo>
                <a:close/>
              </a:path>
            </a:pathLst>
          </a:custGeom>
          <a:blipFill>
            <a:blip r:embed="rId10"/>
            <a:stretch>
              <a:fillRect/>
            </a:stretch>
          </a:blipFill>
        </p:spPr>
      </p:sp>
      <p:sp>
        <p:nvSpPr>
          <p:cNvPr id="20" name="TextBox 20"/>
          <p:cNvSpPr txBox="1"/>
          <p:nvPr/>
        </p:nvSpPr>
        <p:spPr>
          <a:xfrm>
            <a:off x="652917" y="606361"/>
            <a:ext cx="11761992" cy="705321"/>
          </a:xfrm>
          <a:prstGeom prst="rect">
            <a:avLst/>
          </a:prstGeom>
        </p:spPr>
        <p:txBody>
          <a:bodyPr lIns="0" tIns="0" rIns="0" bIns="0" rtlCol="0" anchor="t">
            <a:spAutoFit/>
          </a:bodyPr>
          <a:lstStyle/>
          <a:p>
            <a:pPr algn="l">
              <a:lnSpc>
                <a:spcPts val="5544"/>
              </a:lnSpc>
            </a:pPr>
            <a:r>
              <a:rPr lang="en-US" sz="5600">
                <a:solidFill>
                  <a:srgbClr val="FE6D73"/>
                </a:solidFill>
                <a:latin typeface="Times New Roman" panose="02020603050405020304" pitchFamily="18" charset="0"/>
                <a:cs typeface="Times New Roman" panose="02020603050405020304" pitchFamily="18" charset="0"/>
              </a:rPr>
              <a:t>GIỚI THIỆU SẢN PHẨM DEMO</a:t>
            </a:r>
          </a:p>
        </p:txBody>
      </p:sp>
    </p:spTree>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656552" y="3196318"/>
            <a:ext cx="10620170" cy="1590179"/>
          </a:xfrm>
          <a:prstGeom prst="rect">
            <a:avLst/>
          </a:prstGeom>
        </p:spPr>
        <p:txBody>
          <a:bodyPr lIns="0" tIns="0" rIns="0" bIns="0" rtlCol="0" anchor="t">
            <a:spAutoFit/>
          </a:bodyPr>
          <a:lstStyle/>
          <a:p>
            <a:pPr algn="ctr">
              <a:lnSpc>
                <a:spcPts val="12399"/>
              </a:lnSpc>
            </a:pPr>
            <a:r>
              <a:rPr lang="en-US" sz="12399">
                <a:solidFill>
                  <a:srgbClr val="227C9D"/>
                </a:solidFill>
                <a:latin typeface="Times New Roman" panose="02020603050405020304" pitchFamily="18" charset="0"/>
                <a:cs typeface="Times New Roman" panose="02020603050405020304" pitchFamily="18" charset="0"/>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20" name="Group 20"/>
          <p:cNvGrpSpPr/>
          <p:nvPr/>
        </p:nvGrpSpPr>
        <p:grpSpPr>
          <a:xfrm>
            <a:off x="13123603" y="5475036"/>
            <a:ext cx="8847511" cy="8855676"/>
            <a:chOff x="0" y="0"/>
            <a:chExt cx="11796681" cy="11807568"/>
          </a:xfrm>
        </p:grpSpPr>
        <p:grpSp>
          <p:nvGrpSpPr>
            <p:cNvPr id="21" name="Group 21"/>
            <p:cNvGrpSpPr/>
            <p:nvPr/>
          </p:nvGrpSpPr>
          <p:grpSpPr>
            <a:xfrm rot="2700000">
              <a:off x="1676828" y="2799524"/>
              <a:ext cx="9887197" cy="4753460"/>
              <a:chOff x="0" y="0"/>
              <a:chExt cx="660400" cy="317500"/>
            </a:xfrm>
          </p:grpSpPr>
          <p:sp>
            <p:nvSpPr>
              <p:cNvPr id="22" name="Freeform 2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23" name="TextBox 2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24" name="AutoShape 24"/>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25" name="AutoShape 25"/>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26" name="AutoShape 26"/>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27" name="AutoShape 27"/>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28" name="AutoShape 28"/>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29" name="AutoShape 29"/>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30" name="AutoShape 30"/>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31" name="AutoShape 31"/>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32" name="AutoShape 32"/>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grpSp>
        <p:nvGrpSpPr>
          <p:cNvPr id="33" name="Group 33"/>
          <p:cNvGrpSpPr/>
          <p:nvPr/>
        </p:nvGrpSpPr>
        <p:grpSpPr>
          <a:xfrm>
            <a:off x="-2634012" y="-5192964"/>
            <a:ext cx="8847511" cy="8855676"/>
            <a:chOff x="0" y="0"/>
            <a:chExt cx="11796681" cy="11807568"/>
          </a:xfrm>
        </p:grpSpPr>
        <p:grpSp>
          <p:nvGrpSpPr>
            <p:cNvPr id="34" name="Group 34"/>
            <p:cNvGrpSpPr/>
            <p:nvPr/>
          </p:nvGrpSpPr>
          <p:grpSpPr>
            <a:xfrm rot="2700000">
              <a:off x="1676828" y="2799524"/>
              <a:ext cx="9887197" cy="4753460"/>
              <a:chOff x="0" y="0"/>
              <a:chExt cx="660400" cy="317500"/>
            </a:xfrm>
          </p:grpSpPr>
          <p:sp>
            <p:nvSpPr>
              <p:cNvPr id="35" name="Freeform 3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36" name="TextBox 36"/>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37" name="AutoShape 37"/>
            <p:cNvSpPr/>
            <p:nvPr/>
          </p:nvSpPr>
          <p:spPr>
            <a:xfrm>
              <a:off x="1060010" y="3892256"/>
              <a:ext cx="6913622" cy="6843603"/>
            </a:xfrm>
            <a:prstGeom prst="line">
              <a:avLst/>
            </a:prstGeom>
            <a:ln w="38100" cap="flat">
              <a:solidFill>
                <a:srgbClr val="8CA9AD"/>
              </a:solidFill>
              <a:prstDash val="solid"/>
              <a:headEnd type="none" w="sm" len="sm"/>
              <a:tailEnd type="none" w="sm" len="sm"/>
            </a:ln>
          </p:spPr>
        </p:sp>
        <p:sp>
          <p:nvSpPr>
            <p:cNvPr id="38" name="AutoShape 38"/>
            <p:cNvSpPr/>
            <p:nvPr/>
          </p:nvSpPr>
          <p:spPr>
            <a:xfrm>
              <a:off x="774748" y="4309159"/>
              <a:ext cx="6718471" cy="6718471"/>
            </a:xfrm>
            <a:prstGeom prst="line">
              <a:avLst/>
            </a:prstGeom>
            <a:ln w="38100" cap="flat">
              <a:solidFill>
                <a:srgbClr val="8CA9AD"/>
              </a:solidFill>
              <a:prstDash val="solid"/>
              <a:headEnd type="none" w="sm" len="sm"/>
              <a:tailEnd type="none" w="sm" len="sm"/>
            </a:ln>
          </p:spPr>
        </p:sp>
        <p:sp>
          <p:nvSpPr>
            <p:cNvPr id="39" name="AutoShape 39"/>
            <p:cNvSpPr/>
            <p:nvPr/>
          </p:nvSpPr>
          <p:spPr>
            <a:xfrm>
              <a:off x="535279" y="4787119"/>
              <a:ext cx="6489522" cy="6489522"/>
            </a:xfrm>
            <a:prstGeom prst="line">
              <a:avLst/>
            </a:prstGeom>
            <a:ln w="38100" cap="flat">
              <a:solidFill>
                <a:srgbClr val="8CA9AD"/>
              </a:solidFill>
              <a:prstDash val="solid"/>
              <a:headEnd type="none" w="sm" len="sm"/>
              <a:tailEnd type="none" w="sm" len="sm"/>
            </a:ln>
          </p:spPr>
        </p:sp>
        <p:sp>
          <p:nvSpPr>
            <p:cNvPr id="40" name="AutoShape 40"/>
            <p:cNvSpPr/>
            <p:nvPr/>
          </p:nvSpPr>
          <p:spPr>
            <a:xfrm>
              <a:off x="366406" y="5302142"/>
              <a:ext cx="6254021" cy="6254021"/>
            </a:xfrm>
            <a:prstGeom prst="line">
              <a:avLst/>
            </a:prstGeom>
            <a:ln w="38100" cap="flat">
              <a:solidFill>
                <a:srgbClr val="8CA9AD"/>
              </a:solidFill>
              <a:prstDash val="solid"/>
              <a:headEnd type="none" w="sm" len="sm"/>
              <a:tailEnd type="none" w="sm" len="sm"/>
            </a:ln>
          </p:spPr>
        </p:sp>
        <p:sp>
          <p:nvSpPr>
            <p:cNvPr id="41" name="AutoShape 41"/>
            <p:cNvSpPr/>
            <p:nvPr/>
          </p:nvSpPr>
          <p:spPr>
            <a:xfrm>
              <a:off x="174601" y="5888378"/>
              <a:ext cx="5796899" cy="5796899"/>
            </a:xfrm>
            <a:prstGeom prst="line">
              <a:avLst/>
            </a:prstGeom>
            <a:ln w="38100" cap="flat">
              <a:solidFill>
                <a:srgbClr val="8CA9AD"/>
              </a:solidFill>
              <a:prstDash val="solid"/>
              <a:headEnd type="none" w="sm" len="sm"/>
              <a:tailEnd type="none" w="sm" len="sm"/>
            </a:ln>
          </p:spPr>
        </p:sp>
        <p:sp>
          <p:nvSpPr>
            <p:cNvPr id="42" name="AutoShape 42"/>
            <p:cNvSpPr/>
            <p:nvPr/>
          </p:nvSpPr>
          <p:spPr>
            <a:xfrm>
              <a:off x="13508" y="6480010"/>
              <a:ext cx="5284799" cy="5314125"/>
            </a:xfrm>
            <a:prstGeom prst="line">
              <a:avLst/>
            </a:prstGeom>
            <a:ln w="38100" cap="flat">
              <a:solidFill>
                <a:srgbClr val="8CA9AD"/>
              </a:solidFill>
              <a:prstDash val="solid"/>
              <a:headEnd type="none" w="sm" len="sm"/>
              <a:tailEnd type="none" w="sm" len="sm"/>
            </a:ln>
          </p:spPr>
        </p:sp>
        <p:sp>
          <p:nvSpPr>
            <p:cNvPr id="43" name="AutoShape 43"/>
            <p:cNvSpPr/>
            <p:nvPr/>
          </p:nvSpPr>
          <p:spPr>
            <a:xfrm>
              <a:off x="47865" y="7228854"/>
              <a:ext cx="4503313" cy="4480077"/>
            </a:xfrm>
            <a:prstGeom prst="line">
              <a:avLst/>
            </a:prstGeom>
            <a:ln w="38100" cap="flat">
              <a:solidFill>
                <a:srgbClr val="8CA9AD"/>
              </a:solidFill>
              <a:prstDash val="solid"/>
              <a:headEnd type="none" w="sm" len="sm"/>
              <a:tailEnd type="none" w="sm" len="sm"/>
            </a:ln>
          </p:spPr>
        </p:sp>
        <p:sp>
          <p:nvSpPr>
            <p:cNvPr id="44" name="AutoShape 44"/>
            <p:cNvSpPr/>
            <p:nvPr/>
          </p:nvSpPr>
          <p:spPr>
            <a:xfrm>
              <a:off x="165620" y="8131631"/>
              <a:ext cx="3504797" cy="3562626"/>
            </a:xfrm>
            <a:prstGeom prst="line">
              <a:avLst/>
            </a:prstGeom>
            <a:ln w="38100" cap="flat">
              <a:solidFill>
                <a:srgbClr val="8CA9AD"/>
              </a:solidFill>
              <a:prstDash val="solid"/>
              <a:headEnd type="none" w="sm" len="sm"/>
              <a:tailEnd type="none" w="sm" len="sm"/>
            </a:ln>
          </p:spPr>
        </p:sp>
        <p:sp>
          <p:nvSpPr>
            <p:cNvPr id="45" name="AutoShape 45"/>
            <p:cNvSpPr/>
            <p:nvPr/>
          </p:nvSpPr>
          <p:spPr>
            <a:xfrm>
              <a:off x="676661" y="9346264"/>
              <a:ext cx="1790115" cy="1790115"/>
            </a:xfrm>
            <a:prstGeom prst="line">
              <a:avLst/>
            </a:prstGeom>
            <a:ln w="38100" cap="flat">
              <a:solidFill>
                <a:srgbClr val="8CA9AD"/>
              </a:solidFill>
              <a:prstDash val="solid"/>
              <a:headEnd type="none" w="sm" len="sm"/>
              <a:tailEnd type="none" w="sm" len="sm"/>
            </a:ln>
          </p:spPr>
        </p:sp>
      </p:grpSp>
      <p:sp>
        <p:nvSpPr>
          <p:cNvPr id="46" name="TextBox 46"/>
          <p:cNvSpPr txBox="1"/>
          <p:nvPr/>
        </p:nvSpPr>
        <p:spPr>
          <a:xfrm>
            <a:off x="2167618" y="4978127"/>
            <a:ext cx="14013805" cy="936154"/>
          </a:xfrm>
          <a:prstGeom prst="rect">
            <a:avLst/>
          </a:prstGeom>
        </p:spPr>
        <p:txBody>
          <a:bodyPr lIns="0" tIns="0" rIns="0" bIns="0" rtlCol="0" anchor="t">
            <a:spAutoFit/>
          </a:bodyPr>
          <a:lstStyle/>
          <a:p>
            <a:pPr algn="ctr">
              <a:lnSpc>
                <a:spcPts val="7279"/>
              </a:lnSpc>
            </a:pPr>
            <a:r>
              <a:rPr lang="en-US" sz="5199">
                <a:solidFill>
                  <a:srgbClr val="227C9D"/>
                </a:solidFill>
                <a:latin typeface="Times New Roman" panose="02020603050405020304" pitchFamily="18" charset="0"/>
                <a:cs typeface="Times New Roman" panose="02020603050405020304" pitchFamily="18" charset="0"/>
              </a:rPr>
              <a:t>Cảm ơn mọi người đã chú ý lắng nghe</a:t>
            </a: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731463" y="4409971"/>
            <a:ext cx="12847015" cy="1080937"/>
          </a:xfrm>
          <a:prstGeom prst="rect">
            <a:avLst/>
          </a:prstGeom>
        </p:spPr>
        <p:txBody>
          <a:bodyPr lIns="0" tIns="0" rIns="0" bIns="0" rtlCol="0" anchor="t">
            <a:spAutoFit/>
          </a:bodyPr>
          <a:lstStyle/>
          <a:p>
            <a:pPr marL="1477629" lvl="1" indent="-738814" algn="ctr">
              <a:lnSpc>
                <a:spcPts val="9102"/>
              </a:lnSpc>
              <a:buAutoNum type="arabicPeriod"/>
            </a:pPr>
            <a:r>
              <a:rPr lang="en-US" sz="6844">
                <a:solidFill>
                  <a:srgbClr val="227C9D"/>
                </a:solidFill>
                <a:latin typeface="Times New Roman" panose="02020603050405020304" pitchFamily="18" charset="0"/>
                <a:cs typeface="Times New Roman" panose="02020603050405020304" pitchFamily="18" charset="0"/>
              </a:rPr>
              <a:t>TỔNG QUAN VỀ ĐỀ TÀI</a:t>
            </a:r>
          </a:p>
        </p:txBody>
      </p:sp>
      <p:grpSp>
        <p:nvGrpSpPr>
          <p:cNvPr id="11" name="Group 11"/>
          <p:cNvGrpSpPr/>
          <p:nvPr/>
        </p:nvGrpSpPr>
        <p:grpSpPr>
          <a:xfrm rot="2700000">
            <a:off x="-1376391" y="-3093321"/>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1" name="AutoShape 21"/>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2" name="Freeform 2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Freeform 2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Freeform 2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6" name="Freeform 2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7" name="Freeform 2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8" name="Freeform 2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9" name="Freeform 2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30" name="Freeform 3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1" name="Freeform 3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2" name="Freeform 3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3" name="Freeform 3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4" name="Freeform 3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5" name="Freeform 3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Freeform 3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7" name="Freeform 3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8" name="Freeform 3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481521" y="3996261"/>
            <a:ext cx="6046286" cy="1027869"/>
            <a:chOff x="0" y="0"/>
            <a:chExt cx="1592438" cy="270714"/>
          </a:xfrm>
        </p:grpSpPr>
        <p:sp>
          <p:nvSpPr>
            <p:cNvPr id="3" name="Freeform 3"/>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4" name="TextBox 4"/>
            <p:cNvSpPr txBox="1"/>
            <p:nvPr/>
          </p:nvSpPr>
          <p:spPr>
            <a:xfrm>
              <a:off x="0" y="19050"/>
              <a:ext cx="1592438" cy="251664"/>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grpSp>
        <p:nvGrpSpPr>
          <p:cNvPr id="5" name="Group 5"/>
          <p:cNvGrpSpPr/>
          <p:nvPr/>
        </p:nvGrpSpPr>
        <p:grpSpPr>
          <a:xfrm>
            <a:off x="2481521" y="6015146"/>
            <a:ext cx="6046286" cy="1027869"/>
            <a:chOff x="0" y="0"/>
            <a:chExt cx="1592438" cy="270714"/>
          </a:xfrm>
        </p:grpSpPr>
        <p:sp>
          <p:nvSpPr>
            <p:cNvPr id="6" name="Freeform 6"/>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7" name="TextBox 7"/>
            <p:cNvSpPr txBox="1"/>
            <p:nvPr/>
          </p:nvSpPr>
          <p:spPr>
            <a:xfrm>
              <a:off x="0" y="19050"/>
              <a:ext cx="1592438" cy="251664"/>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8" name="Freeform 8"/>
          <p:cNvSpPr/>
          <p:nvPr/>
        </p:nvSpPr>
        <p:spPr>
          <a:xfrm rot="-10800000">
            <a:off x="9525" y="82431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1083809" y="8271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0" name="Freeform 10"/>
          <p:cNvSpPr/>
          <p:nvPr/>
        </p:nvSpPr>
        <p:spPr>
          <a:xfrm>
            <a:off x="0" y="9355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3321750" y="93841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Freeform 12"/>
          <p:cNvSpPr/>
          <p:nvPr/>
        </p:nvSpPr>
        <p:spPr>
          <a:xfrm>
            <a:off x="17204191"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3" name="Freeform 13"/>
          <p:cNvSpPr/>
          <p:nvPr/>
        </p:nvSpPr>
        <p:spPr>
          <a:xfrm>
            <a:off x="17204191"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4" name="Freeform 14"/>
          <p:cNvSpPr/>
          <p:nvPr/>
        </p:nvSpPr>
        <p:spPr>
          <a:xfrm>
            <a:off x="16120382" y="705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5" name="Freeform 15"/>
          <p:cNvSpPr/>
          <p:nvPr/>
        </p:nvSpPr>
        <p:spPr>
          <a:xfrm>
            <a:off x="16120382" y="813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6" name="Freeform 16"/>
          <p:cNvSpPr/>
          <p:nvPr/>
        </p:nvSpPr>
        <p:spPr>
          <a:xfrm rot="5400000">
            <a:off x="15036573" y="922129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rot="5400000" flipH="1" flipV="1">
            <a:off x="12770705" y="813748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10800000" flipH="1" flipV="1">
            <a:off x="12770705" y="922129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grpSp>
        <p:nvGrpSpPr>
          <p:cNvPr id="19" name="Group 19"/>
          <p:cNvGrpSpPr/>
          <p:nvPr/>
        </p:nvGrpSpPr>
        <p:grpSpPr>
          <a:xfrm>
            <a:off x="2481521" y="1977377"/>
            <a:ext cx="6046286" cy="1027869"/>
            <a:chOff x="0" y="0"/>
            <a:chExt cx="1592438" cy="270714"/>
          </a:xfrm>
        </p:grpSpPr>
        <p:sp>
          <p:nvSpPr>
            <p:cNvPr id="20" name="Freeform 20"/>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id="21" name="TextBox 21"/>
            <p:cNvSpPr txBox="1"/>
            <p:nvPr/>
          </p:nvSpPr>
          <p:spPr>
            <a:xfrm>
              <a:off x="0" y="19050"/>
              <a:ext cx="1592438" cy="251664"/>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22" name="TextBox 22"/>
          <p:cNvSpPr txBox="1"/>
          <p:nvPr/>
        </p:nvSpPr>
        <p:spPr>
          <a:xfrm>
            <a:off x="2825091" y="2223629"/>
            <a:ext cx="5034481" cy="436017"/>
          </a:xfrm>
          <a:prstGeom prst="rect">
            <a:avLst/>
          </a:prstGeom>
        </p:spPr>
        <p:txBody>
          <a:bodyPr lIns="0" tIns="0" rIns="0" bIns="0" rtlCol="0" anchor="t">
            <a:spAutoFit/>
          </a:bodyPr>
          <a:lstStyle/>
          <a:p>
            <a:pPr algn="l">
              <a:lnSpc>
                <a:spcPts val="3359"/>
              </a:lnSpc>
            </a:pPr>
            <a:r>
              <a:rPr lang="en-US" sz="3359">
                <a:solidFill>
                  <a:srgbClr val="FFFFFF"/>
                </a:solidFill>
                <a:latin typeface="Times New Roman" panose="02020603050405020304" pitchFamily="18" charset="0"/>
                <a:cs typeface="Times New Roman" panose="02020603050405020304" pitchFamily="18" charset="0"/>
              </a:rPr>
              <a:t>01 - TÍNH THỰC TẾ</a:t>
            </a:r>
          </a:p>
        </p:txBody>
      </p:sp>
      <p:sp>
        <p:nvSpPr>
          <p:cNvPr id="23" name="TextBox 23"/>
          <p:cNvSpPr txBox="1"/>
          <p:nvPr/>
        </p:nvSpPr>
        <p:spPr>
          <a:xfrm>
            <a:off x="2825091" y="4090385"/>
            <a:ext cx="4791793" cy="872034"/>
          </a:xfrm>
          <a:prstGeom prst="rect">
            <a:avLst/>
          </a:prstGeom>
        </p:spPr>
        <p:txBody>
          <a:bodyPr lIns="0" tIns="0" rIns="0" bIns="0" rtlCol="0" anchor="t">
            <a:spAutoFit/>
          </a:bodyPr>
          <a:lstStyle/>
          <a:p>
            <a:pPr algn="l">
              <a:lnSpc>
                <a:spcPts val="3361"/>
              </a:lnSpc>
            </a:pPr>
            <a:r>
              <a:rPr lang="en-US" sz="3361">
                <a:solidFill>
                  <a:srgbClr val="FFFFFF"/>
                </a:solidFill>
                <a:latin typeface="Times New Roman" panose="02020603050405020304" pitchFamily="18" charset="0"/>
                <a:cs typeface="Times New Roman" panose="02020603050405020304" pitchFamily="18" charset="0"/>
              </a:rPr>
              <a:t>02 - TÌM HIỂU THÊM CÔNG NGHỆ</a:t>
            </a:r>
          </a:p>
        </p:txBody>
      </p:sp>
      <p:sp>
        <p:nvSpPr>
          <p:cNvPr id="24" name="TextBox 24"/>
          <p:cNvSpPr txBox="1"/>
          <p:nvPr/>
        </p:nvSpPr>
        <p:spPr>
          <a:xfrm>
            <a:off x="2825091" y="6109980"/>
            <a:ext cx="4937048" cy="872034"/>
          </a:xfrm>
          <a:prstGeom prst="rect">
            <a:avLst/>
          </a:prstGeom>
        </p:spPr>
        <p:txBody>
          <a:bodyPr lIns="0" tIns="0" rIns="0" bIns="0" rtlCol="0" anchor="t">
            <a:spAutoFit/>
          </a:bodyPr>
          <a:lstStyle/>
          <a:p>
            <a:pPr algn="l">
              <a:lnSpc>
                <a:spcPts val="3362"/>
              </a:lnSpc>
            </a:pPr>
            <a:r>
              <a:rPr lang="en-US" sz="3362">
                <a:solidFill>
                  <a:srgbClr val="FFFFFF"/>
                </a:solidFill>
                <a:latin typeface="Times New Roman" panose="02020603050405020304" pitchFamily="18" charset="0"/>
                <a:cs typeface="Times New Roman" panose="02020603050405020304" pitchFamily="18" charset="0"/>
              </a:rPr>
              <a:t>03 - ĐÓNG GÓP CHO CỘNG ĐỒNG</a:t>
            </a:r>
          </a:p>
        </p:txBody>
      </p:sp>
      <p:sp>
        <p:nvSpPr>
          <p:cNvPr id="25" name="TextBox 25"/>
          <p:cNvSpPr txBox="1"/>
          <p:nvPr/>
        </p:nvSpPr>
        <p:spPr>
          <a:xfrm>
            <a:off x="9092537" y="1615011"/>
            <a:ext cx="6713943" cy="1487587"/>
          </a:xfrm>
          <a:prstGeom prst="rect">
            <a:avLst/>
          </a:prstGeom>
        </p:spPr>
        <p:txBody>
          <a:bodyPr lIns="0" tIns="0" rIns="0" bIns="0" rtlCol="0" anchor="t">
            <a:spAutoFit/>
          </a:bodyPr>
          <a:lstStyle/>
          <a:p>
            <a:pPr algn="l">
              <a:lnSpc>
                <a:spcPts val="2879"/>
              </a:lnSpc>
            </a:pPr>
            <a:r>
              <a:rPr lang="en-US" sz="2400">
                <a:solidFill>
                  <a:srgbClr val="545454"/>
                </a:solidFill>
                <a:latin typeface="Times New Roman" panose="02020603050405020304" pitchFamily="18" charset="0"/>
                <a:cs typeface="Times New Roman" panose="02020603050405020304" pitchFamily="18" charset="0"/>
              </a:rPr>
              <a:t>Ứng dụng mô hình học máy vào dự báo thời tiết giúp cải thiện đáng kể chất lượng và độ chính xác của các bản dự báo, tạo điều kiện thuận lợi cho các hoạt động sản xuất và đời sống xã hội ở tỉnh Nghệ An.</a:t>
            </a:r>
          </a:p>
        </p:txBody>
      </p:sp>
      <p:sp>
        <p:nvSpPr>
          <p:cNvPr id="26" name="TextBox 26"/>
          <p:cNvSpPr txBox="1"/>
          <p:nvPr/>
        </p:nvSpPr>
        <p:spPr>
          <a:xfrm>
            <a:off x="9092537" y="3815078"/>
            <a:ext cx="6713943" cy="1859483"/>
          </a:xfrm>
          <a:prstGeom prst="rect">
            <a:avLst/>
          </a:prstGeom>
        </p:spPr>
        <p:txBody>
          <a:bodyPr lIns="0" tIns="0" rIns="0" bIns="0" rtlCol="0" anchor="t">
            <a:spAutoFit/>
          </a:bodyPr>
          <a:lstStyle/>
          <a:p>
            <a:pPr algn="l">
              <a:lnSpc>
                <a:spcPts val="2879"/>
              </a:lnSpc>
            </a:pPr>
            <a:r>
              <a:rPr lang="en-US" sz="2400">
                <a:solidFill>
                  <a:srgbClr val="545454"/>
                </a:solidFill>
                <a:latin typeface="Times New Roman" panose="02020603050405020304" pitchFamily="18" charset="0"/>
                <a:cs typeface="Times New Roman" panose="02020603050405020304" pitchFamily="18" charset="0"/>
              </a:rPr>
              <a:t>Đề tài giúp khám phá và ứng dụng các tiến bộ trong công nghệ học máy, cung cấp một cái nhìn toàn diện về cách các mô hình học máy như Naive Bayes, KNN và mô hình Fusion có thể được áp dụng hiệu quả trong dự báo thời tiết.</a:t>
            </a:r>
          </a:p>
        </p:txBody>
      </p:sp>
      <p:sp>
        <p:nvSpPr>
          <p:cNvPr id="27" name="TextBox 27"/>
          <p:cNvSpPr txBox="1"/>
          <p:nvPr/>
        </p:nvSpPr>
        <p:spPr>
          <a:xfrm>
            <a:off x="9092537" y="6015353"/>
            <a:ext cx="6713943" cy="1487587"/>
          </a:xfrm>
          <a:prstGeom prst="rect">
            <a:avLst/>
          </a:prstGeom>
        </p:spPr>
        <p:txBody>
          <a:bodyPr lIns="0" tIns="0" rIns="0" bIns="0" rtlCol="0" anchor="t">
            <a:spAutoFit/>
          </a:bodyPr>
          <a:lstStyle/>
          <a:p>
            <a:pPr algn="l">
              <a:lnSpc>
                <a:spcPts val="2879"/>
              </a:lnSpc>
            </a:pPr>
            <a:r>
              <a:rPr lang="en-US" sz="2400">
                <a:solidFill>
                  <a:srgbClr val="545454"/>
                </a:solidFill>
                <a:latin typeface="Times New Roman" panose="02020603050405020304" pitchFamily="18" charset="0"/>
                <a:cs typeface="Times New Roman" panose="02020603050405020304" pitchFamily="18" charset="0"/>
              </a:rPr>
              <a:t>Hệ thống dự báo thời tiết chính xác và tin cậy có thể giúp nâng cao khả năng ứng phó với các điều kiện thời tiết xấu, giảm thiểu thiệt hại và bảo vệ cuộc sống của người dân.</a:t>
            </a:r>
          </a:p>
        </p:txBody>
      </p:sp>
      <p:sp>
        <p:nvSpPr>
          <p:cNvPr id="28" name="TextBox 28"/>
          <p:cNvSpPr txBox="1"/>
          <p:nvPr/>
        </p:nvSpPr>
        <p:spPr>
          <a:xfrm>
            <a:off x="1028700" y="824852"/>
            <a:ext cx="10853672" cy="602729"/>
          </a:xfrm>
          <a:prstGeom prst="rect">
            <a:avLst/>
          </a:prstGeom>
        </p:spPr>
        <p:txBody>
          <a:bodyPr lIns="0" tIns="0" rIns="0" bIns="0" rtlCol="0" anchor="t">
            <a:spAutoFit/>
          </a:bodyPr>
          <a:lstStyle/>
          <a:p>
            <a:pPr algn="l">
              <a:lnSpc>
                <a:spcPts val="4655"/>
              </a:lnSpc>
            </a:pPr>
            <a:r>
              <a:rPr lang="en-US" sz="3879">
                <a:solidFill>
                  <a:srgbClr val="EB1E21"/>
                </a:solidFill>
                <a:latin typeface="Times New Roman" panose="02020603050405020304" pitchFamily="18" charset="0"/>
                <a:cs typeface="Times New Roman" panose="02020603050405020304" pitchFamily="18" charset="0"/>
              </a:rPr>
              <a:t>Lý do lựa chọn đề tài</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2396474" y="-2921783"/>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2859087" y="-2102233"/>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3073034" y="-1789557"/>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3252636" y="-1431087"/>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3379290" y="-1044819"/>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3523144" y="-605142"/>
            <a:ext cx="4347674" cy="4347674"/>
          </a:xfrm>
          <a:prstGeom prst="line">
            <a:avLst/>
          </a:prstGeom>
          <a:ln w="28575" cap="flat">
            <a:solidFill>
              <a:srgbClr val="8CA9AD"/>
            </a:solidFill>
            <a:prstDash val="solid"/>
            <a:headEnd type="none" w="sm" len="sm"/>
            <a:tailEnd type="none" w="sm" len="sm"/>
          </a:ln>
        </p:spPr>
      </p:sp>
      <p:sp>
        <p:nvSpPr>
          <p:cNvPr id="10" name="AutoShape 10"/>
          <p:cNvSpPr/>
          <p:nvPr/>
        </p:nvSpPr>
        <p:spPr>
          <a:xfrm>
            <a:off x="-3643964" y="-161419"/>
            <a:ext cx="3963599" cy="3985594"/>
          </a:xfrm>
          <a:prstGeom prst="line">
            <a:avLst/>
          </a:prstGeom>
          <a:ln w="28575" cap="flat">
            <a:solidFill>
              <a:srgbClr val="8CA9AD"/>
            </a:solidFill>
            <a:prstDash val="solid"/>
            <a:headEnd type="none" w="sm" len="sm"/>
            <a:tailEnd type="none" w="sm" len="sm"/>
          </a:ln>
        </p:spPr>
      </p:sp>
      <p:sp>
        <p:nvSpPr>
          <p:cNvPr id="11" name="TextBox 11"/>
          <p:cNvSpPr txBox="1"/>
          <p:nvPr/>
        </p:nvSpPr>
        <p:spPr>
          <a:xfrm>
            <a:off x="5343984" y="556888"/>
            <a:ext cx="7600032" cy="705321"/>
          </a:xfrm>
          <a:prstGeom prst="rect">
            <a:avLst/>
          </a:prstGeom>
        </p:spPr>
        <p:txBody>
          <a:bodyPr lIns="0" tIns="0" rIns="0" bIns="0" rtlCol="0" anchor="t">
            <a:spAutoFit/>
          </a:bodyPr>
          <a:lstStyle/>
          <a:p>
            <a:pPr algn="ctr">
              <a:lnSpc>
                <a:spcPts val="5544"/>
              </a:lnSpc>
            </a:pPr>
            <a:r>
              <a:rPr lang="en-US" sz="5600">
                <a:solidFill>
                  <a:srgbClr val="227C9D"/>
                </a:solidFill>
                <a:latin typeface="Times New Roman" panose="02020603050405020304" pitchFamily="18" charset="0"/>
                <a:cs typeface="Times New Roman" panose="02020603050405020304" pitchFamily="18" charset="0"/>
              </a:rPr>
              <a:t> MỤC TIÊU ĐỀ TÀI</a:t>
            </a:r>
          </a:p>
        </p:txBody>
      </p:sp>
      <p:sp>
        <p:nvSpPr>
          <p:cNvPr id="12" name="TextBox 12"/>
          <p:cNvSpPr txBox="1"/>
          <p:nvPr/>
        </p:nvSpPr>
        <p:spPr>
          <a:xfrm>
            <a:off x="1817900" y="5889664"/>
            <a:ext cx="1424407" cy="577081"/>
          </a:xfrm>
          <a:prstGeom prst="rect">
            <a:avLst/>
          </a:prstGeom>
        </p:spPr>
        <p:txBody>
          <a:bodyPr lIns="0" tIns="0" rIns="0" bIns="0" rtlCol="0" anchor="t">
            <a:spAutoFit/>
          </a:bodyPr>
          <a:lstStyle/>
          <a:p>
            <a:pPr algn="ctr">
              <a:lnSpc>
                <a:spcPts val="4479"/>
              </a:lnSpc>
            </a:pPr>
            <a:r>
              <a:rPr lang="en-US" sz="2799" spc="338">
                <a:solidFill>
                  <a:srgbClr val="FFFFFF"/>
                </a:solidFill>
                <a:latin typeface="Times New Roman" panose="02020603050405020304" pitchFamily="18" charset="0"/>
                <a:cs typeface="Times New Roman" panose="02020603050405020304" pitchFamily="18" charset="0"/>
              </a:rPr>
              <a:t>JAN</a:t>
            </a:r>
          </a:p>
        </p:txBody>
      </p:sp>
      <p:sp>
        <p:nvSpPr>
          <p:cNvPr id="13" name="Freeform 13"/>
          <p:cNvSpPr/>
          <p:nvPr/>
        </p:nvSpPr>
        <p:spPr>
          <a:xfrm>
            <a:off x="17204191"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4" name="Freeform 14"/>
          <p:cNvSpPr/>
          <p:nvPr/>
        </p:nvSpPr>
        <p:spPr>
          <a:xfrm>
            <a:off x="17204191"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5" name="Freeform 15"/>
          <p:cNvSpPr/>
          <p:nvPr/>
        </p:nvSpPr>
        <p:spPr>
          <a:xfrm rot="5400000" flipH="1" flipV="1">
            <a:off x="17204191"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Freeform 16"/>
          <p:cNvSpPr/>
          <p:nvPr/>
        </p:nvSpPr>
        <p:spPr>
          <a:xfrm>
            <a:off x="16120382" y="59539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7" name="Freeform 17"/>
          <p:cNvSpPr/>
          <p:nvPr/>
        </p:nvSpPr>
        <p:spPr>
          <a:xfrm>
            <a:off x="16120382" y="70377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18" name="Freeform 18"/>
          <p:cNvSpPr/>
          <p:nvPr/>
        </p:nvSpPr>
        <p:spPr>
          <a:xfrm rot="5400000">
            <a:off x="15036573" y="81216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9" name="Freeform 19"/>
          <p:cNvSpPr/>
          <p:nvPr/>
        </p:nvSpPr>
        <p:spPr>
          <a:xfrm rot="-10800000">
            <a:off x="16120382" y="92054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0" name="Freeform 20"/>
          <p:cNvSpPr/>
          <p:nvPr/>
        </p:nvSpPr>
        <p:spPr>
          <a:xfrm rot="-10800000" flipH="1" flipV="1">
            <a:off x="15036573" y="92054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1" name="TextBox 21"/>
          <p:cNvSpPr txBox="1"/>
          <p:nvPr/>
        </p:nvSpPr>
        <p:spPr>
          <a:xfrm>
            <a:off x="3778042" y="3208685"/>
            <a:ext cx="6713943" cy="743793"/>
          </a:xfrm>
          <a:prstGeom prst="rect">
            <a:avLst/>
          </a:prstGeom>
        </p:spPr>
        <p:txBody>
          <a:bodyPr lIns="0" tIns="0" rIns="0" bIns="0" rtlCol="0" anchor="t">
            <a:spAutoFit/>
          </a:bodyPr>
          <a:lstStyle/>
          <a:p>
            <a:pPr marL="518160" lvl="1" indent="-259080" algn="l">
              <a:lnSpc>
                <a:spcPts val="2879"/>
              </a:lnSpc>
              <a:buFont typeface="Arial"/>
              <a:buChar char="•"/>
            </a:pPr>
            <a:r>
              <a:rPr lang="en-US" sz="2400" dirty="0">
                <a:solidFill>
                  <a:srgbClr val="545454"/>
                </a:solidFill>
                <a:latin typeface="Times New Roman" panose="02020603050405020304" pitchFamily="18" charset="0"/>
                <a:cs typeface="Times New Roman" panose="02020603050405020304" pitchFamily="18" charset="0"/>
              </a:rPr>
              <a:t>Xây dựng hệ thống dự báo thời tiết ngắn hạn cho tỉnh Nghệ An.</a:t>
            </a:r>
          </a:p>
        </p:txBody>
      </p:sp>
      <p:sp>
        <p:nvSpPr>
          <p:cNvPr id="22" name="TextBox 22"/>
          <p:cNvSpPr txBox="1"/>
          <p:nvPr/>
        </p:nvSpPr>
        <p:spPr>
          <a:xfrm>
            <a:off x="3778042" y="4650817"/>
            <a:ext cx="6713943" cy="371897"/>
          </a:xfrm>
          <a:prstGeom prst="rect">
            <a:avLst/>
          </a:prstGeom>
        </p:spPr>
        <p:txBody>
          <a:bodyPr lIns="0" tIns="0" rIns="0" bIns="0" rtlCol="0" anchor="t">
            <a:spAutoFit/>
          </a:bodyPr>
          <a:lstStyle/>
          <a:p>
            <a:pPr marL="518160" lvl="1" indent="-259080" algn="l">
              <a:lnSpc>
                <a:spcPts val="2879"/>
              </a:lnSpc>
              <a:buFont typeface="Arial"/>
              <a:buChar char="•"/>
            </a:pPr>
            <a:r>
              <a:rPr lang="en-US" sz="2400" dirty="0">
                <a:solidFill>
                  <a:srgbClr val="545454"/>
                </a:solidFill>
                <a:latin typeface="Times New Roman" panose="02020603050405020304" pitchFamily="18" charset="0"/>
                <a:cs typeface="Times New Roman" panose="02020603050405020304" pitchFamily="18" charset="0"/>
              </a:rPr>
              <a:t>Tối ưu hóa dự báo cho các hiện tượng thời tiết.</a:t>
            </a:r>
          </a:p>
        </p:txBody>
      </p:sp>
      <p:sp>
        <p:nvSpPr>
          <p:cNvPr id="23" name="TextBox 23"/>
          <p:cNvSpPr txBox="1"/>
          <p:nvPr/>
        </p:nvSpPr>
        <p:spPr>
          <a:xfrm>
            <a:off x="3778042" y="2019056"/>
            <a:ext cx="6713943" cy="371897"/>
          </a:xfrm>
          <a:prstGeom prst="rect">
            <a:avLst/>
          </a:prstGeom>
        </p:spPr>
        <p:txBody>
          <a:bodyPr lIns="0" tIns="0" rIns="0" bIns="0" rtlCol="0" anchor="t">
            <a:spAutoFit/>
          </a:bodyPr>
          <a:lstStyle/>
          <a:p>
            <a:pPr marL="518160" lvl="1" indent="-259080" algn="l">
              <a:lnSpc>
                <a:spcPts val="2879"/>
              </a:lnSpc>
              <a:buFont typeface="Arial"/>
              <a:buChar char="•"/>
            </a:pPr>
            <a:r>
              <a:rPr lang="en-US" sz="2400">
                <a:solidFill>
                  <a:srgbClr val="545454"/>
                </a:solidFill>
                <a:latin typeface="Times New Roman" panose="02020603050405020304" pitchFamily="18" charset="0"/>
                <a:cs typeface="Times New Roman" panose="02020603050405020304" pitchFamily="18" charset="0"/>
              </a:rPr>
              <a:t>Tìm hiểu các kiến thức về học máy, khí tượng.</a:t>
            </a:r>
          </a:p>
        </p:txBody>
      </p:sp>
      <p:sp>
        <p:nvSpPr>
          <p:cNvPr id="24" name="Freeform 24"/>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5" name="Freeform 25"/>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6" name="Freeform 26"/>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7" name="Freeform 27"/>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8" name="Freeform 28"/>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9" name="Freeform 29"/>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0" name="Freeform 30"/>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1" name="Freeform 31"/>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sp>
      <p:sp>
        <p:nvSpPr>
          <p:cNvPr id="10" name="TextBox 10"/>
          <p:cNvSpPr txBox="1"/>
          <p:nvPr/>
        </p:nvSpPr>
        <p:spPr>
          <a:xfrm>
            <a:off x="2731463" y="4409971"/>
            <a:ext cx="12847015" cy="1166986"/>
          </a:xfrm>
          <a:prstGeom prst="rect">
            <a:avLst/>
          </a:prstGeom>
        </p:spPr>
        <p:txBody>
          <a:bodyPr lIns="0" tIns="0" rIns="0" bIns="0" rtlCol="0" anchor="t">
            <a:spAutoFit/>
          </a:bodyPr>
          <a:lstStyle/>
          <a:p>
            <a:pPr algn="ctr">
              <a:lnSpc>
                <a:spcPts val="9102"/>
              </a:lnSpc>
            </a:pPr>
            <a:r>
              <a:rPr lang="en-US" sz="6844">
                <a:solidFill>
                  <a:srgbClr val="227C9D"/>
                </a:solidFill>
                <a:latin typeface="Times New Roman" panose="02020603050405020304" pitchFamily="18" charset="0"/>
                <a:cs typeface="Times New Roman" panose="02020603050405020304" pitchFamily="18" charset="0"/>
              </a:rPr>
              <a:t>2. CÔNG NGHỆ SỬ DỤNG</a:t>
            </a:r>
          </a:p>
        </p:txBody>
      </p:sp>
      <p:grpSp>
        <p:nvGrpSpPr>
          <p:cNvPr id="11" name="Group 11"/>
          <p:cNvGrpSpPr/>
          <p:nvPr/>
        </p:nvGrpSpPr>
        <p:grpSpPr>
          <a:xfrm rot="2700000">
            <a:off x="-1376391" y="-3093321"/>
            <a:ext cx="7415398" cy="3565095"/>
            <a:chOff x="0" y="0"/>
            <a:chExt cx="660400" cy="317500"/>
          </a:xfrm>
        </p:grpSpPr>
        <p:sp>
          <p:nvSpPr>
            <p:cNvPr id="12" name="Freeform 12"/>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3" name="TextBox 13"/>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4" name="AutoShape 14"/>
          <p:cNvSpPr/>
          <p:nvPr/>
        </p:nvSpPr>
        <p:spPr>
          <a:xfrm>
            <a:off x="-1839005" y="-2273771"/>
            <a:ext cx="5185216" cy="5132702"/>
          </a:xfrm>
          <a:prstGeom prst="line">
            <a:avLst/>
          </a:prstGeom>
          <a:ln w="28575" cap="flat">
            <a:solidFill>
              <a:srgbClr val="8CA9AD"/>
            </a:solidFill>
            <a:prstDash val="solid"/>
            <a:headEnd type="none" w="sm" len="sm"/>
            <a:tailEnd type="none" w="sm" len="sm"/>
          </a:ln>
        </p:spPr>
      </p:sp>
      <p:sp>
        <p:nvSpPr>
          <p:cNvPr id="15" name="AutoShape 15"/>
          <p:cNvSpPr/>
          <p:nvPr/>
        </p:nvSpPr>
        <p:spPr>
          <a:xfrm>
            <a:off x="-2052951" y="-1961095"/>
            <a:ext cx="5038853" cy="5038853"/>
          </a:xfrm>
          <a:prstGeom prst="line">
            <a:avLst/>
          </a:prstGeom>
          <a:ln w="28575" cap="flat">
            <a:solidFill>
              <a:srgbClr val="8CA9AD"/>
            </a:solidFill>
            <a:prstDash val="solid"/>
            <a:headEnd type="none" w="sm" len="sm"/>
            <a:tailEnd type="none" w="sm" len="sm"/>
          </a:ln>
        </p:spPr>
      </p:sp>
      <p:sp>
        <p:nvSpPr>
          <p:cNvPr id="16" name="AutoShape 16"/>
          <p:cNvSpPr/>
          <p:nvPr/>
        </p:nvSpPr>
        <p:spPr>
          <a:xfrm>
            <a:off x="-2232553" y="-1602625"/>
            <a:ext cx="4867141" cy="4867141"/>
          </a:xfrm>
          <a:prstGeom prst="line">
            <a:avLst/>
          </a:prstGeom>
          <a:ln w="28575" cap="flat">
            <a:solidFill>
              <a:srgbClr val="8CA9AD"/>
            </a:solidFill>
            <a:prstDash val="solid"/>
            <a:headEnd type="none" w="sm" len="sm"/>
            <a:tailEnd type="none" w="sm" len="sm"/>
          </a:ln>
        </p:spPr>
      </p:sp>
      <p:sp>
        <p:nvSpPr>
          <p:cNvPr id="17" name="AutoShape 17"/>
          <p:cNvSpPr/>
          <p:nvPr/>
        </p:nvSpPr>
        <p:spPr>
          <a:xfrm>
            <a:off x="-2359208" y="-1216357"/>
            <a:ext cx="4690515" cy="4690515"/>
          </a:xfrm>
          <a:prstGeom prst="line">
            <a:avLst/>
          </a:prstGeom>
          <a:ln w="28575" cap="flat">
            <a:solidFill>
              <a:srgbClr val="8CA9AD"/>
            </a:solidFill>
            <a:prstDash val="solid"/>
            <a:headEnd type="none" w="sm" len="sm"/>
            <a:tailEnd type="none" w="sm" len="sm"/>
          </a:ln>
        </p:spPr>
      </p:sp>
      <p:sp>
        <p:nvSpPr>
          <p:cNvPr id="18" name="AutoShape 18"/>
          <p:cNvSpPr/>
          <p:nvPr/>
        </p:nvSpPr>
        <p:spPr>
          <a:xfrm>
            <a:off x="-2503062" y="-776680"/>
            <a:ext cx="4347674" cy="4347674"/>
          </a:xfrm>
          <a:prstGeom prst="line">
            <a:avLst/>
          </a:prstGeom>
          <a:ln w="28575" cap="flat">
            <a:solidFill>
              <a:srgbClr val="8CA9AD"/>
            </a:solidFill>
            <a:prstDash val="solid"/>
            <a:headEnd type="none" w="sm" len="sm"/>
            <a:tailEnd type="none" w="sm" len="sm"/>
          </a:ln>
        </p:spPr>
      </p:sp>
      <p:sp>
        <p:nvSpPr>
          <p:cNvPr id="19" name="AutoShape 19"/>
          <p:cNvSpPr/>
          <p:nvPr/>
        </p:nvSpPr>
        <p:spPr>
          <a:xfrm>
            <a:off x="-2623881" y="-332957"/>
            <a:ext cx="3963599" cy="3985594"/>
          </a:xfrm>
          <a:prstGeom prst="line">
            <a:avLst/>
          </a:prstGeom>
          <a:ln w="28575" cap="flat">
            <a:solidFill>
              <a:srgbClr val="8CA9AD"/>
            </a:solidFill>
            <a:prstDash val="solid"/>
            <a:headEnd type="none" w="sm" len="sm"/>
            <a:tailEnd type="none" w="sm" len="sm"/>
          </a:ln>
        </p:spPr>
      </p:sp>
      <p:sp>
        <p:nvSpPr>
          <p:cNvPr id="20" name="AutoShape 20"/>
          <p:cNvSpPr/>
          <p:nvPr/>
        </p:nvSpPr>
        <p:spPr>
          <a:xfrm>
            <a:off x="-2598114" y="228677"/>
            <a:ext cx="3377485" cy="3360058"/>
          </a:xfrm>
          <a:prstGeom prst="line">
            <a:avLst/>
          </a:prstGeom>
          <a:ln w="28575" cap="flat">
            <a:solidFill>
              <a:srgbClr val="8CA9AD"/>
            </a:solidFill>
            <a:prstDash val="solid"/>
            <a:headEnd type="none" w="sm" len="sm"/>
            <a:tailEnd type="none" w="sm" len="sm"/>
          </a:ln>
        </p:spPr>
      </p:sp>
      <p:sp>
        <p:nvSpPr>
          <p:cNvPr id="21" name="AutoShape 21"/>
          <p:cNvSpPr/>
          <p:nvPr/>
        </p:nvSpPr>
        <p:spPr>
          <a:xfrm>
            <a:off x="-2509797" y="905760"/>
            <a:ext cx="2628598" cy="2671969"/>
          </a:xfrm>
          <a:prstGeom prst="line">
            <a:avLst/>
          </a:prstGeom>
          <a:ln w="28575" cap="flat">
            <a:solidFill>
              <a:srgbClr val="8CA9AD"/>
            </a:solidFill>
            <a:prstDash val="solid"/>
            <a:headEnd type="none" w="sm" len="sm"/>
            <a:tailEnd type="none" w="sm" len="sm"/>
          </a:ln>
        </p:spPr>
      </p:sp>
      <p:sp>
        <p:nvSpPr>
          <p:cNvPr id="22" name="Freeform 22"/>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Freeform 23"/>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4" name="Freeform 24"/>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5" name="Freeform 25"/>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6" name="Freeform 26"/>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27" name="Freeform 27"/>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28" name="Freeform 28"/>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9" name="Freeform 29"/>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30" name="Freeform 30"/>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1" name="Freeform 31"/>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2" name="Freeform 32"/>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3" name="Freeform 33"/>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4" name="Freeform 34"/>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5" name="Freeform 35"/>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Freeform 36"/>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7" name="Freeform 37"/>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38" name="Freeform 38"/>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8" name="Group 8"/>
          <p:cNvGrpSpPr/>
          <p:nvPr/>
        </p:nvGrpSpPr>
        <p:grpSpPr>
          <a:xfrm rot="2700000">
            <a:off x="-2137434" y="-3783523"/>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1" name="AutoShape 11"/>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12" name="AutoShape 12"/>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13" name="AutoShape 13"/>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14" name="AutoShape 14"/>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15" name="AutoShape 15"/>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16" name="AutoShape 16"/>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17" name="AutoShape 17"/>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18" name="Freeform 18"/>
          <p:cNvSpPr/>
          <p:nvPr/>
        </p:nvSpPr>
        <p:spPr>
          <a:xfrm>
            <a:off x="10298580" y="2207410"/>
            <a:ext cx="2545145" cy="2783986"/>
          </a:xfrm>
          <a:custGeom>
            <a:avLst/>
            <a:gdLst/>
            <a:ahLst/>
            <a:cxnLst/>
            <a:rect l="l" t="t" r="r" b="b"/>
            <a:pathLst>
              <a:path w="2545145" h="2783986">
                <a:moveTo>
                  <a:pt x="0" y="0"/>
                </a:moveTo>
                <a:lnTo>
                  <a:pt x="2545145" y="0"/>
                </a:lnTo>
                <a:lnTo>
                  <a:pt x="2545145" y="2783986"/>
                </a:lnTo>
                <a:lnTo>
                  <a:pt x="0" y="2783986"/>
                </a:lnTo>
                <a:lnTo>
                  <a:pt x="0" y="0"/>
                </a:lnTo>
                <a:close/>
              </a:path>
            </a:pathLst>
          </a:custGeom>
          <a:blipFill>
            <a:blip r:embed="rId2"/>
            <a:stretch>
              <a:fillRect/>
            </a:stretch>
          </a:blipFill>
        </p:spPr>
      </p:sp>
      <p:sp>
        <p:nvSpPr>
          <p:cNvPr id="19" name="TextBox 19"/>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Times New Roman" panose="02020603050405020304" pitchFamily="18" charset="0"/>
                <a:cs typeface="Times New Roman" panose="02020603050405020304" pitchFamily="18" charset="0"/>
              </a:rPr>
              <a:t>Lorna Alvarado</a:t>
            </a:r>
          </a:p>
        </p:txBody>
      </p:sp>
      <p:sp>
        <p:nvSpPr>
          <p:cNvPr id="20" name="TextBox 20"/>
          <p:cNvSpPr txBox="1"/>
          <p:nvPr/>
        </p:nvSpPr>
        <p:spPr>
          <a:xfrm>
            <a:off x="3301285" y="1663233"/>
            <a:ext cx="4878586" cy="782265"/>
          </a:xfrm>
          <a:prstGeom prst="rect">
            <a:avLst/>
          </a:prstGeom>
        </p:spPr>
        <p:txBody>
          <a:bodyPr lIns="0" tIns="0" rIns="0" bIns="0" rtlCol="0" anchor="t">
            <a:spAutoFit/>
          </a:bodyPr>
          <a:lstStyle/>
          <a:p>
            <a:pPr algn="ctr">
              <a:lnSpc>
                <a:spcPts val="6074"/>
              </a:lnSpc>
            </a:pPr>
            <a:r>
              <a:rPr lang="en-US" sz="4338" dirty="0">
                <a:solidFill>
                  <a:srgbClr val="000000"/>
                </a:solidFill>
                <a:latin typeface="Times New Roman" panose="02020603050405020304" pitchFamily="18" charset="0"/>
                <a:cs typeface="Times New Roman" panose="02020603050405020304" pitchFamily="18" charset="0"/>
              </a:rPr>
              <a:t>Ngôn ngữ </a:t>
            </a:r>
            <a:r>
              <a:rPr lang="en-US" sz="4338" dirty="0" smtClean="0">
                <a:solidFill>
                  <a:srgbClr val="000000"/>
                </a:solidFill>
                <a:latin typeface="Times New Roman" panose="02020603050405020304" pitchFamily="18" charset="0"/>
                <a:cs typeface="Times New Roman" panose="02020603050405020304" pitchFamily="18" charset="0"/>
              </a:rPr>
              <a:t>Python</a:t>
            </a:r>
            <a:endParaRPr lang="en-US" sz="4338" dirty="0">
              <a:solidFill>
                <a:srgbClr val="000000"/>
              </a:solidFill>
              <a:latin typeface="Times New Roman" panose="02020603050405020304" pitchFamily="18" charset="0"/>
              <a:cs typeface="Times New Roman" panose="02020603050405020304" pitchFamily="18" charset="0"/>
            </a:endParaRPr>
          </a:p>
        </p:txBody>
      </p:sp>
      <p:sp>
        <p:nvSpPr>
          <p:cNvPr id="21" name="TextBox 21"/>
          <p:cNvSpPr txBox="1"/>
          <p:nvPr/>
        </p:nvSpPr>
        <p:spPr>
          <a:xfrm>
            <a:off x="2673818" y="3433857"/>
            <a:ext cx="4152007"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dirty="0">
                <a:solidFill>
                  <a:srgbClr val="000000"/>
                </a:solidFill>
                <a:latin typeface="Times New Roman" panose="02020603050405020304" pitchFamily="18" charset="0"/>
                <a:cs typeface="Times New Roman" panose="02020603050405020304" pitchFamily="18" charset="0"/>
              </a:rPr>
              <a:t>Ngôn ngữ lập trình bậc cao</a:t>
            </a:r>
          </a:p>
        </p:txBody>
      </p:sp>
      <p:sp>
        <p:nvSpPr>
          <p:cNvPr id="22" name="TextBox 22"/>
          <p:cNvSpPr txBox="1"/>
          <p:nvPr/>
        </p:nvSpPr>
        <p:spPr>
          <a:xfrm>
            <a:off x="2713555" y="4132809"/>
            <a:ext cx="3369915"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Cộng đồng hỗ trợ lớn</a:t>
            </a:r>
          </a:p>
        </p:txBody>
      </p:sp>
      <p:sp>
        <p:nvSpPr>
          <p:cNvPr id="23" name="TextBox 23"/>
          <p:cNvSpPr txBox="1"/>
          <p:nvPr/>
        </p:nvSpPr>
        <p:spPr>
          <a:xfrm>
            <a:off x="2596427" y="4806376"/>
            <a:ext cx="5965775"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dirty="0">
                <a:solidFill>
                  <a:srgbClr val="000000"/>
                </a:solidFill>
                <a:latin typeface="Times New Roman" panose="02020603050405020304" pitchFamily="18" charset="0"/>
                <a:cs typeface="Times New Roman" panose="02020603050405020304" pitchFamily="18" charset="0"/>
              </a:rPr>
              <a:t>Thư viện và khung framework phong phú</a:t>
            </a:r>
          </a:p>
        </p:txBody>
      </p:sp>
      <p:sp>
        <p:nvSpPr>
          <p:cNvPr id="24" name="TextBox 24"/>
          <p:cNvSpPr txBox="1"/>
          <p:nvPr/>
        </p:nvSpPr>
        <p:spPr>
          <a:xfrm>
            <a:off x="2793533" y="5505328"/>
            <a:ext cx="2921645"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dirty="0">
                <a:solidFill>
                  <a:srgbClr val="000000"/>
                </a:solidFill>
                <a:latin typeface="Times New Roman" panose="02020603050405020304" pitchFamily="18" charset="0"/>
                <a:cs typeface="Times New Roman" panose="02020603050405020304" pitchFamily="18" charset="0"/>
              </a:rPr>
              <a:t>Ứng dụng rộng rãi</a:t>
            </a:r>
          </a:p>
        </p:txBody>
      </p:sp>
      <p:sp>
        <p:nvSpPr>
          <p:cNvPr id="25" name="TextBox 25"/>
          <p:cNvSpPr txBox="1"/>
          <p:nvPr/>
        </p:nvSpPr>
        <p:spPr>
          <a:xfrm>
            <a:off x="2793533" y="6210960"/>
            <a:ext cx="3893790"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dirty="0">
                <a:solidFill>
                  <a:srgbClr val="000000"/>
                </a:solidFill>
                <a:latin typeface="Times New Roman" panose="02020603050405020304" pitchFamily="18" charset="0"/>
                <a:cs typeface="Times New Roman" panose="02020603050405020304" pitchFamily="18" charset="0"/>
              </a:rPr>
              <a:t>Tính linh hoạt và mở rộng</a:t>
            </a:r>
          </a:p>
        </p:txBody>
      </p:sp>
      <p:sp>
        <p:nvSpPr>
          <p:cNvPr id="26" name="TextBox 26"/>
          <p:cNvSpPr txBox="1"/>
          <p:nvPr/>
        </p:nvSpPr>
        <p:spPr>
          <a:xfrm>
            <a:off x="2713555" y="6824778"/>
            <a:ext cx="4112270"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dirty="0">
                <a:solidFill>
                  <a:srgbClr val="000000"/>
                </a:solidFill>
                <a:latin typeface="Times New Roman" panose="02020603050405020304" pitchFamily="18" charset="0"/>
                <a:cs typeface="Times New Roman" panose="02020603050405020304" pitchFamily="18" charset="0"/>
              </a:rPr>
              <a:t>Hiệu suất và năng suất cao</a:t>
            </a:r>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8" name="Group 8"/>
          <p:cNvGrpSpPr/>
          <p:nvPr/>
        </p:nvGrpSpPr>
        <p:grpSpPr>
          <a:xfrm rot="2700000">
            <a:off x="-2137434" y="-3783523"/>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1" name="AutoShape 11"/>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12" name="AutoShape 12"/>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13" name="AutoShape 13"/>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14" name="AutoShape 14"/>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15" name="AutoShape 15"/>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16" name="AutoShape 16"/>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17" name="AutoShape 17"/>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18" name="Freeform 18"/>
          <p:cNvSpPr/>
          <p:nvPr/>
        </p:nvSpPr>
        <p:spPr>
          <a:xfrm>
            <a:off x="11578565" y="2387556"/>
            <a:ext cx="3884917" cy="3931912"/>
          </a:xfrm>
          <a:custGeom>
            <a:avLst/>
            <a:gdLst/>
            <a:ahLst/>
            <a:cxnLst/>
            <a:rect l="l" t="t" r="r" b="b"/>
            <a:pathLst>
              <a:path w="3884917" h="3931912">
                <a:moveTo>
                  <a:pt x="0" y="0"/>
                </a:moveTo>
                <a:lnTo>
                  <a:pt x="3884917" y="0"/>
                </a:lnTo>
                <a:lnTo>
                  <a:pt x="3884917" y="3931911"/>
                </a:lnTo>
                <a:lnTo>
                  <a:pt x="0" y="3931911"/>
                </a:lnTo>
                <a:lnTo>
                  <a:pt x="0" y="0"/>
                </a:lnTo>
                <a:close/>
              </a:path>
            </a:pathLst>
          </a:custGeom>
          <a:blipFill>
            <a:blip r:embed="rId2"/>
            <a:stretch>
              <a:fillRect/>
            </a:stretch>
          </a:blipFill>
        </p:spPr>
      </p:sp>
      <p:sp>
        <p:nvSpPr>
          <p:cNvPr id="19" name="TextBox 19"/>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Times New Roman" panose="02020603050405020304" pitchFamily="18" charset="0"/>
                <a:cs typeface="Times New Roman" panose="02020603050405020304" pitchFamily="18" charset="0"/>
              </a:rPr>
              <a:t>Lorna Alvarado</a:t>
            </a:r>
          </a:p>
        </p:txBody>
      </p:sp>
      <p:sp>
        <p:nvSpPr>
          <p:cNvPr id="20" name="TextBox 20"/>
          <p:cNvSpPr txBox="1"/>
          <p:nvPr/>
        </p:nvSpPr>
        <p:spPr>
          <a:xfrm>
            <a:off x="4263339" y="1852287"/>
            <a:ext cx="3546744" cy="782265"/>
          </a:xfrm>
          <a:prstGeom prst="rect">
            <a:avLst/>
          </a:prstGeom>
        </p:spPr>
        <p:txBody>
          <a:bodyPr wrap="square" lIns="0" tIns="0" rIns="0" bIns="0" rtlCol="0" anchor="t">
            <a:spAutoFit/>
          </a:bodyPr>
          <a:lstStyle/>
          <a:p>
            <a:pPr algn="ctr">
              <a:lnSpc>
                <a:spcPts val="6074"/>
              </a:lnSpc>
            </a:pPr>
            <a:r>
              <a:rPr lang="en-US" sz="4338" dirty="0">
                <a:solidFill>
                  <a:srgbClr val="000000"/>
                </a:solidFill>
                <a:latin typeface="Times New Roman" panose="02020603050405020304" pitchFamily="18" charset="0"/>
                <a:cs typeface="Times New Roman" panose="02020603050405020304" pitchFamily="18" charset="0"/>
              </a:rPr>
              <a:t>PyCharm</a:t>
            </a:r>
          </a:p>
        </p:txBody>
      </p:sp>
      <p:sp>
        <p:nvSpPr>
          <p:cNvPr id="21" name="TextBox 21"/>
          <p:cNvSpPr txBox="1"/>
          <p:nvPr/>
        </p:nvSpPr>
        <p:spPr>
          <a:xfrm>
            <a:off x="3510577" y="4812409"/>
            <a:ext cx="4830366"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Giao diện người dùng thân thiện</a:t>
            </a:r>
          </a:p>
        </p:txBody>
      </p:sp>
      <p:sp>
        <p:nvSpPr>
          <p:cNvPr id="22" name="TextBox 22"/>
          <p:cNvSpPr txBox="1"/>
          <p:nvPr/>
        </p:nvSpPr>
        <p:spPr>
          <a:xfrm>
            <a:off x="3510577" y="2876188"/>
            <a:ext cx="8344382" cy="1231106"/>
          </a:xfrm>
          <a:prstGeom prst="rect">
            <a:avLst/>
          </a:prstGeom>
        </p:spPr>
        <p:txBody>
          <a:bodyPr lIns="0" tIns="0" rIns="0" bIns="0" rtlCol="0" anchor="t">
            <a:spAutoFit/>
          </a:bodyPr>
          <a:lstStyle/>
          <a:p>
            <a:pPr algn="ctr">
              <a:lnSpc>
                <a:spcPts val="4759"/>
              </a:lnSpc>
            </a:pPr>
            <a:r>
              <a:rPr lang="en-US" sz="3399">
                <a:solidFill>
                  <a:srgbClr val="EB1E21"/>
                </a:solidFill>
                <a:latin typeface="Times New Roman" panose="02020603050405020304" pitchFamily="18" charset="0"/>
                <a:cs typeface="Times New Roman" panose="02020603050405020304" pitchFamily="18" charset="0"/>
              </a:rPr>
              <a:t>PyCharm là một trong những môi trường phát triển tích hợp (IDE) phổ biến nhất cho Python</a:t>
            </a:r>
          </a:p>
        </p:txBody>
      </p:sp>
      <p:sp>
        <p:nvSpPr>
          <p:cNvPr id="23" name="TextBox 23"/>
          <p:cNvSpPr txBox="1"/>
          <p:nvPr/>
        </p:nvSpPr>
        <p:spPr>
          <a:xfrm>
            <a:off x="3510577" y="5400675"/>
            <a:ext cx="4130129"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Hỗ trợ lập trình thông minh</a:t>
            </a:r>
          </a:p>
        </p:txBody>
      </p:sp>
      <p:sp>
        <p:nvSpPr>
          <p:cNvPr id="24" name="TextBox 24"/>
          <p:cNvSpPr txBox="1"/>
          <p:nvPr/>
        </p:nvSpPr>
        <p:spPr>
          <a:xfrm>
            <a:off x="3510577" y="5988941"/>
            <a:ext cx="4980533"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Tích hợp công cụ gỡ lỗi mạnh mẽ</a:t>
            </a:r>
          </a:p>
        </p:txBody>
      </p:sp>
      <p:sp>
        <p:nvSpPr>
          <p:cNvPr id="25" name="TextBox 25"/>
          <p:cNvSpPr txBox="1"/>
          <p:nvPr/>
        </p:nvSpPr>
        <p:spPr>
          <a:xfrm>
            <a:off x="3510577" y="6577207"/>
            <a:ext cx="5052268"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Hỗ trợ phát triển khoa học dữ liệu</a:t>
            </a:r>
          </a:p>
        </p:txBody>
      </p:sp>
      <p:sp>
        <p:nvSpPr>
          <p:cNvPr id="26" name="TextBox 26"/>
          <p:cNvSpPr txBox="1"/>
          <p:nvPr/>
        </p:nvSpPr>
        <p:spPr>
          <a:xfrm>
            <a:off x="3510577" y="7165473"/>
            <a:ext cx="4964162"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Đa nền tảng và cấu hình linh hoạt</a:t>
            </a:r>
          </a:p>
        </p:txBody>
      </p:sp>
      <p:sp>
        <p:nvSpPr>
          <p:cNvPr id="27" name="TextBox 27"/>
          <p:cNvSpPr txBox="1"/>
          <p:nvPr/>
        </p:nvSpPr>
        <p:spPr>
          <a:xfrm>
            <a:off x="3510577" y="7753739"/>
            <a:ext cx="4860429"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Cộng đồng và tài liệu phong phú</a:t>
            </a:r>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sp>
      <p:grpSp>
        <p:nvGrpSpPr>
          <p:cNvPr id="8" name="Group 8"/>
          <p:cNvGrpSpPr/>
          <p:nvPr/>
        </p:nvGrpSpPr>
        <p:grpSpPr>
          <a:xfrm rot="2700000">
            <a:off x="-2137434" y="-3783523"/>
            <a:ext cx="7415398" cy="3565095"/>
            <a:chOff x="0" y="0"/>
            <a:chExt cx="660400" cy="317500"/>
          </a:xfrm>
        </p:grpSpPr>
        <p:sp>
          <p:nvSpPr>
            <p:cNvPr id="9" name="Freeform 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id="10" name="TextBox 10"/>
            <p:cNvSpPr txBox="1"/>
            <p:nvPr/>
          </p:nvSpPr>
          <p:spPr>
            <a:xfrm>
              <a:off x="0" y="146050"/>
              <a:ext cx="660400" cy="171450"/>
            </a:xfrm>
            <a:prstGeom prst="rect">
              <a:avLst/>
            </a:prstGeom>
          </p:spPr>
          <p:txBody>
            <a:bodyPr lIns="50800" tIns="50800" rIns="50800" bIns="50800" rtlCol="0" anchor="ctr"/>
            <a:lstStyle/>
            <a:p>
              <a:pPr algn="ctr">
                <a:lnSpc>
                  <a:spcPts val="2553"/>
                </a:lnSpc>
              </a:pPr>
              <a:endParaRPr>
                <a:latin typeface="Times New Roman" panose="02020603050405020304" pitchFamily="18" charset="0"/>
                <a:cs typeface="Times New Roman" panose="02020603050405020304" pitchFamily="18" charset="0"/>
              </a:endParaRPr>
            </a:p>
          </p:txBody>
        </p:sp>
      </p:grpSp>
      <p:sp>
        <p:nvSpPr>
          <p:cNvPr id="11" name="AutoShape 11"/>
          <p:cNvSpPr/>
          <p:nvPr/>
        </p:nvSpPr>
        <p:spPr>
          <a:xfrm>
            <a:off x="-2600048" y="-2963974"/>
            <a:ext cx="5185216" cy="5132702"/>
          </a:xfrm>
          <a:prstGeom prst="line">
            <a:avLst/>
          </a:prstGeom>
          <a:ln w="28575" cap="flat">
            <a:solidFill>
              <a:srgbClr val="8CA9AD"/>
            </a:solidFill>
            <a:prstDash val="solid"/>
            <a:headEnd type="none" w="sm" len="sm"/>
            <a:tailEnd type="none" w="sm" len="sm"/>
          </a:ln>
        </p:spPr>
      </p:sp>
      <p:sp>
        <p:nvSpPr>
          <p:cNvPr id="12" name="AutoShape 12"/>
          <p:cNvSpPr/>
          <p:nvPr/>
        </p:nvSpPr>
        <p:spPr>
          <a:xfrm>
            <a:off x="-2813995" y="-2651297"/>
            <a:ext cx="5038853" cy="5038853"/>
          </a:xfrm>
          <a:prstGeom prst="line">
            <a:avLst/>
          </a:prstGeom>
          <a:ln w="28575" cap="flat">
            <a:solidFill>
              <a:srgbClr val="8CA9AD"/>
            </a:solidFill>
            <a:prstDash val="solid"/>
            <a:headEnd type="none" w="sm" len="sm"/>
            <a:tailEnd type="none" w="sm" len="sm"/>
          </a:ln>
        </p:spPr>
      </p:sp>
      <p:sp>
        <p:nvSpPr>
          <p:cNvPr id="13" name="AutoShape 13"/>
          <p:cNvSpPr/>
          <p:nvPr/>
        </p:nvSpPr>
        <p:spPr>
          <a:xfrm>
            <a:off x="-2993596" y="-2292827"/>
            <a:ext cx="4867141" cy="4867141"/>
          </a:xfrm>
          <a:prstGeom prst="line">
            <a:avLst/>
          </a:prstGeom>
          <a:ln w="28575" cap="flat">
            <a:solidFill>
              <a:srgbClr val="8CA9AD"/>
            </a:solidFill>
            <a:prstDash val="solid"/>
            <a:headEnd type="none" w="sm" len="sm"/>
            <a:tailEnd type="none" w="sm" len="sm"/>
          </a:ln>
        </p:spPr>
      </p:sp>
      <p:sp>
        <p:nvSpPr>
          <p:cNvPr id="14" name="AutoShape 14"/>
          <p:cNvSpPr/>
          <p:nvPr/>
        </p:nvSpPr>
        <p:spPr>
          <a:xfrm>
            <a:off x="-3120251" y="-1906560"/>
            <a:ext cx="4690515" cy="4690515"/>
          </a:xfrm>
          <a:prstGeom prst="line">
            <a:avLst/>
          </a:prstGeom>
          <a:ln w="28575" cap="flat">
            <a:solidFill>
              <a:srgbClr val="8CA9AD"/>
            </a:solidFill>
            <a:prstDash val="solid"/>
            <a:headEnd type="none" w="sm" len="sm"/>
            <a:tailEnd type="none" w="sm" len="sm"/>
          </a:ln>
        </p:spPr>
      </p:sp>
      <p:sp>
        <p:nvSpPr>
          <p:cNvPr id="15" name="AutoShape 15"/>
          <p:cNvSpPr/>
          <p:nvPr/>
        </p:nvSpPr>
        <p:spPr>
          <a:xfrm>
            <a:off x="-3264105" y="-1466883"/>
            <a:ext cx="4347674" cy="4347674"/>
          </a:xfrm>
          <a:prstGeom prst="line">
            <a:avLst/>
          </a:prstGeom>
          <a:ln w="28575" cap="flat">
            <a:solidFill>
              <a:srgbClr val="8CA9AD"/>
            </a:solidFill>
            <a:prstDash val="solid"/>
            <a:headEnd type="none" w="sm" len="sm"/>
            <a:tailEnd type="none" w="sm" len="sm"/>
          </a:ln>
        </p:spPr>
      </p:sp>
      <p:sp>
        <p:nvSpPr>
          <p:cNvPr id="16" name="AutoShape 16"/>
          <p:cNvSpPr/>
          <p:nvPr/>
        </p:nvSpPr>
        <p:spPr>
          <a:xfrm>
            <a:off x="-3384925" y="-1023159"/>
            <a:ext cx="3963599" cy="3985594"/>
          </a:xfrm>
          <a:prstGeom prst="line">
            <a:avLst/>
          </a:prstGeom>
          <a:ln w="28575" cap="flat">
            <a:solidFill>
              <a:srgbClr val="8CA9AD"/>
            </a:solidFill>
            <a:prstDash val="solid"/>
            <a:headEnd type="none" w="sm" len="sm"/>
            <a:tailEnd type="none" w="sm" len="sm"/>
          </a:ln>
        </p:spPr>
      </p:sp>
      <p:sp>
        <p:nvSpPr>
          <p:cNvPr id="17" name="AutoShape 17"/>
          <p:cNvSpPr/>
          <p:nvPr/>
        </p:nvSpPr>
        <p:spPr>
          <a:xfrm>
            <a:off x="-3359157" y="-461526"/>
            <a:ext cx="3377485" cy="3360058"/>
          </a:xfrm>
          <a:prstGeom prst="line">
            <a:avLst/>
          </a:prstGeom>
          <a:ln w="28575" cap="flat">
            <a:solidFill>
              <a:srgbClr val="8CA9AD"/>
            </a:solidFill>
            <a:prstDash val="solid"/>
            <a:headEnd type="none" w="sm" len="sm"/>
            <a:tailEnd type="none" w="sm" len="sm"/>
          </a:ln>
        </p:spPr>
      </p:sp>
      <p:sp>
        <p:nvSpPr>
          <p:cNvPr id="18" name="Freeform 18"/>
          <p:cNvSpPr/>
          <p:nvPr/>
        </p:nvSpPr>
        <p:spPr>
          <a:xfrm>
            <a:off x="12659021" y="1718453"/>
            <a:ext cx="4871041" cy="3074906"/>
          </a:xfrm>
          <a:custGeom>
            <a:avLst/>
            <a:gdLst/>
            <a:ahLst/>
            <a:cxnLst/>
            <a:rect l="l" t="t" r="r" b="b"/>
            <a:pathLst>
              <a:path w="4871041" h="3074906">
                <a:moveTo>
                  <a:pt x="0" y="0"/>
                </a:moveTo>
                <a:lnTo>
                  <a:pt x="4871042" y="0"/>
                </a:lnTo>
                <a:lnTo>
                  <a:pt x="4871042" y="3074906"/>
                </a:lnTo>
                <a:lnTo>
                  <a:pt x="0" y="3074906"/>
                </a:lnTo>
                <a:lnTo>
                  <a:pt x="0" y="0"/>
                </a:lnTo>
                <a:close/>
              </a:path>
            </a:pathLst>
          </a:custGeom>
          <a:blipFill>
            <a:blip r:embed="rId2"/>
            <a:stretch>
              <a:fillRect/>
            </a:stretch>
          </a:blipFill>
        </p:spPr>
      </p:sp>
      <p:sp>
        <p:nvSpPr>
          <p:cNvPr id="19" name="TextBox 19"/>
          <p:cNvSpPr txBox="1"/>
          <p:nvPr/>
        </p:nvSpPr>
        <p:spPr>
          <a:xfrm>
            <a:off x="11178406" y="7791669"/>
            <a:ext cx="2864935" cy="344805"/>
          </a:xfrm>
          <a:prstGeom prst="rect">
            <a:avLst/>
          </a:prstGeom>
        </p:spPr>
        <p:txBody>
          <a:bodyPr lIns="0" tIns="0" rIns="0" bIns="0" rtlCol="0" anchor="t">
            <a:spAutoFit/>
          </a:bodyPr>
          <a:lstStyle/>
          <a:p>
            <a:pPr algn="l">
              <a:lnSpc>
                <a:spcPts val="2730"/>
              </a:lnSpc>
            </a:pPr>
            <a:r>
              <a:rPr lang="en-US" sz="2100">
                <a:solidFill>
                  <a:srgbClr val="FFFFFF"/>
                </a:solidFill>
                <a:latin typeface="Times New Roman" panose="02020603050405020304" pitchFamily="18" charset="0"/>
                <a:cs typeface="Times New Roman" panose="02020603050405020304" pitchFamily="18" charset="0"/>
              </a:rPr>
              <a:t>Lorna Alvarado</a:t>
            </a:r>
          </a:p>
        </p:txBody>
      </p:sp>
      <p:sp>
        <p:nvSpPr>
          <p:cNvPr id="20" name="TextBox 20"/>
          <p:cNvSpPr txBox="1"/>
          <p:nvPr/>
        </p:nvSpPr>
        <p:spPr>
          <a:xfrm>
            <a:off x="4441673" y="2033889"/>
            <a:ext cx="2612975" cy="782265"/>
          </a:xfrm>
          <a:prstGeom prst="rect">
            <a:avLst/>
          </a:prstGeom>
        </p:spPr>
        <p:txBody>
          <a:bodyPr lIns="0" tIns="0" rIns="0" bIns="0" rtlCol="0" anchor="t">
            <a:spAutoFit/>
          </a:bodyPr>
          <a:lstStyle/>
          <a:p>
            <a:pPr algn="ctr">
              <a:lnSpc>
                <a:spcPts val="6074"/>
              </a:lnSpc>
            </a:pPr>
            <a:r>
              <a:rPr lang="en-US" sz="4338">
                <a:solidFill>
                  <a:srgbClr val="000000"/>
                </a:solidFill>
                <a:latin typeface="Times New Roman" panose="02020603050405020304" pitchFamily="18" charset="0"/>
                <a:cs typeface="Times New Roman" panose="02020603050405020304" pitchFamily="18" charset="0"/>
              </a:rPr>
              <a:t>Streamlit</a:t>
            </a:r>
          </a:p>
        </p:txBody>
      </p:sp>
      <p:sp>
        <p:nvSpPr>
          <p:cNvPr id="21" name="TextBox 21"/>
          <p:cNvSpPr txBox="1"/>
          <p:nvPr/>
        </p:nvSpPr>
        <p:spPr>
          <a:xfrm>
            <a:off x="3090558" y="2786199"/>
            <a:ext cx="9100297" cy="2447290"/>
          </a:xfrm>
          <a:prstGeom prst="rect">
            <a:avLst/>
          </a:prstGeom>
        </p:spPr>
        <p:txBody>
          <a:bodyPr lIns="0" tIns="0" rIns="0" bIns="0" rtlCol="0" anchor="t">
            <a:spAutoFit/>
          </a:bodyPr>
          <a:lstStyle/>
          <a:p>
            <a:pPr algn="ctr">
              <a:lnSpc>
                <a:spcPts val="4759"/>
              </a:lnSpc>
            </a:pPr>
            <a:r>
              <a:rPr lang="en-US" sz="3399">
                <a:solidFill>
                  <a:srgbClr val="EB1E21"/>
                </a:solidFill>
                <a:latin typeface="Times New Roman" panose="02020603050405020304" pitchFamily="18" charset="0"/>
                <a:cs typeface="Times New Roman" panose="02020603050405020304" pitchFamily="18" charset="0"/>
              </a:rPr>
              <a:t> Streamlit là một công cụ mã nguồn mở giúp xây dựng ứng dụng web tương tác một cách dễ dàng bằng Python.</a:t>
            </a:r>
          </a:p>
          <a:p>
            <a:pPr algn="ctr">
              <a:lnSpc>
                <a:spcPts val="4759"/>
              </a:lnSpc>
            </a:pPr>
            <a:endParaRPr lang="en-US" sz="3399">
              <a:solidFill>
                <a:srgbClr val="EB1E21"/>
              </a:solidFill>
              <a:latin typeface="Times New Roman" panose="02020603050405020304" pitchFamily="18" charset="0"/>
              <a:cs typeface="Times New Roman" panose="02020603050405020304" pitchFamily="18" charset="0"/>
            </a:endParaRPr>
          </a:p>
        </p:txBody>
      </p:sp>
      <p:sp>
        <p:nvSpPr>
          <p:cNvPr id="22" name="TextBox 22"/>
          <p:cNvSpPr txBox="1"/>
          <p:nvPr/>
        </p:nvSpPr>
        <p:spPr>
          <a:xfrm>
            <a:off x="3791416" y="5400675"/>
            <a:ext cx="3568452"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Dễ sử dụng và học tập</a:t>
            </a:r>
          </a:p>
        </p:txBody>
      </p:sp>
      <p:sp>
        <p:nvSpPr>
          <p:cNvPr id="23" name="TextBox 23"/>
          <p:cNvSpPr txBox="1"/>
          <p:nvPr/>
        </p:nvSpPr>
        <p:spPr>
          <a:xfrm>
            <a:off x="3791416" y="5988941"/>
            <a:ext cx="3708648"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Tạo giao diện tương tác</a:t>
            </a:r>
          </a:p>
        </p:txBody>
      </p:sp>
      <p:sp>
        <p:nvSpPr>
          <p:cNvPr id="24" name="TextBox 24"/>
          <p:cNvSpPr txBox="1"/>
          <p:nvPr/>
        </p:nvSpPr>
        <p:spPr>
          <a:xfrm>
            <a:off x="3791416" y="6577207"/>
            <a:ext cx="3602682"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Triển khai nhanh chóng</a:t>
            </a:r>
          </a:p>
        </p:txBody>
      </p:sp>
      <p:sp>
        <p:nvSpPr>
          <p:cNvPr id="25" name="TextBox 25"/>
          <p:cNvSpPr txBox="1"/>
          <p:nvPr/>
        </p:nvSpPr>
        <p:spPr>
          <a:xfrm>
            <a:off x="3791416" y="7165473"/>
            <a:ext cx="3955107" cy="331091"/>
          </a:xfrm>
          <a:prstGeom prst="rect">
            <a:avLst/>
          </a:prstGeom>
        </p:spPr>
        <p:txBody>
          <a:bodyPr lIns="0" tIns="0" rIns="0" bIns="0" rtlCol="0" anchor="t">
            <a:spAutoFit/>
          </a:bodyPr>
          <a:lstStyle/>
          <a:p>
            <a:pPr marL="496606" lvl="1" indent="-248303" algn="ctr">
              <a:lnSpc>
                <a:spcPts val="2553"/>
              </a:lnSpc>
              <a:spcBef>
                <a:spcPct val="0"/>
              </a:spcBef>
              <a:buFont typeface="Arial"/>
              <a:buChar char="•"/>
            </a:pPr>
            <a:r>
              <a:rPr lang="en-US" sz="2300">
                <a:solidFill>
                  <a:srgbClr val="000000"/>
                </a:solidFill>
                <a:latin typeface="Times New Roman" panose="02020603050405020304" pitchFamily="18" charset="0"/>
                <a:cs typeface="Times New Roman" panose="02020603050405020304" pitchFamily="18" charset="0"/>
              </a:rPr>
              <a:t>Mã nguồn mở và miễn phí</a:t>
            </a:r>
          </a:p>
        </p:txBody>
      </p:sp>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1359</Words>
  <Application>Microsoft Office PowerPoint</Application>
  <PresentationFormat>Custom</PresentationFormat>
  <Paragraphs>129</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DM Sans</vt:lpstr>
      <vt:lpstr>Times New Roman</vt:lpstr>
      <vt:lpstr>Arial</vt:lpstr>
      <vt:lpstr>Kollektif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Điệp Trần</cp:lastModifiedBy>
  <cp:revision>3</cp:revision>
  <dcterms:created xsi:type="dcterms:W3CDTF">2006-08-16T00:00:00Z</dcterms:created>
  <dcterms:modified xsi:type="dcterms:W3CDTF">2024-06-01T12:37:14Z</dcterms:modified>
  <dc:identifier>DAGGKuGHqk8</dc:identifier>
</cp:coreProperties>
</file>