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9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038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6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1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8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4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3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5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4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8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1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485C-1FAA-488F-A83F-97854941B6F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19C7-F1BB-4FA9-99BE-A2A65F20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1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470507C-E188-42CE-AA86-73E166A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  <a:cs typeface="Times New Roman" panose="02020603050405020304" pitchFamily="18" charset="0"/>
              </a:rPr>
              <a:t>BÁO CÁO ĐỒ ÁN</a:t>
            </a:r>
            <a:br>
              <a:rPr lang="en-US" sz="3100" dirty="0">
                <a:solidFill>
                  <a:srgbClr val="FFFFFF"/>
                </a:solidFill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FFFFFF"/>
                </a:solidFill>
                <a:cs typeface="Times New Roman" panose="02020603050405020304" pitchFamily="18" charset="0"/>
              </a:rPr>
              <a:t>LẬP TRÌNH HỆ THỐNG VÀ VI ĐIỀU KHIỂN</a:t>
            </a:r>
            <a:endParaRPr lang="en-US" sz="31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3168817-C084-4554-8D22-7A0B8E48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TÀI: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BỊ CHỐNG TRỘM CHO PHÒNG TRỌ</a:t>
            </a:r>
          </a:p>
          <a:p>
            <a:pPr marL="0" indent="0">
              <a:buNone/>
            </a:pPr>
            <a:endParaRPr lang="vi-V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 HƯỚNG DẪN: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HIỆN:</a:t>
            </a:r>
          </a:p>
          <a:p>
            <a:pPr marL="0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16NH11C (16T1)</a:t>
            </a:r>
          </a:p>
          <a:p>
            <a:pPr marL="0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16NH11C (16T1)</a:t>
            </a:r>
          </a:p>
          <a:p>
            <a:pPr marL="0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16NH11B (15T3)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621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E8755-4B96-4AD2-94DF-E424251F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Kết quả đạt được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64D1D7-B2E4-47E6-A673-3D94E743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65870" cy="4106130"/>
          </a:xfrm>
        </p:spPr>
        <p:txBody>
          <a:bodyPr>
            <a:normAutofit/>
          </a:bodyPr>
          <a:lstStyle/>
          <a:p>
            <a:pPr lvl="0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buzzer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rung,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buzzer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 App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Tiêu đề 1">
            <a:extLst>
              <a:ext uri="{FF2B5EF4-FFF2-40B4-BE49-F238E27FC236}">
                <a16:creationId xmlns:a16="http://schemas.microsoft.com/office/drawing/2014/main" id="{E461DAFE-B125-4338-9DA4-DB4BCDBF7353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9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93CE46-E615-4C4D-836D-74ABED3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3815F5-D1FA-4E0D-A0E4-1BE9507A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79416" cy="42608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nên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hơn.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ban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vả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quãng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gian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bọn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gắng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hơn.</a:t>
            </a:r>
          </a:p>
          <a:p>
            <a:endParaRPr lang="vi-VN" dirty="0"/>
          </a:p>
          <a:p>
            <a:pPr marL="0" indent="0">
              <a:buNone/>
            </a:pPr>
            <a:r>
              <a:rPr lang="vi-VN" dirty="0"/>
              <a:t>                                                          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xin chân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ơn!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C8BDBFD3-F90D-41A4-BE52-4F1526E0FDAB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135F0D38-6792-4806-BE7C-9BEFA29F9E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2535" y="1492592"/>
            <a:ext cx="9613900" cy="3422650"/>
          </a:xfrm>
        </p:spPr>
        <p:txBody>
          <a:bodyPr>
            <a:normAutofit/>
          </a:bodyPr>
          <a:lstStyle/>
          <a:p>
            <a:pPr algn="ctr"/>
            <a:r>
              <a:rPr lang="vi-VN" sz="4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WATCHING</a:t>
            </a:r>
            <a:endParaRPr lang="en-US" sz="4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êu đề 3">
            <a:extLst>
              <a:ext uri="{FF2B5EF4-FFF2-40B4-BE49-F238E27FC236}">
                <a16:creationId xmlns:a16="http://schemas.microsoft.com/office/drawing/2014/main" id="{80A16BC7-E514-4C0D-863C-3C8BCAE80EF5}"/>
              </a:ext>
            </a:extLst>
          </p:cNvPr>
          <p:cNvSpPr txBox="1">
            <a:spLocks/>
          </p:cNvSpPr>
          <p:nvPr/>
        </p:nvSpPr>
        <p:spPr>
          <a:xfrm>
            <a:off x="10556436" y="613954"/>
            <a:ext cx="1435268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04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612F9B-AFC3-4967-9E2E-DEDAA8AE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B4149E-FE3F-47B5-9355-E6CC9623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Vấn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cần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quyết</a:t>
            </a:r>
            <a:r>
              <a:rPr lang="vi-VN" sz="3200" b="1" dirty="0"/>
              <a:t>:</a:t>
            </a:r>
            <a:endParaRPr lang="en-US" sz="3200" dirty="0"/>
          </a:p>
          <a:p>
            <a:pPr lvl="1"/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hay </a:t>
            </a:r>
            <a:r>
              <a:rPr lang="en-US" sz="2400" dirty="0" err="1"/>
              <a:t>đóng</a:t>
            </a:r>
            <a:endParaRPr lang="en-US" sz="2400" dirty="0"/>
          </a:p>
          <a:p>
            <a:pPr lvl="1"/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endParaRPr lang="en-US" sz="2400" dirty="0"/>
          </a:p>
          <a:p>
            <a:pPr lvl="1"/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endParaRPr lang="en-US" sz="2400" dirty="0"/>
          </a:p>
          <a:p>
            <a:pPr lvl="1"/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Sever</a:t>
            </a:r>
          </a:p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65C767DD-A77F-49CD-8CEC-6723215DD000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73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1E74C1-6C13-4EA4-BCB4-49C0847D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7B635F-A4A1-4CA4-BF96-FC64D7C3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30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sz="3200" b="1" dirty="0" err="1"/>
              <a:t>Giải</a:t>
            </a:r>
            <a:r>
              <a:rPr lang="vi-VN" sz="3200" b="1" dirty="0"/>
              <a:t> </a:t>
            </a:r>
            <a:r>
              <a:rPr lang="vi-VN" sz="3200" b="1" dirty="0" err="1"/>
              <a:t>pháp</a:t>
            </a:r>
            <a:r>
              <a:rPr lang="vi-VN" sz="3200" b="1" dirty="0"/>
              <a:t> </a:t>
            </a:r>
            <a:r>
              <a:rPr lang="vi-VN" sz="3200" b="1" dirty="0" err="1"/>
              <a:t>thực</a:t>
            </a:r>
            <a:r>
              <a:rPr lang="vi-VN" sz="3200" b="1" dirty="0"/>
              <a:t> </a:t>
            </a:r>
            <a:r>
              <a:rPr lang="vi-VN" sz="3200" b="1" dirty="0" err="1"/>
              <a:t>hiện</a:t>
            </a:r>
            <a:r>
              <a:rPr lang="vi-VN" sz="3200" b="1" dirty="0"/>
              <a:t>:</a:t>
            </a:r>
          </a:p>
          <a:p>
            <a:pPr lvl="0"/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</a:t>
            </a:r>
            <a:r>
              <a:rPr lang="vi-VN" dirty="0" err="1"/>
              <a:t>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sao cho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khi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mở</a:t>
            </a:r>
            <a:endParaRPr lang="vi-VN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mạch</a:t>
            </a:r>
            <a:r>
              <a:rPr lang="en-US" dirty="0"/>
              <a:t> NODEMCU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Sever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thong qua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Android</a:t>
            </a:r>
            <a:endParaRPr lang="vi-VN" dirty="0"/>
          </a:p>
          <a:p>
            <a:r>
              <a:rPr lang="vi-VN" dirty="0"/>
              <a:t>N</a:t>
            </a:r>
            <a:r>
              <a:rPr lang="en-US" dirty="0" err="1"/>
              <a:t>ếu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rung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loa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trộm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trên </a:t>
            </a:r>
            <a:r>
              <a:rPr lang="vi-VN" dirty="0" err="1"/>
              <a:t>app</a:t>
            </a:r>
            <a:r>
              <a:rPr lang="vi-VN" dirty="0"/>
              <a:t> </a:t>
            </a:r>
            <a:r>
              <a:rPr lang="vi-VN" dirty="0" err="1"/>
              <a:t>Android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 </a:t>
            </a:r>
            <a:r>
              <a:rPr lang="vi-VN" dirty="0" err="1"/>
              <a:t>button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bật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khi ở trong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ra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nhà</a:t>
            </a:r>
            <a:endParaRPr lang="en-US" dirty="0"/>
          </a:p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6C9F84DF-CF22-44A9-89DD-F61B65EB0220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5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612F9B-AFC3-4967-9E2E-DEDAA8AE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C4434FB2-CD71-42F0-8DE9-5C3607513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11576"/>
              </p:ext>
            </p:extLst>
          </p:nvPr>
        </p:nvGraphicFramePr>
        <p:xfrm>
          <a:off x="681037" y="2336800"/>
          <a:ext cx="9847626" cy="37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33">
                  <a:extLst>
                    <a:ext uri="{9D8B030D-6E8A-4147-A177-3AD203B41FA5}">
                      <a16:colId xmlns:a16="http://schemas.microsoft.com/office/drawing/2014/main" val="881146384"/>
                    </a:ext>
                  </a:extLst>
                </a:gridCol>
                <a:gridCol w="4870477">
                  <a:extLst>
                    <a:ext uri="{9D8B030D-6E8A-4147-A177-3AD203B41FA5}">
                      <a16:colId xmlns:a16="http://schemas.microsoft.com/office/drawing/2014/main" val="3849412074"/>
                    </a:ext>
                  </a:extLst>
                </a:gridCol>
                <a:gridCol w="2288054">
                  <a:extLst>
                    <a:ext uri="{9D8B030D-6E8A-4147-A177-3AD203B41FA5}">
                      <a16:colId xmlns:a16="http://schemas.microsoft.com/office/drawing/2014/main" val="3689083231"/>
                    </a:ext>
                  </a:extLst>
                </a:gridCol>
                <a:gridCol w="1901462">
                  <a:extLst>
                    <a:ext uri="{9D8B030D-6E8A-4147-A177-3AD203B41FA5}">
                      <a16:colId xmlns:a16="http://schemas.microsoft.com/office/drawing/2014/main" val="2332937150"/>
                    </a:ext>
                  </a:extLst>
                </a:gridCol>
              </a:tblGrid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STT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 công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việc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Ghi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34089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việc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mạng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wifi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gia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đình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Võ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Đức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Phong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2712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Esp8266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Server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23476"/>
                  </a:ext>
                </a:extLst>
              </a:tr>
              <a:tr h="688065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khoảng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HC-SR04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NODEMCU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Phong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78976"/>
                  </a:ext>
                </a:extLst>
              </a:tr>
              <a:tr h="688065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Kết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nối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odule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rung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với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NODEMCU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0114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Xây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dựng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Android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75078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Dựng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mô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hình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01411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tra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sửa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lỗi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vi-VN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5257"/>
                  </a:ext>
                </a:extLst>
              </a:tr>
            </a:tbl>
          </a:graphicData>
        </a:graphic>
      </p:graphicFrame>
      <p:sp>
        <p:nvSpPr>
          <p:cNvPr id="8" name="Tiêu đề 1">
            <a:extLst>
              <a:ext uri="{FF2B5EF4-FFF2-40B4-BE49-F238E27FC236}">
                <a16:creationId xmlns:a16="http://schemas.microsoft.com/office/drawing/2014/main" id="{CE228F94-7CD8-4E1D-B603-0F7B6C97F46F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7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21F4A2-3E14-4F84-AF62-02C44C7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FB552A-9D81-45AC-8396-74DDB160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250276" cy="4289011"/>
          </a:xfrm>
        </p:spPr>
        <p:txBody>
          <a:bodyPr/>
          <a:lstStyle/>
          <a:p>
            <a:pPr marL="0" indent="0">
              <a:buNone/>
            </a:pPr>
            <a:r>
              <a:rPr lang="vi-VN" sz="3200" b="1" dirty="0"/>
              <a:t>Linh </a:t>
            </a:r>
            <a:r>
              <a:rPr lang="vi-VN" sz="3200" b="1" dirty="0" err="1"/>
              <a:t>kiện</a:t>
            </a:r>
            <a:r>
              <a:rPr lang="vi-VN" sz="3200" b="1" dirty="0"/>
              <a:t> </a:t>
            </a:r>
            <a:r>
              <a:rPr lang="vi-VN" sz="3200" b="1" dirty="0" err="1"/>
              <a:t>cần</a:t>
            </a:r>
            <a:r>
              <a:rPr lang="vi-VN" sz="3200" b="1" dirty="0"/>
              <a:t> </a:t>
            </a:r>
            <a:r>
              <a:rPr lang="vi-VN" sz="3200" b="1" dirty="0" err="1"/>
              <a:t>chuẩn</a:t>
            </a:r>
            <a:r>
              <a:rPr lang="vi-VN" sz="3200" b="1" dirty="0"/>
              <a:t> </a:t>
            </a:r>
            <a:r>
              <a:rPr lang="vi-VN" sz="3200" b="1" dirty="0" err="1"/>
              <a:t>bị</a:t>
            </a:r>
            <a:r>
              <a:rPr lang="vi-VN" sz="3200" b="1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87D269DC-F757-4673-AD10-F4D6518D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31594"/>
              </p:ext>
            </p:extLst>
          </p:nvPr>
        </p:nvGraphicFramePr>
        <p:xfrm>
          <a:off x="1041010" y="3151164"/>
          <a:ext cx="8904847" cy="3123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898">
                  <a:extLst>
                    <a:ext uri="{9D8B030D-6E8A-4147-A177-3AD203B41FA5}">
                      <a16:colId xmlns:a16="http://schemas.microsoft.com/office/drawing/2014/main" val="3388816766"/>
                    </a:ext>
                  </a:extLst>
                </a:gridCol>
                <a:gridCol w="3959522">
                  <a:extLst>
                    <a:ext uri="{9D8B030D-6E8A-4147-A177-3AD203B41FA5}">
                      <a16:colId xmlns:a16="http://schemas.microsoft.com/office/drawing/2014/main" val="325433779"/>
                    </a:ext>
                  </a:extLst>
                </a:gridCol>
                <a:gridCol w="2253541">
                  <a:extLst>
                    <a:ext uri="{9D8B030D-6E8A-4147-A177-3AD203B41FA5}">
                      <a16:colId xmlns:a16="http://schemas.microsoft.com/office/drawing/2014/main" val="3172538016"/>
                    </a:ext>
                  </a:extLst>
                </a:gridCol>
                <a:gridCol w="2011886">
                  <a:extLst>
                    <a:ext uri="{9D8B030D-6E8A-4147-A177-3AD203B41FA5}">
                      <a16:colId xmlns:a16="http://schemas.microsoft.com/office/drawing/2014/main" val="3109533021"/>
                    </a:ext>
                  </a:extLst>
                </a:gridCol>
              </a:tblGrid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Tên linh kiện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Giá tiền(đ)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Tổng tiền(đ)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35655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Mạch NODEMCU ESP8266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90.000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191.000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40664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Module cảm biến rung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15.000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533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Cảm biến khoảng cách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30.000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37749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LED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82837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Loa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5.000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17302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Dây dẫn, keo, bìa cát tông,ốc vít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50.000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61155"/>
                  </a:ext>
                </a:extLst>
              </a:tr>
            </a:tbl>
          </a:graphicData>
        </a:graphic>
      </p:graphicFrame>
      <p:sp>
        <p:nvSpPr>
          <p:cNvPr id="5" name="Tiêu đề 1">
            <a:extLst>
              <a:ext uri="{FF2B5EF4-FFF2-40B4-BE49-F238E27FC236}">
                <a16:creationId xmlns:a16="http://schemas.microsoft.com/office/drawing/2014/main" id="{A796E045-ECD4-420B-ACD5-F1BE34530F7E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74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6BFC8F-528F-4FA2-B960-10425223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18A174-BB50-4E19-916F-F4D93602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87901" cy="3993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err="1"/>
              <a:t>Nguyên</a:t>
            </a:r>
            <a:r>
              <a:rPr lang="en-US" sz="3200" b="1" u="sng" dirty="0"/>
              <a:t> </a:t>
            </a:r>
            <a:r>
              <a:rPr lang="en-US" sz="3200" b="1" u="sng" dirty="0" err="1"/>
              <a:t>lý</a:t>
            </a:r>
            <a:r>
              <a:rPr lang="en-US" sz="3200" b="1" u="sng" dirty="0"/>
              <a:t> </a:t>
            </a:r>
            <a:r>
              <a:rPr lang="en-US" sz="3200" b="1" u="sng" dirty="0" err="1"/>
              <a:t>hoạt</a:t>
            </a:r>
            <a:r>
              <a:rPr lang="en-US" sz="3200" b="1" u="sng" dirty="0"/>
              <a:t> </a:t>
            </a:r>
            <a:r>
              <a:rPr lang="en-US" sz="3200" b="1" u="sng" dirty="0" err="1"/>
              <a:t>động</a:t>
            </a:r>
            <a:r>
              <a:rPr lang="en-US" sz="3200" b="1" u="sng" dirty="0"/>
              <a:t>:</a:t>
            </a:r>
            <a:endParaRPr lang="en-US" sz="3200" dirty="0"/>
          </a:p>
          <a:p>
            <a:pPr lvl="1"/>
            <a:r>
              <a:rPr lang="en-US" sz="2400" dirty="0"/>
              <a:t>B1: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esp8266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Wifi</a:t>
            </a:r>
            <a:endParaRPr lang="en-US" sz="2400" dirty="0"/>
          </a:p>
          <a:p>
            <a:pPr lvl="1"/>
            <a:r>
              <a:rPr lang="en-US" sz="2400" dirty="0"/>
              <a:t>B2: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GET request </a:t>
            </a:r>
            <a:r>
              <a:rPr lang="en-US" sz="2400" dirty="0" err="1"/>
              <a:t>từ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/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endParaRPr lang="en-US" sz="2400" dirty="0"/>
          </a:p>
          <a:p>
            <a:pPr lvl="1"/>
            <a:r>
              <a:rPr lang="en-US" sz="2400" dirty="0"/>
              <a:t>B3: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B2,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B4</a:t>
            </a:r>
          </a:p>
          <a:p>
            <a:pPr lvl="1"/>
            <a:r>
              <a:rPr lang="en-US" sz="2400" dirty="0"/>
              <a:t>B4: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rung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endParaRPr lang="en-US" sz="2400" dirty="0"/>
          </a:p>
          <a:p>
            <a:pPr lvl="1"/>
            <a:r>
              <a:rPr lang="en-US" sz="2400" dirty="0"/>
              <a:t>B5: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rung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ra </a:t>
            </a:r>
            <a:r>
              <a:rPr lang="en-US" sz="2400" dirty="0" err="1"/>
              <a:t>loa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POST request </a:t>
            </a:r>
            <a:r>
              <a:rPr lang="en-US" sz="2400" dirty="0" err="1"/>
              <a:t>lên</a:t>
            </a:r>
            <a:r>
              <a:rPr lang="en-US" sz="2400" dirty="0"/>
              <a:t> server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Android App,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B2</a:t>
            </a:r>
          </a:p>
          <a:p>
            <a:endParaRPr lang="en-US" dirty="0"/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81007770-0DD2-4D47-A38C-6804D7577866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6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9F17D5-8DDC-4F62-B628-DB50A8DC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 descr="C:\Users\Admin\Downloads\Untitled Diagram (1).png">
            <a:extLst>
              <a:ext uri="{FF2B5EF4-FFF2-40B4-BE49-F238E27FC236}">
                <a16:creationId xmlns:a16="http://schemas.microsoft.com/office/drawing/2014/main" id="{6B9A29D4-1F35-4517-8A1F-DA5C55AE78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7" y="2166425"/>
            <a:ext cx="6611815" cy="4318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CC9816B2-A8BE-4656-8E9F-22998D5F2742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11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BAFA8E-0E3F-4BE1-8746-7FA6445B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940C9129-D677-4F2B-9BB3-121BABC3D4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40" y="2373860"/>
            <a:ext cx="8211696" cy="35247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37767EAD-0871-4CB3-BDF9-BC0D2E7FF566}"/>
              </a:ext>
            </a:extLst>
          </p:cNvPr>
          <p:cNvSpPr txBox="1">
            <a:spLocks/>
          </p:cNvSpPr>
          <p:nvPr/>
        </p:nvSpPr>
        <p:spPr>
          <a:xfrm>
            <a:off x="105791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39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2B0B3-F30E-49B5-8A92-581A9F50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</a:t>
            </a:r>
            <a:r>
              <a:rPr lang="vi-V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hỗ dành sẵn cho Nội dung 3" descr="C:\Users\dell\Pictures\app.png">
            <a:extLst>
              <a:ext uri="{FF2B5EF4-FFF2-40B4-BE49-F238E27FC236}">
                <a16:creationId xmlns:a16="http://schemas.microsoft.com/office/drawing/2014/main" id="{E6AD117A-332A-47ED-AE98-EBB54890EA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09" y="2307102"/>
            <a:ext cx="2472842" cy="402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FF1F38AF-C52C-46B2-A830-EADCDE676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27" y="2307102"/>
            <a:ext cx="2472842" cy="40296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C3873585-1D12-4DDD-AF1C-D8329A3358FE}"/>
              </a:ext>
            </a:extLst>
          </p:cNvPr>
          <p:cNvSpPr txBox="1">
            <a:spLocks/>
          </p:cNvSpPr>
          <p:nvPr/>
        </p:nvSpPr>
        <p:spPr>
          <a:xfrm>
            <a:off x="10591800" y="622300"/>
            <a:ext cx="1397000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87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101</TotalTime>
  <Words>764</Words>
  <Application>Microsoft Office PowerPoint</Application>
  <PresentationFormat>Màn hình rộng</PresentationFormat>
  <Paragraphs>116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Tahoma</vt:lpstr>
      <vt:lpstr>Times New Roman</vt:lpstr>
      <vt:lpstr>Trebuchet MS</vt:lpstr>
      <vt:lpstr>Wingdings</vt:lpstr>
      <vt:lpstr>Berlin</vt:lpstr>
      <vt:lpstr>BÁO CÁO ĐỒ ÁN LẬP TRÌNH HỆ THỐNG VÀ VI ĐIỀU KHIỂN</vt:lpstr>
      <vt:lpstr>Giới thiệu đề tài</vt:lpstr>
      <vt:lpstr>Giới thiệu đề tài</vt:lpstr>
      <vt:lpstr>Phân công công việc</vt:lpstr>
      <vt:lpstr>Giới thiệu đề tài</vt:lpstr>
      <vt:lpstr>Giải pháp triển khai</vt:lpstr>
      <vt:lpstr>Sơ đồ tổng quát</vt:lpstr>
      <vt:lpstr>Sơ đồ phần cứng</vt:lpstr>
      <vt:lpstr>Giao diện app quản lý thông báo</vt:lpstr>
      <vt:lpstr>Kết quả đạt được</vt:lpstr>
      <vt:lpstr>Đánh giá hệ thống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LẬP TRÌNH HỆ THỐNG VÀ VI ĐIỀU KHIỂN</dc:title>
  <dc:creator>TO PO</dc:creator>
  <cp:lastModifiedBy>TO PO</cp:lastModifiedBy>
  <cp:revision>14</cp:revision>
  <dcterms:created xsi:type="dcterms:W3CDTF">2019-06-02T06:57:43Z</dcterms:created>
  <dcterms:modified xsi:type="dcterms:W3CDTF">2019-06-02T08:49:13Z</dcterms:modified>
</cp:coreProperties>
</file>