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7" r:id="rId2"/>
    <p:sldId id="256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3" r:id="rId11"/>
  </p:sldIdLst>
  <p:sldSz cx="15119350" cy="10691813"/>
  <p:notesSz cx="6858000" cy="9144000"/>
  <p:defaultTextStyle>
    <a:defPPr>
      <a:defRPr lang="ja-JP"/>
    </a:defPPr>
    <a:lvl1pPr marL="0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1pPr>
    <a:lvl2pPr marL="737418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2pPr>
    <a:lvl3pPr marL="1474836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3pPr>
    <a:lvl4pPr marL="2212254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4pPr>
    <a:lvl5pPr marL="2949672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5pPr>
    <a:lvl6pPr marL="3687089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6pPr>
    <a:lvl7pPr marL="4424507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7pPr>
    <a:lvl8pPr marL="5161925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8pPr>
    <a:lvl9pPr marL="5899343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F18"/>
    <a:srgbClr val="8B517F"/>
    <a:srgbClr val="1321FF"/>
    <a:srgbClr val="35E0DB"/>
    <a:srgbClr val="145856"/>
    <a:srgbClr val="3FD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52" d="100"/>
          <a:sy n="52" d="100"/>
        </p:scale>
        <p:origin x="144" y="39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50F7B-7999-EF45-8213-4EF30315FC10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29AC7-189F-3E4C-B9A3-365C45BCF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1pPr>
    <a:lvl2pPr marL="737418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2pPr>
    <a:lvl3pPr marL="1474836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3pPr>
    <a:lvl4pPr marL="2212254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4pPr>
    <a:lvl5pPr marL="2949672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5pPr>
    <a:lvl6pPr marL="3687089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6pPr>
    <a:lvl7pPr marL="4424507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7pPr>
    <a:lvl8pPr marL="5161925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8pPr>
    <a:lvl9pPr marL="5899343" algn="l" defTabSz="1474836" rtl="0" eaLnBrk="1" latinLnBrk="0" hangingPunct="1">
      <a:defRPr kumimoji="1" sz="1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699A-50AC-B24D-8A27-A81C52E45167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DFE4-6FCA-6249-879C-2EB42B2B8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4445963"/>
            <a:ext cx="15119350" cy="212063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14255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9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画像</a:t>
            </a:r>
            <a:r>
              <a:rPr lang="ja-JP" altLang="en-US" sz="89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から音を創生</a:t>
            </a:r>
            <a:r>
              <a:rPr lang="ja-JP" altLang="en-US" sz="89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する</a:t>
            </a:r>
            <a:r>
              <a:rPr lang="ja-JP" altLang="en-US" sz="89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アル</a:t>
            </a:r>
            <a:endParaRPr lang="ja-JP" altLang="en-US" sz="8900" dirty="0"/>
          </a:p>
        </p:txBody>
      </p:sp>
    </p:spTree>
    <p:extLst>
      <p:ext uri="{BB962C8B-B14F-4D97-AF65-F5344CB8AC3E}">
        <p14:creationId xmlns:p14="http://schemas.microsoft.com/office/powerpoint/2010/main" val="17628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84855" y="1589556"/>
            <a:ext cx="6430589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900" b="1" dirty="0" smtClean="0">
                <a:latin typeface="MigMix 1M" charset="-128"/>
                <a:ea typeface="MigMix 1M" charset="-128"/>
                <a:cs typeface="MigMix 1M" charset="-128"/>
              </a:rPr>
              <a:t>画素値　　　　音階</a:t>
            </a:r>
            <a:endParaRPr lang="en-US" altLang="ja-JP" sz="2900" b="1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0〜31</a:t>
            </a:r>
            <a:r>
              <a:rPr lang="en-US" altLang="ja-JP" sz="2900" dirty="0">
                <a:latin typeface="MigMix 1M" charset="-128"/>
                <a:ea typeface="MigMix 1M" charset="-128"/>
                <a:cs typeface="MigMix 1M" charset="-128"/>
              </a:rPr>
              <a:t> 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    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C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261.63Hz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のド）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32〜63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　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D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293.66Hz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のレ）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64〜95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　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E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329.63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のミ）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96〜127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</a:t>
            </a:r>
            <a:r>
              <a:rPr lang="en-US" altLang="ja-JP" sz="2900" dirty="0">
                <a:latin typeface="MigMix 1M" charset="-128"/>
                <a:ea typeface="MigMix 1M" charset="-128"/>
                <a:cs typeface="MigMix 1M" charset="-128"/>
              </a:rPr>
              <a:t> 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F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349.23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のﾌｧ）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128〜159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G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392.00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のソ）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160〜191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A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440.00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のラ）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192〜223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B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493.88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のシ）</a:t>
            </a:r>
            <a:endParaRPr lang="en-US" altLang="ja-JP" sz="2900" dirty="0" smtClean="0"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224〜255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　→　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C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↑（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523.25</a:t>
            </a:r>
            <a:r>
              <a:rPr lang="en-US" altLang="ja-JP" sz="2900" dirty="0" smtClean="0">
                <a:latin typeface="MigMix 1M" charset="-128"/>
                <a:ea typeface="MigMix 1M" charset="-128"/>
                <a:cs typeface="MigMix 1M" charset="-128"/>
              </a:rPr>
              <a:t>Hz</a:t>
            </a:r>
            <a:r>
              <a:rPr lang="ja-JP" altLang="en-US" sz="2900" dirty="0" smtClean="0">
                <a:latin typeface="MigMix 1M" charset="-128"/>
                <a:ea typeface="MigMix 1M" charset="-128"/>
                <a:cs typeface="MigMix 1M" charset="-128"/>
              </a:rPr>
              <a:t>のド</a:t>
            </a:r>
            <a:r>
              <a:rPr lang="ja-JP" altLang="en-US" sz="3200" dirty="0" smtClean="0">
                <a:latin typeface="MigMix 1M" charset="-128"/>
                <a:ea typeface="MigMix 1M" charset="-128"/>
                <a:cs typeface="MigMix 1M" charset="-128"/>
              </a:rPr>
              <a:t>）</a:t>
            </a:r>
            <a:endParaRPr lang="en-US" altLang="ja-JP" sz="3200" dirty="0" smtClean="0">
              <a:latin typeface="MigMix 1M" charset="-128"/>
              <a:ea typeface="MigMix 1M" charset="-128"/>
              <a:cs typeface="MigMix 1M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0075" y="6653992"/>
            <a:ext cx="2552551" cy="2585323"/>
          </a:xfrm>
          <a:prstGeom prst="rect">
            <a:avLst/>
          </a:prstGeom>
          <a:solidFill>
            <a:srgbClr val="8B517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0AFF18"/>
                </a:solidFill>
                <a:latin typeface="MigMix 1M" charset="-128"/>
                <a:ea typeface="MigMix 1M" charset="-128"/>
                <a:cs typeface="MigMix 1M" charset="-128"/>
              </a:rPr>
              <a:t>G:66</a:t>
            </a:r>
          </a:p>
          <a:p>
            <a:pPr algn="ctr"/>
            <a:r>
              <a:rPr kumimoji="1" lang="en-US" altLang="ja-JP" sz="5400" dirty="0" smtClean="0">
                <a:solidFill>
                  <a:srgbClr val="1321FF"/>
                </a:solidFill>
                <a:latin typeface="MigMix 1M" charset="-128"/>
                <a:ea typeface="MigMix 1M" charset="-128"/>
                <a:cs typeface="MigMix 1M" charset="-128"/>
              </a:rPr>
              <a:t>B</a:t>
            </a:r>
            <a:r>
              <a:rPr lang="en-US" altLang="ja-JP" sz="5400" dirty="0" smtClean="0">
                <a:solidFill>
                  <a:srgbClr val="1321FF"/>
                </a:solidFill>
                <a:latin typeface="MigMix 1M" charset="-128"/>
                <a:ea typeface="MigMix 1M" charset="-128"/>
                <a:cs typeface="MigMix 1M" charset="-128"/>
              </a:rPr>
              <a:t>:104</a:t>
            </a:r>
            <a:endParaRPr kumimoji="1" lang="en-US" altLang="ja-JP" sz="5400" dirty="0" smtClean="0">
              <a:solidFill>
                <a:srgbClr val="1321FF"/>
              </a:solidFill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  <a:latin typeface="MigMix 1M" charset="-128"/>
                <a:ea typeface="MigMix 1M" charset="-128"/>
                <a:cs typeface="MigMix 1M" charset="-128"/>
              </a:rPr>
              <a:t>R</a:t>
            </a:r>
            <a:r>
              <a:rPr lang="en-US" altLang="ja-JP" sz="5400" dirty="0" smtClean="0">
                <a:solidFill>
                  <a:srgbClr val="FF0000"/>
                </a:solidFill>
                <a:latin typeface="MigMix 1M" charset="-128"/>
                <a:ea typeface="MigMix 1M" charset="-128"/>
                <a:cs typeface="MigMix 1M" charset="-128"/>
              </a:rPr>
              <a:t>:130 </a:t>
            </a:r>
            <a:endParaRPr kumimoji="1" lang="ja-JP" altLang="en-US" sz="5400" dirty="0">
              <a:solidFill>
                <a:srgbClr val="FF0000"/>
              </a:solidFill>
              <a:latin typeface="MigMix 1M" charset="-128"/>
              <a:ea typeface="MigMix 1M" charset="-128"/>
              <a:cs typeface="MigMix 1M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07675" y="6653991"/>
            <a:ext cx="2570206" cy="2585323"/>
          </a:xfrm>
          <a:prstGeom prst="rect">
            <a:avLst/>
          </a:prstGeom>
          <a:solidFill>
            <a:srgbClr val="8B517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rgbClr val="0AFF18"/>
                </a:solidFill>
                <a:latin typeface="MigMix 1M" charset="-128"/>
                <a:ea typeface="MigMix 1M" charset="-128"/>
                <a:cs typeface="MigMix 1M" charset="-128"/>
              </a:rPr>
              <a:t>ミ</a:t>
            </a:r>
            <a:endParaRPr kumimoji="1" lang="en-US" altLang="ja-JP" sz="5400" dirty="0" smtClean="0">
              <a:solidFill>
                <a:srgbClr val="0AFF18"/>
              </a:solidFill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ja-JP" altLang="en-US" sz="5400" dirty="0" smtClean="0">
                <a:solidFill>
                  <a:srgbClr val="1321FF"/>
                </a:solidFill>
                <a:latin typeface="MigMix 1M" charset="-128"/>
                <a:ea typeface="MigMix 1M" charset="-128"/>
                <a:cs typeface="MigMix 1M" charset="-128"/>
              </a:rPr>
              <a:t>ファ</a:t>
            </a:r>
            <a:endParaRPr kumimoji="1" lang="en-US" altLang="ja-JP" sz="5400" dirty="0" smtClean="0">
              <a:solidFill>
                <a:srgbClr val="1321FF"/>
              </a:solidFill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lang="ja-JP" altLang="en-US" sz="5400" dirty="0" smtClean="0">
                <a:solidFill>
                  <a:srgbClr val="FF0000"/>
                </a:solidFill>
                <a:latin typeface="MigMix 1M" charset="-128"/>
                <a:ea typeface="MigMix 1M" charset="-128"/>
                <a:cs typeface="MigMix 1M" charset="-128"/>
              </a:rPr>
              <a:t>ソ</a:t>
            </a:r>
            <a:endParaRPr kumimoji="1" lang="ja-JP" altLang="en-US" sz="5400" dirty="0">
              <a:solidFill>
                <a:srgbClr val="FF0000"/>
              </a:solidFill>
              <a:latin typeface="MigMix 1M" charset="-128"/>
              <a:ea typeface="MigMix 1M" charset="-128"/>
              <a:cs typeface="MigMix 1M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682313" y="7519716"/>
            <a:ext cx="1235675" cy="8538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031891" y="3880022"/>
            <a:ext cx="68456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各画素値に音階に</a:t>
            </a: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割り当てる</a:t>
            </a:r>
            <a:endParaRPr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/>
            <a:r>
              <a:rPr kumimoji="1"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↓</a:t>
            </a:r>
            <a:endParaRPr kumimoji="1"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/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画像の全ピクセルで行う</a:t>
            </a:r>
            <a:endParaRPr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/>
            <a:r>
              <a:rPr kumimoji="1"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↓</a:t>
            </a:r>
            <a:endParaRPr kumimoji="1"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/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音（</a:t>
            </a:r>
            <a:r>
              <a:rPr lang="en-US" altLang="ja-JP" sz="3900" dirty="0">
                <a:latin typeface="MS PMincho" charset="-128"/>
                <a:ea typeface="MS PMincho" charset="-128"/>
                <a:cs typeface="MS PMincho" charset="-128"/>
              </a:rPr>
              <a:t>.</a:t>
            </a:r>
            <a:r>
              <a:rPr lang="en-US" altLang="ja-JP" sz="3900" dirty="0" smtClean="0">
                <a:latin typeface="MS PMincho" charset="-128"/>
                <a:ea typeface="MS PMincho" charset="-128"/>
                <a:cs typeface="MS PMincho" charset="-128"/>
              </a:rPr>
              <a:t>wav</a:t>
            </a: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）で出力</a:t>
            </a:r>
            <a:endParaRPr kumimoji="1" lang="ja-JP" altLang="en-US" sz="3900" dirty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8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4362221"/>
            <a:ext cx="15119350" cy="212063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14255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9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ゴリズムに関する基礎研究</a:t>
            </a:r>
            <a:endParaRPr lang="ja-JP" altLang="en-US" sz="89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78296" y="6877879"/>
            <a:ext cx="150677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000" dirty="0" smtClean="0">
                <a:latin typeface="MS PMincho" charset="-128"/>
                <a:ea typeface="MS PMincho" charset="-128"/>
                <a:cs typeface="MS PMincho" charset="-128"/>
              </a:rPr>
              <a:t>東海大学大学院</a:t>
            </a:r>
            <a:r>
              <a:rPr lang="en-US" altLang="ja-JP" sz="5000" dirty="0" smtClean="0">
                <a:latin typeface="MS PMincho" charset="-128"/>
                <a:ea typeface="MS PMincho" charset="-128"/>
                <a:cs typeface="MS PMincho" charset="-128"/>
              </a:rPr>
              <a:t> </a:t>
            </a:r>
            <a:r>
              <a:rPr lang="ja-JP" altLang="en-US" sz="5000" dirty="0" smtClean="0">
                <a:latin typeface="MS PMincho" charset="-128"/>
                <a:ea typeface="MS PMincho" charset="-128"/>
                <a:cs typeface="MS PMincho" charset="-128"/>
              </a:rPr>
              <a:t>工学研究科</a:t>
            </a:r>
            <a:r>
              <a:rPr lang="en-US" altLang="ja-JP" sz="5000" dirty="0" smtClean="0">
                <a:latin typeface="MS PMincho" charset="-128"/>
                <a:ea typeface="MS PMincho" charset="-128"/>
                <a:cs typeface="MS PMincho" charset="-128"/>
              </a:rPr>
              <a:t> </a:t>
            </a:r>
            <a:r>
              <a:rPr lang="ja-JP" altLang="en-US" sz="5000" dirty="0" smtClean="0">
                <a:latin typeface="MS PMincho" charset="-128"/>
                <a:ea typeface="MS PMincho" charset="-128"/>
                <a:cs typeface="MS PMincho" charset="-128"/>
              </a:rPr>
              <a:t>機械工学専攻</a:t>
            </a:r>
            <a:endParaRPr lang="en-US" altLang="ja-JP" sz="5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r"/>
            <a:r>
              <a:rPr lang="en-US" altLang="ja-JP" sz="5000" dirty="0" smtClean="0">
                <a:latin typeface="MS PMincho" charset="-128"/>
                <a:ea typeface="MS PMincho" charset="-128"/>
                <a:cs typeface="MS PMincho" charset="-128"/>
              </a:rPr>
              <a:t> </a:t>
            </a:r>
            <a:r>
              <a:rPr lang="ja-JP" altLang="en-US" sz="5000" dirty="0" smtClean="0">
                <a:latin typeface="MS PMincho" charset="-128"/>
                <a:ea typeface="MS PMincho" charset="-128"/>
                <a:cs typeface="MS PMincho" charset="-128"/>
              </a:rPr>
              <a:t>田中研究室</a:t>
            </a:r>
            <a:endParaRPr lang="en-US" altLang="ja-JP" sz="5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r"/>
            <a:endParaRPr lang="en-US" altLang="ja-JP" sz="5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r"/>
            <a:r>
              <a:rPr lang="ja-JP" altLang="en-US" sz="5000" dirty="0" smtClean="0">
                <a:latin typeface="MS PMincho" charset="-128"/>
                <a:ea typeface="MS PMincho" charset="-128"/>
                <a:cs typeface="MS PMincho" charset="-128"/>
              </a:rPr>
              <a:t>山口翔太　田中真</a:t>
            </a:r>
            <a:endParaRPr kumimoji="1" lang="ja-JP" altLang="en-US" sz="5000" dirty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76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"/>
            <a:ext cx="15119350" cy="10691813"/>
          </a:xfrm>
          <a:ln w="76200">
            <a:solidFill>
              <a:srgbClr val="35E0DB"/>
            </a:solidFill>
          </a:ln>
        </p:spPr>
        <p:txBody>
          <a:bodyPr>
            <a:noAutofit/>
          </a:bodyPr>
          <a:lstStyle/>
          <a:p>
            <a:pPr algn="ctr"/>
            <a:r>
              <a:rPr lang="ja-JP" altLang="en-US" sz="6500" dirty="0" smtClean="0">
                <a:latin typeface="MigMix 1M" charset="-128"/>
                <a:ea typeface="MigMix 1M" charset="-128"/>
                <a:cs typeface="MigMix 1M" charset="-128"/>
              </a:rPr>
              <a:t>もっと生活に</a:t>
            </a:r>
            <a:r>
              <a:rPr lang="ja-JP" altLang="en-US" sz="6500" dirty="0" smtClean="0">
                <a:solidFill>
                  <a:srgbClr val="35E0DB"/>
                </a:solidFill>
                <a:latin typeface="MigMix 1M" charset="-128"/>
                <a:ea typeface="MigMix 1M" charset="-128"/>
                <a:cs typeface="MigMix 1M" charset="-128"/>
              </a:rPr>
              <a:t>音楽</a:t>
            </a:r>
            <a:r>
              <a:rPr lang="ja-JP" altLang="en-US" sz="6500" dirty="0" smtClean="0">
                <a:latin typeface="MigMix 1M" charset="-128"/>
                <a:ea typeface="MigMix 1M" charset="-128"/>
                <a:cs typeface="MigMix 1M" charset="-128"/>
              </a:rPr>
              <a:t>のある世界にしたい！</a:t>
            </a:r>
            <a:r>
              <a:rPr lang="en-US" altLang="ja-JP" sz="6500" dirty="0" smtClean="0">
                <a:latin typeface="MigMix 1M" charset="-128"/>
                <a:ea typeface="MigMix 1M" charset="-128"/>
                <a:cs typeface="MigMix 1M" charset="-128"/>
              </a:rPr>
              <a:t/>
            </a:r>
            <a:br>
              <a:rPr lang="en-US" altLang="ja-JP" sz="6500" dirty="0" smtClean="0">
                <a:latin typeface="MigMix 1M" charset="-128"/>
                <a:ea typeface="MigMix 1M" charset="-128"/>
                <a:cs typeface="MigMix 1M" charset="-128"/>
              </a:rPr>
            </a:br>
            <a:r>
              <a:rPr lang="en-US" altLang="ja-JP" sz="6500" dirty="0">
                <a:latin typeface="MigMix 1M" charset="-128"/>
                <a:ea typeface="MigMix 1M" charset="-128"/>
                <a:cs typeface="MigMix 1M" charset="-128"/>
              </a:rPr>
              <a:t/>
            </a:r>
            <a:br>
              <a:rPr lang="en-US" altLang="ja-JP" sz="6500" dirty="0">
                <a:latin typeface="MigMix 1M" charset="-128"/>
                <a:ea typeface="MigMix 1M" charset="-128"/>
                <a:cs typeface="MigMix 1M" charset="-128"/>
              </a:rPr>
            </a:br>
            <a:r>
              <a:rPr lang="ja-JP" altLang="en-US" sz="6500" dirty="0" smtClean="0">
                <a:latin typeface="MigMix 1M" charset="-128"/>
                <a:ea typeface="MigMix 1M" charset="-128"/>
                <a:cs typeface="MigMix 1M" charset="-128"/>
              </a:rPr>
              <a:t>思い出に</a:t>
            </a:r>
            <a:r>
              <a:rPr lang="ja-JP" altLang="en-US" sz="6500" dirty="0" smtClean="0">
                <a:solidFill>
                  <a:srgbClr val="35E0DB"/>
                </a:solidFill>
                <a:latin typeface="MigMix 1M" charset="-128"/>
                <a:ea typeface="MigMix 1M" charset="-128"/>
                <a:cs typeface="MigMix 1M" charset="-128"/>
              </a:rPr>
              <a:t>”音”</a:t>
            </a:r>
            <a:r>
              <a:rPr lang="ja-JP" altLang="en-US" sz="6500" dirty="0" smtClean="0">
                <a:latin typeface="MigMix 1M" charset="-128"/>
                <a:ea typeface="MigMix 1M" charset="-128"/>
                <a:cs typeface="MigMix 1M" charset="-128"/>
              </a:rPr>
              <a:t>を付けられたら</a:t>
            </a:r>
            <a:r>
              <a:rPr lang="en-US" altLang="ja-JP" sz="6500" dirty="0" smtClean="0">
                <a:latin typeface="MigMix 1M" charset="-128"/>
                <a:ea typeface="MigMix 1M" charset="-128"/>
                <a:cs typeface="MigMix 1M" charset="-128"/>
              </a:rPr>
              <a:t/>
            </a:r>
            <a:br>
              <a:rPr lang="en-US" altLang="ja-JP" sz="6500" dirty="0" smtClean="0">
                <a:latin typeface="MigMix 1M" charset="-128"/>
                <a:ea typeface="MigMix 1M" charset="-128"/>
                <a:cs typeface="MigMix 1M" charset="-128"/>
              </a:rPr>
            </a:br>
            <a:r>
              <a:rPr lang="ja-JP" altLang="en-US" sz="6500" dirty="0" smtClean="0">
                <a:latin typeface="MigMix 1M" charset="-128"/>
                <a:ea typeface="MigMix 1M" charset="-128"/>
                <a:cs typeface="MigMix 1M" charset="-128"/>
              </a:rPr>
              <a:t>もっと魅力が増すかもしれない！</a:t>
            </a:r>
            <a:endParaRPr kumimoji="1" lang="ja-JP" altLang="en-US" sz="6500" dirty="0">
              <a:latin typeface="MigMix 1M" charset="-128"/>
              <a:ea typeface="MigMix 1M" charset="-128"/>
              <a:cs typeface="MigMix 1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8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608" y="422938"/>
            <a:ext cx="14826742" cy="2066590"/>
          </a:xfrm>
        </p:spPr>
        <p:txBody>
          <a:bodyPr>
            <a:normAutofit/>
          </a:bodyPr>
          <a:lstStyle/>
          <a:p>
            <a:r>
              <a:rPr kumimoji="1" lang="ja-JP" altLang="en-US" sz="6300" b="1" dirty="0" smtClean="0"/>
              <a:t>画像で音が生み出せたら何ができるの？</a:t>
            </a:r>
            <a:endParaRPr kumimoji="1" lang="ja-JP" altLang="en-US" sz="63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2608" y="2489528"/>
            <a:ext cx="14281977" cy="6783857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defTabSz="914400">
              <a:lnSpc>
                <a:spcPct val="150000"/>
              </a:lnSpc>
              <a:spcBef>
                <a:spcPts val="1200"/>
              </a:spcBef>
              <a:buNone/>
            </a:pPr>
            <a:r>
              <a:rPr kumimoji="1"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・</a:t>
            </a:r>
            <a:r>
              <a:rPr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創作</a:t>
            </a:r>
            <a:r>
              <a:rPr lang="ja-JP" altLang="en-US" sz="5400" dirty="0">
                <a:latin typeface="MS PMincho" charset="-128"/>
                <a:ea typeface="MS PMincho" charset="-128"/>
                <a:cs typeface="MS PMincho" charset="-128"/>
              </a:rPr>
              <a:t>の相互発信の機会が増える</a:t>
            </a:r>
            <a:r>
              <a:rPr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？</a:t>
            </a:r>
            <a:endParaRPr lang="en-US" altLang="ja-JP" sz="54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0" indent="0" defTabSz="91440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kumimoji="1"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・画像を音で記憶、記録できる？</a:t>
            </a:r>
            <a:endParaRPr lang="en-US" altLang="ja-JP" sz="54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0" indent="0" defTabSz="91440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kumimoji="1"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・</a:t>
            </a:r>
            <a:r>
              <a:rPr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画像の変化を音で示せる？</a:t>
            </a:r>
            <a:endParaRPr lang="en-US" altLang="ja-JP" sz="54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0" indent="0" defTabSz="91440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・新感覚のゲームやアプリケーションが生まれる？</a:t>
            </a:r>
            <a:endParaRPr lang="en-US" altLang="ja-JP" sz="54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0" indent="0" defTabSz="914400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kumimoji="1" lang="ja-JP" altLang="en-US" sz="5400" dirty="0" smtClean="0">
                <a:latin typeface="MS PMincho" charset="-128"/>
                <a:ea typeface="MS PMincho" charset="-128"/>
                <a:cs typeface="MS PMincho" charset="-128"/>
              </a:rPr>
              <a:t>・逆に画像に音を加えて変化を与えられる？</a:t>
            </a:r>
            <a:endParaRPr kumimoji="1" lang="en-US" altLang="ja-JP" sz="54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0" indent="0" defTabSz="914400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547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開発環境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9456" y="2846200"/>
            <a:ext cx="13040439" cy="6956168"/>
          </a:xfrm>
        </p:spPr>
        <p:txBody>
          <a:bodyPr>
            <a:normAutofit fontScale="92500" lnSpcReduction="10000"/>
          </a:bodyPr>
          <a:lstStyle/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ja-JP" altLang="en-US" sz="6100" b="1" dirty="0" smtClean="0"/>
              <a:t>・</a:t>
            </a:r>
            <a:r>
              <a:rPr lang="en-US" altLang="ja-JP" sz="6100" b="1" dirty="0" smtClean="0"/>
              <a:t>OS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acOS</a:t>
            </a:r>
            <a:r>
              <a:rPr kumimoji="1" lang="en-US" altLang="ja-JP" dirty="0" smtClean="0"/>
              <a:t> Sierra 10.12.6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kumimoji="1" lang="en-US" altLang="ja-JP" dirty="0" smtClean="0"/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ja-JP" altLang="en-US" sz="6100" b="1" dirty="0" smtClean="0"/>
              <a:t>・ライブラリー</a:t>
            </a:r>
            <a:endParaRPr lang="en-US" altLang="ja-JP" sz="6100" b="1" dirty="0" smtClean="0"/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Python3.6.1</a:t>
            </a:r>
            <a:endParaRPr lang="en-US" altLang="ja-JP" dirty="0"/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smtClean="0"/>
              <a:t>O</a:t>
            </a:r>
            <a:r>
              <a:rPr kumimoji="1" lang="en-US" altLang="ja-JP" dirty="0" smtClean="0"/>
              <a:t>penCV3.1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en-US" altLang="ja-JP" dirty="0" smtClean="0"/>
              <a:t>Numpy1.12.1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Scipy0.19.1</a:t>
            </a:r>
            <a:endParaRPr lang="en-US" altLang="ja-JP" dirty="0"/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Matplotlib</a:t>
            </a:r>
            <a:r>
              <a:rPr lang="en-US" altLang="ja-JP" dirty="0" smtClean="0"/>
              <a:t> stable </a:t>
            </a:r>
            <a:r>
              <a:rPr lang="en-US" altLang="ja-JP" dirty="0"/>
              <a:t>2.0.2 (bottled)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wave</a:t>
            </a:r>
          </a:p>
        </p:txBody>
      </p:sp>
    </p:spTree>
    <p:extLst>
      <p:ext uri="{BB962C8B-B14F-4D97-AF65-F5344CB8AC3E}">
        <p14:creationId xmlns:p14="http://schemas.microsoft.com/office/powerpoint/2010/main" val="18409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70460"/>
            <a:ext cx="15119350" cy="20665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5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画像からはどんな情報が引き出せる？</a:t>
            </a:r>
            <a:endParaRPr kumimoji="1" lang="ja-JP" altLang="en-US" sz="65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39455" y="3084739"/>
            <a:ext cx="13040439" cy="6783857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600" b="1" dirty="0" smtClean="0"/>
              <a:t>・ピクセルデータ（色情報）</a:t>
            </a:r>
            <a:endParaRPr lang="en-US" altLang="ja-JP" sz="6600" b="1" dirty="0" smtClean="0"/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MS PMincho" charset="-128"/>
                <a:ea typeface="MS PMincho" charset="-128"/>
                <a:cs typeface="MS PMincho" charset="-128"/>
              </a:rPr>
              <a:t>	</a:t>
            </a:r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・</a:t>
            </a:r>
            <a:r>
              <a:rPr lang="en-US" altLang="ja-JP" dirty="0" smtClean="0">
                <a:latin typeface="MS PMincho" charset="-128"/>
                <a:ea typeface="MS PMincho" charset="-128"/>
                <a:cs typeface="MS PMincho" charset="-128"/>
              </a:rPr>
              <a:t>BGR</a:t>
            </a:r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（赤、青、緑）、</a:t>
            </a:r>
            <a:r>
              <a:rPr lang="en-US" altLang="ja-JP" dirty="0" smtClean="0">
                <a:latin typeface="MS PMincho" charset="-128"/>
                <a:ea typeface="MS PMincho" charset="-128"/>
                <a:cs typeface="MS PMincho" charset="-128"/>
              </a:rPr>
              <a:t>HSV</a:t>
            </a:r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（色相、彩度、明度）</a:t>
            </a:r>
            <a:endParaRPr lang="en-US" altLang="ja-JP" dirty="0">
              <a:latin typeface="MS PMincho" charset="-128"/>
              <a:ea typeface="MS PMincho" charset="-128"/>
              <a:cs typeface="MS PMincho" charset="-128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MS PMincho" charset="-128"/>
                <a:ea typeface="MS PMincho" charset="-128"/>
                <a:cs typeface="MS PMincho" charset="-128"/>
              </a:rPr>
              <a:t>	</a:t>
            </a:r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・ドミナントカラー</a:t>
            </a:r>
            <a:endParaRPr lang="en-US" altLang="ja-JP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0" b="1" dirty="0" smtClean="0"/>
              <a:t>・写っているモノの情報</a:t>
            </a:r>
            <a:endParaRPr lang="en-US" altLang="ja-JP" b="1" dirty="0" smtClean="0"/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ja-JP" sz="4300" dirty="0" smtClean="0">
                <a:latin typeface="MS PMincho" charset="-128"/>
                <a:ea typeface="MS PMincho" charset="-128"/>
                <a:cs typeface="MS PMincho" charset="-128"/>
              </a:rPr>
              <a:t>	</a:t>
            </a:r>
            <a:r>
              <a:rPr lang="ja-JP" altLang="en-US" sz="4300" dirty="0" smtClean="0">
                <a:latin typeface="MS PMincho" charset="-128"/>
                <a:ea typeface="MS PMincho" charset="-128"/>
                <a:cs typeface="MS PMincho" charset="-128"/>
              </a:rPr>
              <a:t>・モノ</a:t>
            </a:r>
            <a:r>
              <a:rPr lang="ja-JP" altLang="en-US" sz="4300" dirty="0">
                <a:latin typeface="MS PMincho" charset="-128"/>
                <a:ea typeface="MS PMincho" charset="-128"/>
                <a:cs typeface="MS PMincho" charset="-128"/>
              </a:rPr>
              <a:t>の形状</a:t>
            </a:r>
            <a:endParaRPr lang="en-US" altLang="ja-JP" sz="43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ja-JP" sz="4300" dirty="0" smtClean="0">
                <a:latin typeface="MS PMincho" charset="-128"/>
                <a:ea typeface="MS PMincho" charset="-128"/>
                <a:cs typeface="MS PMincho" charset="-128"/>
              </a:rPr>
              <a:t>	</a:t>
            </a:r>
            <a:r>
              <a:rPr lang="ja-JP" altLang="en-US" sz="4300" dirty="0" smtClean="0">
                <a:latin typeface="MS PMincho" charset="-128"/>
                <a:ea typeface="MS PMincho" charset="-128"/>
                <a:cs typeface="MS PMincho" charset="-128"/>
              </a:rPr>
              <a:t>・人物の表情</a:t>
            </a:r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　</a:t>
            </a:r>
            <a:endParaRPr lang="en-US" altLang="ja-JP" dirty="0">
              <a:latin typeface="MS PMincho" charset="-128"/>
              <a:ea typeface="MS PMincho" charset="-128"/>
              <a:cs typeface="MS PMincho" charset="-128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0" b="1" dirty="0" smtClean="0"/>
              <a:t>・画像の周波数</a:t>
            </a:r>
            <a:endParaRPr lang="en-US" altLang="ja-JP" sz="6000" b="1" dirty="0" smtClean="0"/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ja-JP" dirty="0"/>
              <a:t>	</a:t>
            </a:r>
            <a:r>
              <a:rPr lang="ja-JP" altLang="en-US" sz="4400" dirty="0" smtClean="0">
                <a:latin typeface="MS PMincho" charset="-128"/>
                <a:ea typeface="MS PMincho" charset="-128"/>
                <a:cs typeface="MS PMincho" charset="-128"/>
              </a:rPr>
              <a:t>・</a:t>
            </a:r>
            <a:r>
              <a:rPr kumimoji="1"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二次元フーリエ変換のパワースペクトル</a:t>
            </a:r>
            <a:endParaRPr kumimoji="1" lang="en-US" altLang="ja-JP" dirty="0" smtClean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8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9690" y="345954"/>
            <a:ext cx="13040439" cy="2066590"/>
          </a:xfrm>
        </p:spPr>
        <p:txBody>
          <a:bodyPr>
            <a:normAutofit/>
          </a:bodyPr>
          <a:lstStyle/>
          <a:p>
            <a:r>
              <a:rPr lang="ja-JP" altLang="en-US" sz="6500" b="1" dirty="0" smtClean="0"/>
              <a:t>ヒストグラムの波形を音にする</a:t>
            </a:r>
            <a:endParaRPr kumimoji="1" lang="ja-JP" altLang="en-US" sz="65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36" y="2857648"/>
            <a:ext cx="3495968" cy="3495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42" y="2412544"/>
            <a:ext cx="5852160" cy="43891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36" y="6784864"/>
            <a:ext cx="3495968" cy="349596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42" y="6338288"/>
            <a:ext cx="5852160" cy="438912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439968" y="2011680"/>
            <a:ext cx="288950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・資料</a:t>
            </a:r>
            <a:r>
              <a:rPr kumimoji="1" lang="ja-JP" altLang="en-US" smtClean="0"/>
              <a:t>の画像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83822" y="2011680"/>
            <a:ext cx="3887600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mtClean="0"/>
              <a:t>明暗のヒストグラム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321737"/>
            <a:ext cx="5852160" cy="438912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47855"/>
            <a:ext cx="5852160" cy="438912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815584" y="3603492"/>
            <a:ext cx="9303766" cy="539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画像のヒストグラムの数値データを得る</a:t>
            </a:r>
            <a:endParaRPr kumimoji="1"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↓</a:t>
            </a:r>
            <a:endParaRPr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指定の時間の間、音を鳴らせるように</a:t>
            </a:r>
            <a:endParaRPr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データを連結する</a:t>
            </a:r>
            <a:endParaRPr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↓</a:t>
            </a:r>
            <a:endParaRPr lang="en-US" altLang="ja-JP" sz="39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音（</a:t>
            </a:r>
            <a:r>
              <a:rPr lang="en-US" altLang="ja-JP" sz="3900" dirty="0" smtClean="0">
                <a:latin typeface="MS PMincho" charset="-128"/>
                <a:ea typeface="MS PMincho" charset="-128"/>
                <a:cs typeface="MS PMincho" charset="-128"/>
              </a:rPr>
              <a:t>.wav</a:t>
            </a:r>
            <a:r>
              <a:rPr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）</a:t>
            </a:r>
            <a:r>
              <a:rPr kumimoji="1" lang="ja-JP" altLang="en-US" sz="3900" dirty="0" smtClean="0">
                <a:latin typeface="MS PMincho" charset="-128"/>
                <a:ea typeface="MS PMincho" charset="-128"/>
                <a:cs typeface="MS PMincho" charset="-128"/>
              </a:rPr>
              <a:t>で出力</a:t>
            </a:r>
            <a:endParaRPr kumimoji="1" lang="ja-JP" altLang="en-US" sz="3900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2416" y="2078326"/>
            <a:ext cx="424281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・波形を連結させたもの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0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500" b="1" dirty="0" smtClean="0"/>
              <a:t>ピクセルデータをドレミ</a:t>
            </a:r>
            <a:r>
              <a:rPr lang="ja-JP" altLang="en-US" sz="6500" b="1" dirty="0" smtClean="0"/>
              <a:t>変換</a:t>
            </a:r>
            <a:endParaRPr kumimoji="1" lang="ja-JP" altLang="en-US" sz="6500" b="1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77" y="2769027"/>
            <a:ext cx="6502400" cy="6502400"/>
          </a:xfr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1" t="43719" r="28159" b="39406"/>
          <a:stretch/>
        </p:blipFill>
        <p:spPr>
          <a:xfrm>
            <a:off x="5828402" y="5980856"/>
            <a:ext cx="353095" cy="378316"/>
          </a:xfrm>
          <a:prstGeom prst="rect">
            <a:avLst/>
          </a:prstGeom>
          <a:ln w="76200">
            <a:solidFill>
              <a:srgbClr val="35E0DB"/>
            </a:solidFill>
          </a:ln>
        </p:spPr>
      </p:pic>
      <p:cxnSp>
        <p:nvCxnSpPr>
          <p:cNvPr id="12" name="直線コネクタ 11"/>
          <p:cNvCxnSpPr/>
          <p:nvPr/>
        </p:nvCxnSpPr>
        <p:spPr>
          <a:xfrm flipV="1">
            <a:off x="6230267" y="5825082"/>
            <a:ext cx="5334706" cy="534090"/>
          </a:xfrm>
          <a:prstGeom prst="line">
            <a:avLst/>
          </a:prstGeom>
          <a:ln w="76200">
            <a:solidFill>
              <a:srgbClr val="35E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778932" y="2722908"/>
            <a:ext cx="2962578" cy="3257948"/>
          </a:xfrm>
          <a:prstGeom prst="line">
            <a:avLst/>
          </a:prstGeom>
          <a:ln w="76200">
            <a:solidFill>
              <a:srgbClr val="35E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2" t="49263" r="32181" b="44698"/>
          <a:stretch/>
        </p:blipFill>
        <p:spPr>
          <a:xfrm>
            <a:off x="8790280" y="2769027"/>
            <a:ext cx="2823461" cy="3058994"/>
          </a:xfrm>
          <a:prstGeom prst="rect">
            <a:avLst/>
          </a:prstGeom>
          <a:ln w="76200">
            <a:solidFill>
              <a:srgbClr val="35E0DB"/>
            </a:solidFill>
          </a:ln>
        </p:spPr>
      </p:pic>
      <p:cxnSp>
        <p:nvCxnSpPr>
          <p:cNvPr id="35" name="直線矢印コネクタ 34"/>
          <p:cNvCxnSpPr>
            <a:stCxn id="37" idx="0"/>
          </p:cNvCxnSpPr>
          <p:nvPr/>
        </p:nvCxnSpPr>
        <p:spPr>
          <a:xfrm flipH="1" flipV="1">
            <a:off x="10221422" y="4572000"/>
            <a:ext cx="1794886" cy="2386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0914030" y="6958111"/>
            <a:ext cx="2204555" cy="2123658"/>
          </a:xfrm>
          <a:prstGeom prst="rect">
            <a:avLst/>
          </a:prstGeom>
          <a:solidFill>
            <a:srgbClr val="8B517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smtClean="0">
                <a:solidFill>
                  <a:srgbClr val="0AFF18"/>
                </a:solidFill>
                <a:latin typeface="MigMix 1M" charset="-128"/>
                <a:ea typeface="MigMix 1M" charset="-128"/>
                <a:cs typeface="MigMix 1M" charset="-128"/>
              </a:rPr>
              <a:t>G:66</a:t>
            </a:r>
          </a:p>
          <a:p>
            <a:pPr algn="ctr"/>
            <a:r>
              <a:rPr kumimoji="1" lang="en-US" altLang="ja-JP" sz="4400" dirty="0" smtClean="0">
                <a:solidFill>
                  <a:srgbClr val="1321FF"/>
                </a:solidFill>
                <a:latin typeface="MigMix 1M" charset="-128"/>
                <a:ea typeface="MigMix 1M" charset="-128"/>
                <a:cs typeface="MigMix 1M" charset="-128"/>
              </a:rPr>
              <a:t>B</a:t>
            </a:r>
            <a:r>
              <a:rPr lang="en-US" altLang="ja-JP" sz="4400" dirty="0" smtClean="0">
                <a:solidFill>
                  <a:srgbClr val="1321FF"/>
                </a:solidFill>
                <a:latin typeface="MigMix 1M" charset="-128"/>
                <a:ea typeface="MigMix 1M" charset="-128"/>
                <a:cs typeface="MigMix 1M" charset="-128"/>
              </a:rPr>
              <a:t>:104</a:t>
            </a:r>
            <a:endParaRPr kumimoji="1" lang="en-US" altLang="ja-JP" sz="4400" dirty="0" smtClean="0">
              <a:solidFill>
                <a:srgbClr val="1321FF"/>
              </a:solidFill>
              <a:latin typeface="MigMix 1M" charset="-128"/>
              <a:ea typeface="MigMix 1M" charset="-128"/>
              <a:cs typeface="MigMix 1M" charset="-128"/>
            </a:endParaRPr>
          </a:p>
          <a:p>
            <a:pPr algn="ctr"/>
            <a:r>
              <a:rPr kumimoji="1" lang="en-US" altLang="ja-JP" sz="4400" dirty="0" smtClean="0">
                <a:solidFill>
                  <a:srgbClr val="FF0000"/>
                </a:solidFill>
                <a:latin typeface="MigMix 1M" charset="-128"/>
                <a:ea typeface="MigMix 1M" charset="-128"/>
                <a:cs typeface="MigMix 1M" charset="-128"/>
              </a:rPr>
              <a:t>R</a:t>
            </a:r>
            <a:r>
              <a:rPr lang="en-US" altLang="ja-JP" sz="4400" dirty="0" smtClean="0">
                <a:solidFill>
                  <a:srgbClr val="FF0000"/>
                </a:solidFill>
                <a:latin typeface="MigMix 1M" charset="-128"/>
                <a:ea typeface="MigMix 1M" charset="-128"/>
                <a:cs typeface="MigMix 1M" charset="-128"/>
              </a:rPr>
              <a:t>:120</a:t>
            </a:r>
            <a:endParaRPr kumimoji="1" lang="ja-JP" altLang="en-US" sz="4400" dirty="0">
              <a:solidFill>
                <a:srgbClr val="FF0000"/>
              </a:solidFill>
              <a:latin typeface="MigMix 1M" charset="-128"/>
              <a:ea typeface="MigMix 1M" charset="-128"/>
              <a:cs typeface="MigMix 1M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41510" y="9271427"/>
            <a:ext cx="6377840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・</a:t>
            </a:r>
            <a:r>
              <a:rPr kumimoji="1" lang="ja-JP" altLang="en-US" smtClean="0">
                <a:latin typeface="MS PMincho" charset="-128"/>
                <a:ea typeface="MS PMincho" charset="-128"/>
                <a:cs typeface="MS PMincho" charset="-128"/>
              </a:rPr>
              <a:t>ピクセルひとつが持つ緑青赤の画素値</a:t>
            </a:r>
            <a:endParaRPr kumimoji="1" lang="en-US" altLang="ja-JP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lvl="0"/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・画素値は８</a:t>
            </a:r>
            <a:r>
              <a:rPr lang="en-US" altLang="ja-JP" dirty="0" smtClean="0">
                <a:latin typeface="MS PMincho" charset="-128"/>
                <a:ea typeface="MS PMincho" charset="-128"/>
                <a:cs typeface="MS PMincho" charset="-128"/>
              </a:rPr>
              <a:t>bit</a:t>
            </a:r>
            <a:r>
              <a:rPr lang="ja-JP" altLang="en-US" dirty="0" smtClean="0">
                <a:latin typeface="MS PMincho" charset="-128"/>
                <a:ea typeface="MS PMincho" charset="-128"/>
                <a:cs typeface="MS PMincho" charset="-128"/>
              </a:rPr>
              <a:t>の２５６段階</a:t>
            </a:r>
            <a:endParaRPr lang="en-US" altLang="ja-JP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7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217</Words>
  <Application>Microsoft Macintosh PowerPoint</Application>
  <PresentationFormat>ユーザー設定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Hiragino Kaku Gothic Pro W6</vt:lpstr>
      <vt:lpstr>MigMix 1M</vt:lpstr>
      <vt:lpstr>MS PMincho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もっと生活に音楽のある世界にしたい！  思い出に”音”を付けられたら もっと魅力が増すかもしれない！</vt:lpstr>
      <vt:lpstr>画像で音が生み出せたら何ができるの？</vt:lpstr>
      <vt:lpstr>開発環境</vt:lpstr>
      <vt:lpstr>画像からはどんな情報が引き出せる？</vt:lpstr>
      <vt:lpstr>ヒストグラムの波形を音にする</vt:lpstr>
      <vt:lpstr>PowerPoint プレゼンテーション</vt:lpstr>
      <vt:lpstr>ピクセルデータをドレミ変換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画像から音を創生する </dc:title>
  <dc:creator>6BEMM082</dc:creator>
  <cp:lastModifiedBy>6BEMM082</cp:lastModifiedBy>
  <cp:revision>39</cp:revision>
  <cp:lastPrinted>2017-09-08T18:11:50Z</cp:lastPrinted>
  <dcterms:created xsi:type="dcterms:W3CDTF">2017-09-08T04:31:00Z</dcterms:created>
  <dcterms:modified xsi:type="dcterms:W3CDTF">2017-09-08T18:12:02Z</dcterms:modified>
</cp:coreProperties>
</file>