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>
        <a:ln>
          <a:noFill/>
        </a:ln>
      </dgm:spPr>
      <dgm:t>
        <a:bodyPr/>
        <a:lstStyle/>
        <a:p>
          <a:r>
            <a:rPr lang="en-US" smtClean="0">
              <a:latin typeface="Muli Bold" panose="020B0604020202020204" charset="0"/>
            </a:rPr>
            <a:t>01</a:t>
          </a:r>
          <a:endParaRPr lang="en-US">
            <a:latin typeface="Muli Bold" panose="020B0604020202020204" charset="0"/>
          </a:endParaRP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6DE2-3A69-4308-8018-103D3274421D}" type="pres">
      <dgm:prSet presAssocID="{94A8B838-B829-45DE-A99D-7734CE577FC8}" presName="Parent" presStyleLbl="alignNode1" presStyleIdx="0" presStyleCnt="1" custScaleX="32086" custScaleY="165146" custLinFactNeighborX="-33957" custLinFactNeighborY="-4703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540DB-0F70-4E6C-8F25-9F77EF376E86}" type="pres">
      <dgm:prSet presAssocID="{94A8B838-B829-45DE-A99D-7734CE577FC8}" presName="Accent" presStyleLbl="parChTrans1D1" presStyleIdx="0" presStyleCnt="1" custLinFactY="-100000" custLinFactNeighborX="1381" custLinFactNeighborY="-132147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/>
      <dgm:t>
        <a:bodyPr/>
        <a:lstStyle/>
        <a:p>
          <a:r>
            <a:rPr lang="en-US" smtClean="0">
              <a:latin typeface="Muli Bold" panose="020B0604020202020204" charset="0"/>
            </a:rPr>
            <a:t>02</a:t>
          </a:r>
          <a:endParaRPr lang="en-US">
            <a:latin typeface="Muli Bold" panose="020B0604020202020204" charset="0"/>
          </a:endParaRP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6DE2-3A69-4308-8018-103D3274421D}" type="pres">
      <dgm:prSet presAssocID="{94A8B838-B829-45DE-A99D-7734CE577FC8}" presName="Parent" presStyleLbl="alignNode1" presStyleIdx="0" presStyleCnt="1" custScaleX="32086" custScaleY="165146" custLinFactNeighborX="-33957" custLinFactNeighborY="-3685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540DB-0F70-4E6C-8F25-9F77EF376E86}" type="pres">
      <dgm:prSet presAssocID="{94A8B838-B829-45DE-A99D-7734CE577FC8}" presName="Accent" presStyleLbl="parChTrans1D1" presStyleIdx="0" presStyleCnt="1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/>
      <dgm:t>
        <a:bodyPr/>
        <a:lstStyle/>
        <a:p>
          <a:r>
            <a:rPr lang="en-US" smtClean="0">
              <a:latin typeface="Muli Bold" panose="020B0604020202020204" charset="0"/>
            </a:rPr>
            <a:t>03</a:t>
          </a:r>
          <a:endParaRPr lang="en-US">
            <a:latin typeface="Muli Bold" panose="020B0604020202020204" charset="0"/>
          </a:endParaRP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6DE2-3A69-4308-8018-103D3274421D}" type="pres">
      <dgm:prSet presAssocID="{94A8B838-B829-45DE-A99D-7734CE577FC8}" presName="Parent" presStyleLbl="alignNode1" presStyleIdx="0" presStyleCnt="1" custScaleX="32086" custScaleY="165146" custLinFactNeighborX="-33957" custLinFactNeighborY="-3685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540DB-0F70-4E6C-8F25-9F77EF376E86}" type="pres">
      <dgm:prSet presAssocID="{94A8B838-B829-45DE-A99D-7734CE577FC8}" presName="Accent" presStyleLbl="parChTrans1D1" presStyleIdx="0" presStyleCnt="1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/>
      <dgm:t>
        <a:bodyPr/>
        <a:lstStyle/>
        <a:p>
          <a:r>
            <a:rPr lang="en-US" smtClean="0">
              <a:latin typeface="Muli Bold" panose="020B0604020202020204" charset="0"/>
            </a:rPr>
            <a:t>04</a:t>
          </a:r>
          <a:endParaRPr lang="en-US">
            <a:latin typeface="Muli Bold" panose="020B0604020202020204" charset="0"/>
          </a:endParaRP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6DE2-3A69-4308-8018-103D3274421D}" type="pres">
      <dgm:prSet presAssocID="{94A8B838-B829-45DE-A99D-7734CE577FC8}" presName="Parent" presStyleLbl="alignNode1" presStyleIdx="0" presStyleCnt="1" custScaleX="32086" custScaleY="172578" custLinFactNeighborX="-33957" custLinFactNeighborY="-3685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540DB-0F70-4E6C-8F25-9F77EF376E86}" type="pres">
      <dgm:prSet presAssocID="{94A8B838-B829-45DE-A99D-7734CE577FC8}" presName="Accent" presStyleLbl="parChTrans1D1" presStyleIdx="0" presStyleCnt="1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/>
      <dgm:t>
        <a:bodyPr/>
        <a:lstStyle/>
        <a:p>
          <a:r>
            <a:rPr lang="en-US" smtClean="0">
              <a:latin typeface="Muli Bold" panose="020B0604020202020204" charset="0"/>
            </a:rPr>
            <a:t>05</a:t>
          </a:r>
          <a:endParaRPr lang="en-US">
            <a:latin typeface="Muli Bold" panose="020B0604020202020204" charset="0"/>
          </a:endParaRP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6DE2-3A69-4308-8018-103D3274421D}" type="pres">
      <dgm:prSet presAssocID="{94A8B838-B829-45DE-A99D-7734CE577FC8}" presName="Parent" presStyleLbl="alignNode1" presStyleIdx="0" presStyleCnt="1" custScaleX="32086" custScaleY="165146" custLinFactNeighborX="-33957" custLinFactNeighborY="-3685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540DB-0F70-4E6C-8F25-9F77EF376E86}" type="pres">
      <dgm:prSet presAssocID="{94A8B838-B829-45DE-A99D-7734CE577FC8}" presName="Accent" presStyleLbl="parChTrans1D1" presStyleIdx="0" presStyleCnt="1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460172"/>
          <a:ext cx="743722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1933679" y="271892"/>
          <a:ext cx="5503547" cy="27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55471"/>
          <a:ext cx="620440" cy="448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Muli Bold" panose="020B0604020202020204" charset="0"/>
            </a:rPr>
            <a:t>01</a:t>
          </a:r>
          <a:endParaRPr lang="en-US" sz="2500" kern="1200">
            <a:latin typeface="Muli Bold" panose="020B0604020202020204" charset="0"/>
          </a:endParaRPr>
        </a:p>
      </dsp:txBody>
      <dsp:txXfrm>
        <a:off x="21920" y="77391"/>
        <a:ext cx="576600" cy="427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543745"/>
          <a:ext cx="70612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1835911" y="271892"/>
          <a:ext cx="5225288" cy="27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83140"/>
          <a:ext cx="589070" cy="448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Muli Bold" panose="020B0604020202020204" charset="0"/>
            </a:rPr>
            <a:t>02</a:t>
          </a:r>
          <a:endParaRPr lang="en-US" sz="2500" kern="1200">
            <a:latin typeface="Muli Bold" panose="020B0604020202020204" charset="0"/>
          </a:endParaRPr>
        </a:p>
      </dsp:txBody>
      <dsp:txXfrm>
        <a:off x="21920" y="105060"/>
        <a:ext cx="545230" cy="427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543745"/>
          <a:ext cx="843342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2192690" y="271892"/>
          <a:ext cx="6240734" cy="27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83140"/>
          <a:ext cx="703546" cy="448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Muli Bold" panose="020B0604020202020204" charset="0"/>
            </a:rPr>
            <a:t>03</a:t>
          </a:r>
          <a:endParaRPr lang="en-US" sz="2500" kern="1200">
            <a:latin typeface="Muli Bold" panose="020B0604020202020204" charset="0"/>
          </a:endParaRPr>
        </a:p>
      </dsp:txBody>
      <dsp:txXfrm>
        <a:off x="21920" y="105060"/>
        <a:ext cx="659706" cy="427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784231"/>
          <a:ext cx="1275151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3315392" y="392144"/>
          <a:ext cx="9436117" cy="39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105341"/>
          <a:ext cx="1063776" cy="6766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Muli Bold" panose="020B0604020202020204" charset="0"/>
            </a:rPr>
            <a:t>04</a:t>
          </a:r>
          <a:endParaRPr lang="en-US" sz="3500" kern="1200">
            <a:latin typeface="Muli Bold" panose="020B0604020202020204" charset="0"/>
          </a:endParaRPr>
        </a:p>
      </dsp:txBody>
      <dsp:txXfrm>
        <a:off x="33037" y="138378"/>
        <a:ext cx="997702" cy="6436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543745"/>
          <a:ext cx="930174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2418454" y="271892"/>
          <a:ext cx="6883292" cy="27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83140"/>
          <a:ext cx="775985" cy="448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Muli Bold" panose="020B0604020202020204" charset="0"/>
            </a:rPr>
            <a:t>05</a:t>
          </a:r>
          <a:endParaRPr lang="en-US" sz="2500" kern="1200">
            <a:latin typeface="Muli Bold" panose="020B0604020202020204" charset="0"/>
          </a:endParaRPr>
        </a:p>
      </dsp:txBody>
      <dsp:txXfrm>
        <a:off x="21920" y="105060"/>
        <a:ext cx="732145" cy="427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74FAF-399A-49BD-9886-C58A0EC9887F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AE1D-0253-4827-9662-74A8FCBA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61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0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19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86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939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400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0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679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745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432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42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956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832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82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65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541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77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42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91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20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801C-7DE5-48E5-9B47-C4664E63618E}" type="datetimeFigureOut">
              <a:rPr lang="en-US" smtClean="0"/>
              <a:t>06/10/2024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BF02-AF1B-4E32-8E66-76E64DAF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2" Type="http://schemas.openxmlformats.org/officeDocument/2006/relationships/notesSlide" Target="../notesSlides/notesSlide6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4775" y="-327626"/>
            <a:ext cx="12187200" cy="43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6299274"/>
            <a:ext cx="1577976" cy="1376362"/>
          </a:xfrm>
          <a:prstGeom prst="rect">
            <a:avLst/>
          </a:prstGeom>
          <a:solidFill>
            <a:srgbClr val="0B5A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604502" y="6291336"/>
            <a:ext cx="1582884" cy="1376363"/>
          </a:xfrm>
          <a:prstGeom prst="rect">
            <a:avLst/>
          </a:prstGeom>
          <a:solidFill>
            <a:srgbClr val="223671"/>
          </a:solidFill>
          <a:ln w="12700" cap="flat" cmpd="sng">
            <a:solidFill>
              <a:srgbClr val="2236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588" y="2560650"/>
            <a:ext cx="12190413" cy="40401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50288" y="71739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lt2"/>
              </a:buClr>
              <a:buSzPts val="1400"/>
            </a:pPr>
            <a:fld id="{00000000-1234-1234-1234-123412341234}" type="slidenum">
              <a:rPr lang="vi-VN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pPr>
                <a:buClr>
                  <a:schemeClr val="lt2"/>
                </a:buClr>
                <a:buSzPts val="1400"/>
              </a:pPr>
              <a:t>1</a:t>
            </a:fld>
            <a:endParaRPr sz="1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l="398" t="89996"/>
          <a:stretch/>
        </p:blipFill>
        <p:spPr>
          <a:xfrm>
            <a:off x="1577976" y="6387428"/>
            <a:ext cx="9144000" cy="12882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915543" y="1964900"/>
            <a:ext cx="83625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LỄ BẢO VỆ ĐỒ ÁN</a:t>
            </a:r>
            <a:r>
              <a:rPr lang="vi-VN" sz="4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TỐT NGHIỆP</a:t>
            </a:r>
            <a:endParaRPr sz="4000" b="1" i="1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271" y="254913"/>
            <a:ext cx="659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CÔNG NGHIỆP HÀ NỘI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0319" y="753646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KHOA </a:t>
            </a:r>
            <a:r>
              <a:rPr lang="en-US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CÔNG NGHỆ THÔNG TIN</a:t>
            </a:r>
          </a:p>
        </p:txBody>
      </p:sp>
      <p:sp>
        <p:nvSpPr>
          <p:cNvPr id="17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" y="123220"/>
            <a:ext cx="1215683" cy="1215683"/>
          </a:xfrm>
          <a:prstGeom prst="rect">
            <a:avLst/>
          </a:prstGeom>
        </p:spPr>
      </p:pic>
      <p:pic>
        <p:nvPicPr>
          <p:cNvPr id="21" name="Google Shape;111;p3" descr="TRƯỜNG ĐẠI HỌC QUẢNG BÌN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5835" y="240464"/>
            <a:ext cx="1061751" cy="1111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/>
          <p:nvPr/>
        </p:nvGrpSpPr>
        <p:grpSpPr>
          <a:xfrm rot="10800000">
            <a:off x="-1091745" y="198593"/>
            <a:ext cx="4005333" cy="7112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3"/>
          <p:cNvSpPr txBox="1"/>
          <p:nvPr/>
        </p:nvSpPr>
        <p:spPr>
          <a:xfrm>
            <a:off x="643802" y="272803"/>
            <a:ext cx="179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PHẦN 02</a:t>
            </a:r>
            <a:endParaRPr lang="en-US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9736" y="1369452"/>
            <a:ext cx="4049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400" b="1">
                <a:latin typeface="+mj-lt"/>
              </a:rPr>
              <a:t>PHÂN TÍCH THIẾT KẾ</a:t>
            </a:r>
            <a:endParaRPr lang="en-US" sz="6400" b="1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56400" y="2108200"/>
            <a:ext cx="3454400" cy="2945619"/>
            <a:chOff x="10134600" y="3162300"/>
            <a:chExt cx="5181600" cy="4418428"/>
          </a:xfrm>
        </p:grpSpPr>
        <p:sp>
          <p:nvSpPr>
            <p:cNvPr id="5" name="Hexagon 4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Hexagon 36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Hexagon 37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541062" y="625349"/>
            <a:ext cx="3454400" cy="2945619"/>
            <a:chOff x="10134600" y="3162300"/>
            <a:chExt cx="5181600" cy="4418428"/>
          </a:xfrm>
        </p:grpSpPr>
        <p:sp>
          <p:nvSpPr>
            <p:cNvPr id="40" name="Hexagon 39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Hexagon 40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Hexagon 41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527476" y="3619591"/>
            <a:ext cx="3454400" cy="2945619"/>
            <a:chOff x="10134600" y="3162300"/>
            <a:chExt cx="5181600" cy="4418428"/>
          </a:xfrm>
        </p:grpSpPr>
        <p:sp>
          <p:nvSpPr>
            <p:cNvPr id="44" name="Hexagon 43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Hexagon 44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Hexagon 45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" y="3245831"/>
            <a:ext cx="12212544" cy="3612170"/>
          </a:xfrm>
          <a:prstGeom prst="rect">
            <a:avLst/>
          </a:prstGeom>
        </p:spPr>
      </p:pic>
      <p:sp>
        <p:nvSpPr>
          <p:cNvPr id="24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29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2870199" y="224114"/>
            <a:ext cx="5740400" cy="7112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3"/>
          <p:cNvSpPr txBox="1"/>
          <p:nvPr/>
        </p:nvSpPr>
        <p:spPr>
          <a:xfrm>
            <a:off x="700512" y="343752"/>
            <a:ext cx="153599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solidFill>
                  <a:schemeClr val="bg1"/>
                </a:solidFill>
                <a:latin typeface="Muli Bold" panose="020B0604020202020204" charset="0"/>
              </a:rPr>
              <a:t>Khảo sát</a:t>
            </a:r>
            <a:endParaRPr lang="en-US" sz="2667">
              <a:solidFill>
                <a:schemeClr val="bg1"/>
              </a:solidFill>
              <a:latin typeface="Muli Bold" panose="020B06040202020202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8001" y="1054953"/>
            <a:ext cx="2968291" cy="1097280"/>
            <a:chOff x="762000" y="1582430"/>
            <a:chExt cx="4452437" cy="1645920"/>
          </a:xfrm>
        </p:grpSpPr>
        <p:grpSp>
          <p:nvGrpSpPr>
            <p:cNvPr id="15" name="Group 14"/>
            <p:cNvGrpSpPr/>
            <p:nvPr/>
          </p:nvGrpSpPr>
          <p:grpSpPr>
            <a:xfrm>
              <a:off x="762000" y="1582430"/>
              <a:ext cx="4452437" cy="1645920"/>
              <a:chOff x="1298375" y="21310188"/>
              <a:chExt cx="9235527" cy="12460764"/>
            </a:xfrm>
          </p:grpSpPr>
          <p:sp>
            <p:nvSpPr>
              <p:cNvPr id="20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298375" y="21310188"/>
                <a:ext cx="9235527" cy="12460764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21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61841" y="21733163"/>
                <a:ext cx="8938459" cy="11714263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301753" y="1980181"/>
              <a:ext cx="3521232" cy="100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>
                  <a:latin typeface="Muli Bold" panose="020B0604020202020204" charset="0"/>
                </a:rPr>
                <a:t>Phỏng vấn quản lý nhà hàng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051728" y="1385205"/>
            <a:ext cx="2837636" cy="3540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4815" indent="-30481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67">
                <a:latin typeface="Muli Bold" panose="020B0604020202020204" charset="0"/>
              </a:rPr>
              <a:t>Đặt bàn ăn</a:t>
            </a:r>
          </a:p>
          <a:p>
            <a:pPr marL="304815" indent="-30481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67">
                <a:latin typeface="Muli Bold" panose="020B0604020202020204" charset="0"/>
              </a:rPr>
              <a:t>Đặt giao đồ ăn</a:t>
            </a:r>
          </a:p>
          <a:p>
            <a:pPr marL="304815" indent="-30481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67">
                <a:latin typeface="Muli Bold" panose="020B0604020202020204" charset="0"/>
              </a:rPr>
              <a:t>Xem thông tin món ăn</a:t>
            </a:r>
          </a:p>
          <a:p>
            <a:pPr marL="304815" indent="-30481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67">
                <a:latin typeface="Muli Bold" panose="020B0604020202020204" charset="0"/>
              </a:rPr>
              <a:t>Xem bài viết</a:t>
            </a:r>
          </a:p>
          <a:p>
            <a:pPr marL="304815" indent="-30481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67">
                <a:latin typeface="Muli Bold" panose="020B0604020202020204" charset="0"/>
              </a:rPr>
              <a:t>Quản lý bài viết</a:t>
            </a:r>
          </a:p>
          <a:p>
            <a:pPr marL="304815" indent="-30481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67">
                <a:latin typeface="Muli Bold" panose="020B0604020202020204" charset="0"/>
              </a:rPr>
              <a:t>Quản lý sản phẩm</a:t>
            </a:r>
          </a:p>
          <a:p>
            <a:pPr marL="304815" indent="-30481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67">
                <a:latin typeface="Muli Bold" panose="020B0604020202020204" charset="0"/>
              </a:rPr>
              <a:t>Quản lý đơn đặt giao</a:t>
            </a:r>
          </a:p>
          <a:p>
            <a:pPr marL="304815" indent="-30481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67">
                <a:latin typeface="Muli Bold" panose="020B0604020202020204" charset="0"/>
              </a:rPr>
              <a:t>Quản lý đơn đặt bàn</a:t>
            </a:r>
            <a:endParaRPr lang="en-US" sz="1867">
              <a:latin typeface="Muli Bold" panose="020B060402020202020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62861" y="2467887"/>
            <a:ext cx="922940" cy="694343"/>
          </a:xfrm>
          <a:prstGeom prst="rightArrow">
            <a:avLst/>
          </a:prstGeom>
          <a:gradFill>
            <a:gsLst>
              <a:gs pos="100000">
                <a:srgbClr val="0394BA"/>
              </a:gs>
              <a:gs pos="0">
                <a:srgbClr val="1C458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" name="Group 1"/>
          <p:cNvGrpSpPr/>
          <p:nvPr/>
        </p:nvGrpSpPr>
        <p:grpSpPr>
          <a:xfrm>
            <a:off x="1491125" y="2430641"/>
            <a:ext cx="2968291" cy="992034"/>
            <a:chOff x="3137279" y="3349402"/>
            <a:chExt cx="4452437" cy="1645920"/>
          </a:xfrm>
        </p:grpSpPr>
        <p:grpSp>
          <p:nvGrpSpPr>
            <p:cNvPr id="22" name="Group 21"/>
            <p:cNvGrpSpPr/>
            <p:nvPr/>
          </p:nvGrpSpPr>
          <p:grpSpPr>
            <a:xfrm>
              <a:off x="3137279" y="3349402"/>
              <a:ext cx="4452437" cy="1645920"/>
              <a:chOff x="1298375" y="21310188"/>
              <a:chExt cx="9235527" cy="12460764"/>
            </a:xfrm>
          </p:grpSpPr>
          <p:sp>
            <p:nvSpPr>
              <p:cNvPr id="30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298375" y="21310188"/>
                <a:ext cx="9235527" cy="12460764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31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61841" y="21733163"/>
                <a:ext cx="8938459" cy="11714263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415519" y="3691471"/>
              <a:ext cx="3521232" cy="110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>
                  <a:latin typeface="Muli Bold" panose="020B0604020202020204" charset="0"/>
                </a:rPr>
                <a:t>Phỏng vấn khách hàng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58385" y="3823983"/>
            <a:ext cx="2968291" cy="753943"/>
            <a:chOff x="1287576" y="5735973"/>
            <a:chExt cx="4452437" cy="1130915"/>
          </a:xfrm>
        </p:grpSpPr>
        <p:grpSp>
          <p:nvGrpSpPr>
            <p:cNvPr id="33" name="Group 32"/>
            <p:cNvGrpSpPr/>
            <p:nvPr/>
          </p:nvGrpSpPr>
          <p:grpSpPr>
            <a:xfrm>
              <a:off x="1287576" y="5735973"/>
              <a:ext cx="4452437" cy="1130915"/>
              <a:chOff x="1298375" y="21310188"/>
              <a:chExt cx="9235527" cy="12460764"/>
            </a:xfrm>
          </p:grpSpPr>
          <p:sp>
            <p:nvSpPr>
              <p:cNvPr id="34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298375" y="21310188"/>
                <a:ext cx="9235527" cy="12460764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35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61841" y="22338493"/>
                <a:ext cx="8938459" cy="10680471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568567" y="5981700"/>
              <a:ext cx="3994034" cy="5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>
                  <a:latin typeface="Muli Bold" panose="020B0604020202020204" charset="0"/>
                </a:rPr>
                <a:t>Khảo sát các website 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6400" y="548008"/>
            <a:ext cx="2752672" cy="591563"/>
            <a:chOff x="10577592" y="312606"/>
            <a:chExt cx="4129008" cy="887344"/>
          </a:xfrm>
        </p:grpSpPr>
        <p:sp>
          <p:nvSpPr>
            <p:cNvPr id="3" name="Rounded Rectangle 2"/>
            <p:cNvSpPr/>
            <p:nvPr/>
          </p:nvSpPr>
          <p:spPr>
            <a:xfrm>
              <a:off x="10577592" y="312606"/>
              <a:ext cx="4129008" cy="887344"/>
            </a:xfrm>
            <a:prstGeom prst="roundRect">
              <a:avLst/>
            </a:prstGeom>
            <a:gradFill flip="none" rotWithShape="1">
              <a:gsLst>
                <a:gs pos="100000">
                  <a:srgbClr val="0893B9"/>
                </a:gs>
                <a:gs pos="0">
                  <a:srgbClr val="1C4C8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10505" y="515628"/>
              <a:ext cx="3744294" cy="56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>
                  <a:solidFill>
                    <a:schemeClr val="bg1"/>
                  </a:solidFill>
                  <a:latin typeface="Muli Bold" panose="020B0604020202020204" charset="0"/>
                </a:rPr>
                <a:t>CHỨC NĂNG CHÍNH</a:t>
              </a:r>
              <a:endParaRPr lang="en-US" sz="1867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sp>
        <p:nvSpPr>
          <p:cNvPr id="24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62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3045131" y="85276"/>
            <a:ext cx="5740400" cy="711200"/>
            <a:chOff x="-1752600" y="723901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4" name="TextBox 3"/>
            <p:cNvSpPr txBox="1"/>
            <p:nvPr/>
          </p:nvSpPr>
          <p:spPr>
            <a:xfrm>
              <a:off x="-577227" y="879831"/>
              <a:ext cx="6153608" cy="754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  <a:latin typeface="Muli Bold" panose="020B0604020202020204" charset="0"/>
                </a:rPr>
                <a:t>Sơ đồ use case tổng quát</a:t>
              </a:r>
              <a:endParaRPr lang="en-US" sz="2667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pic>
        <p:nvPicPr>
          <p:cNvPr id="19" name="Picture 1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t="3974" r="5026" b="6863"/>
          <a:stretch/>
        </p:blipFill>
        <p:spPr bwMode="auto">
          <a:xfrm>
            <a:off x="1752600" y="1143000"/>
            <a:ext cx="8686800" cy="46482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5145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-863600" y="167219"/>
            <a:ext cx="7376479" cy="711200"/>
            <a:chOff x="-1752600" y="723901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4" name="TextBox 3"/>
            <p:cNvSpPr txBox="1"/>
            <p:nvPr/>
          </p:nvSpPr>
          <p:spPr>
            <a:xfrm>
              <a:off x="-577227" y="879831"/>
              <a:ext cx="5323919" cy="63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>
                  <a:solidFill>
                    <a:schemeClr val="bg1"/>
                  </a:solidFill>
                  <a:latin typeface="Muli Bold" panose="020B0604020202020204" charset="0"/>
                </a:rPr>
                <a:t>Biểu đồ hoạt động use case đặt bàn</a:t>
              </a:r>
              <a:endParaRPr lang="en-US" sz="2133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sp>
        <p:nvSpPr>
          <p:cNvPr id="8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663;p9"/>
          <p:cNvGrpSpPr/>
          <p:nvPr/>
        </p:nvGrpSpPr>
        <p:grpSpPr>
          <a:xfrm>
            <a:off x="900117" y="1291872"/>
            <a:ext cx="9349051" cy="3464491"/>
            <a:chOff x="1629720" y="2239758"/>
            <a:chExt cx="8810640" cy="3030282"/>
          </a:xfrm>
        </p:grpSpPr>
        <p:sp>
          <p:nvSpPr>
            <p:cNvPr id="14" name="Google Shape;664;p9"/>
            <p:cNvSpPr/>
            <p:nvPr/>
          </p:nvSpPr>
          <p:spPr>
            <a:xfrm>
              <a:off x="2865401" y="2259184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65;p9"/>
            <p:cNvSpPr/>
            <p:nvPr/>
          </p:nvSpPr>
          <p:spPr>
            <a:xfrm>
              <a:off x="3020201" y="2410384"/>
              <a:ext cx="179640" cy="179640"/>
            </a:xfrm>
            <a:custGeom>
              <a:avLst/>
              <a:gdLst/>
              <a:ahLst/>
              <a:cxnLst/>
              <a:rect l="l" t="t" r="r" b="b"/>
              <a:pathLst>
                <a:path w="338138" h="338138" extrusionOk="0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66;p9"/>
            <p:cNvSpPr/>
            <p:nvPr/>
          </p:nvSpPr>
          <p:spPr>
            <a:xfrm>
              <a:off x="5446555" y="227736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67;p9"/>
            <p:cNvSpPr/>
            <p:nvPr/>
          </p:nvSpPr>
          <p:spPr>
            <a:xfrm>
              <a:off x="5601355" y="2432520"/>
              <a:ext cx="179640" cy="171360"/>
            </a:xfrm>
            <a:custGeom>
              <a:avLst/>
              <a:gdLst/>
              <a:ahLst/>
              <a:cxnLst/>
              <a:rect l="l" t="t" r="r" b="b"/>
              <a:pathLst>
                <a:path w="607639" h="579502" extrusionOk="0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668;p9"/>
            <p:cNvSpPr/>
            <p:nvPr/>
          </p:nvSpPr>
          <p:spPr>
            <a:xfrm>
              <a:off x="7955920" y="2239758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69;p9"/>
            <p:cNvSpPr/>
            <p:nvPr/>
          </p:nvSpPr>
          <p:spPr>
            <a:xfrm>
              <a:off x="8114320" y="2390958"/>
              <a:ext cx="172440" cy="179640"/>
            </a:xfrm>
            <a:custGeom>
              <a:avLst/>
              <a:gdLst/>
              <a:ahLst/>
              <a:cxnLst/>
              <a:rect l="l" t="t" r="r" b="b"/>
              <a:pathLst>
                <a:path w="584267" h="608556" extrusionOk="0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670;p9"/>
            <p:cNvSpPr/>
            <p:nvPr/>
          </p:nvSpPr>
          <p:spPr>
            <a:xfrm>
              <a:off x="1629720" y="477468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71;p9"/>
            <p:cNvSpPr/>
            <p:nvPr/>
          </p:nvSpPr>
          <p:spPr>
            <a:xfrm>
              <a:off x="1795320" y="4925880"/>
              <a:ext cx="158400" cy="179640"/>
            </a:xfrm>
            <a:custGeom>
              <a:avLst/>
              <a:gdLst/>
              <a:ahLst/>
              <a:cxnLst/>
              <a:rect l="l" t="t" r="r" b="b"/>
              <a:pathLst>
                <a:path w="2288" h="2598" extrusionOk="0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72;p9"/>
            <p:cNvSpPr/>
            <p:nvPr/>
          </p:nvSpPr>
          <p:spPr>
            <a:xfrm>
              <a:off x="4180860" y="478044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673;p9"/>
            <p:cNvSpPr/>
            <p:nvPr/>
          </p:nvSpPr>
          <p:spPr>
            <a:xfrm>
              <a:off x="4337820" y="4931641"/>
              <a:ext cx="176040" cy="179640"/>
            </a:xfrm>
            <a:custGeom>
              <a:avLst/>
              <a:gdLst/>
              <a:ahLst/>
              <a:cxnLst/>
              <a:rect l="l" t="t" r="r" b="b"/>
              <a:pathLst>
                <a:path w="2998" h="3061" extrusionOk="0">
                  <a:moveTo>
                    <a:pt x="2828" y="429"/>
                  </a:moveTo>
                  <a:cubicBezTo>
                    <a:pt x="2822" y="390"/>
                    <a:pt x="2794" y="357"/>
                    <a:pt x="2756" y="347"/>
                  </a:cubicBezTo>
                  <a:lnTo>
                    <a:pt x="1526" y="5"/>
                  </a:lnTo>
                  <a:cubicBezTo>
                    <a:pt x="1508" y="0"/>
                    <a:pt x="1490" y="0"/>
                    <a:pt x="1472" y="5"/>
                  </a:cubicBezTo>
                  <a:lnTo>
                    <a:pt x="242" y="347"/>
                  </a:lnTo>
                  <a:cubicBezTo>
                    <a:pt x="204" y="357"/>
                    <a:pt x="176" y="390"/>
                    <a:pt x="170" y="429"/>
                  </a:cubicBezTo>
                  <a:cubicBezTo>
                    <a:pt x="163" y="481"/>
                    <a:pt x="0" y="1693"/>
                    <a:pt x="418" y="2295"/>
                  </a:cubicBezTo>
                  <a:cubicBezTo>
                    <a:pt x="835" y="2898"/>
                    <a:pt x="1450" y="3052"/>
                    <a:pt x="1476" y="3058"/>
                  </a:cubicBezTo>
                  <a:cubicBezTo>
                    <a:pt x="1483" y="3060"/>
                    <a:pt x="1491" y="3061"/>
                    <a:pt x="1499" y="3061"/>
                  </a:cubicBezTo>
                  <a:cubicBezTo>
                    <a:pt x="1507" y="3061"/>
                    <a:pt x="1515" y="3060"/>
                    <a:pt x="1522" y="3058"/>
                  </a:cubicBezTo>
                  <a:cubicBezTo>
                    <a:pt x="1548" y="3052"/>
                    <a:pt x="2164" y="2898"/>
                    <a:pt x="2580" y="2295"/>
                  </a:cubicBezTo>
                  <a:cubicBezTo>
                    <a:pt x="2998" y="1693"/>
                    <a:pt x="2835" y="481"/>
                    <a:pt x="2828" y="429"/>
                  </a:cubicBezTo>
                  <a:close/>
                  <a:moveTo>
                    <a:pt x="2401" y="2171"/>
                  </a:moveTo>
                  <a:cubicBezTo>
                    <a:pt x="2039" y="2693"/>
                    <a:pt x="1498" y="2824"/>
                    <a:pt x="1498" y="2824"/>
                  </a:cubicBezTo>
                  <a:lnTo>
                    <a:pt x="1498" y="1531"/>
                  </a:lnTo>
                  <a:lnTo>
                    <a:pt x="381" y="1531"/>
                  </a:lnTo>
                  <a:cubicBezTo>
                    <a:pt x="316" y="1046"/>
                    <a:pt x="386" y="547"/>
                    <a:pt x="386" y="547"/>
                  </a:cubicBezTo>
                  <a:lnTo>
                    <a:pt x="1498" y="238"/>
                  </a:lnTo>
                  <a:lnTo>
                    <a:pt x="1498" y="1531"/>
                  </a:lnTo>
                  <a:lnTo>
                    <a:pt x="2614" y="1531"/>
                  </a:lnTo>
                  <a:cubicBezTo>
                    <a:pt x="2582" y="1767"/>
                    <a:pt x="2519" y="2000"/>
                    <a:pt x="2401" y="2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674;p9"/>
            <p:cNvSpPr/>
            <p:nvPr/>
          </p:nvSpPr>
          <p:spPr>
            <a:xfrm>
              <a:off x="6746244" y="478044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75;p9"/>
            <p:cNvSpPr/>
            <p:nvPr/>
          </p:nvSpPr>
          <p:spPr>
            <a:xfrm>
              <a:off x="6901044" y="4951440"/>
              <a:ext cx="179640" cy="177480"/>
            </a:xfrm>
            <a:custGeom>
              <a:avLst/>
              <a:gdLst/>
              <a:ahLst/>
              <a:cxnLst/>
              <a:rect l="l" t="t" r="r" b="b"/>
              <a:pathLst>
                <a:path w="3968" h="3926" extrusionOk="0">
                  <a:moveTo>
                    <a:pt x="3952" y="487"/>
                  </a:moveTo>
                  <a:cubicBezTo>
                    <a:pt x="3937" y="450"/>
                    <a:pt x="3900" y="426"/>
                    <a:pt x="3860" y="426"/>
                  </a:cubicBezTo>
                  <a:lnTo>
                    <a:pt x="3542" y="426"/>
                  </a:lnTo>
                  <a:lnTo>
                    <a:pt x="3542" y="108"/>
                  </a:lnTo>
                  <a:cubicBezTo>
                    <a:pt x="3542" y="67"/>
                    <a:pt x="3518" y="31"/>
                    <a:pt x="3480" y="15"/>
                  </a:cubicBezTo>
                  <a:cubicBezTo>
                    <a:pt x="3443" y="0"/>
                    <a:pt x="3400" y="8"/>
                    <a:pt x="3371" y="37"/>
                  </a:cubicBezTo>
                  <a:lnTo>
                    <a:pt x="3044" y="364"/>
                  </a:lnTo>
                  <a:cubicBezTo>
                    <a:pt x="2732" y="151"/>
                    <a:pt x="2355" y="27"/>
                    <a:pt x="1949" y="27"/>
                  </a:cubicBezTo>
                  <a:cubicBezTo>
                    <a:pt x="874" y="27"/>
                    <a:pt x="0" y="901"/>
                    <a:pt x="0" y="1976"/>
                  </a:cubicBezTo>
                  <a:cubicBezTo>
                    <a:pt x="0" y="3052"/>
                    <a:pt x="874" y="3926"/>
                    <a:pt x="1949" y="3926"/>
                  </a:cubicBezTo>
                  <a:cubicBezTo>
                    <a:pt x="3024" y="3926"/>
                    <a:pt x="3899" y="3052"/>
                    <a:pt x="3899" y="1976"/>
                  </a:cubicBezTo>
                  <a:cubicBezTo>
                    <a:pt x="3899" y="1593"/>
                    <a:pt x="3787" y="1234"/>
                    <a:pt x="3595" y="932"/>
                  </a:cubicBezTo>
                  <a:lnTo>
                    <a:pt x="3931" y="596"/>
                  </a:lnTo>
                  <a:cubicBezTo>
                    <a:pt x="3959" y="568"/>
                    <a:pt x="3968" y="525"/>
                    <a:pt x="3952" y="487"/>
                  </a:cubicBezTo>
                  <a:close/>
                  <a:moveTo>
                    <a:pt x="3342" y="484"/>
                  </a:moveTo>
                  <a:lnTo>
                    <a:pt x="3019" y="807"/>
                  </a:lnTo>
                  <a:lnTo>
                    <a:pt x="3019" y="672"/>
                  </a:lnTo>
                  <a:lnTo>
                    <a:pt x="3342" y="349"/>
                  </a:lnTo>
                  <a:lnTo>
                    <a:pt x="3342" y="484"/>
                  </a:lnTo>
                  <a:close/>
                  <a:moveTo>
                    <a:pt x="2483" y="1976"/>
                  </a:moveTo>
                  <a:cubicBezTo>
                    <a:pt x="2483" y="2271"/>
                    <a:pt x="2243" y="2510"/>
                    <a:pt x="1949" y="2510"/>
                  </a:cubicBezTo>
                  <a:cubicBezTo>
                    <a:pt x="1655" y="2510"/>
                    <a:pt x="1416" y="2271"/>
                    <a:pt x="1416" y="1976"/>
                  </a:cubicBezTo>
                  <a:cubicBezTo>
                    <a:pt x="1416" y="1682"/>
                    <a:pt x="1655" y="1443"/>
                    <a:pt x="1949" y="1443"/>
                  </a:cubicBezTo>
                  <a:cubicBezTo>
                    <a:pt x="2071" y="1443"/>
                    <a:pt x="2184" y="1484"/>
                    <a:pt x="2273" y="1553"/>
                  </a:cubicBezTo>
                  <a:lnTo>
                    <a:pt x="2099" y="1728"/>
                  </a:lnTo>
                  <a:cubicBezTo>
                    <a:pt x="2055" y="1702"/>
                    <a:pt x="2004" y="1686"/>
                    <a:pt x="1949" y="1686"/>
                  </a:cubicBezTo>
                  <a:cubicBezTo>
                    <a:pt x="1790" y="1686"/>
                    <a:pt x="1659" y="1817"/>
                    <a:pt x="1659" y="1976"/>
                  </a:cubicBezTo>
                  <a:cubicBezTo>
                    <a:pt x="1659" y="2136"/>
                    <a:pt x="1790" y="2267"/>
                    <a:pt x="1949" y="2267"/>
                  </a:cubicBezTo>
                  <a:cubicBezTo>
                    <a:pt x="2109" y="2267"/>
                    <a:pt x="2239" y="2136"/>
                    <a:pt x="2239" y="1976"/>
                  </a:cubicBezTo>
                  <a:cubicBezTo>
                    <a:pt x="2239" y="1944"/>
                    <a:pt x="2234" y="1914"/>
                    <a:pt x="2225" y="1885"/>
                  </a:cubicBezTo>
                  <a:lnTo>
                    <a:pt x="2407" y="1703"/>
                  </a:lnTo>
                  <a:cubicBezTo>
                    <a:pt x="2455" y="1783"/>
                    <a:pt x="2483" y="1876"/>
                    <a:pt x="2483" y="1976"/>
                  </a:cubicBezTo>
                  <a:close/>
                  <a:moveTo>
                    <a:pt x="2416" y="1411"/>
                  </a:moveTo>
                  <a:cubicBezTo>
                    <a:pt x="2289" y="1306"/>
                    <a:pt x="2126" y="1243"/>
                    <a:pt x="1949" y="1243"/>
                  </a:cubicBezTo>
                  <a:cubicBezTo>
                    <a:pt x="1545" y="1243"/>
                    <a:pt x="1216" y="1572"/>
                    <a:pt x="1216" y="1976"/>
                  </a:cubicBezTo>
                  <a:cubicBezTo>
                    <a:pt x="1216" y="2381"/>
                    <a:pt x="1545" y="2710"/>
                    <a:pt x="1949" y="2710"/>
                  </a:cubicBezTo>
                  <a:cubicBezTo>
                    <a:pt x="2354" y="2710"/>
                    <a:pt x="2683" y="2381"/>
                    <a:pt x="2683" y="1976"/>
                  </a:cubicBezTo>
                  <a:cubicBezTo>
                    <a:pt x="2683" y="1821"/>
                    <a:pt x="2634" y="1677"/>
                    <a:pt x="2551" y="1558"/>
                  </a:cubicBezTo>
                  <a:lnTo>
                    <a:pt x="2861" y="1249"/>
                  </a:lnTo>
                  <a:cubicBezTo>
                    <a:pt x="3020" y="1448"/>
                    <a:pt x="3116" y="1701"/>
                    <a:pt x="3116" y="1976"/>
                  </a:cubicBezTo>
                  <a:cubicBezTo>
                    <a:pt x="3116" y="2620"/>
                    <a:pt x="2593" y="3143"/>
                    <a:pt x="1949" y="3143"/>
                  </a:cubicBezTo>
                  <a:cubicBezTo>
                    <a:pt x="1306" y="3143"/>
                    <a:pt x="783" y="2620"/>
                    <a:pt x="783" y="1976"/>
                  </a:cubicBezTo>
                  <a:cubicBezTo>
                    <a:pt x="783" y="1333"/>
                    <a:pt x="1306" y="809"/>
                    <a:pt x="1949" y="809"/>
                  </a:cubicBezTo>
                  <a:cubicBezTo>
                    <a:pt x="2246" y="809"/>
                    <a:pt x="2517" y="921"/>
                    <a:pt x="2723" y="1104"/>
                  </a:cubicBezTo>
                  <a:lnTo>
                    <a:pt x="2416" y="1411"/>
                  </a:lnTo>
                  <a:close/>
                  <a:moveTo>
                    <a:pt x="3699" y="1976"/>
                  </a:moveTo>
                  <a:cubicBezTo>
                    <a:pt x="3699" y="2941"/>
                    <a:pt x="2914" y="3726"/>
                    <a:pt x="1949" y="3726"/>
                  </a:cubicBezTo>
                  <a:cubicBezTo>
                    <a:pt x="985" y="3726"/>
                    <a:pt x="200" y="2941"/>
                    <a:pt x="200" y="1976"/>
                  </a:cubicBezTo>
                  <a:cubicBezTo>
                    <a:pt x="200" y="1012"/>
                    <a:pt x="985" y="227"/>
                    <a:pt x="1949" y="227"/>
                  </a:cubicBezTo>
                  <a:cubicBezTo>
                    <a:pt x="2300" y="227"/>
                    <a:pt x="2626" y="331"/>
                    <a:pt x="2900" y="509"/>
                  </a:cubicBezTo>
                  <a:lnTo>
                    <a:pt x="2849" y="560"/>
                  </a:lnTo>
                  <a:cubicBezTo>
                    <a:pt x="2830" y="578"/>
                    <a:pt x="2819" y="604"/>
                    <a:pt x="2819" y="630"/>
                  </a:cubicBezTo>
                  <a:lnTo>
                    <a:pt x="2819" y="923"/>
                  </a:lnTo>
                  <a:cubicBezTo>
                    <a:pt x="2583" y="727"/>
                    <a:pt x="2280" y="609"/>
                    <a:pt x="1949" y="609"/>
                  </a:cubicBezTo>
                  <a:cubicBezTo>
                    <a:pt x="1196" y="609"/>
                    <a:pt x="583" y="1223"/>
                    <a:pt x="583" y="1976"/>
                  </a:cubicBezTo>
                  <a:cubicBezTo>
                    <a:pt x="583" y="2730"/>
                    <a:pt x="1196" y="3343"/>
                    <a:pt x="1949" y="3343"/>
                  </a:cubicBezTo>
                  <a:cubicBezTo>
                    <a:pt x="2703" y="3343"/>
                    <a:pt x="3316" y="2730"/>
                    <a:pt x="3316" y="1976"/>
                  </a:cubicBezTo>
                  <a:cubicBezTo>
                    <a:pt x="3316" y="1665"/>
                    <a:pt x="3212" y="1378"/>
                    <a:pt x="3036" y="1148"/>
                  </a:cubicBezTo>
                  <a:lnTo>
                    <a:pt x="3337" y="1148"/>
                  </a:lnTo>
                  <a:cubicBezTo>
                    <a:pt x="3364" y="1148"/>
                    <a:pt x="3389" y="1138"/>
                    <a:pt x="3408" y="1119"/>
                  </a:cubicBezTo>
                  <a:lnTo>
                    <a:pt x="3450" y="1078"/>
                  </a:lnTo>
                  <a:cubicBezTo>
                    <a:pt x="3608" y="1341"/>
                    <a:pt x="3699" y="1648"/>
                    <a:pt x="3699" y="1976"/>
                  </a:cubicBezTo>
                  <a:close/>
                  <a:moveTo>
                    <a:pt x="3296" y="948"/>
                  </a:moveTo>
                  <a:lnTo>
                    <a:pt x="3161" y="948"/>
                  </a:lnTo>
                  <a:lnTo>
                    <a:pt x="3483" y="626"/>
                  </a:lnTo>
                  <a:lnTo>
                    <a:pt x="3619" y="626"/>
                  </a:lnTo>
                  <a:lnTo>
                    <a:pt x="3296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677;p9"/>
            <p:cNvSpPr/>
            <p:nvPr/>
          </p:nvSpPr>
          <p:spPr>
            <a:xfrm>
              <a:off x="10287000" y="4941360"/>
              <a:ext cx="153360" cy="179640"/>
            </a:xfrm>
            <a:custGeom>
              <a:avLst/>
              <a:gdLst/>
              <a:ahLst/>
              <a:cxnLst/>
              <a:rect l="l" t="t" r="r" b="b"/>
              <a:pathLst>
                <a:path w="5568" h="6532" extrusionOk="0">
                  <a:moveTo>
                    <a:pt x="4616" y="2260"/>
                  </a:moveTo>
                  <a:lnTo>
                    <a:pt x="964" y="2260"/>
                  </a:lnTo>
                  <a:cubicBezTo>
                    <a:pt x="1020" y="1305"/>
                    <a:pt x="1815" y="545"/>
                    <a:pt x="2784" y="545"/>
                  </a:cubicBezTo>
                  <a:cubicBezTo>
                    <a:pt x="3486" y="545"/>
                    <a:pt x="4134" y="954"/>
                    <a:pt x="4434" y="1589"/>
                  </a:cubicBezTo>
                  <a:cubicBezTo>
                    <a:pt x="4498" y="1725"/>
                    <a:pt x="4660" y="1782"/>
                    <a:pt x="4796" y="1718"/>
                  </a:cubicBezTo>
                  <a:cubicBezTo>
                    <a:pt x="4932" y="1654"/>
                    <a:pt x="4990" y="1492"/>
                    <a:pt x="4926" y="1356"/>
                  </a:cubicBezTo>
                  <a:cubicBezTo>
                    <a:pt x="4535" y="532"/>
                    <a:pt x="3707" y="0"/>
                    <a:pt x="2784" y="0"/>
                  </a:cubicBezTo>
                  <a:cubicBezTo>
                    <a:pt x="819" y="0"/>
                    <a:pt x="383" y="1845"/>
                    <a:pt x="416" y="2425"/>
                  </a:cubicBezTo>
                  <a:cubicBezTo>
                    <a:pt x="416" y="2425"/>
                    <a:pt x="0" y="2640"/>
                    <a:pt x="0" y="3210"/>
                  </a:cubicBezTo>
                  <a:lnTo>
                    <a:pt x="0" y="5581"/>
                  </a:lnTo>
                  <a:cubicBezTo>
                    <a:pt x="0" y="6105"/>
                    <a:pt x="427" y="6532"/>
                    <a:pt x="951" y="6532"/>
                  </a:cubicBezTo>
                  <a:lnTo>
                    <a:pt x="4615" y="6532"/>
                  </a:lnTo>
                  <a:cubicBezTo>
                    <a:pt x="5139" y="6532"/>
                    <a:pt x="5566" y="6105"/>
                    <a:pt x="5566" y="5581"/>
                  </a:cubicBezTo>
                  <a:lnTo>
                    <a:pt x="5566" y="3210"/>
                  </a:lnTo>
                  <a:cubicBezTo>
                    <a:pt x="5568" y="2686"/>
                    <a:pt x="5142" y="2260"/>
                    <a:pt x="4616" y="2260"/>
                  </a:cubicBezTo>
                  <a:close/>
                  <a:moveTo>
                    <a:pt x="5023" y="5582"/>
                  </a:moveTo>
                  <a:cubicBezTo>
                    <a:pt x="5023" y="5806"/>
                    <a:pt x="4840" y="5989"/>
                    <a:pt x="4616" y="5989"/>
                  </a:cubicBezTo>
                  <a:lnTo>
                    <a:pt x="952" y="5989"/>
                  </a:lnTo>
                  <a:cubicBezTo>
                    <a:pt x="728" y="5989"/>
                    <a:pt x="546" y="5806"/>
                    <a:pt x="546" y="5582"/>
                  </a:cubicBezTo>
                  <a:lnTo>
                    <a:pt x="546" y="3210"/>
                  </a:lnTo>
                  <a:cubicBezTo>
                    <a:pt x="546" y="2986"/>
                    <a:pt x="728" y="2804"/>
                    <a:pt x="952" y="2804"/>
                  </a:cubicBezTo>
                  <a:lnTo>
                    <a:pt x="4616" y="2804"/>
                  </a:lnTo>
                  <a:cubicBezTo>
                    <a:pt x="4840" y="2804"/>
                    <a:pt x="5023" y="2986"/>
                    <a:pt x="5023" y="3210"/>
                  </a:cubicBezTo>
                  <a:lnTo>
                    <a:pt x="5023" y="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678;p9"/>
            <p:cNvSpPr/>
            <p:nvPr/>
          </p:nvSpPr>
          <p:spPr>
            <a:xfrm>
              <a:off x="1629720" y="3706920"/>
              <a:ext cx="7849848" cy="151920"/>
            </a:xfrm>
            <a:prstGeom prst="homePlate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679;p9"/>
            <p:cNvSpPr/>
            <p:nvPr/>
          </p:nvSpPr>
          <p:spPr>
            <a:xfrm>
              <a:off x="16801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algn="ctr">
                <a:buClr>
                  <a:srgbClr val="000000"/>
                </a:buClr>
                <a:buSzPts val="1665"/>
              </a:pPr>
              <a:r>
                <a:rPr lang="en-US" sz="1110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680;p9"/>
            <p:cNvSpPr/>
            <p:nvPr/>
          </p:nvSpPr>
          <p:spPr>
            <a:xfrm>
              <a:off x="4231260" y="357264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algn="ctr">
                <a:buClr>
                  <a:srgbClr val="000000"/>
                </a:buClr>
                <a:buSzPts val="1665"/>
              </a:pPr>
              <a:r>
                <a:rPr lang="en-US" sz="1110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681;p9"/>
            <p:cNvSpPr/>
            <p:nvPr/>
          </p:nvSpPr>
          <p:spPr>
            <a:xfrm>
              <a:off x="6796284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algn="ctr">
                <a:buClr>
                  <a:srgbClr val="000000"/>
                </a:buClr>
                <a:buSzPts val="1665"/>
              </a:pPr>
              <a:r>
                <a:rPr lang="en-US" sz="1110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683;p9"/>
            <p:cNvSpPr/>
            <p:nvPr/>
          </p:nvSpPr>
          <p:spPr>
            <a:xfrm>
              <a:off x="2920481" y="3567424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algn="ctr">
                <a:buClr>
                  <a:srgbClr val="000000"/>
                </a:buClr>
                <a:buSzPts val="1665"/>
              </a:pPr>
              <a:r>
                <a:rPr lang="en-US" sz="1110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684;p9"/>
            <p:cNvSpPr/>
            <p:nvPr/>
          </p:nvSpPr>
          <p:spPr>
            <a:xfrm>
              <a:off x="5496595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algn="ctr">
                <a:buClr>
                  <a:srgbClr val="000000"/>
                </a:buClr>
                <a:buSzPts val="1665"/>
              </a:pPr>
              <a:r>
                <a:rPr lang="en-US" sz="1110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685;p9"/>
            <p:cNvSpPr/>
            <p:nvPr/>
          </p:nvSpPr>
          <p:spPr>
            <a:xfrm>
              <a:off x="8005960" y="3547998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algn="ctr">
                <a:buClr>
                  <a:srgbClr val="000000"/>
                </a:buClr>
                <a:buSzPts val="1665"/>
              </a:pPr>
              <a:r>
                <a:rPr lang="en-US" sz="1110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686;p9"/>
            <p:cNvCxnSpPr/>
            <p:nvPr/>
          </p:nvCxnSpPr>
          <p:spPr>
            <a:xfrm>
              <a:off x="1874520" y="3974760"/>
              <a:ext cx="0" cy="79992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687;p9"/>
            <p:cNvCxnSpPr/>
            <p:nvPr/>
          </p:nvCxnSpPr>
          <p:spPr>
            <a:xfrm>
              <a:off x="4425660" y="3961800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688;p9"/>
            <p:cNvCxnSpPr/>
            <p:nvPr/>
          </p:nvCxnSpPr>
          <p:spPr>
            <a:xfrm>
              <a:off x="6991044" y="3974760"/>
              <a:ext cx="0" cy="80568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690;p9"/>
            <p:cNvCxnSpPr/>
            <p:nvPr/>
          </p:nvCxnSpPr>
          <p:spPr>
            <a:xfrm>
              <a:off x="5690995" y="2766960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691;p9"/>
            <p:cNvCxnSpPr/>
            <p:nvPr/>
          </p:nvCxnSpPr>
          <p:spPr>
            <a:xfrm>
              <a:off x="8200720" y="2729358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692;p9"/>
            <p:cNvCxnSpPr/>
            <p:nvPr/>
          </p:nvCxnSpPr>
          <p:spPr>
            <a:xfrm>
              <a:off x="3110201" y="2748784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" name="Group 48"/>
          <p:cNvGrpSpPr/>
          <p:nvPr/>
        </p:nvGrpSpPr>
        <p:grpSpPr>
          <a:xfrm>
            <a:off x="108293" y="1787561"/>
            <a:ext cx="2223622" cy="1166100"/>
            <a:chOff x="162439" y="2681341"/>
            <a:chExt cx="3335433" cy="1749149"/>
          </a:xfrm>
        </p:grpSpPr>
        <p:sp>
          <p:nvSpPr>
            <p:cNvPr id="6" name="TextBox 5"/>
            <p:cNvSpPr txBox="1"/>
            <p:nvPr/>
          </p:nvSpPr>
          <p:spPr>
            <a:xfrm>
              <a:off x="162439" y="2681341"/>
              <a:ext cx="3335433" cy="56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NHẬP THÔNG TIN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6935" y="3183995"/>
              <a:ext cx="2566089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latin typeface="Muli Bold" panose="020B0604020202020204" charset="0"/>
                </a:rPr>
                <a:t>Sau khi nhập thông tin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k</a:t>
              </a:r>
              <a:r>
                <a:rPr lang="en-US" sz="1200">
                  <a:latin typeface="Muli Bold" panose="020B0604020202020204" charset="0"/>
                </a:rPr>
                <a:t>hách </a:t>
              </a:r>
              <a:r>
                <a:rPr lang="en-US" sz="1200">
                  <a:latin typeface="Muli Bold" panose="020B0604020202020204" charset="0"/>
                </a:rPr>
                <a:t>hàng chọn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Lọc bàn</a:t>
              </a:r>
            </a:p>
            <a:p>
              <a:endParaRPr lang="en-US" sz="12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8040" y="3532513"/>
            <a:ext cx="2593372" cy="1005857"/>
            <a:chOff x="2562186" y="5296249"/>
            <a:chExt cx="3890057" cy="1508786"/>
          </a:xfrm>
        </p:grpSpPr>
        <p:sp>
          <p:nvSpPr>
            <p:cNvPr id="45" name="TextBox 44"/>
            <p:cNvSpPr txBox="1"/>
            <p:nvPr/>
          </p:nvSpPr>
          <p:spPr>
            <a:xfrm>
              <a:off x="2575797" y="5296249"/>
              <a:ext cx="3876446" cy="56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HIỂN THỊ THÔNG TIN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62186" y="5835538"/>
              <a:ext cx="3462967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latin typeface="Muli Bold" panose="020B0604020202020204" charset="0"/>
                </a:rPr>
                <a:t>Hệ thống lọc các bàn còn trống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t</a:t>
              </a:r>
              <a:r>
                <a:rPr lang="en-US" sz="1200">
                  <a:latin typeface="Muli Bold" panose="020B0604020202020204" charset="0"/>
                </a:rPr>
                <a:t>heo thông tin khách 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h</a:t>
              </a:r>
              <a:r>
                <a:rPr lang="en-US" sz="1200">
                  <a:latin typeface="Muli Bold" panose="020B0604020202020204" charset="0"/>
                </a:rPr>
                <a:t>àng nhập</a:t>
              </a:r>
              <a:endParaRPr lang="en-US" sz="120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58731" y="1757349"/>
            <a:ext cx="1795684" cy="985275"/>
            <a:chOff x="4981807" y="2681341"/>
            <a:chExt cx="2693526" cy="1477912"/>
          </a:xfrm>
        </p:grpSpPr>
        <p:sp>
          <p:nvSpPr>
            <p:cNvPr id="47" name="TextBox 46"/>
            <p:cNvSpPr txBox="1"/>
            <p:nvPr/>
          </p:nvSpPr>
          <p:spPr>
            <a:xfrm>
              <a:off x="5353304" y="2681341"/>
              <a:ext cx="1927260" cy="56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ĐẶT MÓN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81807" y="3189756"/>
              <a:ext cx="2693526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latin typeface="Muli Bold" panose="020B0604020202020204" charset="0"/>
                </a:rPr>
                <a:t>Khách hàng có nhu cầu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đặt trước món ăn tại 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n</a:t>
              </a:r>
              <a:r>
                <a:rPr lang="en-US" sz="1200">
                  <a:latin typeface="Muli Bold" panose="020B0604020202020204" charset="0"/>
                </a:rPr>
                <a:t>hà hàng</a:t>
              </a:r>
              <a:endParaRPr lang="en-US" sz="12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994498" y="3535888"/>
            <a:ext cx="2537561" cy="821191"/>
            <a:chOff x="2563383" y="5296249"/>
            <a:chExt cx="3806342" cy="1231786"/>
          </a:xfrm>
        </p:grpSpPr>
        <p:sp>
          <p:nvSpPr>
            <p:cNvPr id="51" name="TextBox 50"/>
            <p:cNvSpPr txBox="1"/>
            <p:nvPr/>
          </p:nvSpPr>
          <p:spPr>
            <a:xfrm>
              <a:off x="2658324" y="5296249"/>
              <a:ext cx="3711401" cy="56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HIỂN THỊ GIỎ HÀNG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63383" y="5835538"/>
              <a:ext cx="346056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latin typeface="Muli Bold" panose="020B0604020202020204" charset="0"/>
                </a:rPr>
                <a:t>Hệ thống lấy thông tin giỏ hàng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h</a:t>
              </a:r>
              <a:r>
                <a:rPr lang="en-US" sz="1200">
                  <a:latin typeface="Muli Bold" panose="020B0604020202020204" charset="0"/>
                </a:rPr>
                <a:t>iển thị lên màn hình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93770" y="1545238"/>
            <a:ext cx="1778256" cy="1304677"/>
            <a:chOff x="3022645" y="4848019"/>
            <a:chExt cx="2667385" cy="1957016"/>
          </a:xfrm>
        </p:grpSpPr>
        <p:sp>
          <p:nvSpPr>
            <p:cNvPr id="54" name="TextBox 53"/>
            <p:cNvSpPr txBox="1"/>
            <p:nvPr/>
          </p:nvSpPr>
          <p:spPr>
            <a:xfrm>
              <a:off x="3088740" y="4848019"/>
              <a:ext cx="2601290" cy="1000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ĐẶT BÀN &amp; </a:t>
              </a:r>
            </a:p>
            <a:p>
              <a:pPr algn="ctr"/>
              <a:r>
                <a:rPr lang="en-US" sz="1867">
                  <a:latin typeface="Muli Bold" panose="020B0604020202020204" charset="0"/>
                </a:rPr>
                <a:t>THANH TOÁN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22645" y="5835538"/>
              <a:ext cx="2542044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latin typeface="Muli Bold" panose="020B0604020202020204" charset="0"/>
                </a:rPr>
                <a:t>Lọc các bàn còn trống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t</a:t>
              </a:r>
              <a:r>
                <a:rPr lang="en-US" sz="1200">
                  <a:latin typeface="Muli Bold" panose="020B0604020202020204" charset="0"/>
                </a:rPr>
                <a:t>heo thông tin khách 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h</a:t>
              </a:r>
              <a:r>
                <a:rPr lang="en-US" sz="1200">
                  <a:latin typeface="Muli Bold" panose="020B0604020202020204" charset="0"/>
                </a:rPr>
                <a:t>àng nhập</a:t>
              </a:r>
              <a:endParaRPr lang="en-US" sz="12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58100" y="3532514"/>
            <a:ext cx="2479951" cy="846309"/>
            <a:chOff x="2492459" y="5258573"/>
            <a:chExt cx="3719927" cy="1269463"/>
          </a:xfrm>
        </p:grpSpPr>
        <p:sp>
          <p:nvSpPr>
            <p:cNvPr id="57" name="TextBox 56"/>
            <p:cNvSpPr txBox="1"/>
            <p:nvPr/>
          </p:nvSpPr>
          <p:spPr>
            <a:xfrm>
              <a:off x="2612072" y="5258573"/>
              <a:ext cx="3600314" cy="56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HIỂN THỊ HÓA ĐƠN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92459" y="5835538"/>
              <a:ext cx="3602429" cy="692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latin typeface="Muli Bold" panose="020B0604020202020204" charset="0"/>
                </a:rPr>
                <a:t>Xác nhận thanh toán thành công</a:t>
              </a:r>
            </a:p>
            <a:p>
              <a:pPr algn="ctr"/>
              <a:r>
                <a:rPr lang="en-US" sz="1200">
                  <a:latin typeface="Muli Bold" panose="020B0604020202020204" charset="0"/>
                </a:rPr>
                <a:t>v</a:t>
              </a:r>
              <a:r>
                <a:rPr lang="en-US" sz="1200">
                  <a:latin typeface="Muli Bold" panose="020B0604020202020204" charset="0"/>
                </a:rPr>
                <a:t>à hiển thị màn hình hóa đơn</a:t>
              </a:r>
            </a:p>
          </p:txBody>
        </p:sp>
      </p:grpSp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9496789" y="1447800"/>
            <a:ext cx="2546998" cy="3236617"/>
          </a:xfrm>
          <a:prstGeom prst="roundRect">
            <a:avLst>
              <a:gd name="adj" fmla="val 3922"/>
            </a:avLst>
          </a:prstGeom>
          <a:blipFill>
            <a:blip r:embed="rId4"/>
            <a:srcRect/>
            <a:stretch>
              <a:fillRect l="-3879" t="3139" r="-1425" b="116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sp>
        <p:nvSpPr>
          <p:cNvPr id="63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9484603" y="1464738"/>
            <a:ext cx="2546998" cy="3236617"/>
          </a:xfrm>
          <a:prstGeom prst="roundRect">
            <a:avLst>
              <a:gd name="adj" fmla="val 3922"/>
            </a:avLst>
          </a:prstGeom>
          <a:blipFill>
            <a:blip r:embed="rId5"/>
            <a:srcRect/>
            <a:stretch>
              <a:fillRect l="589" t="3139" r="-1425" b="116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sp>
        <p:nvSpPr>
          <p:cNvPr id="64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9470995" y="1486947"/>
            <a:ext cx="2546998" cy="3236617"/>
          </a:xfrm>
          <a:prstGeom prst="roundRect">
            <a:avLst>
              <a:gd name="adj" fmla="val 3922"/>
            </a:avLst>
          </a:prstGeom>
          <a:blipFill>
            <a:blip r:embed="rId6"/>
            <a:stretch>
              <a:fillRect l="589" t="3139" r="-1425" b="116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/>
              <a:t>v</a:t>
            </a:r>
            <a:endParaRPr lang="en-MY" sz="1200"/>
          </a:p>
        </p:txBody>
      </p:sp>
      <p:grpSp>
        <p:nvGrpSpPr>
          <p:cNvPr id="62" name="Group 61"/>
          <p:cNvGrpSpPr/>
          <p:nvPr/>
        </p:nvGrpSpPr>
        <p:grpSpPr>
          <a:xfrm>
            <a:off x="9231424" y="1430863"/>
            <a:ext cx="2791260" cy="3236617"/>
            <a:chOff x="7117295" y="3277390"/>
            <a:chExt cx="4186890" cy="4854925"/>
          </a:xfrm>
        </p:grpSpPr>
        <p:sp>
          <p:nvSpPr>
            <p:cNvPr id="65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7141600" y="3277390"/>
              <a:ext cx="4162585" cy="4854925"/>
            </a:xfrm>
            <a:prstGeom prst="roundRect">
              <a:avLst>
                <a:gd name="adj" fmla="val 39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sp>
          <p:nvSpPr>
            <p:cNvPr id="66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7117295" y="4000501"/>
              <a:ext cx="4159389" cy="3200400"/>
            </a:xfrm>
            <a:prstGeom prst="roundRect">
              <a:avLst>
                <a:gd name="adj" fmla="val 3922"/>
              </a:avLst>
            </a:prstGeom>
            <a:blipFill>
              <a:blip r:embed="rId7"/>
              <a:srcRect/>
              <a:stretch>
                <a:fillRect l="574" t="10008" r="-1410" b="1068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</p:grpSp>
      <p:sp>
        <p:nvSpPr>
          <p:cNvPr id="69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9247627" y="1442528"/>
            <a:ext cx="2775057" cy="3236617"/>
          </a:xfrm>
          <a:prstGeom prst="roundRect">
            <a:avLst>
              <a:gd name="adj" fmla="val 3922"/>
            </a:avLst>
          </a:prstGeom>
          <a:blipFill>
            <a:blip r:embed="rId8"/>
            <a:stretch>
              <a:fillRect l="574" t="10008" r="-1410" b="10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</p:spTree>
    <p:extLst>
      <p:ext uri="{BB962C8B-B14F-4D97-AF65-F5344CB8AC3E}">
        <p14:creationId xmlns:p14="http://schemas.microsoft.com/office/powerpoint/2010/main" val="208354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 animBg="1"/>
      <p:bldP spid="64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3045131" y="85276"/>
            <a:ext cx="5740400" cy="711200"/>
            <a:chOff x="-1752600" y="723901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4" name="TextBox 3"/>
            <p:cNvSpPr txBox="1"/>
            <p:nvPr/>
          </p:nvSpPr>
          <p:spPr>
            <a:xfrm>
              <a:off x="225878" y="903358"/>
              <a:ext cx="5201424" cy="754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  <a:latin typeface="Muli Bold" panose="020B0604020202020204" charset="0"/>
                </a:rPr>
                <a:t>Biểu đồ cơ sở dữ liệu</a:t>
              </a:r>
              <a:endParaRPr lang="en-US" sz="2667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354" y="1189121"/>
            <a:ext cx="9255293" cy="4121032"/>
          </a:xfrm>
          <a:prstGeom prst="rect">
            <a:avLst/>
          </a:prstGeom>
        </p:spPr>
      </p:pic>
      <p:sp>
        <p:nvSpPr>
          <p:cNvPr id="9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658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/>
          <p:nvPr/>
        </p:nvGrpSpPr>
        <p:grpSpPr>
          <a:xfrm rot="10800000">
            <a:off x="-1091745" y="198593"/>
            <a:ext cx="4005333" cy="7112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3"/>
          <p:cNvSpPr txBox="1"/>
          <p:nvPr/>
        </p:nvSpPr>
        <p:spPr>
          <a:xfrm>
            <a:off x="643802" y="272803"/>
            <a:ext cx="179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PHẦN 03</a:t>
            </a:r>
            <a:endParaRPr lang="en-US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9736" y="1369452"/>
            <a:ext cx="4049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400" b="1">
                <a:latin typeface="+mj-lt"/>
              </a:rPr>
              <a:t>KẾT QUẢ ĐẠT ĐƯỢC</a:t>
            </a:r>
            <a:endParaRPr lang="en-US" sz="6400" b="1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56400" y="2108200"/>
            <a:ext cx="3454400" cy="2945619"/>
            <a:chOff x="10134600" y="3162300"/>
            <a:chExt cx="5181600" cy="4418428"/>
          </a:xfrm>
        </p:grpSpPr>
        <p:sp>
          <p:nvSpPr>
            <p:cNvPr id="5" name="Hexagon 4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Hexagon 36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Hexagon 37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541062" y="625349"/>
            <a:ext cx="3454400" cy="2945619"/>
            <a:chOff x="10134600" y="3162300"/>
            <a:chExt cx="5181600" cy="4418428"/>
          </a:xfrm>
        </p:grpSpPr>
        <p:sp>
          <p:nvSpPr>
            <p:cNvPr id="40" name="Hexagon 39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Hexagon 40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Hexagon 41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5830"/>
            <a:ext cx="12212544" cy="3612170"/>
          </a:xfrm>
          <a:prstGeom prst="rect">
            <a:avLst/>
          </a:prstGeom>
        </p:spPr>
      </p:pic>
      <p:sp>
        <p:nvSpPr>
          <p:cNvPr id="24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976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1168400" y="183409"/>
            <a:ext cx="5740400" cy="7112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3"/>
          <p:cNvSpPr txBox="1"/>
          <p:nvPr/>
        </p:nvSpPr>
        <p:spPr>
          <a:xfrm>
            <a:off x="812800" y="289606"/>
            <a:ext cx="324960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solidFill>
                  <a:schemeClr val="bg1"/>
                </a:solidFill>
                <a:latin typeface="Muli Bold" panose="020B0604020202020204" charset="0"/>
              </a:rPr>
              <a:t>Giao diện sản phẩm</a:t>
            </a:r>
            <a:endParaRPr lang="en-US" sz="2667">
              <a:solidFill>
                <a:schemeClr val="bg1"/>
              </a:solidFill>
              <a:latin typeface="Muli Bold" panose="020B0604020202020204" charset="0"/>
            </a:endParaRP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6310541" y="629264"/>
            <a:ext cx="3106513" cy="454250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sp>
        <p:nvSpPr>
          <p:cNvPr id="29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6511" y="2726418"/>
            <a:ext cx="305724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>
                <a:latin typeface="Muli Bold" panose="020B0604020202020204" charset="0"/>
              </a:rPr>
              <a:t>Cho phép khách hàng </a:t>
            </a:r>
          </a:p>
          <a:p>
            <a:r>
              <a:rPr lang="en-US" sz="2133">
                <a:latin typeface="Muli Bold" panose="020B0604020202020204" charset="0"/>
              </a:rPr>
              <a:t>đặt băn ăn tại nhà hàng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096000" y="224764"/>
            <a:ext cx="3476519" cy="5388636"/>
            <a:chOff x="1140316" y="22071496"/>
            <a:chExt cx="9393586" cy="12667898"/>
          </a:xfrm>
        </p:grpSpPr>
        <p:sp>
          <p:nvSpPr>
            <p:cNvPr id="25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140316" y="22071496"/>
              <a:ext cx="9393586" cy="12667898"/>
            </a:xfrm>
            <a:prstGeom prst="roundRect">
              <a:avLst>
                <a:gd name="adj" fmla="val 3922"/>
              </a:avLst>
            </a:prstGeom>
            <a:gradFill>
              <a:gsLst>
                <a:gs pos="100000">
                  <a:srgbClr val="038AB2"/>
                </a:gs>
                <a:gs pos="0">
                  <a:srgbClr val="00E0F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sp>
          <p:nvSpPr>
            <p:cNvPr id="26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311079" y="22338308"/>
              <a:ext cx="9099225" cy="12103055"/>
            </a:xfrm>
            <a:prstGeom prst="roundRect">
              <a:avLst>
                <a:gd name="adj" fmla="val 39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12800" y="1658362"/>
            <a:ext cx="351756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Muli Bold" panose="020B0604020202020204" charset="0"/>
              </a:rPr>
              <a:t>TRANG ĐẶT BÀN ĂN</a:t>
            </a:r>
            <a:endParaRPr lang="en-US" sz="2667">
              <a:latin typeface="Muli Bol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780" y="414946"/>
            <a:ext cx="3241573" cy="49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55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1168400" y="183409"/>
            <a:ext cx="5740400" cy="7112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3"/>
          <p:cNvSpPr txBox="1"/>
          <p:nvPr/>
        </p:nvSpPr>
        <p:spPr>
          <a:xfrm>
            <a:off x="812800" y="289606"/>
            <a:ext cx="324960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solidFill>
                  <a:schemeClr val="bg1"/>
                </a:solidFill>
                <a:latin typeface="Muli Bold" panose="020B0604020202020204" charset="0"/>
              </a:rPr>
              <a:t>Giao diện sản phẩm</a:t>
            </a:r>
            <a:endParaRPr lang="en-US" sz="2667">
              <a:solidFill>
                <a:schemeClr val="bg1"/>
              </a:solidFill>
              <a:latin typeface="Muli Bold" panose="020B0604020202020204" charset="0"/>
            </a:endParaRP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6310541" y="629264"/>
            <a:ext cx="3106513" cy="454250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sp>
        <p:nvSpPr>
          <p:cNvPr id="29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425" y="3189150"/>
            <a:ext cx="3722494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>
                <a:latin typeface="Muli Bold" panose="020B0604020202020204" charset="0"/>
              </a:rPr>
              <a:t>Cho phép khách hàng </a:t>
            </a:r>
          </a:p>
          <a:p>
            <a:r>
              <a:rPr lang="en-US" sz="2133">
                <a:latin typeface="Muli Bold" panose="020B0604020202020204" charset="0"/>
              </a:rPr>
              <a:t>Xem chi tiết thông tin món ăn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130800" y="183409"/>
            <a:ext cx="4992306" cy="5480791"/>
            <a:chOff x="1140316" y="22176328"/>
            <a:chExt cx="9393586" cy="12563064"/>
          </a:xfrm>
        </p:grpSpPr>
        <p:sp>
          <p:nvSpPr>
            <p:cNvPr id="25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140316" y="22176328"/>
              <a:ext cx="9393586" cy="12563064"/>
            </a:xfrm>
            <a:prstGeom prst="roundRect">
              <a:avLst>
                <a:gd name="adj" fmla="val 3922"/>
              </a:avLst>
            </a:prstGeom>
            <a:gradFill>
              <a:gsLst>
                <a:gs pos="100000">
                  <a:srgbClr val="038AB2"/>
                </a:gs>
                <a:gs pos="0">
                  <a:srgbClr val="00E0F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sp>
          <p:nvSpPr>
            <p:cNvPr id="26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311079" y="22338308"/>
              <a:ext cx="9099225" cy="12103055"/>
            </a:xfrm>
            <a:prstGeom prst="roundRect">
              <a:avLst>
                <a:gd name="adj" fmla="val 39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2801" y="1658362"/>
            <a:ext cx="3681329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Muli Bold" panose="020B0604020202020204" charset="0"/>
              </a:rPr>
              <a:t>TRANG CHI TIẾT SẢN</a:t>
            </a:r>
          </a:p>
          <a:p>
            <a:r>
              <a:rPr lang="en-US" sz="2667">
                <a:latin typeface="Muli Bold" panose="020B0604020202020204" charset="0"/>
              </a:rPr>
              <a:t>PHẨM</a:t>
            </a:r>
            <a:endParaRPr lang="en-US" sz="2667">
              <a:latin typeface="Muli Bol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049" y="315005"/>
            <a:ext cx="4621807" cy="51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1168400" y="183409"/>
            <a:ext cx="5740400" cy="7112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3"/>
          <p:cNvSpPr txBox="1"/>
          <p:nvPr/>
        </p:nvSpPr>
        <p:spPr>
          <a:xfrm>
            <a:off x="812800" y="289606"/>
            <a:ext cx="324960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solidFill>
                  <a:schemeClr val="bg1"/>
                </a:solidFill>
                <a:latin typeface="Muli Bold" panose="020B0604020202020204" charset="0"/>
              </a:rPr>
              <a:t>Giao diện sản phẩm</a:t>
            </a:r>
            <a:endParaRPr lang="en-US" sz="2667">
              <a:solidFill>
                <a:schemeClr val="bg1"/>
              </a:solidFill>
              <a:latin typeface="Muli Bold" panose="020B0604020202020204" charset="0"/>
            </a:endParaRP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6310541" y="629264"/>
            <a:ext cx="3106513" cy="454250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sp>
        <p:nvSpPr>
          <p:cNvPr id="29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5306" y="2726707"/>
            <a:ext cx="3983783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>
                <a:latin typeface="Muli Bold" panose="020B0604020202020204" charset="0"/>
              </a:rPr>
              <a:t>Cho phép quản trị viên theo dõi</a:t>
            </a:r>
          </a:p>
          <a:p>
            <a:r>
              <a:rPr lang="en-US" sz="2133">
                <a:latin typeface="Muli Bold" panose="020B0604020202020204" charset="0"/>
              </a:rPr>
              <a:t>c</a:t>
            </a:r>
            <a:r>
              <a:rPr lang="en-US" sz="2133">
                <a:latin typeface="Muli Bold" panose="020B0604020202020204" charset="0"/>
              </a:rPr>
              <a:t>ác thông tin về nhà hàng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0" y="473722"/>
            <a:ext cx="3491753" cy="4853587"/>
            <a:chOff x="1083174" y="21409466"/>
            <a:chExt cx="9523025" cy="11190614"/>
          </a:xfrm>
        </p:grpSpPr>
        <p:grpSp>
          <p:nvGrpSpPr>
            <p:cNvPr id="27" name="Group 26"/>
            <p:cNvGrpSpPr/>
            <p:nvPr/>
          </p:nvGrpSpPr>
          <p:grpSpPr>
            <a:xfrm>
              <a:off x="1083174" y="21409466"/>
              <a:ext cx="9523025" cy="11190614"/>
              <a:chOff x="1140316" y="21910871"/>
              <a:chExt cx="9523026" cy="12629479"/>
            </a:xfrm>
          </p:grpSpPr>
          <p:sp>
            <p:nvSpPr>
              <p:cNvPr id="30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910871"/>
                <a:ext cx="9523026" cy="12629479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31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84438" y="22150217"/>
                <a:ext cx="9099225" cy="12046235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28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622213" y="21877401"/>
              <a:ext cx="8427667" cy="10106975"/>
            </a:xfrm>
            <a:prstGeom prst="roundRect">
              <a:avLst>
                <a:gd name="adj" fmla="val 3922"/>
              </a:avLst>
            </a:prstGeom>
            <a:blipFill>
              <a:blip r:embed="rId4"/>
              <a:srcRect/>
              <a:stretch>
                <a:fillRect l="-1381" t="-2831" r="-1929" b="-18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12800" y="1658362"/>
            <a:ext cx="31007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Muli Bold" panose="020B0604020202020204" charset="0"/>
              </a:rPr>
              <a:t>TRANG QUẢN TRỊ</a:t>
            </a:r>
            <a:endParaRPr lang="en-US" sz="2667">
              <a:latin typeface="Muli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1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/>
          <p:nvPr/>
        </p:nvGrpSpPr>
        <p:grpSpPr>
          <a:xfrm rot="10800000">
            <a:off x="-1091745" y="198593"/>
            <a:ext cx="4005333" cy="7112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3"/>
          <p:cNvSpPr txBox="1"/>
          <p:nvPr/>
        </p:nvSpPr>
        <p:spPr>
          <a:xfrm>
            <a:off x="643802" y="272803"/>
            <a:ext cx="179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PHẦN 03</a:t>
            </a:r>
            <a:endParaRPr lang="en-US" sz="3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9736" y="1369452"/>
            <a:ext cx="4049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400" b="1">
                <a:latin typeface="+mj-lt"/>
              </a:rPr>
              <a:t>KẾT LUẬN</a:t>
            </a:r>
            <a:endParaRPr lang="en-US" sz="6400" b="1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56400" y="2108200"/>
            <a:ext cx="3454400" cy="2945619"/>
            <a:chOff x="10134600" y="3162300"/>
            <a:chExt cx="5181600" cy="4418428"/>
          </a:xfrm>
        </p:grpSpPr>
        <p:sp>
          <p:nvSpPr>
            <p:cNvPr id="5" name="Hexagon 4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Hexagon 36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Hexagon 37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541062" y="625349"/>
            <a:ext cx="3454400" cy="2945619"/>
            <a:chOff x="10134600" y="3162300"/>
            <a:chExt cx="5181600" cy="4418428"/>
          </a:xfrm>
        </p:grpSpPr>
        <p:sp>
          <p:nvSpPr>
            <p:cNvPr id="40" name="Hexagon 39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Hexagon 40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Hexagon 41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" y="3245831"/>
            <a:ext cx="12212544" cy="3612170"/>
          </a:xfrm>
          <a:prstGeom prst="rect">
            <a:avLst/>
          </a:prstGeom>
        </p:spPr>
      </p:pic>
      <p:sp>
        <p:nvSpPr>
          <p:cNvPr id="24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1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4775" y="-327626"/>
            <a:ext cx="12187200" cy="43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6299274"/>
            <a:ext cx="1577976" cy="1376362"/>
          </a:xfrm>
          <a:prstGeom prst="rect">
            <a:avLst/>
          </a:prstGeom>
          <a:solidFill>
            <a:srgbClr val="0B5A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604502" y="6291336"/>
            <a:ext cx="1582884" cy="1376363"/>
          </a:xfrm>
          <a:prstGeom prst="rect">
            <a:avLst/>
          </a:prstGeom>
          <a:solidFill>
            <a:srgbClr val="223671"/>
          </a:solidFill>
          <a:ln w="12700" cap="flat" cmpd="sng">
            <a:solidFill>
              <a:srgbClr val="2236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588" y="2560650"/>
            <a:ext cx="12190413" cy="40401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50288" y="71739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lt2"/>
              </a:buClr>
              <a:buSzPts val="1400"/>
            </a:pPr>
            <a:fld id="{00000000-1234-1234-1234-123412341234}" type="slidenum">
              <a:rPr lang="vi-VN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pPr>
                <a:buClr>
                  <a:schemeClr val="lt2"/>
                </a:buClr>
                <a:buSzPts val="1400"/>
              </a:pPr>
              <a:t>2</a:t>
            </a:fld>
            <a:endParaRPr sz="1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l="398" t="89996"/>
          <a:stretch/>
        </p:blipFill>
        <p:spPr>
          <a:xfrm>
            <a:off x="1577976" y="6387428"/>
            <a:ext cx="9144000" cy="12882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907574" y="1283757"/>
            <a:ext cx="8362500" cy="6720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BÁO CÁO ĐỒ ÁN</a:t>
            </a:r>
            <a:r>
              <a:rPr lang="vi-VN" sz="28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TỐT NGHIỆP</a:t>
            </a:r>
            <a:endParaRPr sz="2800" b="1" i="1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0035" y="133669"/>
            <a:ext cx="659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CÔNG NGHIỆP HÀ NỘI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2350" y="650234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" y="123220"/>
            <a:ext cx="1215683" cy="1215683"/>
          </a:xfrm>
          <a:prstGeom prst="rect">
            <a:avLst/>
          </a:prstGeom>
        </p:spPr>
      </p:pic>
      <p:pic>
        <p:nvPicPr>
          <p:cNvPr id="15" name="Google Shape;111;p3" descr="TRƯỜNG ĐẠI HỌC QUẢNG BÌN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5835" y="240464"/>
            <a:ext cx="1061751" cy="111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0;p4"/>
          <p:cNvSpPr txBox="1"/>
          <p:nvPr/>
        </p:nvSpPr>
        <p:spPr>
          <a:xfrm>
            <a:off x="82671" y="6291334"/>
            <a:ext cx="175957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20;p4"/>
          <p:cNvSpPr txBox="1"/>
          <p:nvPr/>
        </p:nvSpPr>
        <p:spPr>
          <a:xfrm>
            <a:off x="4492482" y="6262322"/>
            <a:ext cx="31926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487" y="3632200"/>
            <a:ext cx="266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Sinh viên thực hiện  </a:t>
            </a:r>
          </a:p>
          <a:p>
            <a:pPr>
              <a:lnSpc>
                <a:spcPct val="150000"/>
              </a:lnSpc>
            </a:pPr>
            <a:r>
              <a:rPr lang="en-US" sz="2000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Mã SV                        </a:t>
            </a:r>
          </a:p>
          <a:p>
            <a:pPr>
              <a:lnSpc>
                <a:spcPct val="150000"/>
              </a:lnSpc>
            </a:pPr>
            <a:r>
              <a:rPr lang="en-US" sz="2000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GVHD</a:t>
            </a:r>
          </a:p>
        </p:txBody>
      </p:sp>
      <p:sp>
        <p:nvSpPr>
          <p:cNvPr id="20" name="Google Shape;94;p1"/>
          <p:cNvSpPr txBox="1">
            <a:spLocks/>
          </p:cNvSpPr>
          <p:nvPr/>
        </p:nvSpPr>
        <p:spPr>
          <a:xfrm>
            <a:off x="962459" y="2246637"/>
            <a:ext cx="10636624" cy="123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SzPts val="4000"/>
              <a:buFont typeface="Tahoma"/>
              <a:buNone/>
            </a:pPr>
            <a:r>
              <a:rPr lang="en-US" sz="2933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XÂY DỰNG WEBSITE </a:t>
            </a:r>
            <a:r>
              <a:rPr lang="en-US" sz="2933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ĐẶT </a:t>
            </a:r>
            <a:r>
              <a:rPr lang="en-US" sz="2933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BÀN CHO NHÀ HÀNG </a:t>
            </a:r>
            <a:r>
              <a:rPr lang="en-US" sz="2933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ẨM THỰC TRUYỀN THỐNG VÂN ĐÌNH BẰNG NGÔN NGỮ ASP.NET</a:t>
            </a:r>
            <a:endParaRPr lang="en-US" sz="2933" b="1" i="1" dirty="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5087" y="3616833"/>
            <a:ext cx="266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Đỗ Năng Cương  </a:t>
            </a:r>
            <a:endParaRPr lang="en-US" sz="2000" b="1" dirty="0">
              <a:latin typeface="Muli Bol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2020604733          </a:t>
            </a:r>
            <a:endParaRPr lang="en-US" sz="2000" b="1" dirty="0">
              <a:latin typeface="Muli Bol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TS.Trần Tiến Dũng</a:t>
            </a:r>
            <a:endParaRPr lang="en-US" sz="2000" b="1" dirty="0">
              <a:latin typeface="Muli Bol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60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0" y="2490414"/>
            <a:ext cx="12192000" cy="436758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/>
          <p:nvPr/>
        </p:nvSpPr>
        <p:spPr>
          <a:xfrm>
            <a:off x="1085665" y="136527"/>
            <a:ext cx="10402607" cy="791835"/>
          </a:xfrm>
          <a:prstGeom prst="rect">
            <a:avLst/>
          </a:prstGeom>
          <a:gradFill>
            <a:gsLst>
              <a:gs pos="53000">
                <a:srgbClr val="00DBEA"/>
              </a:gs>
              <a:gs pos="97917">
                <a:srgbClr val="EEEBE4">
                  <a:alpha val="0"/>
                </a:srgbClr>
              </a:gs>
              <a:gs pos="0">
                <a:srgbClr val="EEEBE4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KẾT LUẬN</a:t>
            </a:r>
            <a:endParaRPr sz="32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762000" y="928362"/>
            <a:ext cx="111809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PHẦN ĐÃ HOÀN THÀNH</a:t>
            </a:r>
            <a:r>
              <a:rPr lang="vi-VN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r>
              <a:rPr lang="vi-VN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HƯỚNG PHÁT TRIỂN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558801" y="1579324"/>
            <a:ext cx="532898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4815" indent="-304815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343434"/>
                </a:solidFill>
                <a:latin typeface="Muli Bold"/>
              </a:rPr>
              <a:t>Cung cấp tới khách hàng chức năng đặt bàn ăn tại nhà hàng và đặt giao đồ </a:t>
            </a:r>
            <a:r>
              <a:rPr lang="en-US" sz="2000">
                <a:solidFill>
                  <a:srgbClr val="343434"/>
                </a:solidFill>
                <a:latin typeface="Muli Bold"/>
              </a:rPr>
              <a:t>ăn</a:t>
            </a:r>
          </a:p>
          <a:p>
            <a:pPr marL="304815" indent="-304815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343434"/>
                </a:solidFill>
                <a:latin typeface="Muli Bold"/>
              </a:rPr>
              <a:t>Tìm kiếm và xem thông tin các món ăn có trong thực </a:t>
            </a:r>
            <a:r>
              <a:rPr lang="en-US" sz="2000">
                <a:solidFill>
                  <a:srgbClr val="343434"/>
                </a:solidFill>
                <a:latin typeface="Muli Bold"/>
              </a:rPr>
              <a:t>đơn</a:t>
            </a:r>
          </a:p>
          <a:p>
            <a:pPr marL="304815" indent="-304815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343434"/>
                </a:solidFill>
                <a:latin typeface="Muli Bold"/>
              </a:rPr>
              <a:t>Xem các bài viết tin tức và sự kiện nhà </a:t>
            </a:r>
            <a:r>
              <a:rPr lang="en-US" sz="2000">
                <a:solidFill>
                  <a:srgbClr val="343434"/>
                </a:solidFill>
                <a:latin typeface="Muli Bold"/>
              </a:rPr>
              <a:t>hàng</a:t>
            </a:r>
          </a:p>
          <a:p>
            <a:pPr marL="304815" indent="-304815">
              <a:lnSpc>
                <a:spcPts val="2800"/>
              </a:lnSpc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343434"/>
                </a:solidFill>
                <a:latin typeface="Muli Bold"/>
              </a:rPr>
              <a:t>Quản trị viên có quyền quản lý sản phẩm, đơn đặt giao, đơn đặt bàn và quản lý bài </a:t>
            </a:r>
            <a:r>
              <a:rPr lang="en-US" sz="2000">
                <a:solidFill>
                  <a:srgbClr val="343434"/>
                </a:solidFill>
                <a:latin typeface="Muli Bold"/>
              </a:rPr>
              <a:t>viết</a:t>
            </a:r>
            <a:endParaRPr lang="en-US" sz="2000">
              <a:solidFill>
                <a:srgbClr val="343434"/>
              </a:solidFill>
              <a:latin typeface="Muli Bold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6773175" y="1579324"/>
            <a:ext cx="453343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4815" indent="-304815">
              <a:buFont typeface="Wingdings" panose="05000000000000000000" pitchFamily="2" charset="2"/>
              <a:buChar char="Ø"/>
            </a:pPr>
            <a:r>
              <a:rPr lang="en-US" sz="2000">
                <a:latin typeface="Muli Bold" panose="020B0604020202020204" charset="0"/>
              </a:rPr>
              <a:t>Cải thiện tốc độ tải dữ liệu của trang web </a:t>
            </a:r>
          </a:p>
          <a:p>
            <a:pPr marL="304815" indent="-304815">
              <a:buFont typeface="Wingdings" panose="05000000000000000000" pitchFamily="2" charset="2"/>
              <a:buChar char="Ø"/>
            </a:pPr>
            <a:r>
              <a:rPr lang="en-US" sz="2000">
                <a:latin typeface="Muli Bold" panose="020B0604020202020204" charset="0"/>
              </a:rPr>
              <a:t>Thêm chức năng trò chuyện với nhân viên</a:t>
            </a:r>
            <a:r>
              <a:rPr lang="en-US" sz="2000">
                <a:latin typeface="Muli Bold" panose="020B0604020202020204" charset="0"/>
              </a:rPr>
              <a:t>.</a:t>
            </a:r>
            <a:endParaRPr lang="en-US" sz="2000">
              <a:latin typeface="Muli Bold" panose="020B0604020202020204" charset="0"/>
            </a:endParaRPr>
          </a:p>
        </p:txBody>
      </p:sp>
      <p:sp>
        <p:nvSpPr>
          <p:cNvPr id="7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774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7" grpId="0"/>
      <p:bldP spid="258" grpId="0"/>
      <p:bldP spid="2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7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0" y="2490414"/>
            <a:ext cx="12192000" cy="436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7" descr="Chia sẻ kinh nghiệm viết khóa luận tốt nghiệp tại trường Luật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8427" y="2504000"/>
            <a:ext cx="3615146" cy="266379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7"/>
          <p:cNvSpPr/>
          <p:nvPr/>
        </p:nvSpPr>
        <p:spPr>
          <a:xfrm>
            <a:off x="1574800" y="1496953"/>
            <a:ext cx="10174157" cy="765309"/>
          </a:xfrm>
          <a:prstGeom prst="rect">
            <a:avLst/>
          </a:prstGeom>
        </p:spPr>
        <p:txBody>
          <a:bodyPr>
            <a:prstTxWarp prst="textPlain">
              <a:avLst>
                <a:gd name="adj" fmla="val 49302"/>
              </a:avLst>
            </a:prstTxWarp>
          </a:bodyPr>
          <a:lstStyle/>
          <a:p>
            <a:pPr lvl="0" algn="ctr"/>
            <a:r>
              <a:rPr>
                <a:solidFill>
                  <a:srgbClr val="2F5496"/>
                </a:solidFill>
                <a:latin typeface="Calibri"/>
              </a:rPr>
              <a:t>Cảm ơn quý thầy cô và các bạn đã chú ý lắng nghe!</a:t>
            </a:r>
          </a:p>
        </p:txBody>
      </p:sp>
      <p:sp>
        <p:nvSpPr>
          <p:cNvPr id="9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52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841474" y="1514750"/>
            <a:ext cx="1956900" cy="12885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D5393"/>
              </a:gs>
              <a:gs pos="100000">
                <a:srgbClr val="859CD7"/>
              </a:gs>
            </a:gsLst>
            <a:lin ang="16200000" scaled="1"/>
            <a:tileRect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TỔNG QUAN VỀ ĐỀ TÀI</a:t>
            </a:r>
            <a:endParaRPr sz="2400" b="1">
              <a:solidFill>
                <a:schemeClr val="bg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687068" y="1514746"/>
            <a:ext cx="1699739" cy="128844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E5597"/>
              </a:gs>
              <a:gs pos="100000">
                <a:srgbClr val="859CD7"/>
              </a:gs>
            </a:gsLst>
            <a:lin ang="16200000" scaled="1"/>
            <a:tileRect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PHÂN TÍCH THIẾT KẾ</a:t>
            </a:r>
            <a:endParaRPr sz="2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382500" y="1514750"/>
            <a:ext cx="1849800" cy="12885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D5496"/>
              </a:gs>
              <a:gs pos="100000">
                <a:srgbClr val="859CD7"/>
              </a:gs>
            </a:gsLst>
            <a:lin ang="16200000" scaled="1"/>
            <a:tileRect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KẾT QUẢ ĐẠT ĐƯỢC</a:t>
            </a:r>
            <a:endParaRPr sz="2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378246" y="1486030"/>
            <a:ext cx="1699739" cy="128844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E5394"/>
              </a:gs>
              <a:gs pos="100000">
                <a:srgbClr val="859CD7"/>
              </a:gs>
            </a:gsLst>
            <a:lin ang="16200000" scaled="1"/>
            <a:tileRect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KẾT LUẬN</a:t>
            </a:r>
            <a:endParaRPr sz="24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 descr="TRƯỜNG ĐẠI HỌC QUẢNG BÌN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9425" y="3571500"/>
            <a:ext cx="2358800" cy="23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0;p4"/>
          <p:cNvSpPr txBox="1"/>
          <p:nvPr/>
        </p:nvSpPr>
        <p:spPr>
          <a:xfrm>
            <a:off x="82671" y="6291334"/>
            <a:ext cx="175957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0;p4"/>
          <p:cNvSpPr txBox="1"/>
          <p:nvPr/>
        </p:nvSpPr>
        <p:spPr>
          <a:xfrm>
            <a:off x="4492482" y="6262322"/>
            <a:ext cx="31926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roup 4"/>
          <p:cNvGrpSpPr/>
          <p:nvPr/>
        </p:nvGrpSpPr>
        <p:grpSpPr>
          <a:xfrm rot="10800000">
            <a:off x="2235200" y="-800620"/>
            <a:ext cx="7721600" cy="1618047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6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extBox 1"/>
          <p:cNvSpPr txBox="1"/>
          <p:nvPr/>
        </p:nvSpPr>
        <p:spPr>
          <a:xfrm>
            <a:off x="3808408" y="108330"/>
            <a:ext cx="4584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Muli Bold" panose="020B0604020202020204" charset="0"/>
              </a:rPr>
              <a:t>NỘI DUNG TRÌNH BÀY</a:t>
            </a:r>
            <a:endParaRPr lang="en-US" sz="3200" b="1">
              <a:solidFill>
                <a:schemeClr val="bg1"/>
              </a:solidFill>
              <a:latin typeface="Muli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36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 descr="Lời Mở Đầ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181324"/>
            <a:ext cx="3304206" cy="1930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2044952" y="787337"/>
            <a:ext cx="8102096" cy="893407"/>
            <a:chOff x="1893341" y="2278660"/>
            <a:chExt cx="14501319" cy="2024507"/>
          </a:xfrm>
        </p:grpSpPr>
        <p:sp>
          <p:nvSpPr>
            <p:cNvPr id="17" name="TextBox 2"/>
            <p:cNvSpPr txBox="1"/>
            <p:nvPr/>
          </p:nvSpPr>
          <p:spPr>
            <a:xfrm>
              <a:off x="1893341" y="2278660"/>
              <a:ext cx="14501319" cy="1743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50"/>
                </a:lnSpc>
              </a:pPr>
              <a:r>
                <a:rPr lang="en-US" sz="4000">
                  <a:solidFill>
                    <a:srgbClr val="050A30"/>
                  </a:solidFill>
                  <a:latin typeface="Muli Bold" panose="020B0604020202020204" charset="0"/>
                </a:rPr>
                <a:t>Tổng quan về đề tài</a:t>
              </a:r>
            </a:p>
          </p:txBody>
        </p:sp>
        <p:sp>
          <p:nvSpPr>
            <p:cNvPr id="18" name="AutoShape 3"/>
            <p:cNvSpPr/>
            <p:nvPr/>
          </p:nvSpPr>
          <p:spPr>
            <a:xfrm>
              <a:off x="1893341" y="4303167"/>
              <a:ext cx="14501319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2" name="TextBox 6"/>
          <p:cNvSpPr txBox="1"/>
          <p:nvPr/>
        </p:nvSpPr>
        <p:spPr>
          <a:xfrm>
            <a:off x="1881731" y="2216176"/>
            <a:ext cx="4425681" cy="615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67">
                <a:solidFill>
                  <a:srgbClr val="050A30"/>
                </a:solidFill>
                <a:latin typeface="Muli Bold" panose="020B0604020202020204" charset="0"/>
              </a:rPr>
              <a:t>Lý do chọn đề </a:t>
            </a:r>
            <a:r>
              <a:rPr lang="en-US" sz="2667">
                <a:solidFill>
                  <a:srgbClr val="050A30"/>
                </a:solidFill>
                <a:latin typeface="Muli Bold" panose="020B0604020202020204" charset="0"/>
              </a:rPr>
              <a:t>tài</a:t>
            </a:r>
            <a:endParaRPr lang="en-US" sz="2667">
              <a:solidFill>
                <a:srgbClr val="050A30"/>
              </a:solidFill>
              <a:latin typeface="Muli Bold" panose="020B0604020202020204" charset="0"/>
            </a:endParaRPr>
          </a:p>
        </p:txBody>
      </p:sp>
      <p:sp>
        <p:nvSpPr>
          <p:cNvPr id="8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881731" y="2948928"/>
            <a:ext cx="4425681" cy="615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67">
                <a:solidFill>
                  <a:srgbClr val="050A30"/>
                </a:solidFill>
                <a:latin typeface="Muli Bold" panose="020B0604020202020204" charset="0"/>
              </a:rPr>
              <a:t>Mục tiêu đề tài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1881731" y="3631245"/>
            <a:ext cx="4425681" cy="615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23" indent="-45722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67">
                <a:solidFill>
                  <a:srgbClr val="050A30"/>
                </a:solidFill>
                <a:latin typeface="Muli Bold" panose="020B0604020202020204" charset="0"/>
              </a:rPr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23218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-1168400" y="482601"/>
            <a:ext cx="5740400" cy="711200"/>
            <a:chOff x="-1752600" y="723901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4" name="TextBox 3"/>
            <p:cNvSpPr txBox="1"/>
            <p:nvPr/>
          </p:nvSpPr>
          <p:spPr>
            <a:xfrm>
              <a:off x="1143000" y="876300"/>
              <a:ext cx="4189128" cy="754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  <a:latin typeface="Muli Bold" panose="020B0604020202020204" charset="0"/>
                </a:rPr>
                <a:t>Lý do chọn đề tài</a:t>
              </a:r>
              <a:endParaRPr lang="en-US" sz="2667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sp>
        <p:nvSpPr>
          <p:cNvPr id="5" name="Plus 4"/>
          <p:cNvSpPr/>
          <p:nvPr/>
        </p:nvSpPr>
        <p:spPr>
          <a:xfrm>
            <a:off x="5621087" y="2086776"/>
            <a:ext cx="895015" cy="906449"/>
          </a:xfrm>
          <a:prstGeom prst="mathPlus">
            <a:avLst/>
          </a:prstGeom>
          <a:solidFill>
            <a:srgbClr val="00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" name="Group 2"/>
          <p:cNvGrpSpPr/>
          <p:nvPr/>
        </p:nvGrpSpPr>
        <p:grpSpPr>
          <a:xfrm>
            <a:off x="1180098" y="1498600"/>
            <a:ext cx="3860800" cy="2471428"/>
            <a:chOff x="1770147" y="2247900"/>
            <a:chExt cx="5791200" cy="3707142"/>
          </a:xfrm>
        </p:grpSpPr>
        <p:grpSp>
          <p:nvGrpSpPr>
            <p:cNvPr id="14" name="Group 13"/>
            <p:cNvGrpSpPr/>
            <p:nvPr/>
          </p:nvGrpSpPr>
          <p:grpSpPr>
            <a:xfrm>
              <a:off x="1770147" y="2247900"/>
              <a:ext cx="5791200" cy="3124200"/>
              <a:chOff x="1083174" y="21339123"/>
              <a:chExt cx="9393585" cy="1157927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083174" y="21339123"/>
                <a:ext cx="9393585" cy="11579277"/>
                <a:chOff x="1140316" y="21831484"/>
                <a:chExt cx="9393586" cy="13068116"/>
              </a:xfrm>
            </p:grpSpPr>
            <p:sp>
              <p:nvSpPr>
                <p:cNvPr id="20" name="Rectangle: Rounded Corners 1">
                  <a:extLst>
                    <a:ext uri="{FF2B5EF4-FFF2-40B4-BE49-F238E27FC236}">
                      <a16:creationId xmlns:a16="http://schemas.microsoft.com/office/drawing/2014/main" id="{A1997D5C-4B65-4924-BD9E-56C920F203A8}"/>
                    </a:ext>
                  </a:extLst>
                </p:cNvPr>
                <p:cNvSpPr/>
                <p:nvPr/>
              </p:nvSpPr>
              <p:spPr>
                <a:xfrm>
                  <a:off x="1140316" y="21831484"/>
                  <a:ext cx="9393586" cy="13068116"/>
                </a:xfrm>
                <a:prstGeom prst="roundRect">
                  <a:avLst>
                    <a:gd name="adj" fmla="val 3922"/>
                  </a:avLst>
                </a:prstGeom>
                <a:gradFill>
                  <a:gsLst>
                    <a:gs pos="0">
                      <a:srgbClr val="038AB2"/>
                    </a:gs>
                    <a:gs pos="100000">
                      <a:srgbClr val="00E0F9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/>
                </a:p>
              </p:txBody>
            </p:sp>
            <p:sp>
              <p:nvSpPr>
                <p:cNvPr id="21" name="Rectangle: Rounded Corners 1">
                  <a:extLst>
                    <a:ext uri="{FF2B5EF4-FFF2-40B4-BE49-F238E27FC236}">
                      <a16:creationId xmlns:a16="http://schemas.microsoft.com/office/drawing/2014/main" id="{A1997D5C-4B65-4924-BD9E-56C920F203A8}"/>
                    </a:ext>
                  </a:extLst>
                </p:cNvPr>
                <p:cNvSpPr/>
                <p:nvPr/>
              </p:nvSpPr>
              <p:spPr>
                <a:xfrm>
                  <a:off x="1311078" y="22150214"/>
                  <a:ext cx="9099224" cy="12291148"/>
                </a:xfrm>
                <a:prstGeom prst="roundRect">
                  <a:avLst>
                    <a:gd name="adj" fmla="val 392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/>
                </a:p>
              </p:txBody>
            </p:sp>
          </p:grpSp>
          <p:sp>
            <p:nvSpPr>
              <p:cNvPr id="19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24702" y="21903962"/>
                <a:ext cx="8804857" cy="10132008"/>
              </a:xfrm>
              <a:prstGeom prst="roundRect">
                <a:avLst>
                  <a:gd name="adj" fmla="val 3922"/>
                </a:avLst>
              </a:prstGeom>
              <a:blipFill>
                <a:blip r:embed="rId4"/>
                <a:srcRect/>
                <a:stretch>
                  <a:fillRect l="-2021" t="-3382" r="-1289" b="-132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376722" y="5385558"/>
              <a:ext cx="4494500" cy="56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>
                  <a:latin typeface="Muli Bold" panose="020B0604020202020204" charset="0"/>
                </a:rPr>
                <a:t>Cách mạng công nghệ 4.0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50548" y="1498600"/>
            <a:ext cx="3903633" cy="2800577"/>
            <a:chOff x="10425823" y="2247900"/>
            <a:chExt cx="5855450" cy="4200865"/>
          </a:xfrm>
        </p:grpSpPr>
        <p:grpSp>
          <p:nvGrpSpPr>
            <p:cNvPr id="23" name="Group 22"/>
            <p:cNvGrpSpPr/>
            <p:nvPr/>
          </p:nvGrpSpPr>
          <p:grpSpPr>
            <a:xfrm>
              <a:off x="10428871" y="2247900"/>
              <a:ext cx="5791200" cy="3124200"/>
              <a:chOff x="1083174" y="21339123"/>
              <a:chExt cx="9393585" cy="1157927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083174" y="21339123"/>
                <a:ext cx="9393585" cy="11579277"/>
                <a:chOff x="1140316" y="21831484"/>
                <a:chExt cx="9393586" cy="13068116"/>
              </a:xfrm>
            </p:grpSpPr>
            <p:sp>
              <p:nvSpPr>
                <p:cNvPr id="26" name="Rectangle: Rounded Corners 1">
                  <a:extLst>
                    <a:ext uri="{FF2B5EF4-FFF2-40B4-BE49-F238E27FC236}">
                      <a16:creationId xmlns:a16="http://schemas.microsoft.com/office/drawing/2014/main" id="{A1997D5C-4B65-4924-BD9E-56C920F203A8}"/>
                    </a:ext>
                  </a:extLst>
                </p:cNvPr>
                <p:cNvSpPr/>
                <p:nvPr/>
              </p:nvSpPr>
              <p:spPr>
                <a:xfrm>
                  <a:off x="1140316" y="21831484"/>
                  <a:ext cx="9393586" cy="13068116"/>
                </a:xfrm>
                <a:prstGeom prst="roundRect">
                  <a:avLst>
                    <a:gd name="adj" fmla="val 3922"/>
                  </a:avLst>
                </a:prstGeom>
                <a:gradFill>
                  <a:gsLst>
                    <a:gs pos="100000">
                      <a:srgbClr val="038AB2"/>
                    </a:gs>
                    <a:gs pos="0">
                      <a:srgbClr val="00E0F9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/>
                </a:p>
              </p:txBody>
            </p:sp>
            <p:sp>
              <p:nvSpPr>
                <p:cNvPr id="27" name="Rectangle: Rounded Corners 1">
                  <a:extLst>
                    <a:ext uri="{FF2B5EF4-FFF2-40B4-BE49-F238E27FC236}">
                      <a16:creationId xmlns:a16="http://schemas.microsoft.com/office/drawing/2014/main" id="{A1997D5C-4B65-4924-BD9E-56C920F203A8}"/>
                    </a:ext>
                  </a:extLst>
                </p:cNvPr>
                <p:cNvSpPr/>
                <p:nvPr/>
              </p:nvSpPr>
              <p:spPr>
                <a:xfrm>
                  <a:off x="1311078" y="22150214"/>
                  <a:ext cx="9099224" cy="12291148"/>
                </a:xfrm>
                <a:prstGeom prst="roundRect">
                  <a:avLst>
                    <a:gd name="adj" fmla="val 392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/>
                </a:p>
              </p:txBody>
            </p:sp>
          </p:grpSp>
          <p:sp>
            <p:nvSpPr>
              <p:cNvPr id="25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24702" y="21903962"/>
                <a:ext cx="8804857" cy="10132008"/>
              </a:xfrm>
              <a:prstGeom prst="roundRect">
                <a:avLst>
                  <a:gd name="adj" fmla="val 3922"/>
                </a:avLst>
              </a:prstGeom>
              <a:blipFill>
                <a:blip r:embed="rId5"/>
                <a:srcRect/>
                <a:stretch>
                  <a:fillRect l="-2021" t="-3382" r="-1289" b="-132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0425823" y="5448300"/>
              <a:ext cx="5855450" cy="100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Giải quyết vấn đề nhà hàng quá tải</a:t>
              </a:r>
            </a:p>
            <a:p>
              <a:pPr algn="ctr"/>
              <a:r>
                <a:rPr lang="en-US" sz="1867">
                  <a:latin typeface="Muli Bold" panose="020B0604020202020204" charset="0"/>
                </a:rPr>
                <a:t>Nhu cầu quảng cáo nhà hàng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1242261" y="4876019"/>
            <a:ext cx="922940" cy="456419"/>
          </a:xfrm>
          <a:prstGeom prst="rightArrow">
            <a:avLst/>
          </a:prstGeom>
          <a:gradFill>
            <a:gsLst>
              <a:gs pos="100000">
                <a:srgbClr val="0394BA"/>
              </a:gs>
              <a:gs pos="0">
                <a:srgbClr val="1C458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301522" y="4897706"/>
            <a:ext cx="560922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Muli Bold" panose="020B0604020202020204" charset="0"/>
              </a:rPr>
              <a:t>Xây dựng website đặt bàn và quảng bá quê hương</a:t>
            </a:r>
            <a:endParaRPr lang="en-US" sz="1867" dirty="0">
              <a:latin typeface="Muli Bold" panose="020B0604020202020204" charset="0"/>
            </a:endParaRPr>
          </a:p>
        </p:txBody>
      </p:sp>
      <p:sp>
        <p:nvSpPr>
          <p:cNvPr id="22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874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-1651000" y="127130"/>
            <a:ext cx="5740400" cy="711200"/>
            <a:chOff x="-8796796" y="786682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8796796" y="786682"/>
              <a:ext cx="8610600" cy="1066800"/>
              <a:chOff x="34970368" y="-316148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34970368" y="-316148"/>
                <a:ext cx="4274666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4" name="TextBox 3"/>
            <p:cNvSpPr txBox="1"/>
            <p:nvPr/>
          </p:nvSpPr>
          <p:spPr>
            <a:xfrm>
              <a:off x="-5405896" y="924841"/>
              <a:ext cx="3614451" cy="754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  <a:latin typeface="Muli Bold" panose="020B0604020202020204" charset="0"/>
                </a:rPr>
                <a:t>Mục tiêu đề tài</a:t>
              </a:r>
              <a:endParaRPr lang="en-US" sz="2667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92295" y="1202292"/>
            <a:ext cx="7437227" cy="815638"/>
            <a:chOff x="3883197" y="1783694"/>
            <a:chExt cx="11155841" cy="1223457"/>
          </a:xfrm>
        </p:grpSpPr>
        <p:sp>
          <p:nvSpPr>
            <p:cNvPr id="29" name="TextBox 28"/>
            <p:cNvSpPr txBox="1"/>
            <p:nvPr/>
          </p:nvSpPr>
          <p:spPr>
            <a:xfrm>
              <a:off x="4876784" y="1970554"/>
              <a:ext cx="9279464" cy="67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Phân tích, hiểu được nghiệp vụ của một bài toán thực tế</a:t>
              </a:r>
            </a:p>
          </p:txBody>
        </p:sp>
        <p:graphicFrame>
          <p:nvGraphicFramePr>
            <p:cNvPr id="30" name="Diagram 29"/>
            <p:cNvGraphicFramePr/>
            <p:nvPr>
              <p:extLst/>
            </p:nvPr>
          </p:nvGraphicFramePr>
          <p:xfrm>
            <a:off x="3883197" y="1783694"/>
            <a:ext cx="11155841" cy="12234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2997200" y="1961019"/>
            <a:ext cx="7061200" cy="815638"/>
            <a:chOff x="1280402" y="2961404"/>
            <a:chExt cx="13455511" cy="1223457"/>
          </a:xfrm>
        </p:grpSpPr>
        <p:graphicFrame>
          <p:nvGraphicFramePr>
            <p:cNvPr id="31" name="Diagram 30"/>
            <p:cNvGraphicFramePr/>
            <p:nvPr>
              <p:extLst/>
            </p:nvPr>
          </p:nvGraphicFramePr>
          <p:xfrm>
            <a:off x="1280402" y="2961404"/>
            <a:ext cx="13455511" cy="12234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2509266" y="3104039"/>
              <a:ext cx="11324055" cy="67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Tìm hiểu công nghiệp, củng cố kiến thức đã được học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52800" y="2898730"/>
            <a:ext cx="8433425" cy="815638"/>
            <a:chOff x="5122663" y="4348094"/>
            <a:chExt cx="13455511" cy="1223457"/>
          </a:xfrm>
        </p:grpSpPr>
        <p:graphicFrame>
          <p:nvGraphicFramePr>
            <p:cNvPr id="32" name="Diagram 31"/>
            <p:cNvGraphicFramePr/>
            <p:nvPr>
              <p:extLst/>
            </p:nvPr>
          </p:nvGraphicFramePr>
          <p:xfrm>
            <a:off x="5122663" y="4348094"/>
            <a:ext cx="13455511" cy="12234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6324599" y="4464983"/>
              <a:ext cx="6125935" cy="67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1867" dirty="0">
                  <a:solidFill>
                    <a:srgbClr val="343434"/>
                  </a:solidFill>
                  <a:latin typeface="Muli Bold"/>
                </a:rPr>
                <a:t>Xây dựng một website đặt bàn </a:t>
              </a:r>
              <a:r>
                <a:rPr lang="en-US" sz="1867" dirty="0">
                  <a:solidFill>
                    <a:srgbClr val="343434"/>
                  </a:solidFill>
                  <a:latin typeface="Muli Bold"/>
                </a:rPr>
                <a:t>ăn </a:t>
              </a:r>
              <a:endParaRPr lang="en-US" sz="1867" dirty="0">
                <a:solidFill>
                  <a:srgbClr val="343434"/>
                </a:solidFill>
                <a:latin typeface="Muli Bold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78193" y="3784600"/>
            <a:ext cx="8501007" cy="784251"/>
            <a:chOff x="1828800" y="5332823"/>
            <a:chExt cx="13455511" cy="1176376"/>
          </a:xfrm>
        </p:grpSpPr>
        <p:graphicFrame>
          <p:nvGraphicFramePr>
            <p:cNvPr id="33" name="Diagram 32"/>
            <p:cNvGraphicFramePr/>
            <p:nvPr>
              <p:extLst/>
            </p:nvPr>
          </p:nvGraphicFramePr>
          <p:xfrm>
            <a:off x="1828800" y="5332823"/>
            <a:ext cx="13455511" cy="1176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3007893" y="5497181"/>
              <a:ext cx="11306517" cy="67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Về phía người dùng, đảm bảo sự hài </a:t>
              </a:r>
              <a:r>
                <a:rPr lang="en-US" sz="1867">
                  <a:solidFill>
                    <a:srgbClr val="343434"/>
                  </a:solidFill>
                  <a:latin typeface="Muli Bold"/>
                </a:rPr>
                <a:t>lòng </a:t>
              </a:r>
              <a:r>
                <a:rPr lang="en-US" sz="1867">
                  <a:solidFill>
                    <a:srgbClr val="343434"/>
                  </a:solidFill>
                  <a:latin typeface="Muli Bold"/>
                </a:rPr>
                <a:t>khi sử dụng trang web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75853" y="4699000"/>
            <a:ext cx="9301747" cy="815638"/>
            <a:chOff x="2811379" y="6815643"/>
            <a:chExt cx="14257421" cy="1223457"/>
          </a:xfrm>
        </p:grpSpPr>
        <p:graphicFrame>
          <p:nvGraphicFramePr>
            <p:cNvPr id="34" name="Diagram 33"/>
            <p:cNvGraphicFramePr/>
            <p:nvPr>
              <p:extLst/>
            </p:nvPr>
          </p:nvGraphicFramePr>
          <p:xfrm>
            <a:off x="2811379" y="6815643"/>
            <a:ext cx="14257421" cy="12234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4132027" y="6951360"/>
              <a:ext cx="12123487" cy="677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Về phía quản trị, cung cấp đầy đủ các chức năng quản lý một trang web </a:t>
              </a:r>
            </a:p>
          </p:txBody>
        </p:sp>
      </p:grpSp>
      <p:sp>
        <p:nvSpPr>
          <p:cNvPr id="19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745;p11"/>
          <p:cNvGrpSpPr/>
          <p:nvPr/>
        </p:nvGrpSpPr>
        <p:grpSpPr>
          <a:xfrm>
            <a:off x="540481" y="2195874"/>
            <a:ext cx="2002687" cy="1807650"/>
            <a:chOff x="1132443" y="1646005"/>
            <a:chExt cx="4613157" cy="4662275"/>
          </a:xfrm>
        </p:grpSpPr>
        <p:sp>
          <p:nvSpPr>
            <p:cNvPr id="23" name="Google Shape;746;p11"/>
            <p:cNvSpPr/>
            <p:nvPr/>
          </p:nvSpPr>
          <p:spPr>
            <a:xfrm>
              <a:off x="1148400" y="1720800"/>
              <a:ext cx="4587480" cy="4587480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4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747;p11"/>
            <p:cNvSpPr/>
            <p:nvPr/>
          </p:nvSpPr>
          <p:spPr>
            <a:xfrm>
              <a:off x="1158120" y="1720800"/>
              <a:ext cx="4587480" cy="4587480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4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48;p11"/>
            <p:cNvSpPr/>
            <p:nvPr/>
          </p:nvSpPr>
          <p:spPr>
            <a:xfrm>
              <a:off x="1454400" y="2017080"/>
              <a:ext cx="3994920" cy="3994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749;p11"/>
            <p:cNvSpPr/>
            <p:nvPr/>
          </p:nvSpPr>
          <p:spPr>
            <a:xfrm>
              <a:off x="1810440" y="2373120"/>
              <a:ext cx="3282840" cy="32828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750;p11"/>
            <p:cNvSpPr/>
            <p:nvPr/>
          </p:nvSpPr>
          <p:spPr>
            <a:xfrm>
              <a:off x="2170080" y="2732760"/>
              <a:ext cx="2563560" cy="25635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751;p11"/>
            <p:cNvSpPr/>
            <p:nvPr/>
          </p:nvSpPr>
          <p:spPr>
            <a:xfrm>
              <a:off x="2471040" y="3047400"/>
              <a:ext cx="1934640" cy="193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752;p11"/>
            <p:cNvSpPr/>
            <p:nvPr/>
          </p:nvSpPr>
          <p:spPr>
            <a:xfrm>
              <a:off x="2735640" y="3312000"/>
              <a:ext cx="1405080" cy="1405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753;p11"/>
            <p:cNvSpPr/>
            <p:nvPr/>
          </p:nvSpPr>
          <p:spPr>
            <a:xfrm>
              <a:off x="2964240" y="3540240"/>
              <a:ext cx="948600" cy="94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754;p11"/>
            <p:cNvSpPr/>
            <p:nvPr/>
          </p:nvSpPr>
          <p:spPr>
            <a:xfrm>
              <a:off x="3198240" y="3774600"/>
              <a:ext cx="480240" cy="4802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755;p11"/>
            <p:cNvGrpSpPr/>
            <p:nvPr/>
          </p:nvGrpSpPr>
          <p:grpSpPr>
            <a:xfrm>
              <a:off x="1132443" y="1646005"/>
              <a:ext cx="2387981" cy="2449707"/>
              <a:chOff x="1132443" y="1646005"/>
              <a:chExt cx="2387981" cy="2449707"/>
            </a:xfrm>
          </p:grpSpPr>
          <p:sp>
            <p:nvSpPr>
              <p:cNvPr id="44" name="Google Shape;756;p11"/>
              <p:cNvSpPr/>
              <p:nvPr/>
            </p:nvSpPr>
            <p:spPr>
              <a:xfrm rot="-2627400" flipH="1">
                <a:off x="2498040" y="1626480"/>
                <a:ext cx="68400" cy="2784600"/>
              </a:xfrm>
              <a:custGeom>
                <a:avLst/>
                <a:gdLst/>
                <a:ahLst/>
                <a:cxnLst/>
                <a:rect l="l" t="t" r="r" b="b"/>
                <a:pathLst>
                  <a:path w="44388" h="1793289" extrusionOk="0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93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757;p11"/>
              <p:cNvSpPr/>
              <p:nvPr/>
            </p:nvSpPr>
            <p:spPr>
              <a:xfrm rot="-2627400">
                <a:off x="2449080" y="1674360"/>
                <a:ext cx="68400" cy="2784960"/>
              </a:xfrm>
              <a:custGeom>
                <a:avLst/>
                <a:gdLst/>
                <a:ahLst/>
                <a:cxnLst/>
                <a:rect l="l" t="t" r="r" b="b"/>
                <a:pathLst>
                  <a:path w="44388" h="1793289" extrusionOk="0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93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58;p11"/>
              <p:cNvSpPr/>
              <p:nvPr/>
            </p:nvSpPr>
            <p:spPr>
              <a:xfrm rot="-8027400">
                <a:off x="1176120" y="2171880"/>
                <a:ext cx="717120" cy="426960"/>
              </a:xfrm>
              <a:prstGeom prst="parallelogram">
                <a:avLst>
                  <a:gd name="adj" fmla="val 57754"/>
                </a:avLst>
              </a:pr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93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759;p11"/>
              <p:cNvSpPr/>
              <p:nvPr/>
            </p:nvSpPr>
            <p:spPr>
              <a:xfrm rot="2772600" flipH="1">
                <a:off x="1541160" y="1846800"/>
                <a:ext cx="717120" cy="376920"/>
              </a:xfrm>
              <a:prstGeom prst="parallelogram">
                <a:avLst>
                  <a:gd name="adj" fmla="val 65071"/>
                </a:avLst>
              </a:pr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93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" name="Google Shape;760;p11"/>
            <p:cNvSpPr/>
            <p:nvPr/>
          </p:nvSpPr>
          <p:spPr>
            <a:xfrm>
              <a:off x="1148400" y="1720800"/>
              <a:ext cx="4587480" cy="4587480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4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428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7313993" y="227733"/>
            <a:ext cx="5740400" cy="711200"/>
            <a:chOff x="-1752600" y="723901"/>
            <a:chExt cx="8610600" cy="1066800"/>
          </a:xfrm>
          <a:gradFill flip="none" rotWithShape="1">
            <a:gsLst>
              <a:gs pos="100000">
                <a:srgbClr val="0394BA"/>
              </a:gs>
              <a:gs pos="0">
                <a:srgbClr val="1C4583"/>
              </a:gs>
            </a:gsLst>
            <a:lin ang="10800000" scaled="1"/>
            <a:tileRect/>
          </a:gradFill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pFill/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4" name="TextBox 3"/>
            <p:cNvSpPr txBox="1"/>
            <p:nvPr/>
          </p:nvSpPr>
          <p:spPr>
            <a:xfrm>
              <a:off x="-150590" y="894177"/>
              <a:ext cx="4821512" cy="7541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  <a:latin typeface="Muli Bold" panose="020B0604020202020204" charset="0"/>
                </a:rPr>
                <a:t>Công nghệ sử dụng</a:t>
              </a:r>
              <a:endParaRPr lang="en-US" sz="2667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0" y="1130951"/>
            <a:ext cx="4673600" cy="3697571"/>
            <a:chOff x="571501" y="1306096"/>
            <a:chExt cx="6106119" cy="5546356"/>
          </a:xfrm>
        </p:grpSpPr>
        <p:grpSp>
          <p:nvGrpSpPr>
            <p:cNvPr id="20" name="Group 19"/>
            <p:cNvGrpSpPr/>
            <p:nvPr/>
          </p:nvGrpSpPr>
          <p:grpSpPr>
            <a:xfrm>
              <a:off x="571501" y="1728989"/>
              <a:ext cx="5791200" cy="5123463"/>
              <a:chOff x="1140316" y="21831484"/>
              <a:chExt cx="9393586" cy="13068116"/>
            </a:xfrm>
          </p:grpSpPr>
          <p:sp>
            <p:nvSpPr>
              <p:cNvPr id="22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831484"/>
                <a:ext cx="9393586" cy="13068116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23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11078" y="22150214"/>
                <a:ext cx="9099224" cy="12291148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153483" y="2522308"/>
              <a:ext cx="5524137" cy="4017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Phân tích yêu cầu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Thiết kế hệ thống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Thực hiện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Kiểm thử hệ thống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Triển khai hệ thống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Bảo trì hệ thống</a:t>
              </a:r>
              <a:endParaRPr lang="en-US" sz="1867">
                <a:solidFill>
                  <a:srgbClr val="343434"/>
                </a:solidFill>
                <a:latin typeface="Muli Bold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62101" y="1306096"/>
              <a:ext cx="3810000" cy="736395"/>
            </a:xfrm>
            <a:prstGeom prst="roundRect">
              <a:avLst/>
            </a:prstGeom>
            <a:gradFill flip="none" rotWithShape="1">
              <a:gsLst>
                <a:gs pos="100000">
                  <a:srgbClr val="0394BA"/>
                </a:gs>
                <a:gs pos="0">
                  <a:srgbClr val="1C45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Mô hình phát triển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sp>
        <p:nvSpPr>
          <p:cNvPr id="28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7061200" y="1833024"/>
            <a:ext cx="4361861" cy="2581709"/>
          </a:xfrm>
          <a:prstGeom prst="roundRect">
            <a:avLst>
              <a:gd name="adj" fmla="val 3922"/>
            </a:avLst>
          </a:prstGeom>
          <a:blipFill>
            <a:blip r:embed="rId4"/>
            <a:stretch>
              <a:fillRect l="-2021" t="-3382" r="-1289" b="-13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sp>
        <p:nvSpPr>
          <p:cNvPr id="11" name="Right Arrow 10"/>
          <p:cNvSpPr/>
          <p:nvPr/>
        </p:nvSpPr>
        <p:spPr>
          <a:xfrm>
            <a:off x="5559431" y="2746869"/>
            <a:ext cx="1270000" cy="711200"/>
          </a:xfrm>
          <a:prstGeom prst="rightArrow">
            <a:avLst/>
          </a:prstGeom>
          <a:gradFill>
            <a:gsLst>
              <a:gs pos="0">
                <a:srgbClr val="00E0F9"/>
              </a:gs>
              <a:gs pos="100000">
                <a:srgbClr val="5EB7D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395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7313993" y="227733"/>
            <a:ext cx="5740400" cy="711200"/>
            <a:chOff x="-1752600" y="723901"/>
            <a:chExt cx="8610600" cy="1066800"/>
          </a:xfrm>
          <a:gradFill flip="none" rotWithShape="1">
            <a:gsLst>
              <a:gs pos="100000">
                <a:srgbClr val="0394BA"/>
              </a:gs>
              <a:gs pos="0">
                <a:srgbClr val="1C4583"/>
              </a:gs>
            </a:gsLst>
            <a:lin ang="10800000" scaled="1"/>
            <a:tileRect/>
          </a:gradFill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pFill/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4" name="TextBox 3"/>
            <p:cNvSpPr txBox="1"/>
            <p:nvPr/>
          </p:nvSpPr>
          <p:spPr>
            <a:xfrm>
              <a:off x="-150590" y="894177"/>
              <a:ext cx="4821512" cy="7541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  <a:latin typeface="Muli Bold" panose="020B0604020202020204" charset="0"/>
                </a:rPr>
                <a:t>Công nghệ sử dụng</a:t>
              </a:r>
              <a:endParaRPr lang="en-US" sz="2667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0" y="341251"/>
            <a:ext cx="4432562" cy="4487271"/>
            <a:chOff x="571501" y="1306096"/>
            <a:chExt cx="5791200" cy="5546356"/>
          </a:xfrm>
        </p:grpSpPr>
        <p:grpSp>
          <p:nvGrpSpPr>
            <p:cNvPr id="20" name="Group 19"/>
            <p:cNvGrpSpPr/>
            <p:nvPr/>
          </p:nvGrpSpPr>
          <p:grpSpPr>
            <a:xfrm>
              <a:off x="571501" y="1728989"/>
              <a:ext cx="5791200" cy="5123463"/>
              <a:chOff x="1140316" y="21831484"/>
              <a:chExt cx="9393586" cy="13068116"/>
            </a:xfrm>
          </p:grpSpPr>
          <p:sp>
            <p:nvSpPr>
              <p:cNvPr id="22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831484"/>
                <a:ext cx="9393586" cy="13068116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23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11078" y="22150214"/>
                <a:ext cx="9099224" cy="12291148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836984" y="2522307"/>
              <a:ext cx="5449517" cy="2245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Ứng dụng được chia làm 3 phần:</a:t>
              </a:r>
            </a:p>
            <a:p>
              <a:pPr marL="342917" indent="-342917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Model</a:t>
              </a:r>
            </a:p>
            <a:p>
              <a:pPr marL="342917" indent="-342917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View</a:t>
              </a:r>
            </a:p>
            <a:p>
              <a:pPr marL="342917" indent="-342917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Controller</a:t>
              </a:r>
              <a:endParaRPr lang="en-US" sz="1867">
                <a:solidFill>
                  <a:srgbClr val="343434"/>
                </a:solidFill>
                <a:latin typeface="Muli Bold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62101" y="1306096"/>
              <a:ext cx="3810000" cy="736395"/>
            </a:xfrm>
            <a:prstGeom prst="roundRect">
              <a:avLst/>
            </a:prstGeom>
            <a:gradFill flip="none" rotWithShape="1">
              <a:gsLst>
                <a:gs pos="100000">
                  <a:srgbClr val="0394BA"/>
                </a:gs>
                <a:gs pos="0">
                  <a:srgbClr val="1C45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ASP.NET MVC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sp>
        <p:nvSpPr>
          <p:cNvPr id="28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7353848" y="1317276"/>
            <a:ext cx="4361861" cy="2662777"/>
          </a:xfrm>
          <a:prstGeom prst="roundRect">
            <a:avLst>
              <a:gd name="adj" fmla="val 3922"/>
            </a:avLst>
          </a:prstGeom>
          <a:blipFill>
            <a:blip r:embed="rId4"/>
            <a:stretch>
              <a:fillRect l="-2021" t="-3382" r="-1289" b="-13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/>
          </a:p>
        </p:txBody>
      </p:sp>
      <p:sp>
        <p:nvSpPr>
          <p:cNvPr id="11" name="Right Arrow 10"/>
          <p:cNvSpPr/>
          <p:nvPr/>
        </p:nvSpPr>
        <p:spPr>
          <a:xfrm>
            <a:off x="5559431" y="2746869"/>
            <a:ext cx="1270000" cy="711200"/>
          </a:xfrm>
          <a:prstGeom prst="rightArrow">
            <a:avLst/>
          </a:prstGeom>
          <a:gradFill>
            <a:gsLst>
              <a:gs pos="0">
                <a:srgbClr val="00E0F9"/>
              </a:gs>
              <a:gs pos="100000">
                <a:srgbClr val="5EB7D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22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3249638"/>
            <a:ext cx="12191999" cy="3608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7313993" y="227733"/>
            <a:ext cx="5740400" cy="711200"/>
            <a:chOff x="-1752600" y="723901"/>
            <a:chExt cx="8610600" cy="1066800"/>
          </a:xfrm>
          <a:gradFill flip="none" rotWithShape="1">
            <a:gsLst>
              <a:gs pos="100000">
                <a:srgbClr val="0394BA"/>
              </a:gs>
              <a:gs pos="0">
                <a:srgbClr val="1C4583"/>
              </a:gs>
            </a:gsLst>
            <a:lin ang="10800000" scaled="1"/>
            <a:tileRect/>
          </a:gradFill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pFill/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4" name="TextBox 3"/>
            <p:cNvSpPr txBox="1"/>
            <p:nvPr/>
          </p:nvSpPr>
          <p:spPr>
            <a:xfrm>
              <a:off x="-150590" y="894177"/>
              <a:ext cx="4821512" cy="7541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667">
                  <a:solidFill>
                    <a:schemeClr val="bg1"/>
                  </a:solidFill>
                  <a:latin typeface="Muli Bold" panose="020B0604020202020204" charset="0"/>
                </a:rPr>
                <a:t>Công nghệ sử dụng</a:t>
              </a:r>
              <a:endParaRPr lang="en-US" sz="2667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5304" y="329333"/>
            <a:ext cx="4821096" cy="3358491"/>
            <a:chOff x="571501" y="1306096"/>
            <a:chExt cx="5829300" cy="5546356"/>
          </a:xfrm>
        </p:grpSpPr>
        <p:grpSp>
          <p:nvGrpSpPr>
            <p:cNvPr id="16" name="Group 15"/>
            <p:cNvGrpSpPr/>
            <p:nvPr/>
          </p:nvGrpSpPr>
          <p:grpSpPr>
            <a:xfrm>
              <a:off x="571501" y="1728989"/>
              <a:ext cx="5791200" cy="5123463"/>
              <a:chOff x="1140316" y="21831484"/>
              <a:chExt cx="9393586" cy="13068116"/>
            </a:xfrm>
          </p:grpSpPr>
          <p:sp>
            <p:nvSpPr>
              <p:cNvPr id="19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831484"/>
                <a:ext cx="9393586" cy="13068116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21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11078" y="22150214"/>
                <a:ext cx="9099224" cy="12291148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76664" y="1960454"/>
              <a:ext cx="5524137" cy="4423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Là một hệ quản trị cơ sở dữ liệu quan hệ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Chức năng chính là lưu trữ và truy xuất cơ sở dữ liệu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Trao đổi dữ liệu bằng cách sử dụng câu lệnh SQL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62101" y="1306096"/>
              <a:ext cx="3810000" cy="736395"/>
            </a:xfrm>
            <a:prstGeom prst="roundRect">
              <a:avLst/>
            </a:prstGeom>
            <a:gradFill flip="none" rotWithShape="1">
              <a:gsLst>
                <a:gs pos="100000">
                  <a:srgbClr val="0394BA"/>
                </a:gs>
                <a:gs pos="0">
                  <a:srgbClr val="1C45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Giới thiệu SQL Server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68433" y="1931161"/>
            <a:ext cx="4902075" cy="2636953"/>
            <a:chOff x="571501" y="1275292"/>
            <a:chExt cx="5927213" cy="557716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1" y="1728989"/>
              <a:ext cx="5791200" cy="5123463"/>
              <a:chOff x="1140316" y="21831484"/>
              <a:chExt cx="9393586" cy="13068116"/>
            </a:xfrm>
          </p:grpSpPr>
          <p:sp>
            <p:nvSpPr>
              <p:cNvPr id="29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831484"/>
                <a:ext cx="9393586" cy="13068116"/>
              </a:xfrm>
              <a:prstGeom prst="roundRect">
                <a:avLst>
                  <a:gd name="adj" fmla="val 3922"/>
                </a:avLst>
              </a:prstGeom>
              <a:gradFill flip="none" rotWithShape="1"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30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11078" y="22150213"/>
                <a:ext cx="9099224" cy="12291149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74577" y="2435819"/>
              <a:ext cx="5524137" cy="3841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Dùng để lưu trữ 1 biến 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Tồn tại trên server</a:t>
              </a:r>
            </a:p>
            <a:p>
              <a:pPr marL="304815" indent="-304815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867">
                  <a:solidFill>
                    <a:srgbClr val="343434"/>
                  </a:solidFill>
                  <a:latin typeface="Muli Bold"/>
                </a:rPr>
                <a:t>Chỉ mất đi khi ta xóa hoặc hết thời gian lưu trữ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76638" y="1275292"/>
              <a:ext cx="3810000" cy="736395"/>
            </a:xfrm>
            <a:prstGeom prst="roundRect">
              <a:avLst/>
            </a:prstGeom>
            <a:gradFill flip="none" rotWithShape="1">
              <a:gsLst>
                <a:gs pos="100000">
                  <a:srgbClr val="0394BA"/>
                </a:gs>
                <a:gs pos="0">
                  <a:srgbClr val="1C45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>
                  <a:latin typeface="Muli Bold" panose="020B0604020202020204" charset="0"/>
                </a:rPr>
                <a:t>Session</a:t>
              </a:r>
              <a:endParaRPr lang="en-US" sz="1867">
                <a:latin typeface="Muli Bold" panose="020B0604020202020204" charset="0"/>
              </a:endParaRPr>
            </a:p>
          </p:txBody>
        </p:sp>
      </p:grpSp>
      <p:sp>
        <p:nvSpPr>
          <p:cNvPr id="3" name="Plus 2"/>
          <p:cNvSpPr/>
          <p:nvPr/>
        </p:nvSpPr>
        <p:spPr>
          <a:xfrm>
            <a:off x="5689600" y="2479872"/>
            <a:ext cx="762000" cy="769765"/>
          </a:xfrm>
          <a:prstGeom prst="mathPlus">
            <a:avLst/>
          </a:prstGeom>
          <a:solidFill>
            <a:srgbClr val="00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Google Shape;120;p4"/>
          <p:cNvSpPr txBox="1"/>
          <p:nvPr/>
        </p:nvSpPr>
        <p:spPr>
          <a:xfrm>
            <a:off x="82671" y="6291334"/>
            <a:ext cx="2254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16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20;p4"/>
          <p:cNvSpPr txBox="1"/>
          <p:nvPr/>
        </p:nvSpPr>
        <p:spPr>
          <a:xfrm>
            <a:off x="4492482" y="6262322"/>
            <a:ext cx="36298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Hà Nội, ngày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7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tháng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10 </a:t>
            </a:r>
            <a:r>
              <a:rPr lang="en-US" sz="1600" b="1" i="1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năm 2024</a:t>
            </a:r>
            <a:endParaRPr sz="1600" b="1" i="1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0;p4"/>
          <p:cNvSpPr txBox="1"/>
          <p:nvPr/>
        </p:nvSpPr>
        <p:spPr>
          <a:xfrm>
            <a:off x="9587754" y="6262322"/>
            <a:ext cx="26295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16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725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Microsoft Office PowerPoint</Application>
  <PresentationFormat>Widescreen</PresentationFormat>
  <Paragraphs>217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Muli Bold</vt:lpstr>
      <vt:lpstr>Tahoma</vt:lpstr>
      <vt:lpstr>Wingdings</vt:lpstr>
      <vt:lpstr>Office Theme</vt:lpstr>
      <vt:lpstr>LỄ BẢO VỆ ĐỒ ÁN TỐT NGHIỆP</vt:lpstr>
      <vt:lpstr>BÁO CÁO ĐỒ ÁN TỐT NGHIỆP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LỄ BẢO VỆ ĐỒ ÁN TỐT NGHIỆP</dc:title>
  <dc:creator>Admin</dc:creator>
  <cp:lastModifiedBy>Admin</cp:lastModifiedBy>
  <cp:revision>1</cp:revision>
  <dcterms:created xsi:type="dcterms:W3CDTF">2024-10-06T06:49:06Z</dcterms:created>
  <dcterms:modified xsi:type="dcterms:W3CDTF">2024-10-06T06:49:37Z</dcterms:modified>
</cp:coreProperties>
</file>