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0" r:id="rId4"/>
    <p:sldId id="261" r:id="rId5"/>
    <p:sldId id="257" r:id="rId6"/>
    <p:sldId id="264" r:id="rId7"/>
    <p:sldId id="279" r:id="rId8"/>
    <p:sldId id="265" r:id="rId9"/>
    <p:sldId id="266" r:id="rId10"/>
    <p:sldId id="280" r:id="rId11"/>
    <p:sldId id="277" r:id="rId12"/>
    <p:sldId id="278" r:id="rId13"/>
    <p:sldId id="267" r:id="rId14"/>
    <p:sldId id="268" r:id="rId15"/>
    <p:sldId id="272" r:id="rId16"/>
    <p:sldId id="269" r:id="rId17"/>
    <p:sldId id="273" r:id="rId18"/>
    <p:sldId id="270" r:id="rId19"/>
    <p:sldId id="276" r:id="rId20"/>
    <p:sldId id="274" r:id="rId21"/>
    <p:sldId id="271" r:id="rId22"/>
    <p:sldId id="281" r:id="rId23"/>
    <p:sldId id="275" r:id="rId24"/>
    <p:sldId id="284" r:id="rId25"/>
    <p:sldId id="285" r:id="rId26"/>
    <p:sldId id="282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9DA"/>
    <a:srgbClr val="FFE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9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A30C3-3D12-4FCE-96C6-56F0D7E6661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A30E-17D2-46AF-99EE-AEBB8CBDA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5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B78C-BB4C-4E75-A941-D2B5ADA7F9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0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1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9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3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2609-4E1A-4641-AAB3-C8507D896A68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BD8E-4A83-49E1-9BC3-66BCCFE5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hyperlink" Target="../../Eclipse%20Java%20Oxygen.ln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 descr="개체이(가) 표시된 사진&#10;&#10;높은 신뢰도로 생성된 설명">
            <a:extLst>
              <a:ext uri="{FF2B5EF4-FFF2-40B4-BE49-F238E27FC236}">
                <a16:creationId xmlns:a16="http://schemas.microsoft.com/office/drawing/2014/main" xmlns="" id="{45974DE7-DBD8-492D-B0DF-4188D637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34" y="2603590"/>
            <a:ext cx="2328427" cy="1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7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82C0AA-7E4E-496B-84A8-44BE5291A6E8}"/>
              </a:ext>
            </a:extLst>
          </p:cNvPr>
          <p:cNvSpPr/>
          <p:nvPr/>
        </p:nvSpPr>
        <p:spPr>
          <a:xfrm>
            <a:off x="785" y="4289559"/>
            <a:ext cx="12191215" cy="126333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C03ECB0-27F0-455A-899B-0A0318300233}"/>
              </a:ext>
            </a:extLst>
          </p:cNvPr>
          <p:cNvSpPr/>
          <p:nvPr/>
        </p:nvSpPr>
        <p:spPr>
          <a:xfrm>
            <a:off x="785" y="4268913"/>
            <a:ext cx="12191215" cy="1263330"/>
          </a:xfrm>
          <a:prstGeom prst="rect">
            <a:avLst/>
          </a:prstGeom>
          <a:solidFill>
            <a:srgbClr val="FFF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63AE2A9-2FB3-43CD-BF4A-4F78A27F820F}"/>
              </a:ext>
            </a:extLst>
          </p:cNvPr>
          <p:cNvSpPr/>
          <p:nvPr/>
        </p:nvSpPr>
        <p:spPr>
          <a:xfrm>
            <a:off x="0" y="1109028"/>
            <a:ext cx="12192000" cy="684566"/>
          </a:xfrm>
          <a:prstGeom prst="rect">
            <a:avLst/>
          </a:prstGeom>
          <a:solidFill>
            <a:srgbClr val="F5F5F5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0" y="0"/>
            <a:ext cx="12192000" cy="1224879"/>
          </a:xfrm>
          <a:prstGeom prst="rect">
            <a:avLst/>
          </a:prstGeom>
          <a:solidFill>
            <a:srgbClr val="52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1276E50-5FE4-4156-AE7F-C9C8B853F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631832"/>
            <a:ext cx="326966" cy="326966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DC3196E-CE39-4558-B6AE-0D6A0C0CB49A}"/>
              </a:ext>
            </a:extLst>
          </p:cNvPr>
          <p:cNvGrpSpPr/>
          <p:nvPr/>
        </p:nvGrpSpPr>
        <p:grpSpPr>
          <a:xfrm>
            <a:off x="11135962" y="632320"/>
            <a:ext cx="833788" cy="375349"/>
            <a:chOff x="11135962" y="719404"/>
            <a:chExt cx="833788" cy="37534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0848C3D-B58C-4DBB-A5A4-ECC70B680963}"/>
                </a:ext>
              </a:extLst>
            </p:cNvPr>
            <p:cNvGrpSpPr/>
            <p:nvPr/>
          </p:nvGrpSpPr>
          <p:grpSpPr>
            <a:xfrm>
              <a:off x="11599512" y="719404"/>
              <a:ext cx="370238" cy="370238"/>
              <a:chOff x="11599512" y="719404"/>
              <a:chExt cx="370238" cy="37023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DE9389FA-F80E-4344-9C48-BB8EE1E137D1}"/>
                  </a:ext>
                </a:extLst>
              </p:cNvPr>
              <p:cNvGrpSpPr/>
              <p:nvPr/>
            </p:nvGrpSpPr>
            <p:grpSpPr>
              <a:xfrm>
                <a:off x="11723370" y="851142"/>
                <a:ext cx="147955" cy="114248"/>
                <a:chOff x="11723370" y="851142"/>
                <a:chExt cx="147955" cy="114248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xmlns="" id="{0A55B0B5-1F92-4512-9E88-42C23CBAC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851142"/>
                  <a:ext cx="971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53E48C65-DF3D-4760-8830-BF67F9CB7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11467"/>
                  <a:ext cx="1479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xmlns="" id="{08C2E947-23EF-46E4-AF93-55219DE97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65390"/>
                  <a:ext cx="48577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F9AA1EDC-66F7-4A49-9806-939D8C29F3AD}"/>
                  </a:ext>
                </a:extLst>
              </p:cNvPr>
              <p:cNvSpPr/>
              <p:nvPr/>
            </p:nvSpPr>
            <p:spPr>
              <a:xfrm>
                <a:off x="11599512" y="719404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C4C0A279-6DA8-49B1-9518-4D1E5643B875}"/>
                </a:ext>
              </a:extLst>
            </p:cNvPr>
            <p:cNvGrpSpPr/>
            <p:nvPr/>
          </p:nvGrpSpPr>
          <p:grpSpPr>
            <a:xfrm>
              <a:off x="11135962" y="724515"/>
              <a:ext cx="370238" cy="370238"/>
              <a:chOff x="11135962" y="724515"/>
              <a:chExt cx="370238" cy="37023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xmlns="" id="{2B144B50-A79D-4877-96E5-18B2911B9F39}"/>
                  </a:ext>
                </a:extLst>
              </p:cNvPr>
              <p:cNvSpPr/>
              <p:nvPr/>
            </p:nvSpPr>
            <p:spPr>
              <a:xfrm>
                <a:off x="11135962" y="724515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xmlns="" id="{C876D448-3A33-4B6C-A049-6272C5ABC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2983" y="808330"/>
                <a:ext cx="189874" cy="189874"/>
              </a:xfrm>
              <a:prstGeom prst="rect">
                <a:avLst/>
              </a:prstGeom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DBCF3D7-52C2-441B-9EC5-F98B82DCAC43}"/>
              </a:ext>
            </a:extLst>
          </p:cNvPr>
          <p:cNvSpPr/>
          <p:nvPr/>
        </p:nvSpPr>
        <p:spPr>
          <a:xfrm>
            <a:off x="133350" y="1338084"/>
            <a:ext cx="11839575" cy="327777"/>
          </a:xfrm>
          <a:prstGeom prst="rect">
            <a:avLst/>
          </a:prstGeom>
          <a:solidFill>
            <a:srgbClr val="FFFFFF"/>
          </a:solidFill>
          <a:ln w="15875" cap="rnd">
            <a:solidFill>
              <a:srgbClr val="D6D6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F60E9AD-A1D9-4E4D-A2A6-949C26FAABA2}"/>
              </a:ext>
            </a:extLst>
          </p:cNvPr>
          <p:cNvSpPr txBox="1"/>
          <p:nvPr/>
        </p:nvSpPr>
        <p:spPr>
          <a:xfrm>
            <a:off x="405377" y="1377986"/>
            <a:ext cx="27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채팅방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참여자 검색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>
            <a:off x="263751" y="1417387"/>
            <a:ext cx="170760" cy="178695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22225" cap="rnd">
              <a:solidFill>
                <a:srgbClr val="9494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31750" cap="rnd">
              <a:solidFill>
                <a:srgbClr val="94949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xmlns="" id="{F38EF998-C13F-4084-8D6D-FFBC967AFB1A}"/>
              </a:ext>
            </a:extLst>
          </p:cNvPr>
          <p:cNvSpPr/>
          <p:nvPr/>
        </p:nvSpPr>
        <p:spPr>
          <a:xfrm>
            <a:off x="1783100" y="768342"/>
            <a:ext cx="370238" cy="95500"/>
          </a:xfrm>
          <a:custGeom>
            <a:avLst/>
            <a:gdLst>
              <a:gd name="connsiteX0" fmla="*/ 322488 w 370238"/>
              <a:gd name="connsiteY0" fmla="*/ 0 h 95500"/>
              <a:gd name="connsiteX1" fmla="*/ 370238 w 370238"/>
              <a:gd name="connsiteY1" fmla="*/ 47750 h 95500"/>
              <a:gd name="connsiteX2" fmla="*/ 322488 w 370238"/>
              <a:gd name="connsiteY2" fmla="*/ 95500 h 95500"/>
              <a:gd name="connsiteX3" fmla="*/ 274738 w 370238"/>
              <a:gd name="connsiteY3" fmla="*/ 47750 h 95500"/>
              <a:gd name="connsiteX4" fmla="*/ 322488 w 370238"/>
              <a:gd name="connsiteY4" fmla="*/ 0 h 95500"/>
              <a:gd name="connsiteX5" fmla="*/ 185119 w 370238"/>
              <a:gd name="connsiteY5" fmla="*/ 0 h 95500"/>
              <a:gd name="connsiteX6" fmla="*/ 232869 w 370238"/>
              <a:gd name="connsiteY6" fmla="*/ 47750 h 95500"/>
              <a:gd name="connsiteX7" fmla="*/ 185119 w 370238"/>
              <a:gd name="connsiteY7" fmla="*/ 95500 h 95500"/>
              <a:gd name="connsiteX8" fmla="*/ 137369 w 370238"/>
              <a:gd name="connsiteY8" fmla="*/ 47750 h 95500"/>
              <a:gd name="connsiteX9" fmla="*/ 185119 w 370238"/>
              <a:gd name="connsiteY9" fmla="*/ 0 h 95500"/>
              <a:gd name="connsiteX10" fmla="*/ 47750 w 370238"/>
              <a:gd name="connsiteY10" fmla="*/ 0 h 95500"/>
              <a:gd name="connsiteX11" fmla="*/ 95500 w 370238"/>
              <a:gd name="connsiteY11" fmla="*/ 47750 h 95500"/>
              <a:gd name="connsiteX12" fmla="*/ 47750 w 370238"/>
              <a:gd name="connsiteY12" fmla="*/ 95500 h 95500"/>
              <a:gd name="connsiteX13" fmla="*/ 0 w 370238"/>
              <a:gd name="connsiteY13" fmla="*/ 47750 h 95500"/>
              <a:gd name="connsiteX14" fmla="*/ 47750 w 370238"/>
              <a:gd name="connsiteY14" fmla="*/ 0 h 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0238" h="95500">
                <a:moveTo>
                  <a:pt x="322488" y="0"/>
                </a:moveTo>
                <a:cubicBezTo>
                  <a:pt x="348860" y="0"/>
                  <a:pt x="370238" y="21378"/>
                  <a:pt x="370238" y="47750"/>
                </a:cubicBezTo>
                <a:cubicBezTo>
                  <a:pt x="370238" y="74122"/>
                  <a:pt x="348860" y="95500"/>
                  <a:pt x="322488" y="95500"/>
                </a:cubicBezTo>
                <a:cubicBezTo>
                  <a:pt x="296116" y="95500"/>
                  <a:pt x="274738" y="74122"/>
                  <a:pt x="274738" y="47750"/>
                </a:cubicBezTo>
                <a:cubicBezTo>
                  <a:pt x="274738" y="21378"/>
                  <a:pt x="296116" y="0"/>
                  <a:pt x="322488" y="0"/>
                </a:cubicBezTo>
                <a:close/>
                <a:moveTo>
                  <a:pt x="185119" y="0"/>
                </a:moveTo>
                <a:cubicBezTo>
                  <a:pt x="211491" y="0"/>
                  <a:pt x="232869" y="21378"/>
                  <a:pt x="232869" y="47750"/>
                </a:cubicBezTo>
                <a:cubicBezTo>
                  <a:pt x="232869" y="74122"/>
                  <a:pt x="211491" y="95500"/>
                  <a:pt x="185119" y="95500"/>
                </a:cubicBezTo>
                <a:cubicBezTo>
                  <a:pt x="158747" y="95500"/>
                  <a:pt x="137369" y="74122"/>
                  <a:pt x="137369" y="47750"/>
                </a:cubicBezTo>
                <a:cubicBezTo>
                  <a:pt x="137369" y="21378"/>
                  <a:pt x="158747" y="0"/>
                  <a:pt x="185119" y="0"/>
                </a:cubicBezTo>
                <a:close/>
                <a:moveTo>
                  <a:pt x="47750" y="0"/>
                </a:moveTo>
                <a:cubicBezTo>
                  <a:pt x="74122" y="0"/>
                  <a:pt x="95500" y="21378"/>
                  <a:pt x="95500" y="47750"/>
                </a:cubicBezTo>
                <a:cubicBezTo>
                  <a:pt x="95500" y="74122"/>
                  <a:pt x="74122" y="95500"/>
                  <a:pt x="47750" y="95500"/>
                </a:cubicBezTo>
                <a:cubicBezTo>
                  <a:pt x="21378" y="95500"/>
                  <a:pt x="0" y="74122"/>
                  <a:pt x="0" y="47750"/>
                </a:cubicBezTo>
                <a:cubicBezTo>
                  <a:pt x="0" y="21378"/>
                  <a:pt x="21378" y="0"/>
                  <a:pt x="47750" y="0"/>
                </a:cubicBezTo>
                <a:close/>
              </a:path>
            </a:pathLst>
          </a:custGeom>
          <a:solidFill>
            <a:srgbClr val="71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9FBA4B0-98F0-4411-A4A6-D6F39C9D0BC4}"/>
              </a:ext>
            </a:extLst>
          </p:cNvPr>
          <p:cNvSpPr/>
          <p:nvPr/>
        </p:nvSpPr>
        <p:spPr>
          <a:xfrm>
            <a:off x="1085292" y="667906"/>
            <a:ext cx="298636" cy="296372"/>
          </a:xfrm>
          <a:custGeom>
            <a:avLst/>
            <a:gdLst>
              <a:gd name="connsiteX0" fmla="*/ 149318 w 298636"/>
              <a:gd name="connsiteY0" fmla="*/ 0 h 296372"/>
              <a:gd name="connsiteX1" fmla="*/ 298636 w 298636"/>
              <a:gd name="connsiteY1" fmla="*/ 128988 h 296372"/>
              <a:gd name="connsiteX2" fmla="*/ 149318 w 298636"/>
              <a:gd name="connsiteY2" fmla="*/ 257976 h 296372"/>
              <a:gd name="connsiteX3" fmla="*/ 125088 w 298636"/>
              <a:gd name="connsiteY3" fmla="*/ 253750 h 296372"/>
              <a:gd name="connsiteX4" fmla="*/ 49930 w 298636"/>
              <a:gd name="connsiteY4" fmla="*/ 296372 h 296372"/>
              <a:gd name="connsiteX5" fmla="*/ 75603 w 298636"/>
              <a:gd name="connsiteY5" fmla="*/ 238757 h 296372"/>
              <a:gd name="connsiteX6" fmla="*/ 43734 w 298636"/>
              <a:gd name="connsiteY6" fmla="*/ 220196 h 296372"/>
              <a:gd name="connsiteX7" fmla="*/ 0 w 298636"/>
              <a:gd name="connsiteY7" fmla="*/ 128988 h 296372"/>
              <a:gd name="connsiteX8" fmla="*/ 149318 w 298636"/>
              <a:gd name="connsiteY8" fmla="*/ 0 h 29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636" h="296372">
                <a:moveTo>
                  <a:pt x="149318" y="0"/>
                </a:moveTo>
                <a:cubicBezTo>
                  <a:pt x="231784" y="0"/>
                  <a:pt x="298636" y="57750"/>
                  <a:pt x="298636" y="128988"/>
                </a:cubicBezTo>
                <a:cubicBezTo>
                  <a:pt x="298636" y="200226"/>
                  <a:pt x="231784" y="257976"/>
                  <a:pt x="149318" y="257976"/>
                </a:cubicBezTo>
                <a:lnTo>
                  <a:pt x="125088" y="253750"/>
                </a:lnTo>
                <a:lnTo>
                  <a:pt x="49930" y="296372"/>
                </a:lnTo>
                <a:lnTo>
                  <a:pt x="75603" y="238757"/>
                </a:lnTo>
                <a:lnTo>
                  <a:pt x="43734" y="220196"/>
                </a:lnTo>
                <a:cubicBezTo>
                  <a:pt x="16713" y="196854"/>
                  <a:pt x="0" y="164607"/>
                  <a:pt x="0" y="128988"/>
                </a:cubicBezTo>
                <a:cubicBezTo>
                  <a:pt x="0" y="57750"/>
                  <a:pt x="66852" y="0"/>
                  <a:pt x="149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A573BF7-DFA2-48AF-9840-AF857D0225BB}"/>
              </a:ext>
            </a:extLst>
          </p:cNvPr>
          <p:cNvSpPr txBox="1"/>
          <p:nvPr/>
        </p:nvSpPr>
        <p:spPr>
          <a:xfrm>
            <a:off x="133350" y="119947"/>
            <a:ext cx="270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객체지향설계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6175ADE-D245-4D20-803B-7161009D6067}"/>
              </a:ext>
            </a:extLst>
          </p:cNvPr>
          <p:cNvSpPr txBox="1"/>
          <p:nvPr/>
        </p:nvSpPr>
        <p:spPr>
          <a:xfrm>
            <a:off x="1056715" y="2126720"/>
            <a:ext cx="284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계획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3C42B97-B1D9-49C4-800F-99178DF10129}"/>
              </a:ext>
            </a:extLst>
          </p:cNvPr>
          <p:cNvSpPr txBox="1"/>
          <p:nvPr/>
        </p:nvSpPr>
        <p:spPr>
          <a:xfrm>
            <a:off x="10112151" y="2127614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7:44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83F57BE-43D3-4800-813E-3E08F4714040}"/>
              </a:ext>
            </a:extLst>
          </p:cNvPr>
          <p:cNvSpPr/>
          <p:nvPr/>
        </p:nvSpPr>
        <p:spPr>
          <a:xfrm>
            <a:off x="242123" y="2178037"/>
            <a:ext cx="780214" cy="7802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896AFD0-B5A8-4D69-9B26-C6DD1E3EE37F}"/>
              </a:ext>
            </a:extLst>
          </p:cNvPr>
          <p:cNvSpPr txBox="1"/>
          <p:nvPr/>
        </p:nvSpPr>
        <p:spPr>
          <a:xfrm>
            <a:off x="1056715" y="2526830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계획 소개와 진행률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4919887-B660-4F27-AFCD-137B3194CFA2}"/>
              </a:ext>
            </a:extLst>
          </p:cNvPr>
          <p:cNvSpPr txBox="1"/>
          <p:nvPr/>
        </p:nvSpPr>
        <p:spPr>
          <a:xfrm>
            <a:off x="1056715" y="3294665"/>
            <a:ext cx="26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설계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3BA4466-D314-465A-B3E6-BA98242ABDA0}"/>
              </a:ext>
            </a:extLst>
          </p:cNvPr>
          <p:cNvSpPr txBox="1"/>
          <p:nvPr/>
        </p:nvSpPr>
        <p:spPr>
          <a:xfrm>
            <a:off x="10112151" y="3295559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7:30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6EA9DFEF-17EB-485E-8FA2-1873857B530E}"/>
              </a:ext>
            </a:extLst>
          </p:cNvPr>
          <p:cNvSpPr/>
          <p:nvPr/>
        </p:nvSpPr>
        <p:spPr>
          <a:xfrm>
            <a:off x="242123" y="3345982"/>
            <a:ext cx="780214" cy="78021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E1CD7C6-5F30-4984-860E-E0CFDE426EE8}"/>
              </a:ext>
            </a:extLst>
          </p:cNvPr>
          <p:cNvSpPr txBox="1"/>
          <p:nvPr/>
        </p:nvSpPr>
        <p:spPr>
          <a:xfrm>
            <a:off x="1056715" y="3694775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UseCase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0F5E452-94EA-4A75-805D-0E72AAD1D03C}"/>
              </a:ext>
            </a:extLst>
          </p:cNvPr>
          <p:cNvSpPr txBox="1"/>
          <p:nvPr/>
        </p:nvSpPr>
        <p:spPr>
          <a:xfrm>
            <a:off x="1056715" y="4462610"/>
            <a:ext cx="309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분석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B671E1CF-2FBD-48AA-8C90-885080F719EC}"/>
              </a:ext>
            </a:extLst>
          </p:cNvPr>
          <p:cNvSpPr txBox="1"/>
          <p:nvPr/>
        </p:nvSpPr>
        <p:spPr>
          <a:xfrm>
            <a:off x="10112151" y="4463504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7:27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4817FC22-43AE-4461-B42A-C52545CF6A62}"/>
              </a:ext>
            </a:extLst>
          </p:cNvPr>
          <p:cNvSpPr/>
          <p:nvPr/>
        </p:nvSpPr>
        <p:spPr>
          <a:xfrm>
            <a:off x="242123" y="4513927"/>
            <a:ext cx="780214" cy="78021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F757449-BB3D-4955-BE7C-989E07505CFA}"/>
              </a:ext>
            </a:extLst>
          </p:cNvPr>
          <p:cNvSpPr txBox="1"/>
          <p:nvPr/>
        </p:nvSpPr>
        <p:spPr>
          <a:xfrm>
            <a:off x="1056715" y="4862720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UML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과 개인별 구현 코드</a:t>
            </a: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도식화</a:t>
            </a: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소개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3E9296F-0648-4AC3-9317-1DAB24722FDE}"/>
              </a:ext>
            </a:extLst>
          </p:cNvPr>
          <p:cNvSpPr txBox="1"/>
          <p:nvPr/>
        </p:nvSpPr>
        <p:spPr>
          <a:xfrm>
            <a:off x="1056715" y="5630555"/>
            <a:ext cx="390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 데모 및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Q&amp;A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709DE28-2AD7-4FCC-9C84-8FE39A066637}"/>
              </a:ext>
            </a:extLst>
          </p:cNvPr>
          <p:cNvSpPr txBox="1"/>
          <p:nvPr/>
        </p:nvSpPr>
        <p:spPr>
          <a:xfrm>
            <a:off x="10112151" y="5631449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7:04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5CF01472-7D5C-4BE1-B6BF-DDBC93121BF2}"/>
              </a:ext>
            </a:extLst>
          </p:cNvPr>
          <p:cNvSpPr/>
          <p:nvPr/>
        </p:nvSpPr>
        <p:spPr>
          <a:xfrm>
            <a:off x="242123" y="5681872"/>
            <a:ext cx="780214" cy="78021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08894843-92C4-46FC-82E0-E363DFA7B6B1}"/>
              </a:ext>
            </a:extLst>
          </p:cNvPr>
          <p:cNvSpPr txBox="1"/>
          <p:nvPr/>
        </p:nvSpPr>
        <p:spPr>
          <a:xfrm>
            <a:off x="1056715" y="6030665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 데모 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Q&amp;A.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4CFE976-934F-463A-9FE5-108240F4B144}"/>
              </a:ext>
            </a:extLst>
          </p:cNvPr>
          <p:cNvSpPr txBox="1"/>
          <p:nvPr/>
        </p:nvSpPr>
        <p:spPr>
          <a:xfrm>
            <a:off x="-11802801" y="1883367"/>
            <a:ext cx="11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조원 프로필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9FB44C6-AEBA-4CA5-ABE9-A3ACC883BB03}"/>
              </a:ext>
            </a:extLst>
          </p:cNvPr>
          <p:cNvSpPr/>
          <p:nvPr/>
        </p:nvSpPr>
        <p:spPr>
          <a:xfrm>
            <a:off x="-11760483" y="2353234"/>
            <a:ext cx="656817" cy="65681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2A64081-1678-46C6-BE28-45E13119938E}"/>
              </a:ext>
            </a:extLst>
          </p:cNvPr>
          <p:cNvSpPr/>
          <p:nvPr/>
        </p:nvSpPr>
        <p:spPr>
          <a:xfrm>
            <a:off x="-11763062" y="3175418"/>
            <a:ext cx="656817" cy="65681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8598B1D-6A8E-45AF-8C2D-201C144CAC7D}"/>
              </a:ext>
            </a:extLst>
          </p:cNvPr>
          <p:cNvSpPr txBox="1"/>
          <p:nvPr/>
        </p:nvSpPr>
        <p:spPr>
          <a:xfrm>
            <a:off x="-11036196" y="331916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김열심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4C90234-F4FC-4C23-AF0B-B53E2C0A768C}"/>
              </a:ext>
            </a:extLst>
          </p:cNvPr>
          <p:cNvSpPr/>
          <p:nvPr/>
        </p:nvSpPr>
        <p:spPr>
          <a:xfrm>
            <a:off x="-11763062" y="4002108"/>
            <a:ext cx="656817" cy="65681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0F2FBAE-46A5-4BC9-B6FA-EFA5813EF94C}"/>
              </a:ext>
            </a:extLst>
          </p:cNvPr>
          <p:cNvSpPr txBox="1"/>
          <p:nvPr/>
        </p:nvSpPr>
        <p:spPr>
          <a:xfrm>
            <a:off x="-11036196" y="414585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박조사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0014263-552F-4BA6-8C81-0EFE1BADCEB9}"/>
              </a:ext>
            </a:extLst>
          </p:cNvPr>
          <p:cNvSpPr/>
          <p:nvPr/>
        </p:nvSpPr>
        <p:spPr>
          <a:xfrm>
            <a:off x="-11763062" y="4830313"/>
            <a:ext cx="656817" cy="65681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9CFC64B-0A4B-414A-8700-CE3BBDD2360B}"/>
              </a:ext>
            </a:extLst>
          </p:cNvPr>
          <p:cNvSpPr txBox="1"/>
          <p:nvPr/>
        </p:nvSpPr>
        <p:spPr>
          <a:xfrm>
            <a:off x="-11036196" y="4974055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남그림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73599518-2FAE-483B-B9B3-98B4D9FFD7F0}"/>
              </a:ext>
            </a:extLst>
          </p:cNvPr>
          <p:cNvCxnSpPr>
            <a:cxnSpLocks/>
          </p:cNvCxnSpPr>
          <p:nvPr/>
        </p:nvCxnSpPr>
        <p:spPr>
          <a:xfrm flipV="1">
            <a:off x="-11697892" y="2191144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D82670D-C9B1-4731-8A89-3874766ACE3A}"/>
              </a:ext>
            </a:extLst>
          </p:cNvPr>
          <p:cNvSpPr/>
          <p:nvPr/>
        </p:nvSpPr>
        <p:spPr>
          <a:xfrm>
            <a:off x="-11763062" y="6035855"/>
            <a:ext cx="656817" cy="656817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9A63354-E1D0-49DC-AA7B-F75D4E86BD3E}"/>
              </a:ext>
            </a:extLst>
          </p:cNvPr>
          <p:cNvSpPr txBox="1"/>
          <p:nvPr/>
        </p:nvSpPr>
        <p:spPr>
          <a:xfrm>
            <a:off x="-11036196" y="6179597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나안해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616D09E-B42D-4F54-BA10-9C19BC4E8C62}"/>
              </a:ext>
            </a:extLst>
          </p:cNvPr>
          <p:cNvSpPr txBox="1"/>
          <p:nvPr/>
        </p:nvSpPr>
        <p:spPr>
          <a:xfrm>
            <a:off x="-11800553" y="5583681"/>
            <a:ext cx="15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차단한 사람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^^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B1A01A9D-C6AA-41FE-B101-398A37D0BD7B}"/>
              </a:ext>
            </a:extLst>
          </p:cNvPr>
          <p:cNvCxnSpPr>
            <a:cxnSpLocks/>
          </p:cNvCxnSpPr>
          <p:nvPr/>
        </p:nvCxnSpPr>
        <p:spPr>
          <a:xfrm flipV="1">
            <a:off x="-11695643" y="5891458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96D73E4-2A53-45DF-88AD-1C2ED1E99AA3}"/>
              </a:ext>
            </a:extLst>
          </p:cNvPr>
          <p:cNvSpPr txBox="1"/>
          <p:nvPr/>
        </p:nvSpPr>
        <p:spPr>
          <a:xfrm>
            <a:off x="-11033617" y="2496976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ㅔㅔㅅ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326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479647F-C376-4BBA-8A12-8CA6F7EDDDCA}"/>
              </a:ext>
            </a:extLst>
          </p:cNvPr>
          <p:cNvGrpSpPr/>
          <p:nvPr/>
        </p:nvGrpSpPr>
        <p:grpSpPr>
          <a:xfrm>
            <a:off x="1058567" y="1186472"/>
            <a:ext cx="3772083" cy="1645651"/>
            <a:chOff x="1058567" y="1186472"/>
            <a:chExt cx="3772083" cy="16456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859E2602-B045-43D9-9B9F-4D02B9300CDF}"/>
                </a:ext>
              </a:extLst>
            </p:cNvPr>
            <p:cNvSpPr txBox="1"/>
            <p:nvPr/>
          </p:nvSpPr>
          <p:spPr>
            <a:xfrm>
              <a:off x="3933371" y="2539735"/>
              <a:ext cx="8972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오후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7:44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F64587A2-FE71-4C03-903B-420F6AF9C24A}"/>
                </a:ext>
              </a:extLst>
            </p:cNvPr>
            <p:cNvSpPr txBox="1"/>
            <p:nvPr/>
          </p:nvSpPr>
          <p:spPr>
            <a:xfrm>
              <a:off x="1116892" y="1186472"/>
              <a:ext cx="1338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Question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F323EF29-1C43-40D8-B843-CAE5DBBC9C28}"/>
                </a:ext>
              </a:extLst>
            </p:cNvPr>
            <p:cNvGrpSpPr/>
            <p:nvPr/>
          </p:nvGrpSpPr>
          <p:grpSpPr>
            <a:xfrm>
              <a:off x="1058567" y="1543035"/>
              <a:ext cx="2874804" cy="1272531"/>
              <a:chOff x="1237692" y="2133669"/>
              <a:chExt cx="3787786" cy="1272531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B720D834-9562-4849-A9B3-F3488F63954A}"/>
                  </a:ext>
                </a:extLst>
              </p:cNvPr>
              <p:cNvSpPr/>
              <p:nvPr/>
            </p:nvSpPr>
            <p:spPr>
              <a:xfrm>
                <a:off x="1403134" y="2133669"/>
                <a:ext cx="3622344" cy="1272531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6" name="직각 삼각형 115">
                <a:extLst>
                  <a:ext uri="{FF2B5EF4-FFF2-40B4-BE49-F238E27FC236}">
                    <a16:creationId xmlns:a16="http://schemas.microsoft.com/office/drawing/2014/main" xmlns="" id="{B248F718-F09E-4BAF-B7BA-D38C2E9DD197}"/>
                  </a:ext>
                </a:extLst>
              </p:cNvPr>
              <p:cNvSpPr/>
              <p:nvPr/>
            </p:nvSpPr>
            <p:spPr>
              <a:xfrm flipH="1" flipV="1">
                <a:off x="1237692" y="2239170"/>
                <a:ext cx="165443" cy="16544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EF1C52D7-2D13-402E-AE29-EBC946996186}"/>
                </a:ext>
              </a:extLst>
            </p:cNvPr>
            <p:cNvSpPr txBox="1"/>
            <p:nvPr/>
          </p:nvSpPr>
          <p:spPr>
            <a:xfrm>
              <a:off x="1252074" y="1615237"/>
              <a:ext cx="33199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프로그램의 분석을 위해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r>
                <a:rPr lang="ko-KR" altLang="en-US" dirty="0" smtClean="0">
                  <a:latin typeface="+mj-ea"/>
                  <a:ea typeface="+mj-ea"/>
                </a:rPr>
                <a:t>객체지향 관점의 클래스 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r>
                <a:rPr lang="ko-KR" altLang="en-US" dirty="0" smtClean="0">
                  <a:latin typeface="+mj-ea"/>
                  <a:ea typeface="+mj-ea"/>
                </a:rPr>
                <a:t>모델링과</a:t>
              </a:r>
              <a:r>
                <a:rPr lang="en-US" altLang="ko-KR" dirty="0">
                  <a:latin typeface="+mj-ea"/>
                  <a:ea typeface="+mj-ea"/>
                </a:rPr>
                <a:t> </a:t>
              </a:r>
              <a:r>
                <a:rPr lang="ko-KR" altLang="en-US" dirty="0" smtClean="0">
                  <a:latin typeface="+mj-ea"/>
                  <a:ea typeface="+mj-ea"/>
                </a:rPr>
                <a:t>전체 </a:t>
              </a:r>
              <a:r>
                <a:rPr lang="en-US" altLang="ko-KR" dirty="0" smtClean="0">
                  <a:latin typeface="+mj-ea"/>
                  <a:ea typeface="+mj-ea"/>
                </a:rPr>
                <a:t>UML</a:t>
              </a:r>
              <a:r>
                <a:rPr lang="ko-KR" altLang="en-US" dirty="0" smtClean="0">
                  <a:latin typeface="+mj-ea"/>
                  <a:ea typeface="+mj-ea"/>
                </a:rPr>
                <a:t>을 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r>
                <a:rPr lang="ko-KR" altLang="en-US" dirty="0" smtClean="0">
                  <a:latin typeface="+mj-ea"/>
                  <a:ea typeface="+mj-ea"/>
                </a:rPr>
                <a:t>알려주시겠어요</a:t>
              </a:r>
              <a:r>
                <a:rPr lang="en-US" altLang="ko-KR" dirty="0">
                  <a:latin typeface="+mj-ea"/>
                  <a:ea typeface="+mj-ea"/>
                </a:rPr>
                <a:t>?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29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 분석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5588000" y="2368249"/>
            <a:ext cx="6399712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4690721" y="5813334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5701356" y="2432844"/>
            <a:ext cx="597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객체지향 관점의 클래스 모델링에 대해 말해드릴게요</a:t>
            </a:r>
            <a:endParaRPr lang="ko-KR" altLang="en-US" dirty="0">
              <a:latin typeface="+mj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5588000" y="3040718"/>
            <a:ext cx="6399711" cy="2969097"/>
            <a:chOff x="5849006" y="2368249"/>
            <a:chExt cx="6138706" cy="164302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06" y="2368249"/>
              <a:ext cx="5973263" cy="1643021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7" name="직각 삼각형 96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4817FC22-43AE-4461-B42A-C52545CF6A62}"/>
              </a:ext>
            </a:extLst>
          </p:cNvPr>
          <p:cNvSpPr/>
          <p:nvPr/>
        </p:nvSpPr>
        <p:spPr>
          <a:xfrm>
            <a:off x="242123" y="1262729"/>
            <a:ext cx="780214" cy="7802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1356" y="3066686"/>
            <a:ext cx="597436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Upacasting</a:t>
            </a:r>
            <a:r>
              <a:rPr lang="en-US" altLang="ko-KR" dirty="0" smtClean="0"/>
              <a:t> : </a:t>
            </a:r>
          </a:p>
          <a:p>
            <a:r>
              <a:rPr lang="ko-KR" altLang="en-US" dirty="0" smtClean="0"/>
              <a:t>객체 선언 시 부모클래스로 선언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메모리 할당 시 자식클래스로 선언 </a:t>
            </a:r>
            <a:r>
              <a:rPr lang="en-US" altLang="ko-KR" dirty="0" smtClean="0"/>
              <a:t>(new)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Subtyping :</a:t>
            </a:r>
          </a:p>
          <a:p>
            <a:r>
              <a:rPr lang="ko-KR" altLang="en-US" dirty="0" smtClean="0"/>
              <a:t>각각의 객체들을 다른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/>
              <a:t>L</a:t>
            </a:r>
            <a:r>
              <a:rPr lang="en-US" altLang="ko-KR" dirty="0" err="1" smtClean="0"/>
              <a:t>inkedlist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객체들을 </a:t>
            </a:r>
            <a:r>
              <a:rPr lang="en-US" altLang="ko-KR" dirty="0"/>
              <a:t>S</a:t>
            </a:r>
            <a:r>
              <a:rPr lang="en-US" altLang="ko-KR" dirty="0" smtClean="0"/>
              <a:t>ubtyping</a:t>
            </a:r>
            <a:r>
              <a:rPr lang="ko-KR" altLang="en-US" dirty="0" smtClean="0"/>
              <a:t>을 통해 넣어주게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Ex ) 1. </a:t>
            </a:r>
            <a:r>
              <a:rPr lang="en-US" altLang="ko-KR" sz="1600" dirty="0" err="1" smtClean="0"/>
              <a:t>Urniv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DataBase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Data Parsing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 Data </a:t>
            </a:r>
            <a:r>
              <a:rPr lang="ko-KR" altLang="en-US" sz="1600" dirty="0" smtClean="0"/>
              <a:t>저장 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2. </a:t>
            </a:r>
            <a:r>
              <a:rPr lang="ko-KR" altLang="en-US" sz="1600" dirty="0"/>
              <a:t>전체 과목과 </a:t>
            </a:r>
            <a:r>
              <a:rPr lang="ko-KR" altLang="en-US" sz="1600" dirty="0" smtClean="0"/>
              <a:t>사용자가 </a:t>
            </a:r>
            <a:r>
              <a:rPr lang="ko-KR" altLang="en-US" sz="1600" dirty="0"/>
              <a:t>선택한 과목 </a:t>
            </a:r>
            <a:r>
              <a:rPr lang="ko-KR" altLang="en-US" sz="1600" dirty="0" smtClean="0"/>
              <a:t>비교 후 배열 저장 시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706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  <p:bldP spid="48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29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전체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UML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사진    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5588000" y="1298685"/>
            <a:ext cx="6399712" cy="459414"/>
            <a:chOff x="6053960" y="2368249"/>
            <a:chExt cx="5933752" cy="164302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5701356" y="1363280"/>
            <a:ext cx="597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객체지향적 관점으로 작성한 프로그램 </a:t>
            </a:r>
            <a:r>
              <a:rPr lang="en-US" altLang="ko-KR" dirty="0" smtClean="0">
                <a:latin typeface="+mj-ea"/>
              </a:rPr>
              <a:t>UML</a:t>
            </a:r>
            <a:r>
              <a:rPr lang="ko-KR" altLang="en-US" dirty="0" smtClean="0">
                <a:latin typeface="+mj-ea"/>
              </a:rPr>
              <a:t>입니다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591" y="138123"/>
            <a:ext cx="5919671" cy="62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56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479647F-C376-4BBA-8A12-8CA6F7EDDDCA}"/>
              </a:ext>
            </a:extLst>
          </p:cNvPr>
          <p:cNvGrpSpPr/>
          <p:nvPr/>
        </p:nvGrpSpPr>
        <p:grpSpPr>
          <a:xfrm>
            <a:off x="1058567" y="1186472"/>
            <a:ext cx="4255968" cy="1075096"/>
            <a:chOff x="1058567" y="1186472"/>
            <a:chExt cx="4255968" cy="107509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859E2602-B045-43D9-9B9F-4D02B9300CDF}"/>
                </a:ext>
              </a:extLst>
            </p:cNvPr>
            <p:cNvSpPr txBox="1"/>
            <p:nvPr/>
          </p:nvSpPr>
          <p:spPr>
            <a:xfrm>
              <a:off x="4417256" y="1969180"/>
              <a:ext cx="8972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오후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7:44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F64587A2-FE71-4C03-903B-420F6AF9C24A}"/>
                </a:ext>
              </a:extLst>
            </p:cNvPr>
            <p:cNvSpPr txBox="1"/>
            <p:nvPr/>
          </p:nvSpPr>
          <p:spPr>
            <a:xfrm>
              <a:off x="1116892" y="1186472"/>
              <a:ext cx="1338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Question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F323EF29-1C43-40D8-B843-CAE5DBBC9C28}"/>
                </a:ext>
              </a:extLst>
            </p:cNvPr>
            <p:cNvGrpSpPr/>
            <p:nvPr/>
          </p:nvGrpSpPr>
          <p:grpSpPr>
            <a:xfrm>
              <a:off x="1058567" y="1543035"/>
              <a:ext cx="3049198" cy="718533"/>
              <a:chOff x="1237692" y="2133669"/>
              <a:chExt cx="4017564" cy="718533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B720D834-9562-4849-A9B3-F3488F63954A}"/>
                  </a:ext>
                </a:extLst>
              </p:cNvPr>
              <p:cNvSpPr/>
              <p:nvPr/>
            </p:nvSpPr>
            <p:spPr>
              <a:xfrm>
                <a:off x="1403134" y="2133669"/>
                <a:ext cx="3852122" cy="718533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6" name="직각 삼각형 115">
                <a:extLst>
                  <a:ext uri="{FF2B5EF4-FFF2-40B4-BE49-F238E27FC236}">
                    <a16:creationId xmlns:a16="http://schemas.microsoft.com/office/drawing/2014/main" xmlns="" id="{B248F718-F09E-4BAF-B7BA-D38C2E9DD197}"/>
                  </a:ext>
                </a:extLst>
              </p:cNvPr>
              <p:cNvSpPr/>
              <p:nvPr/>
            </p:nvSpPr>
            <p:spPr>
              <a:xfrm flipH="1" flipV="1">
                <a:off x="1237692" y="2239170"/>
                <a:ext cx="165443" cy="16544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EF1C52D7-2D13-402E-AE29-EBC946996186}"/>
                </a:ext>
              </a:extLst>
            </p:cNvPr>
            <p:cNvSpPr txBox="1"/>
            <p:nvPr/>
          </p:nvSpPr>
          <p:spPr>
            <a:xfrm>
              <a:off x="1208532" y="1615237"/>
              <a:ext cx="2954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개인별 코드를 작성했는데 </a:t>
              </a:r>
              <a:r>
                <a:rPr lang="en-US" altLang="ko-KR" dirty="0" smtClean="0">
                  <a:latin typeface="+mj-ea"/>
                  <a:ea typeface="+mj-ea"/>
                </a:rPr>
                <a:t>UML</a:t>
              </a:r>
              <a:r>
                <a:rPr lang="ko-KR" altLang="en-US" dirty="0" smtClean="0">
                  <a:latin typeface="+mj-ea"/>
                  <a:ea typeface="+mj-ea"/>
                </a:rPr>
                <a:t>과 함께 설명해주세요</a:t>
              </a:r>
              <a:r>
                <a:rPr lang="en-US" altLang="ko-KR" dirty="0" smtClean="0">
                  <a:latin typeface="+mj-ea"/>
                  <a:ea typeface="+mj-ea"/>
                </a:rPr>
                <a:t>!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396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(UML)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53960" y="2432644"/>
            <a:ext cx="5933752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6114897" y="2535876"/>
            <a:ext cx="5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정유택이 구성한 </a:t>
            </a:r>
            <a:r>
              <a:rPr lang="en-US" altLang="ko-KR" dirty="0" smtClean="0">
                <a:latin typeface="+mj-ea"/>
              </a:rPr>
              <a:t>Code </a:t>
            </a:r>
            <a:r>
              <a:rPr lang="ko-KR" altLang="en-US" dirty="0" smtClean="0">
                <a:latin typeface="+mj-ea"/>
              </a:rPr>
              <a:t>파트 설명입니다</a:t>
            </a:r>
            <a:r>
              <a:rPr lang="en-US" altLang="ko-KR" dirty="0" smtClean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817FC22-43AE-4461-B42A-C52545CF6A62}"/>
              </a:ext>
            </a:extLst>
          </p:cNvPr>
          <p:cNvSpPr/>
          <p:nvPr/>
        </p:nvSpPr>
        <p:spPr>
          <a:xfrm>
            <a:off x="242123" y="1262729"/>
            <a:ext cx="780214" cy="7802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7883337" y="5754911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8904514" y="3002081"/>
            <a:ext cx="3083197" cy="2969097"/>
            <a:chOff x="5849006" y="2368249"/>
            <a:chExt cx="6138706" cy="164302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06" y="2368249"/>
              <a:ext cx="5973263" cy="1643021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310" y="3113777"/>
            <a:ext cx="2546549" cy="269965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0135673" y="4610637"/>
            <a:ext cx="1768943" cy="7984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44" y="1432902"/>
            <a:ext cx="11323715" cy="4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6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0" grpId="0" animBg="1"/>
      <p:bldP spid="51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29" y="303758"/>
            <a:ext cx="380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도식화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5156681" y="5845210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124852" y="1131586"/>
            <a:ext cx="5933752" cy="4892702"/>
            <a:chOff x="6053960" y="2368249"/>
            <a:chExt cx="5933752" cy="164302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97" name="직각 삼각형 96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12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41" y="1505050"/>
            <a:ext cx="931040" cy="9310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543800" y="1874383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15037" y="1603859"/>
            <a:ext cx="1860291" cy="11901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Suject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Profesor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82987" y="1243340"/>
            <a:ext cx="191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Node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TreeNode</a:t>
            </a:r>
            <a:r>
              <a:rPr lang="en-US" altLang="ko-KR" sz="1400" b="1" dirty="0" smtClean="0"/>
              <a:t>)</a:t>
            </a:r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902700" y="2436090"/>
            <a:ext cx="18726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21514" y="2436090"/>
            <a:ext cx="63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next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31661" y="2909043"/>
            <a:ext cx="294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과목 별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정보를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하나의 </a:t>
            </a:r>
            <a:r>
              <a:rPr lang="en-US" altLang="ko-KR" sz="1400" b="1" dirty="0" smtClean="0"/>
              <a:t>Node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222927" y="2352382"/>
            <a:ext cx="294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Uruniv</a:t>
            </a:r>
            <a:r>
              <a:rPr lang="ko-KR" altLang="en-US" sz="1400" b="1" dirty="0" smtClean="0"/>
              <a:t>에서 과목 정보 </a:t>
            </a:r>
            <a:r>
              <a:rPr lang="en-US" altLang="ko-KR" sz="1400" b="1" dirty="0" smtClean="0"/>
              <a:t>Parsing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408439" y="4411038"/>
            <a:ext cx="2110216" cy="1157486"/>
            <a:chOff x="6217939" y="3763338"/>
            <a:chExt cx="2110216" cy="1157486"/>
          </a:xfrm>
        </p:grpSpPr>
        <p:grpSp>
          <p:nvGrpSpPr>
            <p:cNvPr id="18" name="그룹 17"/>
            <p:cNvGrpSpPr/>
            <p:nvPr/>
          </p:nvGrpSpPr>
          <p:grpSpPr>
            <a:xfrm>
              <a:off x="6321811" y="3763338"/>
              <a:ext cx="1860291" cy="770562"/>
              <a:chOff x="6321811" y="3763338"/>
              <a:chExt cx="1860291" cy="7705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321811" y="4120316"/>
                <a:ext cx="1860291" cy="4135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585236" y="3763338"/>
                <a:ext cx="1333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TreeNode</a:t>
                </a:r>
                <a:r>
                  <a:rPr lang="en-US" altLang="ko-KR" dirty="0" smtClean="0"/>
                  <a:t>[ ]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66802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7061200" y="412632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74549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78105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/>
            <p:cNvSpPr/>
            <p:nvPr/>
          </p:nvSpPr>
          <p:spPr>
            <a:xfrm>
              <a:off x="6217939" y="3763338"/>
              <a:ext cx="2098866" cy="1134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6229955" y="4620384"/>
              <a:ext cx="2098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939381" y="4582270"/>
              <a:ext cx="634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next</a:t>
              </a:r>
              <a:endParaRPr lang="ko-KR" altLang="en-US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9151639" y="4411038"/>
            <a:ext cx="2110216" cy="1157486"/>
            <a:chOff x="6217939" y="3763338"/>
            <a:chExt cx="2110216" cy="11574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321811" y="3763338"/>
              <a:ext cx="1860291" cy="770562"/>
              <a:chOff x="6321811" y="3763338"/>
              <a:chExt cx="1860291" cy="770562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6321811" y="4120316"/>
                <a:ext cx="1860291" cy="4135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585236" y="3763338"/>
                <a:ext cx="1333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TreeNode</a:t>
                </a:r>
                <a:r>
                  <a:rPr lang="en-US" altLang="ko-KR" dirty="0" smtClean="0"/>
                  <a:t>[ ]</a:t>
                </a:r>
                <a:endParaRPr lang="ko-KR" altLang="en-US" dirty="0"/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66802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7061200" y="412632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74549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78105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직사각형 123"/>
            <p:cNvSpPr/>
            <p:nvPr/>
          </p:nvSpPr>
          <p:spPr>
            <a:xfrm>
              <a:off x="6217939" y="3763338"/>
              <a:ext cx="2098866" cy="1134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6229955" y="4620384"/>
              <a:ext cx="2098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6939381" y="4582270"/>
              <a:ext cx="634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next</a:t>
              </a:r>
              <a:endParaRPr lang="ko-KR" altLang="en-US" dirty="0"/>
            </a:p>
          </p:txBody>
        </p:sp>
      </p:grpSp>
      <p:cxnSp>
        <p:nvCxnSpPr>
          <p:cNvPr id="28" name="직선 화살표 연결선 27"/>
          <p:cNvCxnSpPr>
            <a:stCxn id="121" idx="3"/>
            <a:endCxn id="127" idx="1"/>
          </p:cNvCxnSpPr>
          <p:nvPr/>
        </p:nvCxnSpPr>
        <p:spPr>
          <a:xfrm>
            <a:off x="7764880" y="5399247"/>
            <a:ext cx="21082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>
            <a:off x="7789311" y="2794000"/>
            <a:ext cx="1054988" cy="783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7" idx="3"/>
          </p:cNvCxnSpPr>
          <p:nvPr/>
        </p:nvCxnSpPr>
        <p:spPr>
          <a:xfrm>
            <a:off x="10508080" y="5399247"/>
            <a:ext cx="14152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573527" y="3734180"/>
            <a:ext cx="346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생성된 </a:t>
            </a: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를 같은 과목끼리 묶어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Node </a:t>
            </a:r>
            <a:r>
              <a:rPr lang="ko-KR" altLang="en-US" sz="1400" b="1" dirty="0" err="1" smtClean="0"/>
              <a:t>배열형으로</a:t>
            </a:r>
            <a:r>
              <a:rPr lang="ko-KR" altLang="en-US" sz="1400" b="1" dirty="0" smtClean="0"/>
              <a:t> 생성 후 연결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29148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29" y="303758"/>
            <a:ext cx="372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(UML)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81571" y="1187626"/>
            <a:ext cx="5933752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6142508" y="1252221"/>
            <a:ext cx="5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이익수가 구성한 </a:t>
            </a:r>
            <a:r>
              <a:rPr lang="en-US" altLang="ko-KR" dirty="0" smtClean="0">
                <a:latin typeface="+mj-ea"/>
              </a:rPr>
              <a:t>Code </a:t>
            </a:r>
            <a:r>
              <a:rPr lang="ko-KR" altLang="en-US" dirty="0" smtClean="0">
                <a:latin typeface="+mj-ea"/>
              </a:rPr>
              <a:t>파트 설명입니다</a:t>
            </a:r>
            <a:r>
              <a:rPr lang="en-US" altLang="ko-KR" dirty="0" smtClean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6868999" y="5662316"/>
            <a:ext cx="99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7804597" y="1786903"/>
            <a:ext cx="4183114" cy="4167801"/>
            <a:chOff x="5849006" y="2368249"/>
            <a:chExt cx="6138706" cy="164302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06" y="2368249"/>
              <a:ext cx="5973263" cy="1643021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7" y="1866467"/>
            <a:ext cx="3814116" cy="4043435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7534140" y="1761416"/>
            <a:ext cx="1815922" cy="22181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0667800" y="2097022"/>
            <a:ext cx="966582" cy="8788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760" y="55581"/>
            <a:ext cx="3598908" cy="6628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783" y="1982462"/>
            <a:ext cx="3609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8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5156681" y="5845210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5975367" y="1213811"/>
            <a:ext cx="5933752" cy="4892702"/>
            <a:chOff x="6053960" y="2368249"/>
            <a:chExt cx="5933752" cy="164302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97" name="직각 삼각형 96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12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63" y="1449759"/>
            <a:ext cx="1095918" cy="1095918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7086600" y="1979801"/>
            <a:ext cx="2501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97627" y="2092295"/>
            <a:ext cx="26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User</a:t>
            </a:r>
            <a:r>
              <a:rPr lang="ko-KR" altLang="en-US" sz="1400" b="1" dirty="0" smtClean="0"/>
              <a:t>에게 원하는 </a:t>
            </a:r>
            <a:r>
              <a:rPr lang="en-US" altLang="ko-KR" sz="1400" b="1" dirty="0" smtClean="0"/>
              <a:t>Data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Input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9693603" y="1580220"/>
            <a:ext cx="1866343" cy="8198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200" dirty="0" smtClean="0">
                <a:solidFill>
                  <a:schemeClr val="tx1"/>
                </a:solidFill>
              </a:rPr>
              <a:t> : Array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Subject : Array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Profesor</a:t>
            </a:r>
            <a:r>
              <a:rPr lang="en-US" altLang="ko-KR" sz="1200" dirty="0" smtClean="0">
                <a:solidFill>
                  <a:schemeClr val="tx1"/>
                </a:solidFill>
              </a:rPr>
              <a:t> : Node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9156700" y="2512565"/>
            <a:ext cx="520700" cy="38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086600" y="2659896"/>
            <a:ext cx="1860291" cy="770562"/>
            <a:chOff x="6321811" y="3763338"/>
            <a:chExt cx="1860291" cy="770562"/>
          </a:xfrm>
        </p:grpSpPr>
        <p:sp>
          <p:nvSpPr>
            <p:cNvPr id="48" name="직사각형 47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74332" y="3763338"/>
              <a:ext cx="133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String[ ]</a:t>
              </a:r>
              <a:endParaRPr lang="ko-KR" altLang="en-US" b="1" dirty="0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타원 6"/>
          <p:cNvSpPr/>
          <p:nvPr/>
        </p:nvSpPr>
        <p:spPr>
          <a:xfrm>
            <a:off x="7178781" y="3134511"/>
            <a:ext cx="190008" cy="190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endCxn id="7" idx="2"/>
          </p:cNvCxnSpPr>
          <p:nvPr/>
        </p:nvCxnSpPr>
        <p:spPr>
          <a:xfrm flipV="1">
            <a:off x="6779419" y="3229515"/>
            <a:ext cx="399362" cy="139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42947" y="3289682"/>
            <a:ext cx="83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Subject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053375" y="4361985"/>
            <a:ext cx="191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417077" y="4741943"/>
            <a:ext cx="1841250" cy="894496"/>
            <a:chOff x="6378440" y="4305274"/>
            <a:chExt cx="1841250" cy="935715"/>
          </a:xfrm>
        </p:grpSpPr>
        <p:sp>
          <p:nvSpPr>
            <p:cNvPr id="62" name="직사각형 61"/>
            <p:cNvSpPr/>
            <p:nvPr/>
          </p:nvSpPr>
          <p:spPr>
            <a:xfrm>
              <a:off x="6390778" y="4305274"/>
              <a:ext cx="1828912" cy="935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 smtClean="0">
                  <a:solidFill>
                    <a:schemeClr val="tx1"/>
                  </a:solidFill>
                </a:rPr>
                <a:t>Profesor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1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 flipV="1">
              <a:off x="6378440" y="4919568"/>
              <a:ext cx="1841250" cy="15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979100" y="4895958"/>
              <a:ext cx="634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next</a:t>
              </a:r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75549" y="4726916"/>
            <a:ext cx="1841250" cy="894496"/>
            <a:chOff x="6378440" y="4305274"/>
            <a:chExt cx="1841250" cy="935715"/>
          </a:xfrm>
        </p:grpSpPr>
        <p:sp>
          <p:nvSpPr>
            <p:cNvPr id="69" name="직사각형 68"/>
            <p:cNvSpPr/>
            <p:nvPr/>
          </p:nvSpPr>
          <p:spPr>
            <a:xfrm>
              <a:off x="6390778" y="4305274"/>
              <a:ext cx="1828912" cy="935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 smtClean="0">
                  <a:solidFill>
                    <a:schemeClr val="tx1"/>
                  </a:solidFill>
                </a:rPr>
                <a:t>Profesor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2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378440" y="4934595"/>
              <a:ext cx="1841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979100" y="4895958"/>
              <a:ext cx="634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next</a:t>
              </a:r>
              <a:endParaRPr lang="ko-KR" altLang="en-US" dirty="0"/>
            </a:p>
          </p:txBody>
        </p:sp>
      </p:grpSp>
      <p:cxnSp>
        <p:nvCxnSpPr>
          <p:cNvPr id="74" name="직선 화살표 연결선 73"/>
          <p:cNvCxnSpPr/>
          <p:nvPr/>
        </p:nvCxnSpPr>
        <p:spPr>
          <a:xfrm>
            <a:off x="7569199" y="5488147"/>
            <a:ext cx="1507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9711208" y="5488147"/>
            <a:ext cx="20164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103244" y="3000215"/>
            <a:ext cx="2538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수강 과목 수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배열의 길이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수강 과목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배열의 데이터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입력 받은 순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우선 순위 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422534" y="5628905"/>
            <a:ext cx="521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과목 별 </a:t>
            </a:r>
            <a:r>
              <a:rPr lang="ko-KR" altLang="en-US" sz="1400" b="1" dirty="0" err="1" smtClean="0"/>
              <a:t>교수들님</a:t>
            </a:r>
            <a:r>
              <a:rPr lang="ko-KR" altLang="en-US" sz="1400" b="1" dirty="0" smtClean="0"/>
              <a:t> 수업을 하나의 </a:t>
            </a: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로 만들어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각 배열의 </a:t>
            </a:r>
            <a:r>
              <a:rPr lang="en-US" altLang="ko-KR" sz="1400" b="1" dirty="0" smtClean="0"/>
              <a:t>Data</a:t>
            </a:r>
            <a:r>
              <a:rPr lang="ko-KR" altLang="en-US" sz="1400" b="1" dirty="0" smtClean="0"/>
              <a:t>에 연결해준다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061360" y="3527461"/>
            <a:ext cx="1936169" cy="703097"/>
            <a:chOff x="6283871" y="3830803"/>
            <a:chExt cx="1936169" cy="703097"/>
          </a:xfrm>
        </p:grpSpPr>
        <p:sp>
          <p:nvSpPr>
            <p:cNvPr id="84" name="직사각형 83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83871" y="3830803"/>
              <a:ext cx="1936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/>
                <a:t>LinkedList</a:t>
              </a:r>
              <a:r>
                <a:rPr lang="en-US" altLang="ko-KR" sz="1400" b="1" dirty="0" smtClean="0"/>
                <a:t>&lt;String&gt;[ ]</a:t>
              </a:r>
              <a:endParaRPr lang="ko-KR" altLang="en-US" sz="1400" b="1" dirty="0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/>
          <p:cNvCxnSpPr/>
          <p:nvPr/>
        </p:nvCxnSpPr>
        <p:spPr>
          <a:xfrm>
            <a:off x="7286485" y="4114800"/>
            <a:ext cx="0" cy="2602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29" y="303758"/>
            <a:ext cx="380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도식화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8005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81571" y="1187626"/>
            <a:ext cx="5933752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6142508" y="1252221"/>
            <a:ext cx="5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김기환이 구성한 </a:t>
            </a:r>
            <a:r>
              <a:rPr lang="en-US" altLang="ko-KR" dirty="0" smtClean="0">
                <a:latin typeface="+mj-ea"/>
              </a:rPr>
              <a:t>Code </a:t>
            </a:r>
            <a:r>
              <a:rPr lang="ko-KR" altLang="en-US" dirty="0" smtClean="0">
                <a:latin typeface="+mj-ea"/>
              </a:rPr>
              <a:t>파트 설명입니다</a:t>
            </a:r>
            <a:r>
              <a:rPr lang="en-US" altLang="ko-KR" dirty="0" smtClean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396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(UML)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6868999" y="5662316"/>
            <a:ext cx="99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7804597" y="1786903"/>
            <a:ext cx="4183114" cy="4167801"/>
            <a:chOff x="5849006" y="2368249"/>
            <a:chExt cx="6138706" cy="16430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06" y="2368249"/>
              <a:ext cx="5973263" cy="1643021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7" y="1866467"/>
            <a:ext cx="3814116" cy="4043435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9105363" y="2876291"/>
            <a:ext cx="2597973" cy="13843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101000" y="3945497"/>
            <a:ext cx="1180655" cy="20092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422" y="1927442"/>
            <a:ext cx="6677145" cy="34752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55" y="545015"/>
            <a:ext cx="3393108" cy="58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2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2312969" y="5765331"/>
            <a:ext cx="8852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3198218" y="1136881"/>
            <a:ext cx="8789494" cy="4892702"/>
            <a:chOff x="6053960" y="2368249"/>
            <a:chExt cx="5933752" cy="164302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97" name="직각 삼각형 96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12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marL="342900" indent="-342900">
                <a:buFont typeface="+mj-lt"/>
                <a:buAutoNum type="arabicPeriod"/>
              </a:pP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353904" y="1907552"/>
            <a:ext cx="1483357" cy="829577"/>
            <a:chOff x="6217939" y="3763338"/>
            <a:chExt cx="2110216" cy="1180153"/>
          </a:xfrm>
        </p:grpSpPr>
        <p:grpSp>
          <p:nvGrpSpPr>
            <p:cNvPr id="36" name="그룹 35"/>
            <p:cNvGrpSpPr/>
            <p:nvPr/>
          </p:nvGrpSpPr>
          <p:grpSpPr>
            <a:xfrm>
              <a:off x="6321811" y="3763338"/>
              <a:ext cx="1860291" cy="770562"/>
              <a:chOff x="6321811" y="3763338"/>
              <a:chExt cx="1860291" cy="77056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6321811" y="4120316"/>
                <a:ext cx="1860291" cy="4135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85236" y="3763338"/>
                <a:ext cx="1333439" cy="37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 smtClean="0"/>
                  <a:t>TreeNode</a:t>
                </a:r>
                <a:r>
                  <a:rPr lang="en-US" altLang="ko-KR" sz="1100" dirty="0" smtClean="0"/>
                  <a:t>[ ]</a:t>
                </a:r>
                <a:endParaRPr lang="ko-KR" altLang="en-US" sz="1100" dirty="0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66802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061200" y="412632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4549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78105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/>
            <p:cNvSpPr/>
            <p:nvPr/>
          </p:nvSpPr>
          <p:spPr>
            <a:xfrm>
              <a:off x="6217939" y="3763338"/>
              <a:ext cx="2098866" cy="1134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229955" y="4620384"/>
              <a:ext cx="2098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939381" y="4582271"/>
              <a:ext cx="634999" cy="3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next</a:t>
              </a:r>
              <a:endParaRPr lang="ko-KR" altLang="en-US" sz="105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51557" y="2932147"/>
            <a:ext cx="1483357" cy="829577"/>
            <a:chOff x="6217939" y="3763338"/>
            <a:chExt cx="2110216" cy="1180153"/>
          </a:xfrm>
        </p:grpSpPr>
        <p:grpSp>
          <p:nvGrpSpPr>
            <p:cNvPr id="50" name="그룹 49"/>
            <p:cNvGrpSpPr/>
            <p:nvPr/>
          </p:nvGrpSpPr>
          <p:grpSpPr>
            <a:xfrm>
              <a:off x="6321811" y="3763338"/>
              <a:ext cx="1860291" cy="770562"/>
              <a:chOff x="6321811" y="3763338"/>
              <a:chExt cx="1860291" cy="7705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321811" y="4120316"/>
                <a:ext cx="1860291" cy="4135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585236" y="3763338"/>
                <a:ext cx="1333439" cy="37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 smtClean="0"/>
                  <a:t>TreeNode</a:t>
                </a:r>
                <a:r>
                  <a:rPr lang="en-US" altLang="ko-KR" sz="1100" dirty="0" smtClean="0"/>
                  <a:t>[ ]</a:t>
                </a:r>
                <a:endParaRPr lang="ko-KR" altLang="en-US" sz="1100" dirty="0"/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66802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7061200" y="412632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74549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78105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6217939" y="3763338"/>
              <a:ext cx="2098866" cy="1134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6229955" y="4620384"/>
              <a:ext cx="2098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939381" y="4582271"/>
              <a:ext cx="634999" cy="3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next</a:t>
              </a:r>
              <a:endParaRPr lang="ko-KR" altLang="en-US" sz="105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60004" y="3930871"/>
            <a:ext cx="1483357" cy="829577"/>
            <a:chOff x="6217939" y="3763338"/>
            <a:chExt cx="2110216" cy="1180153"/>
          </a:xfrm>
        </p:grpSpPr>
        <p:grpSp>
          <p:nvGrpSpPr>
            <p:cNvPr id="61" name="그룹 60"/>
            <p:cNvGrpSpPr/>
            <p:nvPr/>
          </p:nvGrpSpPr>
          <p:grpSpPr>
            <a:xfrm>
              <a:off x="6321811" y="3763338"/>
              <a:ext cx="1860291" cy="770562"/>
              <a:chOff x="6321811" y="3763338"/>
              <a:chExt cx="1860291" cy="770562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6321811" y="4120316"/>
                <a:ext cx="1860291" cy="4135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85236" y="3763338"/>
                <a:ext cx="1333439" cy="37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 smtClean="0"/>
                  <a:t>TreeNode</a:t>
                </a:r>
                <a:r>
                  <a:rPr lang="en-US" altLang="ko-KR" sz="1100" dirty="0" smtClean="0"/>
                  <a:t>[ ]</a:t>
                </a:r>
                <a:endParaRPr lang="ko-KR" altLang="en-US" sz="1100" dirty="0"/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66802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061200" y="412632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74549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78105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직사각형 61"/>
            <p:cNvSpPr/>
            <p:nvPr/>
          </p:nvSpPr>
          <p:spPr>
            <a:xfrm>
              <a:off x="6217939" y="3763338"/>
              <a:ext cx="2098866" cy="1134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6229955" y="4620384"/>
              <a:ext cx="2098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939381" y="4582271"/>
              <a:ext cx="634999" cy="3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next</a:t>
              </a:r>
              <a:endParaRPr lang="ko-KR" altLang="en-US" sz="105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364227" y="4942560"/>
            <a:ext cx="1483357" cy="829577"/>
            <a:chOff x="6217939" y="3763338"/>
            <a:chExt cx="2110216" cy="1180153"/>
          </a:xfrm>
        </p:grpSpPr>
        <p:grpSp>
          <p:nvGrpSpPr>
            <p:cNvPr id="72" name="그룹 71"/>
            <p:cNvGrpSpPr/>
            <p:nvPr/>
          </p:nvGrpSpPr>
          <p:grpSpPr>
            <a:xfrm>
              <a:off x="6321811" y="3763338"/>
              <a:ext cx="1860291" cy="770562"/>
              <a:chOff x="6321811" y="3763338"/>
              <a:chExt cx="1860291" cy="770562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6321811" y="4120316"/>
                <a:ext cx="1860291" cy="4135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585236" y="3763338"/>
                <a:ext cx="1333439" cy="37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 smtClean="0"/>
                  <a:t>TreeNode</a:t>
                </a:r>
                <a:r>
                  <a:rPr lang="en-US" altLang="ko-KR" sz="1100" dirty="0" smtClean="0"/>
                  <a:t>[ ]</a:t>
                </a:r>
                <a:endParaRPr lang="ko-KR" altLang="en-US" sz="11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66802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7061200" y="412632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74549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7810500" y="4132670"/>
                <a:ext cx="0" cy="398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직사각형 72"/>
            <p:cNvSpPr/>
            <p:nvPr/>
          </p:nvSpPr>
          <p:spPr>
            <a:xfrm>
              <a:off x="6217939" y="3763338"/>
              <a:ext cx="2098866" cy="1134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6229955" y="4620384"/>
              <a:ext cx="2098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939381" y="4582271"/>
              <a:ext cx="634999" cy="3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next</a:t>
              </a:r>
              <a:endParaRPr lang="ko-KR" altLang="en-US" sz="1050" dirty="0"/>
            </a:p>
          </p:txBody>
        </p:sp>
      </p:grpSp>
      <p:cxnSp>
        <p:nvCxnSpPr>
          <p:cNvPr id="83" name="직선 화살표 연결선 82"/>
          <p:cNvCxnSpPr>
            <a:stCxn id="40" idx="2"/>
          </p:cNvCxnSpPr>
          <p:nvPr/>
        </p:nvCxnSpPr>
        <p:spPr>
          <a:xfrm>
            <a:off x="4084219" y="2737129"/>
            <a:ext cx="2647" cy="174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088974" y="3746794"/>
            <a:ext cx="2647" cy="174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4108024" y="4756452"/>
            <a:ext cx="2647" cy="174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4127073" y="5766099"/>
            <a:ext cx="2647" cy="174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11629" y="1296664"/>
            <a:ext cx="159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생성된 전체 과목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err="1" smtClean="0"/>
              <a:t>LinkedList</a:t>
            </a:r>
            <a:endParaRPr lang="ko-KR" altLang="en-US" sz="1400" b="1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217834" y="4942560"/>
            <a:ext cx="1860291" cy="770562"/>
            <a:chOff x="6321811" y="3763338"/>
            <a:chExt cx="1860291" cy="770562"/>
          </a:xfrm>
        </p:grpSpPr>
        <p:sp>
          <p:nvSpPr>
            <p:cNvPr id="91" name="직사각형 90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74332" y="3763338"/>
              <a:ext cx="133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String[ ]</a:t>
              </a:r>
              <a:endParaRPr lang="ko-KR" altLang="en-US" b="1" dirty="0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타원 101"/>
          <p:cNvSpPr/>
          <p:nvPr/>
        </p:nvSpPr>
        <p:spPr>
          <a:xfrm>
            <a:off x="6310015" y="5417175"/>
            <a:ext cx="190008" cy="190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endCxn id="102" idx="2"/>
          </p:cNvCxnSpPr>
          <p:nvPr/>
        </p:nvCxnSpPr>
        <p:spPr>
          <a:xfrm flipV="1">
            <a:off x="5910653" y="5512179"/>
            <a:ext cx="399362" cy="139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74181" y="5572346"/>
            <a:ext cx="83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Subject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65120" y="4312917"/>
            <a:ext cx="1105681" cy="8807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87929" y="4148710"/>
            <a:ext cx="159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전체 과목과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/>
            </a:r>
            <a:br>
              <a:rPr lang="en-US" altLang="ko-KR" sz="1400" b="1" dirty="0" smtClean="0">
                <a:solidFill>
                  <a:srgbClr val="FF0000"/>
                </a:solidFill>
              </a:rPr>
            </a:br>
            <a:r>
              <a:rPr lang="ko-KR" altLang="en-US" sz="1400" b="1" dirty="0" smtClean="0">
                <a:solidFill>
                  <a:srgbClr val="FF0000"/>
                </a:solidFill>
              </a:rPr>
              <a:t>사용자가 선택한 과목 비교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217834" y="3424972"/>
            <a:ext cx="620918" cy="620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6398448" y="1215933"/>
            <a:ext cx="3979268" cy="1091838"/>
            <a:chOff x="6321811" y="3922820"/>
            <a:chExt cx="1860291" cy="611080"/>
          </a:xfrm>
        </p:grpSpPr>
        <p:sp>
          <p:nvSpPr>
            <p:cNvPr id="114" name="직사각형 113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74332" y="3922820"/>
              <a:ext cx="1036168" cy="20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Choice Subject[ ]</a:t>
              </a:r>
              <a:endParaRPr lang="ko-KR" altLang="en-US" b="1" dirty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7145934" y="2369823"/>
            <a:ext cx="3979268" cy="1091836"/>
            <a:chOff x="6321811" y="3922821"/>
            <a:chExt cx="1860291" cy="611079"/>
          </a:xfrm>
        </p:grpSpPr>
        <p:sp>
          <p:nvSpPr>
            <p:cNvPr id="147" name="직사각형 146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74332" y="3922821"/>
              <a:ext cx="1036168" cy="20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Choice Subject[ ]</a:t>
              </a:r>
              <a:endParaRPr lang="ko-KR" altLang="en-US" b="1" dirty="0"/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/>
          <p:cNvSpPr txBox="1"/>
          <p:nvPr/>
        </p:nvSpPr>
        <p:spPr>
          <a:xfrm>
            <a:off x="5531472" y="1819884"/>
            <a:ext cx="83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</a:t>
            </a:r>
            <a:r>
              <a:rPr lang="en-US" altLang="ko-KR" sz="1400" b="1" baseline="30000" smtClean="0"/>
              <a:t>st</a:t>
            </a:r>
            <a:r>
              <a:rPr lang="en-US" altLang="ko-KR" sz="1400" b="1"/>
              <a:t> </a:t>
            </a:r>
            <a:r>
              <a:rPr lang="ko-KR" altLang="en-US" sz="1400" b="1" dirty="0" smtClean="0"/>
              <a:t>과목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304467" y="2972466"/>
            <a:ext cx="90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en-US" altLang="ko-KR" sz="1400" b="1" baseline="30000" dirty="0" smtClean="0"/>
              <a:t>nd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과목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1815" y="3840399"/>
            <a:ext cx="3317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과목 비교 후 배열로 저장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과목 별 우선순위로 정렬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각 인자 </a:t>
            </a:r>
            <a:r>
              <a:rPr lang="ko-KR" altLang="en-US" b="1" dirty="0" err="1" smtClean="0"/>
              <a:t>동적할당</a:t>
            </a:r>
            <a:r>
              <a:rPr lang="ko-KR" altLang="en-US" b="1" dirty="0" smtClean="0"/>
              <a:t> 실시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과목 별 </a:t>
            </a:r>
            <a:r>
              <a:rPr lang="en-US" altLang="ko-KR" b="1" dirty="0" smtClean="0"/>
              <a:t>Level </a:t>
            </a:r>
            <a:r>
              <a:rPr lang="ko-KR" altLang="en-US" b="1" dirty="0" smtClean="0"/>
              <a:t>입력</a:t>
            </a:r>
            <a:endParaRPr lang="ko-KR" altLang="en-US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405019" y="2127661"/>
            <a:ext cx="39726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7152502" y="3281546"/>
            <a:ext cx="39726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6758061" y="2167170"/>
            <a:ext cx="747627" cy="805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6739011" y="2157645"/>
            <a:ext cx="1526723" cy="846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6748536" y="2163995"/>
            <a:ext cx="2474267" cy="891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6739011" y="2155591"/>
            <a:ext cx="3241226" cy="912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6758060" y="2163303"/>
            <a:ext cx="3879446" cy="846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29" y="303758"/>
            <a:ext cx="380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도식화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8295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2312969" y="5765331"/>
            <a:ext cx="8852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3198218" y="1136881"/>
            <a:ext cx="8789494" cy="4892702"/>
            <a:chOff x="6053960" y="2368249"/>
            <a:chExt cx="5933752" cy="164302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97" name="직각 삼각형 96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12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marL="342900" indent="-342900">
                <a:buFont typeface="+mj-lt"/>
                <a:buAutoNum type="arabicPeriod"/>
              </a:pP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093398" y="1120683"/>
            <a:ext cx="3979268" cy="1091838"/>
            <a:chOff x="6321811" y="3922820"/>
            <a:chExt cx="1860291" cy="611080"/>
          </a:xfrm>
        </p:grpSpPr>
        <p:sp>
          <p:nvSpPr>
            <p:cNvPr id="114" name="직사각형 113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74332" y="3922820"/>
              <a:ext cx="1036168" cy="20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Choice Subject[ ]</a:t>
              </a:r>
              <a:endParaRPr lang="ko-KR" altLang="en-US" b="1" dirty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4097934" y="2236473"/>
            <a:ext cx="3979268" cy="1091836"/>
            <a:chOff x="6321811" y="3922821"/>
            <a:chExt cx="1860291" cy="611079"/>
          </a:xfrm>
        </p:grpSpPr>
        <p:sp>
          <p:nvSpPr>
            <p:cNvPr id="147" name="직사각형 146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74332" y="3922821"/>
              <a:ext cx="1036168" cy="20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Choice Subject[ ]</a:t>
              </a:r>
              <a:endParaRPr lang="ko-KR" altLang="en-US" b="1" dirty="0"/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/>
          <p:cNvSpPr txBox="1"/>
          <p:nvPr/>
        </p:nvSpPr>
        <p:spPr>
          <a:xfrm>
            <a:off x="3226422" y="1724634"/>
            <a:ext cx="83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</a:t>
            </a:r>
            <a:r>
              <a:rPr lang="en-US" altLang="ko-KR" sz="1400" b="1" baseline="30000" smtClean="0"/>
              <a:t>st</a:t>
            </a:r>
            <a:r>
              <a:rPr lang="en-US" altLang="ko-KR" sz="1400" b="1"/>
              <a:t> </a:t>
            </a:r>
            <a:r>
              <a:rPr lang="ko-KR" altLang="en-US" sz="1400" b="1" dirty="0" smtClean="0"/>
              <a:t>과목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256467" y="2839116"/>
            <a:ext cx="90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en-US" altLang="ko-KR" sz="1400" b="1" baseline="30000" dirty="0" smtClean="0"/>
              <a:t>nd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과목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53059" y="1456379"/>
            <a:ext cx="33178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재귀함수를 통해 </a:t>
            </a:r>
            <a:r>
              <a:rPr lang="en-US" altLang="ko-KR" b="1" dirty="0" smtClean="0"/>
              <a:t>Level 5 </a:t>
            </a:r>
            <a:r>
              <a:rPr lang="ko-KR" altLang="en-US" b="1" dirty="0" smtClean="0"/>
              <a:t>도달 시</a:t>
            </a:r>
            <a:r>
              <a:rPr lang="en-US" altLang="ko-KR" b="1" dirty="0" smtClean="0"/>
              <a:t>, Tree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생성된 </a:t>
            </a:r>
            <a:r>
              <a:rPr lang="en-US" altLang="ko-KR" b="1" dirty="0" smtClean="0"/>
              <a:t>Tree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err="1" smtClean="0"/>
              <a:t>LinkedList</a:t>
            </a:r>
            <a:r>
              <a:rPr lang="ko-KR" altLang="en-US" b="1" dirty="0" smtClean="0"/>
              <a:t>에 저장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사용자가 시간표 선택</a:t>
            </a:r>
            <a:endParaRPr lang="ko-KR" altLang="en-US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119019" y="2032411"/>
            <a:ext cx="39726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104502" y="3148196"/>
            <a:ext cx="39726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4427989" y="2150419"/>
            <a:ext cx="32886" cy="7959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4413673" y="2137971"/>
            <a:ext cx="834602" cy="760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4420831" y="2146270"/>
            <a:ext cx="1659294" cy="742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4097934" y="3341373"/>
            <a:ext cx="3979268" cy="1091836"/>
            <a:chOff x="6321811" y="3922821"/>
            <a:chExt cx="1860291" cy="611079"/>
          </a:xfrm>
        </p:grpSpPr>
        <p:sp>
          <p:nvSpPr>
            <p:cNvPr id="122" name="직사각형 121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774332" y="3922821"/>
              <a:ext cx="1036168" cy="20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Choice Subject[ ]</a:t>
              </a:r>
              <a:endParaRPr lang="ko-KR" altLang="en-US" b="1" dirty="0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3256467" y="3944016"/>
            <a:ext cx="90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en-US" altLang="ko-KR" sz="1400" b="1" baseline="30000" dirty="0" smtClean="0"/>
              <a:t>nd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과목</a:t>
            </a:r>
            <a:endParaRPr lang="ko-KR" altLang="en-US" sz="1200" dirty="0"/>
          </a:p>
        </p:txBody>
      </p:sp>
      <p:cxnSp>
        <p:nvCxnSpPr>
          <p:cNvPr id="131" name="직선 연결선 130"/>
          <p:cNvCxnSpPr/>
          <p:nvPr/>
        </p:nvCxnSpPr>
        <p:spPr>
          <a:xfrm>
            <a:off x="4104502" y="4253096"/>
            <a:ext cx="39726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451339" y="3232670"/>
            <a:ext cx="1669742" cy="8280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449060" y="3229119"/>
            <a:ext cx="834602" cy="7608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6053093" y="3221278"/>
            <a:ext cx="834602" cy="7608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5261396" y="4346181"/>
            <a:ext cx="113520" cy="251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6862354" y="4354209"/>
            <a:ext cx="113520" cy="3421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flipH="1">
            <a:off x="5115735" y="4354075"/>
            <a:ext cx="145662" cy="3634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4860012" y="4770120"/>
            <a:ext cx="458144" cy="458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746802" y="4770120"/>
            <a:ext cx="458144" cy="458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578360" y="5257398"/>
            <a:ext cx="90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</a:t>
            </a:r>
            <a:r>
              <a:rPr lang="en-US" altLang="ko-KR" sz="1400" b="1" baseline="30000" dirty="0" smtClean="0"/>
              <a:t>nd</a:t>
            </a:r>
            <a:r>
              <a:rPr lang="en-US" altLang="ko-KR" sz="1400" b="1" dirty="0" smtClean="0"/>
              <a:t> Tree</a:t>
            </a:r>
            <a:endParaRPr lang="ko-KR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635489" y="5256437"/>
            <a:ext cx="90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en-US" altLang="ko-KR" sz="1400" b="1" baseline="30000" dirty="0" smtClean="0"/>
              <a:t>st</a:t>
            </a:r>
            <a:r>
              <a:rPr lang="en-US" altLang="ko-KR" sz="1400" b="1" dirty="0" smtClean="0"/>
              <a:t> Tree</a:t>
            </a:r>
            <a:endParaRPr lang="ko-KR" altLang="en-US" sz="1200" dirty="0"/>
          </a:p>
        </p:txBody>
      </p:sp>
      <p:sp>
        <p:nvSpPr>
          <p:cNvPr id="174" name="오른쪽 화살표 173"/>
          <p:cNvSpPr/>
          <p:nvPr/>
        </p:nvSpPr>
        <p:spPr>
          <a:xfrm>
            <a:off x="7782509" y="4770120"/>
            <a:ext cx="1099469" cy="37164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5" name="그룹 174"/>
          <p:cNvGrpSpPr/>
          <p:nvPr/>
        </p:nvGrpSpPr>
        <p:grpSpPr>
          <a:xfrm>
            <a:off x="9057544" y="4213316"/>
            <a:ext cx="2475200" cy="928449"/>
            <a:chOff x="6321811" y="3836104"/>
            <a:chExt cx="1860291" cy="697796"/>
          </a:xfrm>
        </p:grpSpPr>
        <p:sp>
          <p:nvSpPr>
            <p:cNvPr id="176" name="직사각형 175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902535" y="3836104"/>
              <a:ext cx="777329" cy="23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/>
                <a:t>LinkedList</a:t>
              </a:r>
              <a:endParaRPr lang="ko-KR" altLang="en-US" sz="1400" b="1" dirty="0"/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타원 181"/>
          <p:cNvSpPr/>
          <p:nvPr/>
        </p:nvSpPr>
        <p:spPr>
          <a:xfrm>
            <a:off x="9076253" y="4643783"/>
            <a:ext cx="458144" cy="458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9570490" y="4643783"/>
            <a:ext cx="458144" cy="458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498121" y="5453418"/>
            <a:ext cx="159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User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Chocie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!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6" name="포인트가 5개인 별 185"/>
          <p:cNvSpPr/>
          <p:nvPr/>
        </p:nvSpPr>
        <p:spPr>
          <a:xfrm>
            <a:off x="8907378" y="4435615"/>
            <a:ext cx="795422" cy="795422"/>
          </a:xfrm>
          <a:prstGeom prst="star5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29" y="303758"/>
            <a:ext cx="380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도식화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4341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6EF18E60-D63F-4981-9F5B-3AEC8786BBEE}"/>
              </a:ext>
            </a:extLst>
          </p:cNvPr>
          <p:cNvGrpSpPr/>
          <p:nvPr/>
        </p:nvGrpSpPr>
        <p:grpSpPr>
          <a:xfrm>
            <a:off x="2664640" y="4634770"/>
            <a:ext cx="6862715" cy="653143"/>
            <a:chOff x="2664642" y="4639652"/>
            <a:chExt cx="6862715" cy="6531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285E3BBF-9E92-4935-AA36-0FEA51BAE47B}"/>
                </a:ext>
              </a:extLst>
            </p:cNvPr>
            <p:cNvSpPr/>
            <p:nvPr/>
          </p:nvSpPr>
          <p:spPr>
            <a:xfrm>
              <a:off x="2664642" y="4639652"/>
              <a:ext cx="6862715" cy="653143"/>
            </a:xfrm>
            <a:prstGeom prst="rect">
              <a:avLst/>
            </a:prstGeom>
            <a:solidFill>
              <a:srgbClr val="715C5E"/>
            </a:solidFill>
            <a:ln w="28575" cap="rnd">
              <a:solidFill>
                <a:srgbClr val="715C5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96030B7-04CD-4A04-A2C6-A43E5480742B}"/>
                </a:ext>
              </a:extLst>
            </p:cNvPr>
            <p:cNvSpPr txBox="1"/>
            <p:nvPr/>
          </p:nvSpPr>
          <p:spPr>
            <a:xfrm>
              <a:off x="5086552" y="4764776"/>
              <a:ext cx="2018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8C797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로그인</a:t>
              </a:r>
            </a:p>
          </p:txBody>
        </p:sp>
      </p:grpSp>
      <p:pic>
        <p:nvPicPr>
          <p:cNvPr id="42" name="그림 41" descr="개체이(가) 표시된 사진&#10;&#10;높은 신뢰도로 생성된 설명">
            <a:extLst>
              <a:ext uri="{FF2B5EF4-FFF2-40B4-BE49-F238E27FC236}">
                <a16:creationId xmlns:a16="http://schemas.microsoft.com/office/drawing/2014/main" xmlns="" id="{45974DE7-DBD8-492D-B0DF-4188D637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34" y="1136740"/>
            <a:ext cx="2328427" cy="1714144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5B4830F6-DFC3-4907-8D38-AD1FC7E039D4}"/>
              </a:ext>
            </a:extLst>
          </p:cNvPr>
          <p:cNvGrpSpPr/>
          <p:nvPr/>
        </p:nvGrpSpPr>
        <p:grpSpPr>
          <a:xfrm>
            <a:off x="2664642" y="3164113"/>
            <a:ext cx="6862715" cy="1306286"/>
            <a:chOff x="2664642" y="3164113"/>
            <a:chExt cx="6862715" cy="1306286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17BC7259-7483-4BD2-92C6-D27E51655C41}"/>
                </a:ext>
              </a:extLst>
            </p:cNvPr>
            <p:cNvSpPr/>
            <p:nvPr/>
          </p:nvSpPr>
          <p:spPr>
            <a:xfrm>
              <a:off x="2664642" y="3164113"/>
              <a:ext cx="6862715" cy="1306286"/>
            </a:xfrm>
            <a:custGeom>
              <a:avLst/>
              <a:gdLst>
                <a:gd name="connsiteX0" fmla="*/ 0 w 6862715"/>
                <a:gd name="connsiteY0" fmla="*/ 0 h 1306286"/>
                <a:gd name="connsiteX1" fmla="*/ 6862715 w 6862715"/>
                <a:gd name="connsiteY1" fmla="*/ 0 h 1306286"/>
                <a:gd name="connsiteX2" fmla="*/ 6862715 w 6862715"/>
                <a:gd name="connsiteY2" fmla="*/ 653143 h 1306286"/>
                <a:gd name="connsiteX3" fmla="*/ 6862715 w 6862715"/>
                <a:gd name="connsiteY3" fmla="*/ 1306286 h 1306286"/>
                <a:gd name="connsiteX4" fmla="*/ 0 w 6862715"/>
                <a:gd name="connsiteY4" fmla="*/ 1306286 h 1306286"/>
                <a:gd name="connsiteX5" fmla="*/ 0 w 6862715"/>
                <a:gd name="connsiteY5" fmla="*/ 65314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2715" h="1306286">
                  <a:moveTo>
                    <a:pt x="0" y="0"/>
                  </a:moveTo>
                  <a:lnTo>
                    <a:pt x="6862715" y="0"/>
                  </a:lnTo>
                  <a:lnTo>
                    <a:pt x="6862715" y="653143"/>
                  </a:lnTo>
                  <a:lnTo>
                    <a:pt x="6862715" y="1306286"/>
                  </a:lnTo>
                  <a:lnTo>
                    <a:pt x="0" y="1306286"/>
                  </a:lnTo>
                  <a:lnTo>
                    <a:pt x="0" y="65314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EEDC0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FFD08D5D-02FE-46D5-8BB8-18ED8ADBDE09}"/>
                </a:ext>
              </a:extLst>
            </p:cNvPr>
            <p:cNvCxnSpPr/>
            <p:nvPr/>
          </p:nvCxnSpPr>
          <p:spPr>
            <a:xfrm>
              <a:off x="2664642" y="3817257"/>
              <a:ext cx="6862715" cy="0"/>
            </a:xfrm>
            <a:prstGeom prst="line">
              <a:avLst/>
            </a:prstGeom>
            <a:ln w="222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EDB7A2C-F1F9-469C-A163-5AF918777737}"/>
              </a:ext>
            </a:extLst>
          </p:cNvPr>
          <p:cNvSpPr txBox="1"/>
          <p:nvPr/>
        </p:nvSpPr>
        <p:spPr>
          <a:xfrm>
            <a:off x="2739076" y="3283772"/>
            <a:ext cx="577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Automatical</a:t>
            </a:r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Schedule Assistant (A.S.A)</a:t>
            </a:r>
            <a:endParaRPr lang="ko-KR" altLang="en-US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D365A54-64C6-46A7-99A8-CE69161041CC}"/>
              </a:ext>
            </a:extLst>
          </p:cNvPr>
          <p:cNvSpPr txBox="1"/>
          <p:nvPr/>
        </p:nvSpPr>
        <p:spPr>
          <a:xfrm>
            <a:off x="2739075" y="3911181"/>
            <a:ext cx="4934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ko-KR" altLang="en-US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12AD6C42-8A3C-44D3-871B-9AEEB646AEDB}"/>
              </a:ext>
            </a:extLst>
          </p:cNvPr>
          <p:cNvGrpSpPr/>
          <p:nvPr/>
        </p:nvGrpSpPr>
        <p:grpSpPr>
          <a:xfrm>
            <a:off x="2664642" y="4639652"/>
            <a:ext cx="6862715" cy="653143"/>
            <a:chOff x="2664642" y="4639652"/>
            <a:chExt cx="6862715" cy="65314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A67CE4F-E39F-49DD-9D88-EBF02580C2FE}"/>
                </a:ext>
              </a:extLst>
            </p:cNvPr>
            <p:cNvSpPr/>
            <p:nvPr/>
          </p:nvSpPr>
          <p:spPr>
            <a:xfrm>
              <a:off x="2664642" y="4639652"/>
              <a:ext cx="6862715" cy="653143"/>
            </a:xfrm>
            <a:prstGeom prst="rect">
              <a:avLst/>
            </a:prstGeom>
            <a:solidFill>
              <a:srgbClr val="452C2A"/>
            </a:solidFill>
            <a:ln w="28575" cap="rnd">
              <a:solidFill>
                <a:srgbClr val="452C2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28F90CF-16B3-46ED-9DD8-DB44467A714A}"/>
                </a:ext>
              </a:extLst>
            </p:cNvPr>
            <p:cNvSpPr txBox="1"/>
            <p:nvPr/>
          </p:nvSpPr>
          <p:spPr>
            <a:xfrm>
              <a:off x="5086552" y="4764776"/>
              <a:ext cx="2018894" cy="400110"/>
            </a:xfrm>
            <a:prstGeom prst="rect">
              <a:avLst/>
            </a:prstGeom>
            <a:noFill/>
            <a:ln>
              <a:solidFill>
                <a:srgbClr val="452C2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로그인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B8C6CA5F-5725-4468-ADA9-1EA55DC5CAA7}"/>
              </a:ext>
            </a:extLst>
          </p:cNvPr>
          <p:cNvSpPr/>
          <p:nvPr/>
        </p:nvSpPr>
        <p:spPr>
          <a:xfrm>
            <a:off x="2664642" y="5462048"/>
            <a:ext cx="370894" cy="370894"/>
          </a:xfrm>
          <a:prstGeom prst="roundRect">
            <a:avLst/>
          </a:prstGeom>
          <a:solidFill>
            <a:srgbClr val="F6F6F6"/>
          </a:solidFill>
          <a:ln w="22225">
            <a:solidFill>
              <a:srgbClr val="EED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BAFDE0A-76EF-4776-B94D-EE5070E5A89B}"/>
              </a:ext>
            </a:extLst>
          </p:cNvPr>
          <p:cNvSpPr txBox="1"/>
          <p:nvPr/>
        </p:nvSpPr>
        <p:spPr>
          <a:xfrm>
            <a:off x="3170241" y="5447252"/>
            <a:ext cx="292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9988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잠금모드로</a:t>
            </a:r>
            <a:r>
              <a:rPr lang="ko-KR" altLang="en-US" sz="2000" dirty="0">
                <a:solidFill>
                  <a:srgbClr val="9988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자동로그인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56E7E54E-FAF6-478F-9AC0-6060C131EFAD}"/>
              </a:ext>
            </a:extLst>
          </p:cNvPr>
          <p:cNvGrpSpPr/>
          <p:nvPr/>
        </p:nvGrpSpPr>
        <p:grpSpPr>
          <a:xfrm>
            <a:off x="5319915" y="4830293"/>
            <a:ext cx="276225" cy="276225"/>
            <a:chOff x="4862715" y="4827777"/>
            <a:chExt cx="276225" cy="2762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73E2B74-57C8-444F-A69F-07DCDDCDD95E}"/>
                </a:ext>
              </a:extLst>
            </p:cNvPr>
            <p:cNvSpPr/>
            <p:nvPr/>
          </p:nvSpPr>
          <p:spPr>
            <a:xfrm>
              <a:off x="4862715" y="4827777"/>
              <a:ext cx="276225" cy="276225"/>
            </a:xfrm>
            <a:prstGeom prst="ellipse">
              <a:avLst/>
            </a:prstGeom>
            <a:noFill/>
            <a:ln w="47625">
              <a:solidFill>
                <a:srgbClr val="5545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xmlns="" id="{E398131F-294E-4F68-B42B-AC357FC241A5}"/>
                </a:ext>
              </a:extLst>
            </p:cNvPr>
            <p:cNvSpPr/>
            <p:nvPr/>
          </p:nvSpPr>
          <p:spPr>
            <a:xfrm rot="12132014">
              <a:off x="4864648" y="4858950"/>
              <a:ext cx="199976" cy="223170"/>
            </a:xfrm>
            <a:prstGeom prst="arc">
              <a:avLst>
                <a:gd name="adj1" fmla="val 16200000"/>
                <a:gd name="adj2" fmla="val 19599310"/>
              </a:avLst>
            </a:prstGeom>
            <a:ln w="50800" cap="rnd">
              <a:solidFill>
                <a:srgbClr val="A1929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567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81571" y="1187626"/>
            <a:ext cx="5933752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6142508" y="1252221"/>
            <a:ext cx="5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노효근이 구성한 </a:t>
            </a:r>
            <a:r>
              <a:rPr lang="en-US" altLang="ko-KR" dirty="0" smtClean="0">
                <a:latin typeface="+mj-ea"/>
              </a:rPr>
              <a:t>Code </a:t>
            </a:r>
            <a:r>
              <a:rPr lang="ko-KR" altLang="en-US" dirty="0" smtClean="0">
                <a:latin typeface="+mj-ea"/>
              </a:rPr>
              <a:t>파트 설명입니다</a:t>
            </a:r>
            <a:r>
              <a:rPr lang="en-US" altLang="ko-KR" dirty="0" smtClean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396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(UML)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6868999" y="5662316"/>
            <a:ext cx="99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7804597" y="1786903"/>
            <a:ext cx="4183114" cy="4167801"/>
            <a:chOff x="5849006" y="2368249"/>
            <a:chExt cx="6138706" cy="164302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06" y="2368249"/>
              <a:ext cx="5973263" cy="1643021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6" y="1847396"/>
            <a:ext cx="3814116" cy="4043435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9143800" y="1903200"/>
            <a:ext cx="1453789" cy="11141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376" y="396393"/>
            <a:ext cx="5762625" cy="54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19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5156681" y="5845210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53960" y="1207221"/>
            <a:ext cx="5933752" cy="4892702"/>
            <a:chOff x="6053960" y="2368249"/>
            <a:chExt cx="5933752" cy="164302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97" name="직각 삼각형 96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12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315697" y="1410158"/>
            <a:ext cx="2475200" cy="928449"/>
            <a:chOff x="6321811" y="3836104"/>
            <a:chExt cx="1860291" cy="697796"/>
          </a:xfrm>
        </p:grpSpPr>
        <p:sp>
          <p:nvSpPr>
            <p:cNvPr id="36" name="직사각형 35"/>
            <p:cNvSpPr/>
            <p:nvPr/>
          </p:nvSpPr>
          <p:spPr>
            <a:xfrm>
              <a:off x="6321811" y="4120316"/>
              <a:ext cx="1860291" cy="4135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02535" y="3836104"/>
              <a:ext cx="777329" cy="23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/>
                <a:t>LinkedList</a:t>
              </a:r>
              <a:endParaRPr lang="ko-KR" altLang="en-US" sz="1400" b="1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6802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061200" y="412632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4549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810500" y="4132670"/>
              <a:ext cx="0" cy="398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타원 42"/>
          <p:cNvSpPr/>
          <p:nvPr/>
        </p:nvSpPr>
        <p:spPr>
          <a:xfrm>
            <a:off x="6334406" y="1840625"/>
            <a:ext cx="458144" cy="458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828643" y="1840625"/>
            <a:ext cx="458144" cy="458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56274" y="2650260"/>
            <a:ext cx="159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User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Chocie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!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포인트가 5개인 별 46"/>
          <p:cNvSpPr/>
          <p:nvPr/>
        </p:nvSpPr>
        <p:spPr>
          <a:xfrm>
            <a:off x="6165531" y="1632457"/>
            <a:ext cx="795422" cy="795422"/>
          </a:xfrm>
          <a:prstGeom prst="star5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790897" y="2596447"/>
            <a:ext cx="786716" cy="361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6308"/>
              </p:ext>
            </p:extLst>
          </p:nvPr>
        </p:nvGraphicFramePr>
        <p:xfrm>
          <a:off x="9838103" y="2034642"/>
          <a:ext cx="1729200" cy="221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00"/>
                <a:gridCol w="288200"/>
                <a:gridCol w="288200"/>
                <a:gridCol w="288200"/>
                <a:gridCol w="288200"/>
                <a:gridCol w="288200"/>
              </a:tblGrid>
              <a:tr h="277484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Weekend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84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b="1" dirty="0" smtClean="0"/>
                        <a:t>T</a:t>
                      </a:r>
                    </a:p>
                    <a:p>
                      <a:pPr algn="ctr" latinLnBrk="1"/>
                      <a:r>
                        <a:rPr lang="en-US" altLang="ko-KR" sz="1300" b="1" dirty="0" smtClean="0"/>
                        <a:t>I</a:t>
                      </a:r>
                    </a:p>
                    <a:p>
                      <a:pPr algn="ctr" latinLnBrk="1"/>
                      <a:r>
                        <a:rPr lang="en-US" altLang="ko-KR" sz="1300" b="1" dirty="0" smtClean="0"/>
                        <a:t>M</a:t>
                      </a:r>
                    </a:p>
                    <a:p>
                      <a:pPr algn="ctr" latinLnBrk="1"/>
                      <a:r>
                        <a:rPr lang="en-US" altLang="ko-KR" sz="1300" b="1" dirty="0" smtClean="0"/>
                        <a:t>E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84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84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84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84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84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84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740" marR="64740" marT="32370" marB="323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9616441" y="1685876"/>
            <a:ext cx="225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TimeTable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 smtClean="0"/>
              <a:t>boolean</a:t>
            </a:r>
            <a:r>
              <a:rPr lang="en-US" altLang="ko-KR" sz="1400" b="1" dirty="0" smtClean="0"/>
              <a:t>&gt;[ ]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165531" y="3704646"/>
            <a:ext cx="37413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사용자가 원하는 시간표를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err="1" smtClean="0"/>
              <a:t>boolean</a:t>
            </a:r>
            <a:r>
              <a:rPr lang="ko-KR" altLang="en-US" b="1" dirty="0" smtClean="0"/>
              <a:t>형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차원 배열에 저장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이후 빈 공간 탐색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위와 같은 형식으로 탐색하여 수강가능 한 교양과목 추천 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29" y="303758"/>
            <a:ext cx="380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 별 코드 분석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도식화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0969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82C0AA-7E4E-496B-84A8-44BE5291A6E8}"/>
              </a:ext>
            </a:extLst>
          </p:cNvPr>
          <p:cNvSpPr/>
          <p:nvPr/>
        </p:nvSpPr>
        <p:spPr>
          <a:xfrm>
            <a:off x="16841" y="5594670"/>
            <a:ext cx="12191215" cy="126333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C03ECB0-27F0-455A-899B-0A0318300233}"/>
              </a:ext>
            </a:extLst>
          </p:cNvPr>
          <p:cNvSpPr/>
          <p:nvPr/>
        </p:nvSpPr>
        <p:spPr>
          <a:xfrm>
            <a:off x="16841" y="5574024"/>
            <a:ext cx="12191215" cy="1263330"/>
          </a:xfrm>
          <a:prstGeom prst="rect">
            <a:avLst/>
          </a:prstGeom>
          <a:solidFill>
            <a:srgbClr val="FFF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63AE2A9-2FB3-43CD-BF4A-4F78A27F820F}"/>
              </a:ext>
            </a:extLst>
          </p:cNvPr>
          <p:cNvSpPr/>
          <p:nvPr/>
        </p:nvSpPr>
        <p:spPr>
          <a:xfrm>
            <a:off x="0" y="1109028"/>
            <a:ext cx="12192000" cy="684566"/>
          </a:xfrm>
          <a:prstGeom prst="rect">
            <a:avLst/>
          </a:prstGeom>
          <a:solidFill>
            <a:srgbClr val="F5F5F5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0" y="0"/>
            <a:ext cx="12192000" cy="1224879"/>
          </a:xfrm>
          <a:prstGeom prst="rect">
            <a:avLst/>
          </a:prstGeom>
          <a:solidFill>
            <a:srgbClr val="52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1276E50-5FE4-4156-AE7F-C9C8B853F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631832"/>
            <a:ext cx="326966" cy="326966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DC3196E-CE39-4558-B6AE-0D6A0C0CB49A}"/>
              </a:ext>
            </a:extLst>
          </p:cNvPr>
          <p:cNvGrpSpPr/>
          <p:nvPr/>
        </p:nvGrpSpPr>
        <p:grpSpPr>
          <a:xfrm>
            <a:off x="11135962" y="632320"/>
            <a:ext cx="833788" cy="375349"/>
            <a:chOff x="11135962" y="719404"/>
            <a:chExt cx="833788" cy="37534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0848C3D-B58C-4DBB-A5A4-ECC70B680963}"/>
                </a:ext>
              </a:extLst>
            </p:cNvPr>
            <p:cNvGrpSpPr/>
            <p:nvPr/>
          </p:nvGrpSpPr>
          <p:grpSpPr>
            <a:xfrm>
              <a:off x="11599512" y="719404"/>
              <a:ext cx="370238" cy="370238"/>
              <a:chOff x="11599512" y="719404"/>
              <a:chExt cx="370238" cy="37023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DE9389FA-F80E-4344-9C48-BB8EE1E137D1}"/>
                  </a:ext>
                </a:extLst>
              </p:cNvPr>
              <p:cNvGrpSpPr/>
              <p:nvPr/>
            </p:nvGrpSpPr>
            <p:grpSpPr>
              <a:xfrm>
                <a:off x="11723370" y="851142"/>
                <a:ext cx="147955" cy="114248"/>
                <a:chOff x="11723370" y="851142"/>
                <a:chExt cx="147955" cy="114248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xmlns="" id="{0A55B0B5-1F92-4512-9E88-42C23CBAC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851142"/>
                  <a:ext cx="971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53E48C65-DF3D-4760-8830-BF67F9CB7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11467"/>
                  <a:ext cx="1479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xmlns="" id="{08C2E947-23EF-46E4-AF93-55219DE97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65390"/>
                  <a:ext cx="48577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F9AA1EDC-66F7-4A49-9806-939D8C29F3AD}"/>
                  </a:ext>
                </a:extLst>
              </p:cNvPr>
              <p:cNvSpPr/>
              <p:nvPr/>
            </p:nvSpPr>
            <p:spPr>
              <a:xfrm>
                <a:off x="11599512" y="719404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C4C0A279-6DA8-49B1-9518-4D1E5643B875}"/>
                </a:ext>
              </a:extLst>
            </p:cNvPr>
            <p:cNvGrpSpPr/>
            <p:nvPr/>
          </p:nvGrpSpPr>
          <p:grpSpPr>
            <a:xfrm>
              <a:off x="11135962" y="724515"/>
              <a:ext cx="370238" cy="370238"/>
              <a:chOff x="11135962" y="724515"/>
              <a:chExt cx="370238" cy="37023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xmlns="" id="{2B144B50-A79D-4877-96E5-18B2911B9F39}"/>
                  </a:ext>
                </a:extLst>
              </p:cNvPr>
              <p:cNvSpPr/>
              <p:nvPr/>
            </p:nvSpPr>
            <p:spPr>
              <a:xfrm>
                <a:off x="11135962" y="724515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xmlns="" id="{C876D448-3A33-4B6C-A049-6272C5ABC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2983" y="808330"/>
                <a:ext cx="189874" cy="189874"/>
              </a:xfrm>
              <a:prstGeom prst="rect">
                <a:avLst/>
              </a:prstGeom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DBCF3D7-52C2-441B-9EC5-F98B82DCAC43}"/>
              </a:ext>
            </a:extLst>
          </p:cNvPr>
          <p:cNvSpPr/>
          <p:nvPr/>
        </p:nvSpPr>
        <p:spPr>
          <a:xfrm>
            <a:off x="133350" y="1338084"/>
            <a:ext cx="11839575" cy="327777"/>
          </a:xfrm>
          <a:prstGeom prst="rect">
            <a:avLst/>
          </a:prstGeom>
          <a:solidFill>
            <a:srgbClr val="FFFFFF"/>
          </a:solidFill>
          <a:ln w="15875" cap="rnd">
            <a:solidFill>
              <a:srgbClr val="D6D6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F60E9AD-A1D9-4E4D-A2A6-949C26FAABA2}"/>
              </a:ext>
            </a:extLst>
          </p:cNvPr>
          <p:cNvSpPr txBox="1"/>
          <p:nvPr/>
        </p:nvSpPr>
        <p:spPr>
          <a:xfrm>
            <a:off x="405377" y="1377986"/>
            <a:ext cx="27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채팅방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참여자 검색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>
            <a:off x="263751" y="1417387"/>
            <a:ext cx="170760" cy="178695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22225" cap="rnd">
              <a:solidFill>
                <a:srgbClr val="9494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31750" cap="rnd">
              <a:solidFill>
                <a:srgbClr val="94949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xmlns="" id="{F38EF998-C13F-4084-8D6D-FFBC967AFB1A}"/>
              </a:ext>
            </a:extLst>
          </p:cNvPr>
          <p:cNvSpPr/>
          <p:nvPr/>
        </p:nvSpPr>
        <p:spPr>
          <a:xfrm>
            <a:off x="1783100" y="768342"/>
            <a:ext cx="370238" cy="95500"/>
          </a:xfrm>
          <a:custGeom>
            <a:avLst/>
            <a:gdLst>
              <a:gd name="connsiteX0" fmla="*/ 322488 w 370238"/>
              <a:gd name="connsiteY0" fmla="*/ 0 h 95500"/>
              <a:gd name="connsiteX1" fmla="*/ 370238 w 370238"/>
              <a:gd name="connsiteY1" fmla="*/ 47750 h 95500"/>
              <a:gd name="connsiteX2" fmla="*/ 322488 w 370238"/>
              <a:gd name="connsiteY2" fmla="*/ 95500 h 95500"/>
              <a:gd name="connsiteX3" fmla="*/ 274738 w 370238"/>
              <a:gd name="connsiteY3" fmla="*/ 47750 h 95500"/>
              <a:gd name="connsiteX4" fmla="*/ 322488 w 370238"/>
              <a:gd name="connsiteY4" fmla="*/ 0 h 95500"/>
              <a:gd name="connsiteX5" fmla="*/ 185119 w 370238"/>
              <a:gd name="connsiteY5" fmla="*/ 0 h 95500"/>
              <a:gd name="connsiteX6" fmla="*/ 232869 w 370238"/>
              <a:gd name="connsiteY6" fmla="*/ 47750 h 95500"/>
              <a:gd name="connsiteX7" fmla="*/ 185119 w 370238"/>
              <a:gd name="connsiteY7" fmla="*/ 95500 h 95500"/>
              <a:gd name="connsiteX8" fmla="*/ 137369 w 370238"/>
              <a:gd name="connsiteY8" fmla="*/ 47750 h 95500"/>
              <a:gd name="connsiteX9" fmla="*/ 185119 w 370238"/>
              <a:gd name="connsiteY9" fmla="*/ 0 h 95500"/>
              <a:gd name="connsiteX10" fmla="*/ 47750 w 370238"/>
              <a:gd name="connsiteY10" fmla="*/ 0 h 95500"/>
              <a:gd name="connsiteX11" fmla="*/ 95500 w 370238"/>
              <a:gd name="connsiteY11" fmla="*/ 47750 h 95500"/>
              <a:gd name="connsiteX12" fmla="*/ 47750 w 370238"/>
              <a:gd name="connsiteY12" fmla="*/ 95500 h 95500"/>
              <a:gd name="connsiteX13" fmla="*/ 0 w 370238"/>
              <a:gd name="connsiteY13" fmla="*/ 47750 h 95500"/>
              <a:gd name="connsiteX14" fmla="*/ 47750 w 370238"/>
              <a:gd name="connsiteY14" fmla="*/ 0 h 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0238" h="95500">
                <a:moveTo>
                  <a:pt x="322488" y="0"/>
                </a:moveTo>
                <a:cubicBezTo>
                  <a:pt x="348860" y="0"/>
                  <a:pt x="370238" y="21378"/>
                  <a:pt x="370238" y="47750"/>
                </a:cubicBezTo>
                <a:cubicBezTo>
                  <a:pt x="370238" y="74122"/>
                  <a:pt x="348860" y="95500"/>
                  <a:pt x="322488" y="95500"/>
                </a:cubicBezTo>
                <a:cubicBezTo>
                  <a:pt x="296116" y="95500"/>
                  <a:pt x="274738" y="74122"/>
                  <a:pt x="274738" y="47750"/>
                </a:cubicBezTo>
                <a:cubicBezTo>
                  <a:pt x="274738" y="21378"/>
                  <a:pt x="296116" y="0"/>
                  <a:pt x="322488" y="0"/>
                </a:cubicBezTo>
                <a:close/>
                <a:moveTo>
                  <a:pt x="185119" y="0"/>
                </a:moveTo>
                <a:cubicBezTo>
                  <a:pt x="211491" y="0"/>
                  <a:pt x="232869" y="21378"/>
                  <a:pt x="232869" y="47750"/>
                </a:cubicBezTo>
                <a:cubicBezTo>
                  <a:pt x="232869" y="74122"/>
                  <a:pt x="211491" y="95500"/>
                  <a:pt x="185119" y="95500"/>
                </a:cubicBezTo>
                <a:cubicBezTo>
                  <a:pt x="158747" y="95500"/>
                  <a:pt x="137369" y="74122"/>
                  <a:pt x="137369" y="47750"/>
                </a:cubicBezTo>
                <a:cubicBezTo>
                  <a:pt x="137369" y="21378"/>
                  <a:pt x="158747" y="0"/>
                  <a:pt x="185119" y="0"/>
                </a:cubicBezTo>
                <a:close/>
                <a:moveTo>
                  <a:pt x="47750" y="0"/>
                </a:moveTo>
                <a:cubicBezTo>
                  <a:pt x="74122" y="0"/>
                  <a:pt x="95500" y="21378"/>
                  <a:pt x="95500" y="47750"/>
                </a:cubicBezTo>
                <a:cubicBezTo>
                  <a:pt x="95500" y="74122"/>
                  <a:pt x="74122" y="95500"/>
                  <a:pt x="47750" y="95500"/>
                </a:cubicBezTo>
                <a:cubicBezTo>
                  <a:pt x="21378" y="95500"/>
                  <a:pt x="0" y="74122"/>
                  <a:pt x="0" y="47750"/>
                </a:cubicBezTo>
                <a:cubicBezTo>
                  <a:pt x="0" y="21378"/>
                  <a:pt x="21378" y="0"/>
                  <a:pt x="47750" y="0"/>
                </a:cubicBezTo>
                <a:close/>
              </a:path>
            </a:pathLst>
          </a:custGeom>
          <a:solidFill>
            <a:srgbClr val="71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9FBA4B0-98F0-4411-A4A6-D6F39C9D0BC4}"/>
              </a:ext>
            </a:extLst>
          </p:cNvPr>
          <p:cNvSpPr/>
          <p:nvPr/>
        </p:nvSpPr>
        <p:spPr>
          <a:xfrm>
            <a:off x="1085292" y="667906"/>
            <a:ext cx="298636" cy="296372"/>
          </a:xfrm>
          <a:custGeom>
            <a:avLst/>
            <a:gdLst>
              <a:gd name="connsiteX0" fmla="*/ 149318 w 298636"/>
              <a:gd name="connsiteY0" fmla="*/ 0 h 296372"/>
              <a:gd name="connsiteX1" fmla="*/ 298636 w 298636"/>
              <a:gd name="connsiteY1" fmla="*/ 128988 h 296372"/>
              <a:gd name="connsiteX2" fmla="*/ 149318 w 298636"/>
              <a:gd name="connsiteY2" fmla="*/ 257976 h 296372"/>
              <a:gd name="connsiteX3" fmla="*/ 125088 w 298636"/>
              <a:gd name="connsiteY3" fmla="*/ 253750 h 296372"/>
              <a:gd name="connsiteX4" fmla="*/ 49930 w 298636"/>
              <a:gd name="connsiteY4" fmla="*/ 296372 h 296372"/>
              <a:gd name="connsiteX5" fmla="*/ 75603 w 298636"/>
              <a:gd name="connsiteY5" fmla="*/ 238757 h 296372"/>
              <a:gd name="connsiteX6" fmla="*/ 43734 w 298636"/>
              <a:gd name="connsiteY6" fmla="*/ 220196 h 296372"/>
              <a:gd name="connsiteX7" fmla="*/ 0 w 298636"/>
              <a:gd name="connsiteY7" fmla="*/ 128988 h 296372"/>
              <a:gd name="connsiteX8" fmla="*/ 149318 w 298636"/>
              <a:gd name="connsiteY8" fmla="*/ 0 h 29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636" h="296372">
                <a:moveTo>
                  <a:pt x="149318" y="0"/>
                </a:moveTo>
                <a:cubicBezTo>
                  <a:pt x="231784" y="0"/>
                  <a:pt x="298636" y="57750"/>
                  <a:pt x="298636" y="128988"/>
                </a:cubicBezTo>
                <a:cubicBezTo>
                  <a:pt x="298636" y="200226"/>
                  <a:pt x="231784" y="257976"/>
                  <a:pt x="149318" y="257976"/>
                </a:cubicBezTo>
                <a:lnTo>
                  <a:pt x="125088" y="253750"/>
                </a:lnTo>
                <a:lnTo>
                  <a:pt x="49930" y="296372"/>
                </a:lnTo>
                <a:lnTo>
                  <a:pt x="75603" y="238757"/>
                </a:lnTo>
                <a:lnTo>
                  <a:pt x="43734" y="220196"/>
                </a:lnTo>
                <a:cubicBezTo>
                  <a:pt x="16713" y="196854"/>
                  <a:pt x="0" y="164607"/>
                  <a:pt x="0" y="128988"/>
                </a:cubicBezTo>
                <a:cubicBezTo>
                  <a:pt x="0" y="57750"/>
                  <a:pt x="66852" y="0"/>
                  <a:pt x="149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A573BF7-DFA2-48AF-9840-AF857D0225BB}"/>
              </a:ext>
            </a:extLst>
          </p:cNvPr>
          <p:cNvSpPr txBox="1"/>
          <p:nvPr/>
        </p:nvSpPr>
        <p:spPr>
          <a:xfrm>
            <a:off x="133350" y="119947"/>
            <a:ext cx="270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객체지향설계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6175ADE-D245-4D20-803B-7161009D6067}"/>
              </a:ext>
            </a:extLst>
          </p:cNvPr>
          <p:cNvSpPr txBox="1"/>
          <p:nvPr/>
        </p:nvSpPr>
        <p:spPr>
          <a:xfrm>
            <a:off x="1056715" y="2126720"/>
            <a:ext cx="284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계획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3C42B97-B1D9-49C4-800F-99178DF10129}"/>
              </a:ext>
            </a:extLst>
          </p:cNvPr>
          <p:cNvSpPr txBox="1"/>
          <p:nvPr/>
        </p:nvSpPr>
        <p:spPr>
          <a:xfrm>
            <a:off x="10112151" y="2127614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7:44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83F57BE-43D3-4800-813E-3E08F4714040}"/>
              </a:ext>
            </a:extLst>
          </p:cNvPr>
          <p:cNvSpPr/>
          <p:nvPr/>
        </p:nvSpPr>
        <p:spPr>
          <a:xfrm>
            <a:off x="242123" y="2178037"/>
            <a:ext cx="780214" cy="7802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896AFD0-B5A8-4D69-9B26-C6DD1E3EE37F}"/>
              </a:ext>
            </a:extLst>
          </p:cNvPr>
          <p:cNvSpPr txBox="1"/>
          <p:nvPr/>
        </p:nvSpPr>
        <p:spPr>
          <a:xfrm>
            <a:off x="1056715" y="2526830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계획 소개와 진행률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4919887-B660-4F27-AFCD-137B3194CFA2}"/>
              </a:ext>
            </a:extLst>
          </p:cNvPr>
          <p:cNvSpPr txBox="1"/>
          <p:nvPr/>
        </p:nvSpPr>
        <p:spPr>
          <a:xfrm>
            <a:off x="1056715" y="3294665"/>
            <a:ext cx="26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설계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3BA4466-D314-465A-B3E6-BA98242ABDA0}"/>
              </a:ext>
            </a:extLst>
          </p:cNvPr>
          <p:cNvSpPr txBox="1"/>
          <p:nvPr/>
        </p:nvSpPr>
        <p:spPr>
          <a:xfrm>
            <a:off x="10112151" y="3295559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7:30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6EA9DFEF-17EB-485E-8FA2-1873857B530E}"/>
              </a:ext>
            </a:extLst>
          </p:cNvPr>
          <p:cNvSpPr/>
          <p:nvPr/>
        </p:nvSpPr>
        <p:spPr>
          <a:xfrm>
            <a:off x="242123" y="3345982"/>
            <a:ext cx="780214" cy="78021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E1CD7C6-5F30-4984-860E-E0CFDE426EE8}"/>
              </a:ext>
            </a:extLst>
          </p:cNvPr>
          <p:cNvSpPr txBox="1"/>
          <p:nvPr/>
        </p:nvSpPr>
        <p:spPr>
          <a:xfrm>
            <a:off x="1056715" y="3694775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UseCase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0F5E452-94EA-4A75-805D-0E72AAD1D03C}"/>
              </a:ext>
            </a:extLst>
          </p:cNvPr>
          <p:cNvSpPr txBox="1"/>
          <p:nvPr/>
        </p:nvSpPr>
        <p:spPr>
          <a:xfrm>
            <a:off x="1056715" y="4462610"/>
            <a:ext cx="309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분석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B671E1CF-2FBD-48AA-8C90-885080F719EC}"/>
              </a:ext>
            </a:extLst>
          </p:cNvPr>
          <p:cNvSpPr txBox="1"/>
          <p:nvPr/>
        </p:nvSpPr>
        <p:spPr>
          <a:xfrm>
            <a:off x="10112151" y="4463504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7:27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4817FC22-43AE-4461-B42A-C52545CF6A62}"/>
              </a:ext>
            </a:extLst>
          </p:cNvPr>
          <p:cNvSpPr/>
          <p:nvPr/>
        </p:nvSpPr>
        <p:spPr>
          <a:xfrm>
            <a:off x="242123" y="4513927"/>
            <a:ext cx="780214" cy="78021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F757449-BB3D-4955-BE7C-989E07505CFA}"/>
              </a:ext>
            </a:extLst>
          </p:cNvPr>
          <p:cNvSpPr txBox="1"/>
          <p:nvPr/>
        </p:nvSpPr>
        <p:spPr>
          <a:xfrm>
            <a:off x="1056715" y="4862720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UML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과 개인별 구현 코드</a:t>
            </a: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도식화</a:t>
            </a: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소개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3E9296F-0648-4AC3-9317-1DAB24722FDE}"/>
              </a:ext>
            </a:extLst>
          </p:cNvPr>
          <p:cNvSpPr txBox="1"/>
          <p:nvPr/>
        </p:nvSpPr>
        <p:spPr>
          <a:xfrm>
            <a:off x="1056715" y="5630555"/>
            <a:ext cx="390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 데모 및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Q&amp;A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709DE28-2AD7-4FCC-9C84-8FE39A066637}"/>
              </a:ext>
            </a:extLst>
          </p:cNvPr>
          <p:cNvSpPr txBox="1"/>
          <p:nvPr/>
        </p:nvSpPr>
        <p:spPr>
          <a:xfrm>
            <a:off x="10112151" y="5631449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7:04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5CF01472-7D5C-4BE1-B6BF-DDBC93121BF2}"/>
              </a:ext>
            </a:extLst>
          </p:cNvPr>
          <p:cNvSpPr/>
          <p:nvPr/>
        </p:nvSpPr>
        <p:spPr>
          <a:xfrm>
            <a:off x="242123" y="5681872"/>
            <a:ext cx="780214" cy="78021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08894843-92C4-46FC-82E0-E363DFA7B6B1}"/>
              </a:ext>
            </a:extLst>
          </p:cNvPr>
          <p:cNvSpPr txBox="1"/>
          <p:nvPr/>
        </p:nvSpPr>
        <p:spPr>
          <a:xfrm>
            <a:off x="1056715" y="6030665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 데모 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Q&amp;A.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4CFE976-934F-463A-9FE5-108240F4B144}"/>
              </a:ext>
            </a:extLst>
          </p:cNvPr>
          <p:cNvSpPr txBox="1"/>
          <p:nvPr/>
        </p:nvSpPr>
        <p:spPr>
          <a:xfrm>
            <a:off x="-11802801" y="1883367"/>
            <a:ext cx="11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조원 프로필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9FB44C6-AEBA-4CA5-ABE9-A3ACC883BB03}"/>
              </a:ext>
            </a:extLst>
          </p:cNvPr>
          <p:cNvSpPr/>
          <p:nvPr/>
        </p:nvSpPr>
        <p:spPr>
          <a:xfrm>
            <a:off x="-11760483" y="2353234"/>
            <a:ext cx="656817" cy="65681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2A64081-1678-46C6-BE28-45E13119938E}"/>
              </a:ext>
            </a:extLst>
          </p:cNvPr>
          <p:cNvSpPr/>
          <p:nvPr/>
        </p:nvSpPr>
        <p:spPr>
          <a:xfrm>
            <a:off x="-11763062" y="3175418"/>
            <a:ext cx="656817" cy="65681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8598B1D-6A8E-45AF-8C2D-201C144CAC7D}"/>
              </a:ext>
            </a:extLst>
          </p:cNvPr>
          <p:cNvSpPr txBox="1"/>
          <p:nvPr/>
        </p:nvSpPr>
        <p:spPr>
          <a:xfrm>
            <a:off x="-11036196" y="331916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김열심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4C90234-F4FC-4C23-AF0B-B53E2C0A768C}"/>
              </a:ext>
            </a:extLst>
          </p:cNvPr>
          <p:cNvSpPr/>
          <p:nvPr/>
        </p:nvSpPr>
        <p:spPr>
          <a:xfrm>
            <a:off x="-11763062" y="4002108"/>
            <a:ext cx="656817" cy="65681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0F2FBAE-46A5-4BC9-B6FA-EFA5813EF94C}"/>
              </a:ext>
            </a:extLst>
          </p:cNvPr>
          <p:cNvSpPr txBox="1"/>
          <p:nvPr/>
        </p:nvSpPr>
        <p:spPr>
          <a:xfrm>
            <a:off x="-11036196" y="414585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박조사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0014263-552F-4BA6-8C81-0EFE1BADCEB9}"/>
              </a:ext>
            </a:extLst>
          </p:cNvPr>
          <p:cNvSpPr/>
          <p:nvPr/>
        </p:nvSpPr>
        <p:spPr>
          <a:xfrm>
            <a:off x="-11763062" y="4830313"/>
            <a:ext cx="656817" cy="65681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9CFC64B-0A4B-414A-8700-CE3BBDD2360B}"/>
              </a:ext>
            </a:extLst>
          </p:cNvPr>
          <p:cNvSpPr txBox="1"/>
          <p:nvPr/>
        </p:nvSpPr>
        <p:spPr>
          <a:xfrm>
            <a:off x="-11036196" y="4974055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남그림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73599518-2FAE-483B-B9B3-98B4D9FFD7F0}"/>
              </a:ext>
            </a:extLst>
          </p:cNvPr>
          <p:cNvCxnSpPr>
            <a:cxnSpLocks/>
          </p:cNvCxnSpPr>
          <p:nvPr/>
        </p:nvCxnSpPr>
        <p:spPr>
          <a:xfrm flipV="1">
            <a:off x="-11697892" y="2191144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D82670D-C9B1-4731-8A89-3874766ACE3A}"/>
              </a:ext>
            </a:extLst>
          </p:cNvPr>
          <p:cNvSpPr/>
          <p:nvPr/>
        </p:nvSpPr>
        <p:spPr>
          <a:xfrm>
            <a:off x="-11763062" y="6035855"/>
            <a:ext cx="656817" cy="656817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9A63354-E1D0-49DC-AA7B-F75D4E86BD3E}"/>
              </a:ext>
            </a:extLst>
          </p:cNvPr>
          <p:cNvSpPr txBox="1"/>
          <p:nvPr/>
        </p:nvSpPr>
        <p:spPr>
          <a:xfrm>
            <a:off x="-11036196" y="6179597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나안해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616D09E-B42D-4F54-BA10-9C19BC4E8C62}"/>
              </a:ext>
            </a:extLst>
          </p:cNvPr>
          <p:cNvSpPr txBox="1"/>
          <p:nvPr/>
        </p:nvSpPr>
        <p:spPr>
          <a:xfrm>
            <a:off x="-11800553" y="5583681"/>
            <a:ext cx="15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차단한 사람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^^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B1A01A9D-C6AA-41FE-B101-398A37D0BD7B}"/>
              </a:ext>
            </a:extLst>
          </p:cNvPr>
          <p:cNvCxnSpPr>
            <a:cxnSpLocks/>
          </p:cNvCxnSpPr>
          <p:nvPr/>
        </p:nvCxnSpPr>
        <p:spPr>
          <a:xfrm flipV="1">
            <a:off x="-11695643" y="5891458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96D73E4-2A53-45DF-88AD-1C2ED1E99AA3}"/>
              </a:ext>
            </a:extLst>
          </p:cNvPr>
          <p:cNvSpPr txBox="1"/>
          <p:nvPr/>
        </p:nvSpPr>
        <p:spPr>
          <a:xfrm>
            <a:off x="-11033617" y="2496976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ㅔㅔㅅ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51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479647F-C376-4BBA-8A12-8CA6F7EDDDCA}"/>
              </a:ext>
            </a:extLst>
          </p:cNvPr>
          <p:cNvGrpSpPr/>
          <p:nvPr/>
        </p:nvGrpSpPr>
        <p:grpSpPr>
          <a:xfrm>
            <a:off x="1058567" y="1186472"/>
            <a:ext cx="4255968" cy="1075096"/>
            <a:chOff x="1058567" y="1186472"/>
            <a:chExt cx="4255968" cy="107509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859E2602-B045-43D9-9B9F-4D02B9300CDF}"/>
                </a:ext>
              </a:extLst>
            </p:cNvPr>
            <p:cNvSpPr txBox="1"/>
            <p:nvPr/>
          </p:nvSpPr>
          <p:spPr>
            <a:xfrm>
              <a:off x="4417256" y="1969180"/>
              <a:ext cx="8972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오후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7:44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F64587A2-FE71-4C03-903B-420F6AF9C24A}"/>
                </a:ext>
              </a:extLst>
            </p:cNvPr>
            <p:cNvSpPr txBox="1"/>
            <p:nvPr/>
          </p:nvSpPr>
          <p:spPr>
            <a:xfrm>
              <a:off x="1116892" y="1186472"/>
              <a:ext cx="1338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Question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F323EF29-1C43-40D8-B843-CAE5DBBC9C28}"/>
                </a:ext>
              </a:extLst>
            </p:cNvPr>
            <p:cNvGrpSpPr/>
            <p:nvPr/>
          </p:nvGrpSpPr>
          <p:grpSpPr>
            <a:xfrm>
              <a:off x="1058567" y="1543035"/>
              <a:ext cx="3358689" cy="718533"/>
              <a:chOff x="1237692" y="2133669"/>
              <a:chExt cx="4425343" cy="718533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B720D834-9562-4849-A9B3-F3488F63954A}"/>
                  </a:ext>
                </a:extLst>
              </p:cNvPr>
              <p:cNvSpPr/>
              <p:nvPr/>
            </p:nvSpPr>
            <p:spPr>
              <a:xfrm>
                <a:off x="1403134" y="2133669"/>
                <a:ext cx="4259901" cy="718533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6" name="직각 삼각형 115">
                <a:extLst>
                  <a:ext uri="{FF2B5EF4-FFF2-40B4-BE49-F238E27FC236}">
                    <a16:creationId xmlns:a16="http://schemas.microsoft.com/office/drawing/2014/main" xmlns="" id="{B248F718-F09E-4BAF-B7BA-D38C2E9DD197}"/>
                  </a:ext>
                </a:extLst>
              </p:cNvPr>
              <p:cNvSpPr/>
              <p:nvPr/>
            </p:nvSpPr>
            <p:spPr>
              <a:xfrm flipH="1" flipV="1">
                <a:off x="1237692" y="2239170"/>
                <a:ext cx="165443" cy="16544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EF1C52D7-2D13-402E-AE29-EBC946996186}"/>
                </a:ext>
              </a:extLst>
            </p:cNvPr>
            <p:cNvSpPr txBox="1"/>
            <p:nvPr/>
          </p:nvSpPr>
          <p:spPr>
            <a:xfrm>
              <a:off x="1208531" y="1615237"/>
              <a:ext cx="322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정말 고생하셨네요</a:t>
              </a:r>
              <a:r>
                <a:rPr lang="en-US" altLang="ko-KR" dirty="0" smtClean="0">
                  <a:latin typeface="+mj-ea"/>
                  <a:ea typeface="+mj-ea"/>
                </a:rPr>
                <a:t>!</a:t>
              </a:r>
              <a:br>
                <a:rPr lang="en-US" altLang="ko-KR" dirty="0" smtClean="0">
                  <a:latin typeface="+mj-ea"/>
                  <a:ea typeface="+mj-ea"/>
                </a:rPr>
              </a:br>
              <a:r>
                <a:rPr lang="ko-KR" altLang="en-US" dirty="0" smtClean="0">
                  <a:latin typeface="+mj-ea"/>
                  <a:ea typeface="+mj-ea"/>
                </a:rPr>
                <a:t>프로그램 데모를 한번 볼까요</a:t>
              </a:r>
              <a:r>
                <a:rPr lang="en-US" altLang="ko-KR" dirty="0" smtClean="0">
                  <a:latin typeface="+mj-ea"/>
                  <a:ea typeface="+mj-ea"/>
                </a:rPr>
                <a:t>?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29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데모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(Demo)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53960" y="2368249"/>
            <a:ext cx="5933752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5156681" y="5737366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6114897" y="2432844"/>
            <a:ext cx="5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현재까지 진행된 저희 프로그램의 데모파일입니다</a:t>
            </a:r>
            <a:r>
              <a:rPr lang="en-US" altLang="ko-KR" dirty="0" smtClean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6053960" y="3040718"/>
            <a:ext cx="5933752" cy="2969097"/>
            <a:chOff x="5849006" y="2368249"/>
            <a:chExt cx="6138706" cy="164302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06" y="2368249"/>
              <a:ext cx="5973263" cy="1643021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7" name="직각 삼각형 96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CF01472-7D5C-4BE1-B6BF-DDBC93121BF2}"/>
              </a:ext>
            </a:extLst>
          </p:cNvPr>
          <p:cNvSpPr/>
          <p:nvPr/>
        </p:nvSpPr>
        <p:spPr>
          <a:xfrm>
            <a:off x="242123" y="1138899"/>
            <a:ext cx="780214" cy="7802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" name="그림 1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0" y="3280131"/>
            <a:ext cx="2286694" cy="22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0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29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데모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(Demo) /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사진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6" y="1145153"/>
            <a:ext cx="2900555" cy="49429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77" y="2808108"/>
            <a:ext cx="8474174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3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29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데모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(Demo) /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사진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35" y="1138973"/>
            <a:ext cx="3040643" cy="48086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7" y="1138973"/>
            <a:ext cx="2743202" cy="48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3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479647F-C376-4BBA-8A12-8CA6F7EDDDCA}"/>
              </a:ext>
            </a:extLst>
          </p:cNvPr>
          <p:cNvGrpSpPr/>
          <p:nvPr/>
        </p:nvGrpSpPr>
        <p:grpSpPr>
          <a:xfrm>
            <a:off x="1058567" y="1186472"/>
            <a:ext cx="4255968" cy="1075096"/>
            <a:chOff x="1058567" y="1186472"/>
            <a:chExt cx="4255968" cy="107509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859E2602-B045-43D9-9B9F-4D02B9300CDF}"/>
                </a:ext>
              </a:extLst>
            </p:cNvPr>
            <p:cNvSpPr txBox="1"/>
            <p:nvPr/>
          </p:nvSpPr>
          <p:spPr>
            <a:xfrm>
              <a:off x="4417256" y="1969180"/>
              <a:ext cx="8972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오후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7:44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F64587A2-FE71-4C03-903B-420F6AF9C24A}"/>
                </a:ext>
              </a:extLst>
            </p:cNvPr>
            <p:cNvSpPr txBox="1"/>
            <p:nvPr/>
          </p:nvSpPr>
          <p:spPr>
            <a:xfrm>
              <a:off x="1116892" y="1186472"/>
              <a:ext cx="1338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Question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F323EF29-1C43-40D8-B843-CAE5DBBC9C28}"/>
                </a:ext>
              </a:extLst>
            </p:cNvPr>
            <p:cNvGrpSpPr/>
            <p:nvPr/>
          </p:nvGrpSpPr>
          <p:grpSpPr>
            <a:xfrm>
              <a:off x="1058567" y="1543035"/>
              <a:ext cx="3049198" cy="718533"/>
              <a:chOff x="1237692" y="2133669"/>
              <a:chExt cx="4017564" cy="718533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B720D834-9562-4849-A9B3-F3488F63954A}"/>
                  </a:ext>
                </a:extLst>
              </p:cNvPr>
              <p:cNvSpPr/>
              <p:nvPr/>
            </p:nvSpPr>
            <p:spPr>
              <a:xfrm>
                <a:off x="1403134" y="2133669"/>
                <a:ext cx="3852122" cy="718533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6" name="직각 삼각형 115">
                <a:extLst>
                  <a:ext uri="{FF2B5EF4-FFF2-40B4-BE49-F238E27FC236}">
                    <a16:creationId xmlns:a16="http://schemas.microsoft.com/office/drawing/2014/main" xmlns="" id="{B248F718-F09E-4BAF-B7BA-D38C2E9DD197}"/>
                  </a:ext>
                </a:extLst>
              </p:cNvPr>
              <p:cNvSpPr/>
              <p:nvPr/>
            </p:nvSpPr>
            <p:spPr>
              <a:xfrm flipH="1" flipV="1">
                <a:off x="1237692" y="2239170"/>
                <a:ext cx="165443" cy="16544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EF1C52D7-2D13-402E-AE29-EBC946996186}"/>
                </a:ext>
              </a:extLst>
            </p:cNvPr>
            <p:cNvSpPr txBox="1"/>
            <p:nvPr/>
          </p:nvSpPr>
          <p:spPr>
            <a:xfrm>
              <a:off x="1252074" y="1615237"/>
              <a:ext cx="2954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전체적 보완 및 수정사항에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r>
                <a:rPr lang="ko-KR" altLang="en-US" dirty="0" smtClean="0">
                  <a:latin typeface="+mj-ea"/>
                  <a:ea typeface="+mj-ea"/>
                </a:rPr>
                <a:t>대해 알려주세요</a:t>
              </a:r>
              <a:r>
                <a:rPr lang="en-US" altLang="ko-KR" dirty="0" smtClean="0">
                  <a:latin typeface="+mj-ea"/>
                  <a:ea typeface="+mj-ea"/>
                </a:rPr>
                <a:t>!</a:t>
              </a:r>
              <a:r>
                <a:rPr lang="ko-KR" altLang="en-US" dirty="0" smtClean="0">
                  <a:latin typeface="+mj-ea"/>
                  <a:ea typeface="+mj-ea"/>
                </a:rPr>
                <a:t> 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29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데모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(Demo)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7663543" y="2368249"/>
            <a:ext cx="4324168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5153882" y="5954133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7636616" y="2419344"/>
            <a:ext cx="41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보완 및 수정사항은 다음과 같습니다 </a:t>
            </a:r>
            <a:endParaRPr lang="ko-KR" altLang="en-US" dirty="0">
              <a:latin typeface="+mj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53960" y="3040718"/>
            <a:ext cx="5933752" cy="3559417"/>
            <a:chOff x="6053960" y="2368249"/>
            <a:chExt cx="5933752" cy="1880918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97" name="직각 삼각형 96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1780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latin typeface="+mj-ea"/>
                  <a:ea typeface="+mj-ea"/>
                </a:rPr>
                <a:t>보완 및 수정사항</a:t>
              </a:r>
              <a:endParaRPr lang="en-US" altLang="ko-KR" sz="2400" b="1" dirty="0" smtClean="0">
                <a:latin typeface="+mj-ea"/>
                <a:ea typeface="+mj-ea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600" dirty="0" err="1" smtClean="0"/>
                <a:t>Uruniv</a:t>
              </a:r>
              <a:r>
                <a:rPr lang="en-US" altLang="ko-KR" sz="1600" dirty="0" smtClean="0"/>
                <a:t> </a:t>
              </a:r>
              <a:r>
                <a:rPr lang="en-US" altLang="ko-KR" sz="1600" dirty="0"/>
                <a:t>Data </a:t>
              </a:r>
              <a:r>
                <a:rPr lang="en-US" altLang="ko-KR" sz="1600" dirty="0" err="1"/>
                <a:t>Pasing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완료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데이터 저장공간 구축 </a:t>
              </a:r>
              <a:r>
                <a:rPr lang="ko-KR" altLang="en-US" sz="1600" dirty="0" smtClean="0"/>
                <a:t>중</a:t>
              </a:r>
              <a:endParaRPr lang="en-US" altLang="ko-KR" sz="1600" dirty="0" smtClean="0"/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600" dirty="0" smtClean="0"/>
                <a:t>Data </a:t>
              </a:r>
              <a:r>
                <a:rPr lang="ko-KR" altLang="en-US" sz="1600" dirty="0"/>
                <a:t>입력 값 오류 시 프로그램 종료 후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</a:t>
              </a:r>
              <a:r>
                <a:rPr lang="ko-KR" altLang="en-US" sz="1600" dirty="0" err="1" smtClean="0"/>
                <a:t>재시작을</a:t>
              </a:r>
              <a:r>
                <a:rPr lang="ko-KR" altLang="en-US" sz="1600" dirty="0" smtClean="0"/>
                <a:t> </a:t>
              </a:r>
              <a:r>
                <a:rPr lang="ko-KR" altLang="en-US" sz="1600" dirty="0" err="1"/>
                <a:t>해야하는</a:t>
              </a:r>
              <a:r>
                <a:rPr lang="ko-KR" altLang="en-US" sz="1600" dirty="0"/>
                <a:t> 부분 수정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3. </a:t>
              </a:r>
              <a:r>
                <a:rPr lang="ko-KR" altLang="en-US" sz="1600" dirty="0" smtClean="0"/>
                <a:t>교양과목 추가 기능 및 그 외 사업단강의 추가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4. </a:t>
              </a:r>
              <a:r>
                <a:rPr lang="ko-KR" altLang="en-US" sz="1600" dirty="0"/>
                <a:t>완성된 시간표 </a:t>
              </a:r>
              <a:r>
                <a:rPr lang="en-US" altLang="ko-KR" sz="1600" dirty="0"/>
                <a:t>Data</a:t>
              </a:r>
              <a:r>
                <a:rPr lang="ko-KR" altLang="en-US" sz="1600" dirty="0"/>
                <a:t>값 저장 및 시간표 형식의 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</a:t>
              </a:r>
              <a:r>
                <a:rPr lang="ko-KR" altLang="en-US" sz="1600" dirty="0"/>
                <a:t>가시화 필요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 </a:t>
              </a:r>
              <a:endParaRPr lang="en-US" altLang="ko-KR" dirty="0" smtClean="0">
                <a:latin typeface="+mj-ea"/>
                <a:ea typeface="+mj-ea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CF01472-7D5C-4BE1-B6BF-DDBC93121BF2}"/>
              </a:ext>
            </a:extLst>
          </p:cNvPr>
          <p:cNvSpPr/>
          <p:nvPr/>
        </p:nvSpPr>
        <p:spPr>
          <a:xfrm>
            <a:off x="242123" y="1138899"/>
            <a:ext cx="780214" cy="7802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4245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 descr="개체이(가) 표시된 사진&#10;&#10;높은 신뢰도로 생성된 설명">
            <a:extLst>
              <a:ext uri="{FF2B5EF4-FFF2-40B4-BE49-F238E27FC236}">
                <a16:creationId xmlns:a16="http://schemas.microsoft.com/office/drawing/2014/main" xmlns="" id="{45974DE7-DBD8-492D-B0DF-4188D637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47" y="2067117"/>
            <a:ext cx="1657701" cy="1220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000787-DEDA-4E81-9FF5-C9B05632F566}"/>
              </a:ext>
            </a:extLst>
          </p:cNvPr>
          <p:cNvSpPr txBox="1"/>
          <p:nvPr/>
        </p:nvSpPr>
        <p:spPr>
          <a:xfrm>
            <a:off x="3236684" y="3443514"/>
            <a:ext cx="5718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300" dirty="0" smtClean="0">
                <a:solidFill>
                  <a:srgbClr val="452C2A"/>
                </a:solidFill>
                <a:latin typeface="+mj-ea"/>
                <a:ea typeface="+mj-ea"/>
              </a:rPr>
              <a:t>Q &amp; A</a:t>
            </a:r>
            <a:br>
              <a:rPr lang="en-US" altLang="ko-KR" sz="4400" b="1" spc="300" dirty="0" smtClean="0">
                <a:solidFill>
                  <a:srgbClr val="452C2A"/>
                </a:solidFill>
                <a:latin typeface="+mj-ea"/>
                <a:ea typeface="+mj-ea"/>
              </a:rPr>
            </a:br>
            <a:r>
              <a:rPr lang="ko-KR" altLang="en-US" sz="4400" b="1" spc="300" dirty="0" smtClean="0">
                <a:solidFill>
                  <a:srgbClr val="452C2A"/>
                </a:solidFill>
                <a:latin typeface="+mj-ea"/>
                <a:ea typeface="+mj-ea"/>
              </a:rPr>
              <a:t>감사합니다</a:t>
            </a:r>
            <a:endParaRPr lang="ko-KR" altLang="en-US" sz="4400" b="1" spc="300" dirty="0">
              <a:solidFill>
                <a:srgbClr val="452C2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4930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63AE2A9-2FB3-43CD-BF4A-4F78A27F820F}"/>
              </a:ext>
            </a:extLst>
          </p:cNvPr>
          <p:cNvSpPr/>
          <p:nvPr/>
        </p:nvSpPr>
        <p:spPr>
          <a:xfrm>
            <a:off x="0" y="1109028"/>
            <a:ext cx="12192000" cy="684566"/>
          </a:xfrm>
          <a:prstGeom prst="rect">
            <a:avLst/>
          </a:prstGeom>
          <a:solidFill>
            <a:srgbClr val="F5F5F5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785" y="0"/>
            <a:ext cx="12192000" cy="1224879"/>
          </a:xfrm>
          <a:prstGeom prst="rect">
            <a:avLst/>
          </a:prstGeom>
          <a:solidFill>
            <a:srgbClr val="52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DC3196E-CE39-4558-B6AE-0D6A0C0CB49A}"/>
              </a:ext>
            </a:extLst>
          </p:cNvPr>
          <p:cNvGrpSpPr/>
          <p:nvPr/>
        </p:nvGrpSpPr>
        <p:grpSpPr>
          <a:xfrm>
            <a:off x="11135962" y="632320"/>
            <a:ext cx="833788" cy="375349"/>
            <a:chOff x="11135962" y="719404"/>
            <a:chExt cx="833788" cy="37534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0848C3D-B58C-4DBB-A5A4-ECC70B680963}"/>
                </a:ext>
              </a:extLst>
            </p:cNvPr>
            <p:cNvGrpSpPr/>
            <p:nvPr/>
          </p:nvGrpSpPr>
          <p:grpSpPr>
            <a:xfrm>
              <a:off x="11599512" y="719404"/>
              <a:ext cx="370238" cy="370238"/>
              <a:chOff x="11599512" y="719404"/>
              <a:chExt cx="370238" cy="37023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DE9389FA-F80E-4344-9C48-BB8EE1E137D1}"/>
                  </a:ext>
                </a:extLst>
              </p:cNvPr>
              <p:cNvGrpSpPr/>
              <p:nvPr/>
            </p:nvGrpSpPr>
            <p:grpSpPr>
              <a:xfrm>
                <a:off x="11723370" y="851142"/>
                <a:ext cx="147955" cy="114248"/>
                <a:chOff x="11723370" y="851142"/>
                <a:chExt cx="147955" cy="114248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xmlns="" id="{0A55B0B5-1F92-4512-9E88-42C23CBAC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851142"/>
                  <a:ext cx="971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53E48C65-DF3D-4760-8830-BF67F9CB7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11467"/>
                  <a:ext cx="1479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xmlns="" id="{08C2E947-23EF-46E4-AF93-55219DE97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65390"/>
                  <a:ext cx="48577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F9AA1EDC-66F7-4A49-9806-939D8C29F3AD}"/>
                  </a:ext>
                </a:extLst>
              </p:cNvPr>
              <p:cNvSpPr/>
              <p:nvPr/>
            </p:nvSpPr>
            <p:spPr>
              <a:xfrm>
                <a:off x="11599512" y="719404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C4C0A279-6DA8-49B1-9518-4D1E5643B875}"/>
                </a:ext>
              </a:extLst>
            </p:cNvPr>
            <p:cNvGrpSpPr/>
            <p:nvPr/>
          </p:nvGrpSpPr>
          <p:grpSpPr>
            <a:xfrm>
              <a:off x="11135962" y="724515"/>
              <a:ext cx="370238" cy="370238"/>
              <a:chOff x="11135962" y="724515"/>
              <a:chExt cx="370238" cy="37023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xmlns="" id="{2B144B50-A79D-4877-96E5-18B2911B9F39}"/>
                  </a:ext>
                </a:extLst>
              </p:cNvPr>
              <p:cNvSpPr/>
              <p:nvPr/>
            </p:nvSpPr>
            <p:spPr>
              <a:xfrm>
                <a:off x="11135962" y="724515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xmlns="" id="{C876D448-3A33-4B6C-A049-6272C5ABC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2983" y="808330"/>
                <a:ext cx="189874" cy="189874"/>
              </a:xfrm>
              <a:prstGeom prst="rect">
                <a:avLst/>
              </a:prstGeom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DBCF3D7-52C2-441B-9EC5-F98B82DCAC43}"/>
              </a:ext>
            </a:extLst>
          </p:cNvPr>
          <p:cNvSpPr/>
          <p:nvPr/>
        </p:nvSpPr>
        <p:spPr>
          <a:xfrm>
            <a:off x="133350" y="1338084"/>
            <a:ext cx="11839575" cy="327777"/>
          </a:xfrm>
          <a:prstGeom prst="rect">
            <a:avLst/>
          </a:prstGeom>
          <a:solidFill>
            <a:srgbClr val="FFFFFF"/>
          </a:solidFill>
          <a:ln w="15875" cap="rnd">
            <a:solidFill>
              <a:srgbClr val="D6D6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F60E9AD-A1D9-4E4D-A2A6-949C26FAABA2}"/>
              </a:ext>
            </a:extLst>
          </p:cNvPr>
          <p:cNvSpPr txBox="1"/>
          <p:nvPr/>
        </p:nvSpPr>
        <p:spPr>
          <a:xfrm>
            <a:off x="405377" y="1377986"/>
            <a:ext cx="89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9A9A9A"/>
                </a:solidFill>
                <a:latin typeface="+mj-ea"/>
                <a:ea typeface="+mj-ea"/>
              </a:rPr>
              <a:t>이름검색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>
            <a:off x="263751" y="1417387"/>
            <a:ext cx="170760" cy="178695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22225" cap="rnd">
              <a:solidFill>
                <a:srgbClr val="9494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31750" cap="rnd">
              <a:solidFill>
                <a:srgbClr val="94949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xmlns="" id="{F38EF998-C13F-4084-8D6D-FFBC967AFB1A}"/>
              </a:ext>
            </a:extLst>
          </p:cNvPr>
          <p:cNvSpPr/>
          <p:nvPr/>
        </p:nvSpPr>
        <p:spPr>
          <a:xfrm>
            <a:off x="1783100" y="768342"/>
            <a:ext cx="370238" cy="95500"/>
          </a:xfrm>
          <a:custGeom>
            <a:avLst/>
            <a:gdLst>
              <a:gd name="connsiteX0" fmla="*/ 322488 w 370238"/>
              <a:gd name="connsiteY0" fmla="*/ 0 h 95500"/>
              <a:gd name="connsiteX1" fmla="*/ 370238 w 370238"/>
              <a:gd name="connsiteY1" fmla="*/ 47750 h 95500"/>
              <a:gd name="connsiteX2" fmla="*/ 322488 w 370238"/>
              <a:gd name="connsiteY2" fmla="*/ 95500 h 95500"/>
              <a:gd name="connsiteX3" fmla="*/ 274738 w 370238"/>
              <a:gd name="connsiteY3" fmla="*/ 47750 h 95500"/>
              <a:gd name="connsiteX4" fmla="*/ 322488 w 370238"/>
              <a:gd name="connsiteY4" fmla="*/ 0 h 95500"/>
              <a:gd name="connsiteX5" fmla="*/ 185119 w 370238"/>
              <a:gd name="connsiteY5" fmla="*/ 0 h 95500"/>
              <a:gd name="connsiteX6" fmla="*/ 232869 w 370238"/>
              <a:gd name="connsiteY6" fmla="*/ 47750 h 95500"/>
              <a:gd name="connsiteX7" fmla="*/ 185119 w 370238"/>
              <a:gd name="connsiteY7" fmla="*/ 95500 h 95500"/>
              <a:gd name="connsiteX8" fmla="*/ 137369 w 370238"/>
              <a:gd name="connsiteY8" fmla="*/ 47750 h 95500"/>
              <a:gd name="connsiteX9" fmla="*/ 185119 w 370238"/>
              <a:gd name="connsiteY9" fmla="*/ 0 h 95500"/>
              <a:gd name="connsiteX10" fmla="*/ 47750 w 370238"/>
              <a:gd name="connsiteY10" fmla="*/ 0 h 95500"/>
              <a:gd name="connsiteX11" fmla="*/ 95500 w 370238"/>
              <a:gd name="connsiteY11" fmla="*/ 47750 h 95500"/>
              <a:gd name="connsiteX12" fmla="*/ 47750 w 370238"/>
              <a:gd name="connsiteY12" fmla="*/ 95500 h 95500"/>
              <a:gd name="connsiteX13" fmla="*/ 0 w 370238"/>
              <a:gd name="connsiteY13" fmla="*/ 47750 h 95500"/>
              <a:gd name="connsiteX14" fmla="*/ 47750 w 370238"/>
              <a:gd name="connsiteY14" fmla="*/ 0 h 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0238" h="95500">
                <a:moveTo>
                  <a:pt x="322488" y="0"/>
                </a:moveTo>
                <a:cubicBezTo>
                  <a:pt x="348860" y="0"/>
                  <a:pt x="370238" y="21378"/>
                  <a:pt x="370238" y="47750"/>
                </a:cubicBezTo>
                <a:cubicBezTo>
                  <a:pt x="370238" y="74122"/>
                  <a:pt x="348860" y="95500"/>
                  <a:pt x="322488" y="95500"/>
                </a:cubicBezTo>
                <a:cubicBezTo>
                  <a:pt x="296116" y="95500"/>
                  <a:pt x="274738" y="74122"/>
                  <a:pt x="274738" y="47750"/>
                </a:cubicBezTo>
                <a:cubicBezTo>
                  <a:pt x="274738" y="21378"/>
                  <a:pt x="296116" y="0"/>
                  <a:pt x="322488" y="0"/>
                </a:cubicBezTo>
                <a:close/>
                <a:moveTo>
                  <a:pt x="185119" y="0"/>
                </a:moveTo>
                <a:cubicBezTo>
                  <a:pt x="211491" y="0"/>
                  <a:pt x="232869" y="21378"/>
                  <a:pt x="232869" y="47750"/>
                </a:cubicBezTo>
                <a:cubicBezTo>
                  <a:pt x="232869" y="74122"/>
                  <a:pt x="211491" y="95500"/>
                  <a:pt x="185119" y="95500"/>
                </a:cubicBezTo>
                <a:cubicBezTo>
                  <a:pt x="158747" y="95500"/>
                  <a:pt x="137369" y="74122"/>
                  <a:pt x="137369" y="47750"/>
                </a:cubicBezTo>
                <a:cubicBezTo>
                  <a:pt x="137369" y="21378"/>
                  <a:pt x="158747" y="0"/>
                  <a:pt x="185119" y="0"/>
                </a:cubicBezTo>
                <a:close/>
                <a:moveTo>
                  <a:pt x="47750" y="0"/>
                </a:moveTo>
                <a:cubicBezTo>
                  <a:pt x="74122" y="0"/>
                  <a:pt x="95500" y="21378"/>
                  <a:pt x="95500" y="47750"/>
                </a:cubicBezTo>
                <a:cubicBezTo>
                  <a:pt x="95500" y="74122"/>
                  <a:pt x="74122" y="95500"/>
                  <a:pt x="47750" y="95500"/>
                </a:cubicBezTo>
                <a:cubicBezTo>
                  <a:pt x="21378" y="95500"/>
                  <a:pt x="0" y="74122"/>
                  <a:pt x="0" y="47750"/>
                </a:cubicBezTo>
                <a:cubicBezTo>
                  <a:pt x="0" y="21378"/>
                  <a:pt x="21378" y="0"/>
                  <a:pt x="47750" y="0"/>
                </a:cubicBezTo>
                <a:close/>
              </a:path>
            </a:pathLst>
          </a:custGeom>
          <a:solidFill>
            <a:srgbClr val="71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9FBA4B0-98F0-4411-A4A6-D6F39C9D0BC4}"/>
              </a:ext>
            </a:extLst>
          </p:cNvPr>
          <p:cNvSpPr/>
          <p:nvPr/>
        </p:nvSpPr>
        <p:spPr>
          <a:xfrm>
            <a:off x="1085292" y="667906"/>
            <a:ext cx="298636" cy="296372"/>
          </a:xfrm>
          <a:custGeom>
            <a:avLst/>
            <a:gdLst>
              <a:gd name="connsiteX0" fmla="*/ 149318 w 298636"/>
              <a:gd name="connsiteY0" fmla="*/ 0 h 296372"/>
              <a:gd name="connsiteX1" fmla="*/ 298636 w 298636"/>
              <a:gd name="connsiteY1" fmla="*/ 128988 h 296372"/>
              <a:gd name="connsiteX2" fmla="*/ 149318 w 298636"/>
              <a:gd name="connsiteY2" fmla="*/ 257976 h 296372"/>
              <a:gd name="connsiteX3" fmla="*/ 125088 w 298636"/>
              <a:gd name="connsiteY3" fmla="*/ 253750 h 296372"/>
              <a:gd name="connsiteX4" fmla="*/ 49930 w 298636"/>
              <a:gd name="connsiteY4" fmla="*/ 296372 h 296372"/>
              <a:gd name="connsiteX5" fmla="*/ 75603 w 298636"/>
              <a:gd name="connsiteY5" fmla="*/ 238757 h 296372"/>
              <a:gd name="connsiteX6" fmla="*/ 43734 w 298636"/>
              <a:gd name="connsiteY6" fmla="*/ 220196 h 296372"/>
              <a:gd name="connsiteX7" fmla="*/ 0 w 298636"/>
              <a:gd name="connsiteY7" fmla="*/ 128988 h 296372"/>
              <a:gd name="connsiteX8" fmla="*/ 149318 w 298636"/>
              <a:gd name="connsiteY8" fmla="*/ 0 h 29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636" h="296372">
                <a:moveTo>
                  <a:pt x="149318" y="0"/>
                </a:moveTo>
                <a:cubicBezTo>
                  <a:pt x="231784" y="0"/>
                  <a:pt x="298636" y="57750"/>
                  <a:pt x="298636" y="128988"/>
                </a:cubicBezTo>
                <a:cubicBezTo>
                  <a:pt x="298636" y="200226"/>
                  <a:pt x="231784" y="257976"/>
                  <a:pt x="149318" y="257976"/>
                </a:cubicBezTo>
                <a:lnTo>
                  <a:pt x="125088" y="253750"/>
                </a:lnTo>
                <a:lnTo>
                  <a:pt x="49930" y="296372"/>
                </a:lnTo>
                <a:lnTo>
                  <a:pt x="75603" y="238757"/>
                </a:lnTo>
                <a:lnTo>
                  <a:pt x="43734" y="220196"/>
                </a:lnTo>
                <a:cubicBezTo>
                  <a:pt x="16713" y="196854"/>
                  <a:pt x="0" y="164607"/>
                  <a:pt x="0" y="128988"/>
                </a:cubicBezTo>
                <a:cubicBezTo>
                  <a:pt x="0" y="57750"/>
                  <a:pt x="66852" y="0"/>
                  <a:pt x="149318" y="0"/>
                </a:cubicBezTo>
                <a:close/>
              </a:path>
            </a:pathLst>
          </a:custGeom>
          <a:solidFill>
            <a:srgbClr val="71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7" name="그림 16" descr="실루엣이(가) 표시된 사진&#10;&#10;높은 신뢰도로 생성된 설명">
            <a:extLst>
              <a:ext uri="{FF2B5EF4-FFF2-40B4-BE49-F238E27FC236}">
                <a16:creationId xmlns:a16="http://schemas.microsoft.com/office/drawing/2014/main" xmlns="" id="{75E4875F-F566-45F1-96B2-C2BBA8179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631832"/>
            <a:ext cx="326966" cy="32696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A573BF7-DFA2-48AF-9840-AF857D0225BB}"/>
              </a:ext>
            </a:extLst>
          </p:cNvPr>
          <p:cNvSpPr txBox="1"/>
          <p:nvPr/>
        </p:nvSpPr>
        <p:spPr>
          <a:xfrm>
            <a:off x="133350" y="119947"/>
            <a:ext cx="275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000" dirty="0" smtClean="0">
                <a:solidFill>
                  <a:prstClr val="white"/>
                </a:solidFill>
                <a:latin typeface="+mj-ea"/>
                <a:ea typeface="+mj-ea"/>
              </a:rPr>
              <a:t>객체지향설계</a:t>
            </a:r>
            <a:endParaRPr lang="ko-KR" altLang="en-US" sz="20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3367408-19AD-4EE4-8202-D76BF1A31AD1}"/>
              </a:ext>
            </a:extLst>
          </p:cNvPr>
          <p:cNvSpPr txBox="1"/>
          <p:nvPr/>
        </p:nvSpPr>
        <p:spPr>
          <a:xfrm>
            <a:off x="202384" y="1883367"/>
            <a:ext cx="158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87878"/>
                </a:solidFill>
                <a:latin typeface="+mj-ea"/>
                <a:ea typeface="+mj-ea"/>
              </a:rPr>
              <a:t>조원 프로필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63146A36-BC8B-4C74-B5C6-30A21DD4E4A9}"/>
              </a:ext>
            </a:extLst>
          </p:cNvPr>
          <p:cNvSpPr/>
          <p:nvPr/>
        </p:nvSpPr>
        <p:spPr>
          <a:xfrm>
            <a:off x="244702" y="2353234"/>
            <a:ext cx="656817" cy="6568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156C58E-221D-4F41-8275-777B92A84D04}"/>
              </a:ext>
            </a:extLst>
          </p:cNvPr>
          <p:cNvSpPr txBox="1"/>
          <p:nvPr/>
        </p:nvSpPr>
        <p:spPr>
          <a:xfrm>
            <a:off x="971568" y="2496976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김기환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C103C0C9-0017-4B16-AB2A-AEB9E90CD36B}"/>
              </a:ext>
            </a:extLst>
          </p:cNvPr>
          <p:cNvSpPr/>
          <p:nvPr/>
        </p:nvSpPr>
        <p:spPr>
          <a:xfrm>
            <a:off x="242123" y="3175418"/>
            <a:ext cx="656817" cy="65681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DBC4375-5B60-4C5B-9909-F6BA25624218}"/>
              </a:ext>
            </a:extLst>
          </p:cNvPr>
          <p:cNvSpPr txBox="1"/>
          <p:nvPr/>
        </p:nvSpPr>
        <p:spPr>
          <a:xfrm>
            <a:off x="968989" y="331916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노효근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2093A855-E5D5-46D0-9D24-EED40460F068}"/>
              </a:ext>
            </a:extLst>
          </p:cNvPr>
          <p:cNvSpPr/>
          <p:nvPr/>
        </p:nvSpPr>
        <p:spPr>
          <a:xfrm>
            <a:off x="242123" y="4002108"/>
            <a:ext cx="656817" cy="65681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3C281EB-938A-4545-AD5B-9F36D0DE4807}"/>
              </a:ext>
            </a:extLst>
          </p:cNvPr>
          <p:cNvSpPr txBox="1"/>
          <p:nvPr/>
        </p:nvSpPr>
        <p:spPr>
          <a:xfrm>
            <a:off x="968989" y="414585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정유택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8FC96E3F-99F2-4D97-960F-7F39A5228B09}"/>
              </a:ext>
            </a:extLst>
          </p:cNvPr>
          <p:cNvSpPr/>
          <p:nvPr/>
        </p:nvSpPr>
        <p:spPr>
          <a:xfrm>
            <a:off x="242123" y="4830313"/>
            <a:ext cx="656817" cy="65681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58DF43F-7ACC-4762-B01C-A60AA237E44C}"/>
              </a:ext>
            </a:extLst>
          </p:cNvPr>
          <p:cNvSpPr txBox="1"/>
          <p:nvPr/>
        </p:nvSpPr>
        <p:spPr>
          <a:xfrm>
            <a:off x="968989" y="4974055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이익수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8BAAD513-4072-4921-8AEF-B9C52133C2D9}"/>
              </a:ext>
            </a:extLst>
          </p:cNvPr>
          <p:cNvCxnSpPr>
            <a:cxnSpLocks/>
          </p:cNvCxnSpPr>
          <p:nvPr/>
        </p:nvCxnSpPr>
        <p:spPr>
          <a:xfrm flipV="1">
            <a:off x="307293" y="2191144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650138" y="3260234"/>
            <a:ext cx="1309336" cy="572001"/>
            <a:chOff x="10650138" y="3260234"/>
            <a:chExt cx="1309336" cy="57200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xmlns="" id="{3DC56B6E-F322-469C-9F94-5305D307ACBE}"/>
                </a:ext>
              </a:extLst>
            </p:cNvPr>
            <p:cNvSpPr/>
            <p:nvPr/>
          </p:nvSpPr>
          <p:spPr>
            <a:xfrm>
              <a:off x="10650138" y="3260234"/>
              <a:ext cx="1309336" cy="572001"/>
            </a:xfrm>
            <a:custGeom>
              <a:avLst/>
              <a:gdLst>
                <a:gd name="connsiteX0" fmla="*/ 105992 w 2696792"/>
                <a:gd name="connsiteY0" fmla="*/ 0 h 572001"/>
                <a:gd name="connsiteX1" fmla="*/ 2696792 w 2696792"/>
                <a:gd name="connsiteY1" fmla="*/ 0 h 572001"/>
                <a:gd name="connsiteX2" fmla="*/ 2696792 w 2696792"/>
                <a:gd name="connsiteY2" fmla="*/ 572001 h 572001"/>
                <a:gd name="connsiteX3" fmla="*/ 105992 w 2696792"/>
                <a:gd name="connsiteY3" fmla="*/ 572001 h 572001"/>
                <a:gd name="connsiteX4" fmla="*/ 105992 w 2696792"/>
                <a:gd name="connsiteY4" fmla="*/ 380123 h 572001"/>
                <a:gd name="connsiteX5" fmla="*/ 0 w 2696792"/>
                <a:gd name="connsiteY5" fmla="*/ 286000 h 572001"/>
                <a:gd name="connsiteX6" fmla="*/ 105992 w 2696792"/>
                <a:gd name="connsiteY6" fmla="*/ 191877 h 5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6792" h="572001">
                  <a:moveTo>
                    <a:pt x="105992" y="0"/>
                  </a:moveTo>
                  <a:lnTo>
                    <a:pt x="2696792" y="0"/>
                  </a:lnTo>
                  <a:lnTo>
                    <a:pt x="2696792" y="572001"/>
                  </a:lnTo>
                  <a:lnTo>
                    <a:pt x="105992" y="572001"/>
                  </a:lnTo>
                  <a:lnTo>
                    <a:pt x="105992" y="380123"/>
                  </a:lnTo>
                  <a:lnTo>
                    <a:pt x="0" y="286000"/>
                  </a:lnTo>
                  <a:lnTo>
                    <a:pt x="105992" y="19187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27184120-EAB7-48C7-A840-1518E8B64DF6}"/>
                </a:ext>
              </a:extLst>
            </p:cNvPr>
            <p:cNvSpPr txBox="1"/>
            <p:nvPr/>
          </p:nvSpPr>
          <p:spPr>
            <a:xfrm>
              <a:off x="10739464" y="3411493"/>
              <a:ext cx="1158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9A9A9A"/>
                  </a:solidFill>
                  <a:latin typeface="+mj-ea"/>
                  <a:ea typeface="+mj-ea"/>
                </a:rPr>
                <a:t>201502049</a:t>
              </a:r>
              <a:endParaRPr lang="ko-KR" altLang="en-US" sz="1200" b="1" dirty="0">
                <a:solidFill>
                  <a:srgbClr val="9A9A9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635097" y="2496976"/>
            <a:ext cx="1309336" cy="572001"/>
            <a:chOff x="10638971" y="3211478"/>
            <a:chExt cx="1309336" cy="572001"/>
          </a:xfrm>
        </p:grpSpPr>
        <p:sp>
          <p:nvSpPr>
            <p:cNvPr id="47" name="자유형: 도형 101">
              <a:extLst>
                <a:ext uri="{FF2B5EF4-FFF2-40B4-BE49-F238E27FC236}">
                  <a16:creationId xmlns:a16="http://schemas.microsoft.com/office/drawing/2014/main" xmlns="" id="{3DC56B6E-F322-469C-9F94-5305D307ACBE}"/>
                </a:ext>
              </a:extLst>
            </p:cNvPr>
            <p:cNvSpPr/>
            <p:nvPr/>
          </p:nvSpPr>
          <p:spPr>
            <a:xfrm>
              <a:off x="10638971" y="3211478"/>
              <a:ext cx="1309336" cy="572001"/>
            </a:xfrm>
            <a:custGeom>
              <a:avLst/>
              <a:gdLst>
                <a:gd name="connsiteX0" fmla="*/ 105992 w 2696792"/>
                <a:gd name="connsiteY0" fmla="*/ 0 h 572001"/>
                <a:gd name="connsiteX1" fmla="*/ 2696792 w 2696792"/>
                <a:gd name="connsiteY1" fmla="*/ 0 h 572001"/>
                <a:gd name="connsiteX2" fmla="*/ 2696792 w 2696792"/>
                <a:gd name="connsiteY2" fmla="*/ 572001 h 572001"/>
                <a:gd name="connsiteX3" fmla="*/ 105992 w 2696792"/>
                <a:gd name="connsiteY3" fmla="*/ 572001 h 572001"/>
                <a:gd name="connsiteX4" fmla="*/ 105992 w 2696792"/>
                <a:gd name="connsiteY4" fmla="*/ 380123 h 572001"/>
                <a:gd name="connsiteX5" fmla="*/ 0 w 2696792"/>
                <a:gd name="connsiteY5" fmla="*/ 286000 h 572001"/>
                <a:gd name="connsiteX6" fmla="*/ 105992 w 2696792"/>
                <a:gd name="connsiteY6" fmla="*/ 191877 h 5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6792" h="572001">
                  <a:moveTo>
                    <a:pt x="105992" y="0"/>
                  </a:moveTo>
                  <a:lnTo>
                    <a:pt x="2696792" y="0"/>
                  </a:lnTo>
                  <a:lnTo>
                    <a:pt x="2696792" y="572001"/>
                  </a:lnTo>
                  <a:lnTo>
                    <a:pt x="105992" y="572001"/>
                  </a:lnTo>
                  <a:lnTo>
                    <a:pt x="105992" y="380123"/>
                  </a:lnTo>
                  <a:lnTo>
                    <a:pt x="0" y="286000"/>
                  </a:lnTo>
                  <a:lnTo>
                    <a:pt x="105992" y="19187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7184120-EAB7-48C7-A840-1518E8B64DF6}"/>
                </a:ext>
              </a:extLst>
            </p:cNvPr>
            <p:cNvSpPr txBox="1"/>
            <p:nvPr/>
          </p:nvSpPr>
          <p:spPr>
            <a:xfrm>
              <a:off x="10739464" y="3367640"/>
              <a:ext cx="1158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9A9A9A"/>
                  </a:solidFill>
                  <a:latin typeface="+mj-ea"/>
                  <a:ea typeface="+mj-ea"/>
                </a:rPr>
                <a:t>201502020</a:t>
              </a:r>
              <a:endParaRPr lang="ko-KR" altLang="en-US" sz="1200" b="1" dirty="0">
                <a:solidFill>
                  <a:srgbClr val="9A9A9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0630544" y="4044515"/>
            <a:ext cx="1309336" cy="572001"/>
            <a:chOff x="10638971" y="3211478"/>
            <a:chExt cx="1309336" cy="572001"/>
          </a:xfrm>
        </p:grpSpPr>
        <p:sp>
          <p:nvSpPr>
            <p:cNvPr id="54" name="자유형: 도형 101">
              <a:extLst>
                <a:ext uri="{FF2B5EF4-FFF2-40B4-BE49-F238E27FC236}">
                  <a16:creationId xmlns:a16="http://schemas.microsoft.com/office/drawing/2014/main" xmlns="" id="{3DC56B6E-F322-469C-9F94-5305D307ACBE}"/>
                </a:ext>
              </a:extLst>
            </p:cNvPr>
            <p:cNvSpPr/>
            <p:nvPr/>
          </p:nvSpPr>
          <p:spPr>
            <a:xfrm>
              <a:off x="10638971" y="3211478"/>
              <a:ext cx="1309336" cy="572001"/>
            </a:xfrm>
            <a:custGeom>
              <a:avLst/>
              <a:gdLst>
                <a:gd name="connsiteX0" fmla="*/ 105992 w 2696792"/>
                <a:gd name="connsiteY0" fmla="*/ 0 h 572001"/>
                <a:gd name="connsiteX1" fmla="*/ 2696792 w 2696792"/>
                <a:gd name="connsiteY1" fmla="*/ 0 h 572001"/>
                <a:gd name="connsiteX2" fmla="*/ 2696792 w 2696792"/>
                <a:gd name="connsiteY2" fmla="*/ 572001 h 572001"/>
                <a:gd name="connsiteX3" fmla="*/ 105992 w 2696792"/>
                <a:gd name="connsiteY3" fmla="*/ 572001 h 572001"/>
                <a:gd name="connsiteX4" fmla="*/ 105992 w 2696792"/>
                <a:gd name="connsiteY4" fmla="*/ 380123 h 572001"/>
                <a:gd name="connsiteX5" fmla="*/ 0 w 2696792"/>
                <a:gd name="connsiteY5" fmla="*/ 286000 h 572001"/>
                <a:gd name="connsiteX6" fmla="*/ 105992 w 2696792"/>
                <a:gd name="connsiteY6" fmla="*/ 191877 h 5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6792" h="572001">
                  <a:moveTo>
                    <a:pt x="105992" y="0"/>
                  </a:moveTo>
                  <a:lnTo>
                    <a:pt x="2696792" y="0"/>
                  </a:lnTo>
                  <a:lnTo>
                    <a:pt x="2696792" y="572001"/>
                  </a:lnTo>
                  <a:lnTo>
                    <a:pt x="105992" y="572001"/>
                  </a:lnTo>
                  <a:lnTo>
                    <a:pt x="105992" y="380123"/>
                  </a:lnTo>
                  <a:lnTo>
                    <a:pt x="0" y="286000"/>
                  </a:lnTo>
                  <a:lnTo>
                    <a:pt x="105992" y="19187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7184120-EAB7-48C7-A840-1518E8B64DF6}"/>
                </a:ext>
              </a:extLst>
            </p:cNvPr>
            <p:cNvSpPr txBox="1"/>
            <p:nvPr/>
          </p:nvSpPr>
          <p:spPr>
            <a:xfrm>
              <a:off x="10739464" y="3367640"/>
              <a:ext cx="1158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9A9A9A"/>
                  </a:solidFill>
                  <a:latin typeface="+mj-ea"/>
                  <a:ea typeface="+mj-ea"/>
                </a:rPr>
                <a:t>201502117</a:t>
              </a:r>
              <a:endParaRPr lang="ko-KR" altLang="en-US" sz="1200" b="1" dirty="0">
                <a:solidFill>
                  <a:srgbClr val="9A9A9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625125" y="4830313"/>
            <a:ext cx="1309336" cy="572001"/>
            <a:chOff x="10638971" y="3211478"/>
            <a:chExt cx="1309336" cy="572001"/>
          </a:xfrm>
        </p:grpSpPr>
        <p:sp>
          <p:nvSpPr>
            <p:cNvPr id="57" name="자유형: 도형 101">
              <a:extLst>
                <a:ext uri="{FF2B5EF4-FFF2-40B4-BE49-F238E27FC236}">
                  <a16:creationId xmlns:a16="http://schemas.microsoft.com/office/drawing/2014/main" xmlns="" id="{3DC56B6E-F322-469C-9F94-5305D307ACBE}"/>
                </a:ext>
              </a:extLst>
            </p:cNvPr>
            <p:cNvSpPr/>
            <p:nvPr/>
          </p:nvSpPr>
          <p:spPr>
            <a:xfrm>
              <a:off x="10638971" y="3211478"/>
              <a:ext cx="1309336" cy="572001"/>
            </a:xfrm>
            <a:custGeom>
              <a:avLst/>
              <a:gdLst>
                <a:gd name="connsiteX0" fmla="*/ 105992 w 2696792"/>
                <a:gd name="connsiteY0" fmla="*/ 0 h 572001"/>
                <a:gd name="connsiteX1" fmla="*/ 2696792 w 2696792"/>
                <a:gd name="connsiteY1" fmla="*/ 0 h 572001"/>
                <a:gd name="connsiteX2" fmla="*/ 2696792 w 2696792"/>
                <a:gd name="connsiteY2" fmla="*/ 572001 h 572001"/>
                <a:gd name="connsiteX3" fmla="*/ 105992 w 2696792"/>
                <a:gd name="connsiteY3" fmla="*/ 572001 h 572001"/>
                <a:gd name="connsiteX4" fmla="*/ 105992 w 2696792"/>
                <a:gd name="connsiteY4" fmla="*/ 380123 h 572001"/>
                <a:gd name="connsiteX5" fmla="*/ 0 w 2696792"/>
                <a:gd name="connsiteY5" fmla="*/ 286000 h 572001"/>
                <a:gd name="connsiteX6" fmla="*/ 105992 w 2696792"/>
                <a:gd name="connsiteY6" fmla="*/ 191877 h 5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6792" h="572001">
                  <a:moveTo>
                    <a:pt x="105992" y="0"/>
                  </a:moveTo>
                  <a:lnTo>
                    <a:pt x="2696792" y="0"/>
                  </a:lnTo>
                  <a:lnTo>
                    <a:pt x="2696792" y="572001"/>
                  </a:lnTo>
                  <a:lnTo>
                    <a:pt x="105992" y="572001"/>
                  </a:lnTo>
                  <a:lnTo>
                    <a:pt x="105992" y="380123"/>
                  </a:lnTo>
                  <a:lnTo>
                    <a:pt x="0" y="286000"/>
                  </a:lnTo>
                  <a:lnTo>
                    <a:pt x="105992" y="19187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27184120-EAB7-48C7-A840-1518E8B64DF6}"/>
                </a:ext>
              </a:extLst>
            </p:cNvPr>
            <p:cNvSpPr txBox="1"/>
            <p:nvPr/>
          </p:nvSpPr>
          <p:spPr>
            <a:xfrm>
              <a:off x="10739464" y="3367640"/>
              <a:ext cx="1158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9A9A9A"/>
                  </a:solidFill>
                  <a:latin typeface="+mj-ea"/>
                  <a:ea typeface="+mj-ea"/>
                </a:rPr>
                <a:t>201502093</a:t>
              </a:r>
              <a:endParaRPr lang="ko-KR" altLang="en-US" sz="1200" b="1" dirty="0">
                <a:solidFill>
                  <a:srgbClr val="9A9A9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163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82C0AA-7E4E-496B-84A8-44BE5291A6E8}"/>
              </a:ext>
            </a:extLst>
          </p:cNvPr>
          <p:cNvSpPr/>
          <p:nvPr/>
        </p:nvSpPr>
        <p:spPr>
          <a:xfrm>
            <a:off x="785" y="1932118"/>
            <a:ext cx="12191215" cy="126333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C03ECB0-27F0-455A-899B-0A0318300233}"/>
              </a:ext>
            </a:extLst>
          </p:cNvPr>
          <p:cNvSpPr/>
          <p:nvPr/>
        </p:nvSpPr>
        <p:spPr>
          <a:xfrm>
            <a:off x="-785" y="1932118"/>
            <a:ext cx="12191215" cy="1263330"/>
          </a:xfrm>
          <a:prstGeom prst="rect">
            <a:avLst/>
          </a:prstGeom>
          <a:solidFill>
            <a:srgbClr val="FFF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63AE2A9-2FB3-43CD-BF4A-4F78A27F820F}"/>
              </a:ext>
            </a:extLst>
          </p:cNvPr>
          <p:cNvSpPr/>
          <p:nvPr/>
        </p:nvSpPr>
        <p:spPr>
          <a:xfrm>
            <a:off x="0" y="1109028"/>
            <a:ext cx="12192000" cy="684566"/>
          </a:xfrm>
          <a:prstGeom prst="rect">
            <a:avLst/>
          </a:prstGeom>
          <a:solidFill>
            <a:srgbClr val="F5F5F5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0" y="0"/>
            <a:ext cx="12192000" cy="1224879"/>
          </a:xfrm>
          <a:prstGeom prst="rect">
            <a:avLst/>
          </a:prstGeom>
          <a:solidFill>
            <a:srgbClr val="52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1276E50-5FE4-4156-AE7F-C9C8B853F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631832"/>
            <a:ext cx="326966" cy="326966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DC3196E-CE39-4558-B6AE-0D6A0C0CB49A}"/>
              </a:ext>
            </a:extLst>
          </p:cNvPr>
          <p:cNvGrpSpPr/>
          <p:nvPr/>
        </p:nvGrpSpPr>
        <p:grpSpPr>
          <a:xfrm>
            <a:off x="11135962" y="632320"/>
            <a:ext cx="833788" cy="375349"/>
            <a:chOff x="11135962" y="719404"/>
            <a:chExt cx="833788" cy="37534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0848C3D-B58C-4DBB-A5A4-ECC70B680963}"/>
                </a:ext>
              </a:extLst>
            </p:cNvPr>
            <p:cNvGrpSpPr/>
            <p:nvPr/>
          </p:nvGrpSpPr>
          <p:grpSpPr>
            <a:xfrm>
              <a:off x="11599512" y="719404"/>
              <a:ext cx="370238" cy="370238"/>
              <a:chOff x="11599512" y="719404"/>
              <a:chExt cx="370238" cy="37023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DE9389FA-F80E-4344-9C48-BB8EE1E137D1}"/>
                  </a:ext>
                </a:extLst>
              </p:cNvPr>
              <p:cNvGrpSpPr/>
              <p:nvPr/>
            </p:nvGrpSpPr>
            <p:grpSpPr>
              <a:xfrm>
                <a:off x="11723370" y="851142"/>
                <a:ext cx="147955" cy="114248"/>
                <a:chOff x="11723370" y="851142"/>
                <a:chExt cx="147955" cy="114248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xmlns="" id="{0A55B0B5-1F92-4512-9E88-42C23CBAC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851142"/>
                  <a:ext cx="971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53E48C65-DF3D-4760-8830-BF67F9CB7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11467"/>
                  <a:ext cx="1479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xmlns="" id="{08C2E947-23EF-46E4-AF93-55219DE97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65390"/>
                  <a:ext cx="48577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F9AA1EDC-66F7-4A49-9806-939D8C29F3AD}"/>
                  </a:ext>
                </a:extLst>
              </p:cNvPr>
              <p:cNvSpPr/>
              <p:nvPr/>
            </p:nvSpPr>
            <p:spPr>
              <a:xfrm>
                <a:off x="11599512" y="719404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C4C0A279-6DA8-49B1-9518-4D1E5643B875}"/>
                </a:ext>
              </a:extLst>
            </p:cNvPr>
            <p:cNvGrpSpPr/>
            <p:nvPr/>
          </p:nvGrpSpPr>
          <p:grpSpPr>
            <a:xfrm>
              <a:off x="11135962" y="724515"/>
              <a:ext cx="370238" cy="370238"/>
              <a:chOff x="11135962" y="724515"/>
              <a:chExt cx="370238" cy="37023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xmlns="" id="{2B144B50-A79D-4877-96E5-18B2911B9F39}"/>
                  </a:ext>
                </a:extLst>
              </p:cNvPr>
              <p:cNvSpPr/>
              <p:nvPr/>
            </p:nvSpPr>
            <p:spPr>
              <a:xfrm>
                <a:off x="11135962" y="724515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xmlns="" id="{C876D448-3A33-4B6C-A049-6272C5ABC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2983" y="808330"/>
                <a:ext cx="189874" cy="189874"/>
              </a:xfrm>
              <a:prstGeom prst="rect">
                <a:avLst/>
              </a:prstGeom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DBCF3D7-52C2-441B-9EC5-F98B82DCAC43}"/>
              </a:ext>
            </a:extLst>
          </p:cNvPr>
          <p:cNvSpPr/>
          <p:nvPr/>
        </p:nvSpPr>
        <p:spPr>
          <a:xfrm>
            <a:off x="133350" y="1338084"/>
            <a:ext cx="11839575" cy="327777"/>
          </a:xfrm>
          <a:prstGeom prst="rect">
            <a:avLst/>
          </a:prstGeom>
          <a:solidFill>
            <a:srgbClr val="FFFFFF"/>
          </a:solidFill>
          <a:ln w="15875" cap="rnd">
            <a:solidFill>
              <a:srgbClr val="D6D6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F60E9AD-A1D9-4E4D-A2A6-949C26FAABA2}"/>
              </a:ext>
            </a:extLst>
          </p:cNvPr>
          <p:cNvSpPr txBox="1"/>
          <p:nvPr/>
        </p:nvSpPr>
        <p:spPr>
          <a:xfrm>
            <a:off x="405377" y="1377986"/>
            <a:ext cx="27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채팅방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참여자 검색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>
            <a:off x="263751" y="1417387"/>
            <a:ext cx="170760" cy="178695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22225" cap="rnd">
              <a:solidFill>
                <a:srgbClr val="9494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31750" cap="rnd">
              <a:solidFill>
                <a:srgbClr val="94949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xmlns="" id="{F38EF998-C13F-4084-8D6D-FFBC967AFB1A}"/>
              </a:ext>
            </a:extLst>
          </p:cNvPr>
          <p:cNvSpPr/>
          <p:nvPr/>
        </p:nvSpPr>
        <p:spPr>
          <a:xfrm>
            <a:off x="1783100" y="768342"/>
            <a:ext cx="370238" cy="95500"/>
          </a:xfrm>
          <a:custGeom>
            <a:avLst/>
            <a:gdLst>
              <a:gd name="connsiteX0" fmla="*/ 322488 w 370238"/>
              <a:gd name="connsiteY0" fmla="*/ 0 h 95500"/>
              <a:gd name="connsiteX1" fmla="*/ 370238 w 370238"/>
              <a:gd name="connsiteY1" fmla="*/ 47750 h 95500"/>
              <a:gd name="connsiteX2" fmla="*/ 322488 w 370238"/>
              <a:gd name="connsiteY2" fmla="*/ 95500 h 95500"/>
              <a:gd name="connsiteX3" fmla="*/ 274738 w 370238"/>
              <a:gd name="connsiteY3" fmla="*/ 47750 h 95500"/>
              <a:gd name="connsiteX4" fmla="*/ 322488 w 370238"/>
              <a:gd name="connsiteY4" fmla="*/ 0 h 95500"/>
              <a:gd name="connsiteX5" fmla="*/ 185119 w 370238"/>
              <a:gd name="connsiteY5" fmla="*/ 0 h 95500"/>
              <a:gd name="connsiteX6" fmla="*/ 232869 w 370238"/>
              <a:gd name="connsiteY6" fmla="*/ 47750 h 95500"/>
              <a:gd name="connsiteX7" fmla="*/ 185119 w 370238"/>
              <a:gd name="connsiteY7" fmla="*/ 95500 h 95500"/>
              <a:gd name="connsiteX8" fmla="*/ 137369 w 370238"/>
              <a:gd name="connsiteY8" fmla="*/ 47750 h 95500"/>
              <a:gd name="connsiteX9" fmla="*/ 185119 w 370238"/>
              <a:gd name="connsiteY9" fmla="*/ 0 h 95500"/>
              <a:gd name="connsiteX10" fmla="*/ 47750 w 370238"/>
              <a:gd name="connsiteY10" fmla="*/ 0 h 95500"/>
              <a:gd name="connsiteX11" fmla="*/ 95500 w 370238"/>
              <a:gd name="connsiteY11" fmla="*/ 47750 h 95500"/>
              <a:gd name="connsiteX12" fmla="*/ 47750 w 370238"/>
              <a:gd name="connsiteY12" fmla="*/ 95500 h 95500"/>
              <a:gd name="connsiteX13" fmla="*/ 0 w 370238"/>
              <a:gd name="connsiteY13" fmla="*/ 47750 h 95500"/>
              <a:gd name="connsiteX14" fmla="*/ 47750 w 370238"/>
              <a:gd name="connsiteY14" fmla="*/ 0 h 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0238" h="95500">
                <a:moveTo>
                  <a:pt x="322488" y="0"/>
                </a:moveTo>
                <a:cubicBezTo>
                  <a:pt x="348860" y="0"/>
                  <a:pt x="370238" y="21378"/>
                  <a:pt x="370238" y="47750"/>
                </a:cubicBezTo>
                <a:cubicBezTo>
                  <a:pt x="370238" y="74122"/>
                  <a:pt x="348860" y="95500"/>
                  <a:pt x="322488" y="95500"/>
                </a:cubicBezTo>
                <a:cubicBezTo>
                  <a:pt x="296116" y="95500"/>
                  <a:pt x="274738" y="74122"/>
                  <a:pt x="274738" y="47750"/>
                </a:cubicBezTo>
                <a:cubicBezTo>
                  <a:pt x="274738" y="21378"/>
                  <a:pt x="296116" y="0"/>
                  <a:pt x="322488" y="0"/>
                </a:cubicBezTo>
                <a:close/>
                <a:moveTo>
                  <a:pt x="185119" y="0"/>
                </a:moveTo>
                <a:cubicBezTo>
                  <a:pt x="211491" y="0"/>
                  <a:pt x="232869" y="21378"/>
                  <a:pt x="232869" y="47750"/>
                </a:cubicBezTo>
                <a:cubicBezTo>
                  <a:pt x="232869" y="74122"/>
                  <a:pt x="211491" y="95500"/>
                  <a:pt x="185119" y="95500"/>
                </a:cubicBezTo>
                <a:cubicBezTo>
                  <a:pt x="158747" y="95500"/>
                  <a:pt x="137369" y="74122"/>
                  <a:pt x="137369" y="47750"/>
                </a:cubicBezTo>
                <a:cubicBezTo>
                  <a:pt x="137369" y="21378"/>
                  <a:pt x="158747" y="0"/>
                  <a:pt x="185119" y="0"/>
                </a:cubicBezTo>
                <a:close/>
                <a:moveTo>
                  <a:pt x="47750" y="0"/>
                </a:moveTo>
                <a:cubicBezTo>
                  <a:pt x="74122" y="0"/>
                  <a:pt x="95500" y="21378"/>
                  <a:pt x="95500" y="47750"/>
                </a:cubicBezTo>
                <a:cubicBezTo>
                  <a:pt x="95500" y="74122"/>
                  <a:pt x="74122" y="95500"/>
                  <a:pt x="47750" y="95500"/>
                </a:cubicBezTo>
                <a:cubicBezTo>
                  <a:pt x="21378" y="95500"/>
                  <a:pt x="0" y="74122"/>
                  <a:pt x="0" y="47750"/>
                </a:cubicBezTo>
                <a:cubicBezTo>
                  <a:pt x="0" y="21378"/>
                  <a:pt x="21378" y="0"/>
                  <a:pt x="47750" y="0"/>
                </a:cubicBezTo>
                <a:close/>
              </a:path>
            </a:pathLst>
          </a:custGeom>
          <a:solidFill>
            <a:srgbClr val="71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9FBA4B0-98F0-4411-A4A6-D6F39C9D0BC4}"/>
              </a:ext>
            </a:extLst>
          </p:cNvPr>
          <p:cNvSpPr/>
          <p:nvPr/>
        </p:nvSpPr>
        <p:spPr>
          <a:xfrm>
            <a:off x="1085292" y="667906"/>
            <a:ext cx="298636" cy="296372"/>
          </a:xfrm>
          <a:custGeom>
            <a:avLst/>
            <a:gdLst>
              <a:gd name="connsiteX0" fmla="*/ 149318 w 298636"/>
              <a:gd name="connsiteY0" fmla="*/ 0 h 296372"/>
              <a:gd name="connsiteX1" fmla="*/ 298636 w 298636"/>
              <a:gd name="connsiteY1" fmla="*/ 128988 h 296372"/>
              <a:gd name="connsiteX2" fmla="*/ 149318 w 298636"/>
              <a:gd name="connsiteY2" fmla="*/ 257976 h 296372"/>
              <a:gd name="connsiteX3" fmla="*/ 125088 w 298636"/>
              <a:gd name="connsiteY3" fmla="*/ 253750 h 296372"/>
              <a:gd name="connsiteX4" fmla="*/ 49930 w 298636"/>
              <a:gd name="connsiteY4" fmla="*/ 296372 h 296372"/>
              <a:gd name="connsiteX5" fmla="*/ 75603 w 298636"/>
              <a:gd name="connsiteY5" fmla="*/ 238757 h 296372"/>
              <a:gd name="connsiteX6" fmla="*/ 43734 w 298636"/>
              <a:gd name="connsiteY6" fmla="*/ 220196 h 296372"/>
              <a:gd name="connsiteX7" fmla="*/ 0 w 298636"/>
              <a:gd name="connsiteY7" fmla="*/ 128988 h 296372"/>
              <a:gd name="connsiteX8" fmla="*/ 149318 w 298636"/>
              <a:gd name="connsiteY8" fmla="*/ 0 h 29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636" h="296372">
                <a:moveTo>
                  <a:pt x="149318" y="0"/>
                </a:moveTo>
                <a:cubicBezTo>
                  <a:pt x="231784" y="0"/>
                  <a:pt x="298636" y="57750"/>
                  <a:pt x="298636" y="128988"/>
                </a:cubicBezTo>
                <a:cubicBezTo>
                  <a:pt x="298636" y="200226"/>
                  <a:pt x="231784" y="257976"/>
                  <a:pt x="149318" y="257976"/>
                </a:cubicBezTo>
                <a:lnTo>
                  <a:pt x="125088" y="253750"/>
                </a:lnTo>
                <a:lnTo>
                  <a:pt x="49930" y="296372"/>
                </a:lnTo>
                <a:lnTo>
                  <a:pt x="75603" y="238757"/>
                </a:lnTo>
                <a:lnTo>
                  <a:pt x="43734" y="220196"/>
                </a:lnTo>
                <a:cubicBezTo>
                  <a:pt x="16713" y="196854"/>
                  <a:pt x="0" y="164607"/>
                  <a:pt x="0" y="128988"/>
                </a:cubicBezTo>
                <a:cubicBezTo>
                  <a:pt x="0" y="57750"/>
                  <a:pt x="66852" y="0"/>
                  <a:pt x="149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A573BF7-DFA2-48AF-9840-AF857D0225BB}"/>
              </a:ext>
            </a:extLst>
          </p:cNvPr>
          <p:cNvSpPr txBox="1"/>
          <p:nvPr/>
        </p:nvSpPr>
        <p:spPr>
          <a:xfrm>
            <a:off x="133350" y="119947"/>
            <a:ext cx="270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객체지향설계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6175ADE-D245-4D20-803B-7161009D6067}"/>
              </a:ext>
            </a:extLst>
          </p:cNvPr>
          <p:cNvSpPr txBox="1"/>
          <p:nvPr/>
        </p:nvSpPr>
        <p:spPr>
          <a:xfrm>
            <a:off x="1056715" y="2126720"/>
            <a:ext cx="284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계획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3C42B97-B1D9-49C4-800F-99178DF10129}"/>
              </a:ext>
            </a:extLst>
          </p:cNvPr>
          <p:cNvSpPr txBox="1"/>
          <p:nvPr/>
        </p:nvSpPr>
        <p:spPr>
          <a:xfrm>
            <a:off x="10112151" y="2127614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7:44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83F57BE-43D3-4800-813E-3E08F4714040}"/>
              </a:ext>
            </a:extLst>
          </p:cNvPr>
          <p:cNvSpPr/>
          <p:nvPr/>
        </p:nvSpPr>
        <p:spPr>
          <a:xfrm>
            <a:off x="242123" y="2178037"/>
            <a:ext cx="780214" cy="7802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896AFD0-B5A8-4D69-9B26-C6DD1E3EE37F}"/>
              </a:ext>
            </a:extLst>
          </p:cNvPr>
          <p:cNvSpPr txBox="1"/>
          <p:nvPr/>
        </p:nvSpPr>
        <p:spPr>
          <a:xfrm>
            <a:off x="1056715" y="2526830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계획 소개와 진행률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4919887-B660-4F27-AFCD-137B3194CFA2}"/>
              </a:ext>
            </a:extLst>
          </p:cNvPr>
          <p:cNvSpPr txBox="1"/>
          <p:nvPr/>
        </p:nvSpPr>
        <p:spPr>
          <a:xfrm>
            <a:off x="1056715" y="3294665"/>
            <a:ext cx="26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설계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3BA4466-D314-465A-B3E6-BA98242ABDA0}"/>
              </a:ext>
            </a:extLst>
          </p:cNvPr>
          <p:cNvSpPr txBox="1"/>
          <p:nvPr/>
        </p:nvSpPr>
        <p:spPr>
          <a:xfrm>
            <a:off x="10112151" y="3295559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7:30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6EA9DFEF-17EB-485E-8FA2-1873857B530E}"/>
              </a:ext>
            </a:extLst>
          </p:cNvPr>
          <p:cNvSpPr/>
          <p:nvPr/>
        </p:nvSpPr>
        <p:spPr>
          <a:xfrm>
            <a:off x="242123" y="3345982"/>
            <a:ext cx="780214" cy="78021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E1CD7C6-5F30-4984-860E-E0CFDE426EE8}"/>
              </a:ext>
            </a:extLst>
          </p:cNvPr>
          <p:cNvSpPr txBox="1"/>
          <p:nvPr/>
        </p:nvSpPr>
        <p:spPr>
          <a:xfrm>
            <a:off x="1056715" y="3694775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UseCase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0F5E452-94EA-4A75-805D-0E72AAD1D03C}"/>
              </a:ext>
            </a:extLst>
          </p:cNvPr>
          <p:cNvSpPr txBox="1"/>
          <p:nvPr/>
        </p:nvSpPr>
        <p:spPr>
          <a:xfrm>
            <a:off x="1056715" y="4462610"/>
            <a:ext cx="309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분석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B671E1CF-2FBD-48AA-8C90-885080F719EC}"/>
              </a:ext>
            </a:extLst>
          </p:cNvPr>
          <p:cNvSpPr txBox="1"/>
          <p:nvPr/>
        </p:nvSpPr>
        <p:spPr>
          <a:xfrm>
            <a:off x="10112151" y="4463504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7:27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4817FC22-43AE-4461-B42A-C52545CF6A62}"/>
              </a:ext>
            </a:extLst>
          </p:cNvPr>
          <p:cNvSpPr/>
          <p:nvPr/>
        </p:nvSpPr>
        <p:spPr>
          <a:xfrm>
            <a:off x="242123" y="4513927"/>
            <a:ext cx="780214" cy="78021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F757449-BB3D-4955-BE7C-989E07505CFA}"/>
              </a:ext>
            </a:extLst>
          </p:cNvPr>
          <p:cNvSpPr txBox="1"/>
          <p:nvPr/>
        </p:nvSpPr>
        <p:spPr>
          <a:xfrm>
            <a:off x="1056715" y="4862720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UML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과 개인별 구현 코드</a:t>
            </a: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도식화</a:t>
            </a: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소개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3E9296F-0648-4AC3-9317-1DAB24722FDE}"/>
              </a:ext>
            </a:extLst>
          </p:cNvPr>
          <p:cNvSpPr txBox="1"/>
          <p:nvPr/>
        </p:nvSpPr>
        <p:spPr>
          <a:xfrm>
            <a:off x="1056715" y="5630555"/>
            <a:ext cx="390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 데모 및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Q&amp;A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709DE28-2AD7-4FCC-9C84-8FE39A066637}"/>
              </a:ext>
            </a:extLst>
          </p:cNvPr>
          <p:cNvSpPr txBox="1"/>
          <p:nvPr/>
        </p:nvSpPr>
        <p:spPr>
          <a:xfrm>
            <a:off x="10112151" y="5631449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7:04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5CF01472-7D5C-4BE1-B6BF-DDBC93121BF2}"/>
              </a:ext>
            </a:extLst>
          </p:cNvPr>
          <p:cNvSpPr/>
          <p:nvPr/>
        </p:nvSpPr>
        <p:spPr>
          <a:xfrm>
            <a:off x="242123" y="5681872"/>
            <a:ext cx="780214" cy="78021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08894843-92C4-46FC-82E0-E363DFA7B6B1}"/>
              </a:ext>
            </a:extLst>
          </p:cNvPr>
          <p:cNvSpPr txBox="1"/>
          <p:nvPr/>
        </p:nvSpPr>
        <p:spPr>
          <a:xfrm>
            <a:off x="1056715" y="6030665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 데모 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Q&amp;A.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4CFE976-934F-463A-9FE5-108240F4B144}"/>
              </a:ext>
            </a:extLst>
          </p:cNvPr>
          <p:cNvSpPr txBox="1"/>
          <p:nvPr/>
        </p:nvSpPr>
        <p:spPr>
          <a:xfrm>
            <a:off x="-11802801" y="1883367"/>
            <a:ext cx="11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조원 프로필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9FB44C6-AEBA-4CA5-ABE9-A3ACC883BB03}"/>
              </a:ext>
            </a:extLst>
          </p:cNvPr>
          <p:cNvSpPr/>
          <p:nvPr/>
        </p:nvSpPr>
        <p:spPr>
          <a:xfrm>
            <a:off x="-11760483" y="2353234"/>
            <a:ext cx="656817" cy="65681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2A64081-1678-46C6-BE28-45E13119938E}"/>
              </a:ext>
            </a:extLst>
          </p:cNvPr>
          <p:cNvSpPr/>
          <p:nvPr/>
        </p:nvSpPr>
        <p:spPr>
          <a:xfrm>
            <a:off x="-11763062" y="3175418"/>
            <a:ext cx="656817" cy="65681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8598B1D-6A8E-45AF-8C2D-201C144CAC7D}"/>
              </a:ext>
            </a:extLst>
          </p:cNvPr>
          <p:cNvSpPr txBox="1"/>
          <p:nvPr/>
        </p:nvSpPr>
        <p:spPr>
          <a:xfrm>
            <a:off x="-11036196" y="331916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김열심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4C90234-F4FC-4C23-AF0B-B53E2C0A768C}"/>
              </a:ext>
            </a:extLst>
          </p:cNvPr>
          <p:cNvSpPr/>
          <p:nvPr/>
        </p:nvSpPr>
        <p:spPr>
          <a:xfrm>
            <a:off x="-11763062" y="4002108"/>
            <a:ext cx="656817" cy="65681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0F2FBAE-46A5-4BC9-B6FA-EFA5813EF94C}"/>
              </a:ext>
            </a:extLst>
          </p:cNvPr>
          <p:cNvSpPr txBox="1"/>
          <p:nvPr/>
        </p:nvSpPr>
        <p:spPr>
          <a:xfrm>
            <a:off x="-11036196" y="414585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박조사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0014263-552F-4BA6-8C81-0EFE1BADCEB9}"/>
              </a:ext>
            </a:extLst>
          </p:cNvPr>
          <p:cNvSpPr/>
          <p:nvPr/>
        </p:nvSpPr>
        <p:spPr>
          <a:xfrm>
            <a:off x="-11763062" y="4830313"/>
            <a:ext cx="656817" cy="65681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9CFC64B-0A4B-414A-8700-CE3BBDD2360B}"/>
              </a:ext>
            </a:extLst>
          </p:cNvPr>
          <p:cNvSpPr txBox="1"/>
          <p:nvPr/>
        </p:nvSpPr>
        <p:spPr>
          <a:xfrm>
            <a:off x="-11036196" y="4974055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남그림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73599518-2FAE-483B-B9B3-98B4D9FFD7F0}"/>
              </a:ext>
            </a:extLst>
          </p:cNvPr>
          <p:cNvCxnSpPr>
            <a:cxnSpLocks/>
          </p:cNvCxnSpPr>
          <p:nvPr/>
        </p:nvCxnSpPr>
        <p:spPr>
          <a:xfrm flipV="1">
            <a:off x="-11697892" y="2191144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D82670D-C9B1-4731-8A89-3874766ACE3A}"/>
              </a:ext>
            </a:extLst>
          </p:cNvPr>
          <p:cNvSpPr/>
          <p:nvPr/>
        </p:nvSpPr>
        <p:spPr>
          <a:xfrm>
            <a:off x="-11763062" y="6035855"/>
            <a:ext cx="656817" cy="656817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9A63354-E1D0-49DC-AA7B-F75D4E86BD3E}"/>
              </a:ext>
            </a:extLst>
          </p:cNvPr>
          <p:cNvSpPr txBox="1"/>
          <p:nvPr/>
        </p:nvSpPr>
        <p:spPr>
          <a:xfrm>
            <a:off x="-11036196" y="6179597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나안해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616D09E-B42D-4F54-BA10-9C19BC4E8C62}"/>
              </a:ext>
            </a:extLst>
          </p:cNvPr>
          <p:cNvSpPr txBox="1"/>
          <p:nvPr/>
        </p:nvSpPr>
        <p:spPr>
          <a:xfrm>
            <a:off x="-11800553" y="5583681"/>
            <a:ext cx="15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차단한 사람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^^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B1A01A9D-C6AA-41FE-B101-398A37D0BD7B}"/>
              </a:ext>
            </a:extLst>
          </p:cNvPr>
          <p:cNvCxnSpPr>
            <a:cxnSpLocks/>
          </p:cNvCxnSpPr>
          <p:nvPr/>
        </p:nvCxnSpPr>
        <p:spPr>
          <a:xfrm flipV="1">
            <a:off x="-11695643" y="5891458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96D73E4-2A53-45DF-88AD-1C2ED1E99AA3}"/>
              </a:ext>
            </a:extLst>
          </p:cNvPr>
          <p:cNvSpPr txBox="1"/>
          <p:nvPr/>
        </p:nvSpPr>
        <p:spPr>
          <a:xfrm>
            <a:off x="-11033617" y="2496976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ㅔㅔㅅ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280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479647F-C376-4BBA-8A12-8CA6F7EDDDCA}"/>
              </a:ext>
            </a:extLst>
          </p:cNvPr>
          <p:cNvGrpSpPr/>
          <p:nvPr/>
        </p:nvGrpSpPr>
        <p:grpSpPr>
          <a:xfrm>
            <a:off x="235692" y="1161197"/>
            <a:ext cx="5098046" cy="1108961"/>
            <a:chOff x="235692" y="1161197"/>
            <a:chExt cx="5098046" cy="110896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859E2602-B045-43D9-9B9F-4D02B9300CDF}"/>
                </a:ext>
              </a:extLst>
            </p:cNvPr>
            <p:cNvSpPr txBox="1"/>
            <p:nvPr/>
          </p:nvSpPr>
          <p:spPr>
            <a:xfrm>
              <a:off x="4436459" y="1969180"/>
              <a:ext cx="8972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오후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7:44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024B43EF-C5C0-4D82-9637-A18702B22A56}"/>
                </a:ext>
              </a:extLst>
            </p:cNvPr>
            <p:cNvSpPr/>
            <p:nvPr/>
          </p:nvSpPr>
          <p:spPr>
            <a:xfrm>
              <a:off x="235692" y="1161197"/>
              <a:ext cx="763676" cy="76367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F64587A2-FE71-4C03-903B-420F6AF9C24A}"/>
                </a:ext>
              </a:extLst>
            </p:cNvPr>
            <p:cNvSpPr txBox="1"/>
            <p:nvPr/>
          </p:nvSpPr>
          <p:spPr>
            <a:xfrm>
              <a:off x="1116892" y="1186472"/>
              <a:ext cx="1338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Question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F323EF29-1C43-40D8-B843-CAE5DBBC9C28}"/>
                </a:ext>
              </a:extLst>
            </p:cNvPr>
            <p:cNvGrpSpPr/>
            <p:nvPr/>
          </p:nvGrpSpPr>
          <p:grpSpPr>
            <a:xfrm>
              <a:off x="1058567" y="1543035"/>
              <a:ext cx="3377892" cy="718533"/>
              <a:chOff x="1237692" y="2133669"/>
              <a:chExt cx="4450645" cy="718533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B720D834-9562-4849-A9B3-F3488F63954A}"/>
                  </a:ext>
                </a:extLst>
              </p:cNvPr>
              <p:cNvSpPr/>
              <p:nvPr/>
            </p:nvSpPr>
            <p:spPr>
              <a:xfrm>
                <a:off x="1403134" y="2133669"/>
                <a:ext cx="4285203" cy="718533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6" name="직각 삼각형 115">
                <a:extLst>
                  <a:ext uri="{FF2B5EF4-FFF2-40B4-BE49-F238E27FC236}">
                    <a16:creationId xmlns:a16="http://schemas.microsoft.com/office/drawing/2014/main" xmlns="" id="{B248F718-F09E-4BAF-B7BA-D38C2E9DD197}"/>
                  </a:ext>
                </a:extLst>
              </p:cNvPr>
              <p:cNvSpPr/>
              <p:nvPr/>
            </p:nvSpPr>
            <p:spPr>
              <a:xfrm flipH="1" flipV="1">
                <a:off x="1237692" y="2239170"/>
                <a:ext cx="165443" cy="16544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EF1C52D7-2D13-402E-AE29-EBC946996186}"/>
                </a:ext>
              </a:extLst>
            </p:cNvPr>
            <p:cNvSpPr txBox="1"/>
            <p:nvPr/>
          </p:nvSpPr>
          <p:spPr>
            <a:xfrm>
              <a:off x="1271308" y="1623827"/>
              <a:ext cx="3057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전체적 프로젝트 계획과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r>
                <a:rPr lang="ko-KR" altLang="en-US" dirty="0" smtClean="0">
                  <a:latin typeface="+mj-ea"/>
                  <a:ea typeface="+mj-ea"/>
                </a:rPr>
                <a:t>진행률에 대해 알려주세요</a:t>
              </a:r>
              <a:r>
                <a:rPr lang="en-US" altLang="ko-KR" dirty="0" smtClean="0">
                  <a:latin typeface="+mj-ea"/>
                  <a:ea typeface="+mj-ea"/>
                </a:rPr>
                <a:t>!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5407" y="288059"/>
            <a:ext cx="233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 구성    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53960" y="2368249"/>
            <a:ext cx="5933752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5145796" y="5402576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6114897" y="2432844"/>
            <a:ext cx="5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전체적 프로젝트 계획과 진행률입니다</a:t>
            </a:r>
            <a:r>
              <a:rPr lang="en-US" altLang="ko-KR" dirty="0" smtClean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6053960" y="3040718"/>
            <a:ext cx="5933752" cy="2606853"/>
            <a:chOff x="5849018" y="2368252"/>
            <a:chExt cx="6138694" cy="1643023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18" y="2368252"/>
              <a:ext cx="5973276" cy="1643023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7" name="직각 삼각형 96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59063" y="3040718"/>
            <a:ext cx="556082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11</a:t>
            </a:r>
            <a:r>
              <a:rPr lang="ko-KR" altLang="en-US" sz="2400" b="1" dirty="0" smtClean="0"/>
              <a:t>조 프로젝트 계획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를 이용하여 사례를 통한 요구사항 분석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객체지향관점에 따른 클래스 모델링 </a:t>
            </a:r>
            <a:r>
              <a:rPr lang="en-US" altLang="ko-KR" sz="1600" dirty="0" smtClean="0"/>
              <a:t>(UML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개인별 프로그램 구현 코드 할당 및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4. 1</a:t>
            </a:r>
            <a:r>
              <a:rPr lang="ko-KR" altLang="en-US" sz="1600" dirty="0" smtClean="0"/>
              <a:t>차 코드 종합 및 종합 시 </a:t>
            </a:r>
            <a:r>
              <a:rPr lang="en-US" altLang="ko-KR" sz="1600" dirty="0" smtClean="0"/>
              <a:t>error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5. </a:t>
            </a:r>
            <a:r>
              <a:rPr lang="ko-KR" altLang="en-US" sz="1600" dirty="0" smtClean="0"/>
              <a:t>데모 프로그램 제작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전체적 </a:t>
            </a:r>
            <a:r>
              <a:rPr lang="ko-KR" altLang="en-US" sz="1600" dirty="0"/>
              <a:t>프로그램 수정사항 논의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159063" y="3831772"/>
            <a:ext cx="492985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151806" y="4216400"/>
            <a:ext cx="492985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159061" y="4597758"/>
            <a:ext cx="4041007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137293" y="4956626"/>
            <a:ext cx="36829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44551" y="5297709"/>
            <a:ext cx="527901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01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5407" y="288059"/>
            <a:ext cx="233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 구성    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2069197" y="5737495"/>
            <a:ext cx="8799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2949146" y="1197404"/>
            <a:ext cx="9038566" cy="4812412"/>
            <a:chOff x="5849018" y="2368252"/>
            <a:chExt cx="6138694" cy="164302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18" y="2368252"/>
              <a:ext cx="5973276" cy="1643023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151031" y="1490336"/>
            <a:ext cx="849801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11</a:t>
            </a:r>
            <a:r>
              <a:rPr lang="ko-KR" altLang="en-US" sz="2800" b="1" dirty="0"/>
              <a:t>조 프로젝트 </a:t>
            </a:r>
            <a:r>
              <a:rPr lang="ko-KR" altLang="en-US" sz="2800" b="1" dirty="0" smtClean="0"/>
              <a:t>세부 진행률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UseCase</a:t>
            </a:r>
            <a:r>
              <a:rPr lang="ko-KR" altLang="en-US" dirty="0"/>
              <a:t>를 이용하여 사례를 통한 요구사항 </a:t>
            </a:r>
            <a:r>
              <a:rPr lang="ko-KR" altLang="en-US" dirty="0" smtClean="0"/>
              <a:t>분석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`18 .10. 18 </a:t>
            </a:r>
            <a:r>
              <a:rPr lang="ko-KR" altLang="en-US" dirty="0" smtClean="0"/>
              <a:t>토의 후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객체지향관점에 따른 클래스 모델링 </a:t>
            </a:r>
            <a:r>
              <a:rPr lang="en-US" altLang="ko-KR" dirty="0"/>
              <a:t>(UML </a:t>
            </a:r>
            <a:r>
              <a:rPr lang="ko-KR" altLang="en-US" dirty="0"/>
              <a:t>작성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`18. 10. 24 </a:t>
            </a:r>
            <a:r>
              <a:rPr lang="ko-KR" altLang="en-US" dirty="0" smtClean="0"/>
              <a:t>토의 및 </a:t>
            </a:r>
            <a:r>
              <a:rPr lang="en-US" altLang="ko-KR" dirty="0" smtClean="0"/>
              <a:t>draw.io </a:t>
            </a:r>
            <a:r>
              <a:rPr lang="ko-KR" altLang="en-US" dirty="0" smtClean="0"/>
              <a:t>툴 이용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개인별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프로그램 </a:t>
            </a:r>
            <a:r>
              <a:rPr lang="ko-KR" altLang="en-US" dirty="0"/>
              <a:t>구현 코드 할당 </a:t>
            </a:r>
            <a:r>
              <a:rPr lang="ko-KR" altLang="en-US" dirty="0" smtClean="0"/>
              <a:t>및 작성 </a:t>
            </a:r>
            <a:r>
              <a:rPr lang="en-US" altLang="ko-KR" dirty="0" smtClean="0"/>
              <a:t>(`18. 10. 31)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정유택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Uruniv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및 데이터 저장 형태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공간 구축 </a:t>
            </a:r>
            <a:r>
              <a:rPr lang="en-US" altLang="ko-KR" dirty="0" smtClean="0"/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이익수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입력부분 및 입력 데이터 저장 형태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공간 구축 </a:t>
            </a:r>
            <a:r>
              <a:rPr lang="en-US" altLang="ko-KR" dirty="0" smtClean="0"/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김기환 </a:t>
            </a:r>
            <a:r>
              <a:rPr lang="en-US" altLang="ko-KR" dirty="0" smtClean="0"/>
              <a:t>:  (1) &amp; (2) </a:t>
            </a:r>
            <a:r>
              <a:rPr lang="ko-KR" altLang="en-US" dirty="0" smtClean="0"/>
              <a:t>합성 및 조건에 따른 시간표 작성 알고리즘 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노효근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발표 자료 작성 및 작성된 시간표 데이터 저장 형태 및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공간 구축 </a:t>
            </a:r>
            <a:endParaRPr lang="en-US" altLang="ko-KR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2949145" y="1181098"/>
            <a:ext cx="9038566" cy="4812412"/>
            <a:chOff x="5849018" y="2368252"/>
            <a:chExt cx="6138694" cy="164302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18" y="2368252"/>
              <a:ext cx="5973276" cy="1643023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195467" y="1474030"/>
            <a:ext cx="5942683" cy="243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11</a:t>
            </a:r>
            <a:r>
              <a:rPr lang="ko-KR" altLang="en-US" sz="2800" b="1" dirty="0"/>
              <a:t>조 프로젝트 </a:t>
            </a:r>
            <a:r>
              <a:rPr lang="ko-KR" altLang="en-US" sz="2800" b="1" dirty="0" smtClean="0"/>
              <a:t>세부 진행률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en-US" altLang="ko-KR" dirty="0"/>
              <a:t>. 1</a:t>
            </a:r>
            <a:r>
              <a:rPr lang="ko-KR" altLang="en-US" dirty="0"/>
              <a:t>차 코드 종합 및 종합 시 </a:t>
            </a:r>
            <a:r>
              <a:rPr lang="en-US" altLang="ko-KR" dirty="0"/>
              <a:t>error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`18. 11. 5 </a:t>
            </a:r>
            <a:r>
              <a:rPr lang="ko-KR" altLang="en-US" dirty="0" smtClean="0"/>
              <a:t>코드 종합 및 종합 시 발생 된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데모 프로그램 </a:t>
            </a:r>
            <a:r>
              <a:rPr lang="ko-KR" altLang="en-US" dirty="0" smtClean="0"/>
              <a:t>제작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전체적 프로그램 수정사항 논의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`18. 11. </a:t>
            </a:r>
            <a:r>
              <a:rPr lang="en-US" altLang="ko-KR" dirty="0"/>
              <a:t>7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데모 프로그램 제작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2391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82C0AA-7E4E-496B-84A8-44BE5291A6E8}"/>
              </a:ext>
            </a:extLst>
          </p:cNvPr>
          <p:cNvSpPr/>
          <p:nvPr/>
        </p:nvSpPr>
        <p:spPr>
          <a:xfrm>
            <a:off x="785" y="3093888"/>
            <a:ext cx="12191215" cy="126333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C03ECB0-27F0-455A-899B-0A0318300233}"/>
              </a:ext>
            </a:extLst>
          </p:cNvPr>
          <p:cNvSpPr/>
          <p:nvPr/>
        </p:nvSpPr>
        <p:spPr>
          <a:xfrm>
            <a:off x="785" y="3093888"/>
            <a:ext cx="12191215" cy="1263330"/>
          </a:xfrm>
          <a:prstGeom prst="rect">
            <a:avLst/>
          </a:prstGeom>
          <a:solidFill>
            <a:srgbClr val="FFF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63AE2A9-2FB3-43CD-BF4A-4F78A27F820F}"/>
              </a:ext>
            </a:extLst>
          </p:cNvPr>
          <p:cNvSpPr/>
          <p:nvPr/>
        </p:nvSpPr>
        <p:spPr>
          <a:xfrm>
            <a:off x="0" y="1109028"/>
            <a:ext cx="12192000" cy="684566"/>
          </a:xfrm>
          <a:prstGeom prst="rect">
            <a:avLst/>
          </a:prstGeom>
          <a:solidFill>
            <a:srgbClr val="F5F5F5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0" y="0"/>
            <a:ext cx="12192000" cy="1224879"/>
          </a:xfrm>
          <a:prstGeom prst="rect">
            <a:avLst/>
          </a:prstGeom>
          <a:solidFill>
            <a:srgbClr val="52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1276E50-5FE4-4156-AE7F-C9C8B853F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631832"/>
            <a:ext cx="326966" cy="326966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DC3196E-CE39-4558-B6AE-0D6A0C0CB49A}"/>
              </a:ext>
            </a:extLst>
          </p:cNvPr>
          <p:cNvGrpSpPr/>
          <p:nvPr/>
        </p:nvGrpSpPr>
        <p:grpSpPr>
          <a:xfrm>
            <a:off x="11135962" y="632320"/>
            <a:ext cx="833788" cy="375349"/>
            <a:chOff x="11135962" y="719404"/>
            <a:chExt cx="833788" cy="37534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0848C3D-B58C-4DBB-A5A4-ECC70B680963}"/>
                </a:ext>
              </a:extLst>
            </p:cNvPr>
            <p:cNvGrpSpPr/>
            <p:nvPr/>
          </p:nvGrpSpPr>
          <p:grpSpPr>
            <a:xfrm>
              <a:off x="11599512" y="719404"/>
              <a:ext cx="370238" cy="370238"/>
              <a:chOff x="11599512" y="719404"/>
              <a:chExt cx="370238" cy="37023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DE9389FA-F80E-4344-9C48-BB8EE1E137D1}"/>
                  </a:ext>
                </a:extLst>
              </p:cNvPr>
              <p:cNvGrpSpPr/>
              <p:nvPr/>
            </p:nvGrpSpPr>
            <p:grpSpPr>
              <a:xfrm>
                <a:off x="11723370" y="851142"/>
                <a:ext cx="147955" cy="114248"/>
                <a:chOff x="11723370" y="851142"/>
                <a:chExt cx="147955" cy="114248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xmlns="" id="{0A55B0B5-1F92-4512-9E88-42C23CBAC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851142"/>
                  <a:ext cx="971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53E48C65-DF3D-4760-8830-BF67F9CB7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11467"/>
                  <a:ext cx="147955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xmlns="" id="{08C2E947-23EF-46E4-AF93-55219DE97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3370" y="965390"/>
                  <a:ext cx="48577" cy="0"/>
                </a:xfrm>
                <a:prstGeom prst="line">
                  <a:avLst/>
                </a:prstGeom>
                <a:ln w="28575" cap="sq">
                  <a:solidFill>
                    <a:srgbClr val="B7A7A8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F9AA1EDC-66F7-4A49-9806-939D8C29F3AD}"/>
                  </a:ext>
                </a:extLst>
              </p:cNvPr>
              <p:cNvSpPr/>
              <p:nvPr/>
            </p:nvSpPr>
            <p:spPr>
              <a:xfrm>
                <a:off x="11599512" y="719404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C4C0A279-6DA8-49B1-9518-4D1E5643B875}"/>
                </a:ext>
              </a:extLst>
            </p:cNvPr>
            <p:cNvGrpSpPr/>
            <p:nvPr/>
          </p:nvGrpSpPr>
          <p:grpSpPr>
            <a:xfrm>
              <a:off x="11135962" y="724515"/>
              <a:ext cx="370238" cy="370238"/>
              <a:chOff x="11135962" y="724515"/>
              <a:chExt cx="370238" cy="37023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xmlns="" id="{2B144B50-A79D-4877-96E5-18B2911B9F39}"/>
                  </a:ext>
                </a:extLst>
              </p:cNvPr>
              <p:cNvSpPr/>
              <p:nvPr/>
            </p:nvSpPr>
            <p:spPr>
              <a:xfrm>
                <a:off x="11135962" y="724515"/>
                <a:ext cx="370238" cy="370238"/>
              </a:xfrm>
              <a:prstGeom prst="ellipse">
                <a:avLst/>
              </a:prstGeom>
              <a:noFill/>
              <a:ln w="15875" cap="rnd">
                <a:solidFill>
                  <a:srgbClr val="432A2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xmlns="" id="{C876D448-3A33-4B6C-A049-6272C5ABC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2983" y="808330"/>
                <a:ext cx="189874" cy="189874"/>
              </a:xfrm>
              <a:prstGeom prst="rect">
                <a:avLst/>
              </a:prstGeom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DBCF3D7-52C2-441B-9EC5-F98B82DCAC43}"/>
              </a:ext>
            </a:extLst>
          </p:cNvPr>
          <p:cNvSpPr/>
          <p:nvPr/>
        </p:nvSpPr>
        <p:spPr>
          <a:xfrm>
            <a:off x="133350" y="1338084"/>
            <a:ext cx="11839575" cy="327777"/>
          </a:xfrm>
          <a:prstGeom prst="rect">
            <a:avLst/>
          </a:prstGeom>
          <a:solidFill>
            <a:srgbClr val="FFFFFF"/>
          </a:solidFill>
          <a:ln w="15875" cap="rnd">
            <a:solidFill>
              <a:srgbClr val="D6D6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F60E9AD-A1D9-4E4D-A2A6-949C26FAABA2}"/>
              </a:ext>
            </a:extLst>
          </p:cNvPr>
          <p:cNvSpPr txBox="1"/>
          <p:nvPr/>
        </p:nvSpPr>
        <p:spPr>
          <a:xfrm>
            <a:off x="405377" y="1377986"/>
            <a:ext cx="27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채팅방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참여자 검색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>
            <a:off x="263751" y="1417387"/>
            <a:ext cx="170760" cy="178695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22225" cap="rnd">
              <a:solidFill>
                <a:srgbClr val="9494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31750" cap="rnd">
              <a:solidFill>
                <a:srgbClr val="94949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xmlns="" id="{F38EF998-C13F-4084-8D6D-FFBC967AFB1A}"/>
              </a:ext>
            </a:extLst>
          </p:cNvPr>
          <p:cNvSpPr/>
          <p:nvPr/>
        </p:nvSpPr>
        <p:spPr>
          <a:xfrm>
            <a:off x="1783100" y="768342"/>
            <a:ext cx="370238" cy="95500"/>
          </a:xfrm>
          <a:custGeom>
            <a:avLst/>
            <a:gdLst>
              <a:gd name="connsiteX0" fmla="*/ 322488 w 370238"/>
              <a:gd name="connsiteY0" fmla="*/ 0 h 95500"/>
              <a:gd name="connsiteX1" fmla="*/ 370238 w 370238"/>
              <a:gd name="connsiteY1" fmla="*/ 47750 h 95500"/>
              <a:gd name="connsiteX2" fmla="*/ 322488 w 370238"/>
              <a:gd name="connsiteY2" fmla="*/ 95500 h 95500"/>
              <a:gd name="connsiteX3" fmla="*/ 274738 w 370238"/>
              <a:gd name="connsiteY3" fmla="*/ 47750 h 95500"/>
              <a:gd name="connsiteX4" fmla="*/ 322488 w 370238"/>
              <a:gd name="connsiteY4" fmla="*/ 0 h 95500"/>
              <a:gd name="connsiteX5" fmla="*/ 185119 w 370238"/>
              <a:gd name="connsiteY5" fmla="*/ 0 h 95500"/>
              <a:gd name="connsiteX6" fmla="*/ 232869 w 370238"/>
              <a:gd name="connsiteY6" fmla="*/ 47750 h 95500"/>
              <a:gd name="connsiteX7" fmla="*/ 185119 w 370238"/>
              <a:gd name="connsiteY7" fmla="*/ 95500 h 95500"/>
              <a:gd name="connsiteX8" fmla="*/ 137369 w 370238"/>
              <a:gd name="connsiteY8" fmla="*/ 47750 h 95500"/>
              <a:gd name="connsiteX9" fmla="*/ 185119 w 370238"/>
              <a:gd name="connsiteY9" fmla="*/ 0 h 95500"/>
              <a:gd name="connsiteX10" fmla="*/ 47750 w 370238"/>
              <a:gd name="connsiteY10" fmla="*/ 0 h 95500"/>
              <a:gd name="connsiteX11" fmla="*/ 95500 w 370238"/>
              <a:gd name="connsiteY11" fmla="*/ 47750 h 95500"/>
              <a:gd name="connsiteX12" fmla="*/ 47750 w 370238"/>
              <a:gd name="connsiteY12" fmla="*/ 95500 h 95500"/>
              <a:gd name="connsiteX13" fmla="*/ 0 w 370238"/>
              <a:gd name="connsiteY13" fmla="*/ 47750 h 95500"/>
              <a:gd name="connsiteX14" fmla="*/ 47750 w 370238"/>
              <a:gd name="connsiteY14" fmla="*/ 0 h 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0238" h="95500">
                <a:moveTo>
                  <a:pt x="322488" y="0"/>
                </a:moveTo>
                <a:cubicBezTo>
                  <a:pt x="348860" y="0"/>
                  <a:pt x="370238" y="21378"/>
                  <a:pt x="370238" y="47750"/>
                </a:cubicBezTo>
                <a:cubicBezTo>
                  <a:pt x="370238" y="74122"/>
                  <a:pt x="348860" y="95500"/>
                  <a:pt x="322488" y="95500"/>
                </a:cubicBezTo>
                <a:cubicBezTo>
                  <a:pt x="296116" y="95500"/>
                  <a:pt x="274738" y="74122"/>
                  <a:pt x="274738" y="47750"/>
                </a:cubicBezTo>
                <a:cubicBezTo>
                  <a:pt x="274738" y="21378"/>
                  <a:pt x="296116" y="0"/>
                  <a:pt x="322488" y="0"/>
                </a:cubicBezTo>
                <a:close/>
                <a:moveTo>
                  <a:pt x="185119" y="0"/>
                </a:moveTo>
                <a:cubicBezTo>
                  <a:pt x="211491" y="0"/>
                  <a:pt x="232869" y="21378"/>
                  <a:pt x="232869" y="47750"/>
                </a:cubicBezTo>
                <a:cubicBezTo>
                  <a:pt x="232869" y="74122"/>
                  <a:pt x="211491" y="95500"/>
                  <a:pt x="185119" y="95500"/>
                </a:cubicBezTo>
                <a:cubicBezTo>
                  <a:pt x="158747" y="95500"/>
                  <a:pt x="137369" y="74122"/>
                  <a:pt x="137369" y="47750"/>
                </a:cubicBezTo>
                <a:cubicBezTo>
                  <a:pt x="137369" y="21378"/>
                  <a:pt x="158747" y="0"/>
                  <a:pt x="185119" y="0"/>
                </a:cubicBezTo>
                <a:close/>
                <a:moveTo>
                  <a:pt x="47750" y="0"/>
                </a:moveTo>
                <a:cubicBezTo>
                  <a:pt x="74122" y="0"/>
                  <a:pt x="95500" y="21378"/>
                  <a:pt x="95500" y="47750"/>
                </a:cubicBezTo>
                <a:cubicBezTo>
                  <a:pt x="95500" y="74122"/>
                  <a:pt x="74122" y="95500"/>
                  <a:pt x="47750" y="95500"/>
                </a:cubicBezTo>
                <a:cubicBezTo>
                  <a:pt x="21378" y="95500"/>
                  <a:pt x="0" y="74122"/>
                  <a:pt x="0" y="47750"/>
                </a:cubicBezTo>
                <a:cubicBezTo>
                  <a:pt x="0" y="21378"/>
                  <a:pt x="21378" y="0"/>
                  <a:pt x="47750" y="0"/>
                </a:cubicBezTo>
                <a:close/>
              </a:path>
            </a:pathLst>
          </a:custGeom>
          <a:solidFill>
            <a:srgbClr val="71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9FBA4B0-98F0-4411-A4A6-D6F39C9D0BC4}"/>
              </a:ext>
            </a:extLst>
          </p:cNvPr>
          <p:cNvSpPr/>
          <p:nvPr/>
        </p:nvSpPr>
        <p:spPr>
          <a:xfrm>
            <a:off x="1085292" y="667906"/>
            <a:ext cx="298636" cy="296372"/>
          </a:xfrm>
          <a:custGeom>
            <a:avLst/>
            <a:gdLst>
              <a:gd name="connsiteX0" fmla="*/ 149318 w 298636"/>
              <a:gd name="connsiteY0" fmla="*/ 0 h 296372"/>
              <a:gd name="connsiteX1" fmla="*/ 298636 w 298636"/>
              <a:gd name="connsiteY1" fmla="*/ 128988 h 296372"/>
              <a:gd name="connsiteX2" fmla="*/ 149318 w 298636"/>
              <a:gd name="connsiteY2" fmla="*/ 257976 h 296372"/>
              <a:gd name="connsiteX3" fmla="*/ 125088 w 298636"/>
              <a:gd name="connsiteY3" fmla="*/ 253750 h 296372"/>
              <a:gd name="connsiteX4" fmla="*/ 49930 w 298636"/>
              <a:gd name="connsiteY4" fmla="*/ 296372 h 296372"/>
              <a:gd name="connsiteX5" fmla="*/ 75603 w 298636"/>
              <a:gd name="connsiteY5" fmla="*/ 238757 h 296372"/>
              <a:gd name="connsiteX6" fmla="*/ 43734 w 298636"/>
              <a:gd name="connsiteY6" fmla="*/ 220196 h 296372"/>
              <a:gd name="connsiteX7" fmla="*/ 0 w 298636"/>
              <a:gd name="connsiteY7" fmla="*/ 128988 h 296372"/>
              <a:gd name="connsiteX8" fmla="*/ 149318 w 298636"/>
              <a:gd name="connsiteY8" fmla="*/ 0 h 29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636" h="296372">
                <a:moveTo>
                  <a:pt x="149318" y="0"/>
                </a:moveTo>
                <a:cubicBezTo>
                  <a:pt x="231784" y="0"/>
                  <a:pt x="298636" y="57750"/>
                  <a:pt x="298636" y="128988"/>
                </a:cubicBezTo>
                <a:cubicBezTo>
                  <a:pt x="298636" y="200226"/>
                  <a:pt x="231784" y="257976"/>
                  <a:pt x="149318" y="257976"/>
                </a:cubicBezTo>
                <a:lnTo>
                  <a:pt x="125088" y="253750"/>
                </a:lnTo>
                <a:lnTo>
                  <a:pt x="49930" y="296372"/>
                </a:lnTo>
                <a:lnTo>
                  <a:pt x="75603" y="238757"/>
                </a:lnTo>
                <a:lnTo>
                  <a:pt x="43734" y="220196"/>
                </a:lnTo>
                <a:cubicBezTo>
                  <a:pt x="16713" y="196854"/>
                  <a:pt x="0" y="164607"/>
                  <a:pt x="0" y="128988"/>
                </a:cubicBezTo>
                <a:cubicBezTo>
                  <a:pt x="0" y="57750"/>
                  <a:pt x="66852" y="0"/>
                  <a:pt x="149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A573BF7-DFA2-48AF-9840-AF857D0225BB}"/>
              </a:ext>
            </a:extLst>
          </p:cNvPr>
          <p:cNvSpPr txBox="1"/>
          <p:nvPr/>
        </p:nvSpPr>
        <p:spPr>
          <a:xfrm>
            <a:off x="133350" y="119947"/>
            <a:ext cx="270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객체지향설계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6175ADE-D245-4D20-803B-7161009D6067}"/>
              </a:ext>
            </a:extLst>
          </p:cNvPr>
          <p:cNvSpPr txBox="1"/>
          <p:nvPr/>
        </p:nvSpPr>
        <p:spPr>
          <a:xfrm>
            <a:off x="1056715" y="2126720"/>
            <a:ext cx="284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계획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3C42B97-B1D9-49C4-800F-99178DF10129}"/>
              </a:ext>
            </a:extLst>
          </p:cNvPr>
          <p:cNvSpPr txBox="1"/>
          <p:nvPr/>
        </p:nvSpPr>
        <p:spPr>
          <a:xfrm>
            <a:off x="10112151" y="2127614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7:44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83F57BE-43D3-4800-813E-3E08F4714040}"/>
              </a:ext>
            </a:extLst>
          </p:cNvPr>
          <p:cNvSpPr/>
          <p:nvPr/>
        </p:nvSpPr>
        <p:spPr>
          <a:xfrm>
            <a:off x="242123" y="2178037"/>
            <a:ext cx="780214" cy="7802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896AFD0-B5A8-4D69-9B26-C6DD1E3EE37F}"/>
              </a:ext>
            </a:extLst>
          </p:cNvPr>
          <p:cNvSpPr txBox="1"/>
          <p:nvPr/>
        </p:nvSpPr>
        <p:spPr>
          <a:xfrm>
            <a:off x="1056715" y="2526830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계획 소개와 진행률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4919887-B660-4F27-AFCD-137B3194CFA2}"/>
              </a:ext>
            </a:extLst>
          </p:cNvPr>
          <p:cNvSpPr txBox="1"/>
          <p:nvPr/>
        </p:nvSpPr>
        <p:spPr>
          <a:xfrm>
            <a:off x="1056715" y="3294665"/>
            <a:ext cx="26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설계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3BA4466-D314-465A-B3E6-BA98242ABDA0}"/>
              </a:ext>
            </a:extLst>
          </p:cNvPr>
          <p:cNvSpPr txBox="1"/>
          <p:nvPr/>
        </p:nvSpPr>
        <p:spPr>
          <a:xfrm>
            <a:off x="10112151" y="3295559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7:30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6EA9DFEF-17EB-485E-8FA2-1873857B530E}"/>
              </a:ext>
            </a:extLst>
          </p:cNvPr>
          <p:cNvSpPr/>
          <p:nvPr/>
        </p:nvSpPr>
        <p:spPr>
          <a:xfrm>
            <a:off x="242123" y="3345982"/>
            <a:ext cx="780214" cy="78021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E1CD7C6-5F30-4984-860E-E0CFDE426EE8}"/>
              </a:ext>
            </a:extLst>
          </p:cNvPr>
          <p:cNvSpPr txBox="1"/>
          <p:nvPr/>
        </p:nvSpPr>
        <p:spPr>
          <a:xfrm>
            <a:off x="1056715" y="3694775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UseCase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0F5E452-94EA-4A75-805D-0E72AAD1D03C}"/>
              </a:ext>
            </a:extLst>
          </p:cNvPr>
          <p:cNvSpPr txBox="1"/>
          <p:nvPr/>
        </p:nvSpPr>
        <p:spPr>
          <a:xfrm>
            <a:off x="1056715" y="4462610"/>
            <a:ext cx="309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프로그램 분석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B671E1CF-2FBD-48AA-8C90-885080F719EC}"/>
              </a:ext>
            </a:extLst>
          </p:cNvPr>
          <p:cNvSpPr txBox="1"/>
          <p:nvPr/>
        </p:nvSpPr>
        <p:spPr>
          <a:xfrm>
            <a:off x="10112151" y="4463504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7:27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4817FC22-43AE-4461-B42A-C52545CF6A62}"/>
              </a:ext>
            </a:extLst>
          </p:cNvPr>
          <p:cNvSpPr/>
          <p:nvPr/>
        </p:nvSpPr>
        <p:spPr>
          <a:xfrm>
            <a:off x="242123" y="4513927"/>
            <a:ext cx="780214" cy="78021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F757449-BB3D-4955-BE7C-989E07505CFA}"/>
              </a:ext>
            </a:extLst>
          </p:cNvPr>
          <p:cNvSpPr txBox="1"/>
          <p:nvPr/>
        </p:nvSpPr>
        <p:spPr>
          <a:xfrm>
            <a:off x="1056715" y="4862720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UML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과 개인별 구현 코드</a:t>
            </a: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도식화</a:t>
            </a:r>
            <a:r>
              <a:rPr lang="en-US" altLang="ko-KR" sz="1400" dirty="0" smtClean="0">
                <a:solidFill>
                  <a:srgbClr val="9A9A9A"/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solidFill>
                  <a:srgbClr val="9A9A9A"/>
                </a:solidFill>
                <a:latin typeface="+mj-ea"/>
                <a:ea typeface="+mj-ea"/>
              </a:rPr>
              <a:t>소개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3E9296F-0648-4AC3-9317-1DAB24722FDE}"/>
              </a:ext>
            </a:extLst>
          </p:cNvPr>
          <p:cNvSpPr txBox="1"/>
          <p:nvPr/>
        </p:nvSpPr>
        <p:spPr>
          <a:xfrm>
            <a:off x="1056715" y="5630555"/>
            <a:ext cx="390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 데모 및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Q&amp;A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709DE28-2AD7-4FCC-9C84-8FE39A066637}"/>
              </a:ext>
            </a:extLst>
          </p:cNvPr>
          <p:cNvSpPr txBox="1"/>
          <p:nvPr/>
        </p:nvSpPr>
        <p:spPr>
          <a:xfrm>
            <a:off x="10112151" y="5631449"/>
            <a:ext cx="193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오후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7:04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5CF01472-7D5C-4BE1-B6BF-DDBC93121BF2}"/>
              </a:ext>
            </a:extLst>
          </p:cNvPr>
          <p:cNvSpPr/>
          <p:nvPr/>
        </p:nvSpPr>
        <p:spPr>
          <a:xfrm>
            <a:off x="242123" y="5681872"/>
            <a:ext cx="780214" cy="78021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08894843-92C4-46FC-82E0-E363DFA7B6B1}"/>
              </a:ext>
            </a:extLst>
          </p:cNvPr>
          <p:cNvSpPr txBox="1"/>
          <p:nvPr/>
        </p:nvSpPr>
        <p:spPr>
          <a:xfrm>
            <a:off x="1056715" y="6030665"/>
            <a:ext cx="376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 데모 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Q&amp;A.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4CFE976-934F-463A-9FE5-108240F4B144}"/>
              </a:ext>
            </a:extLst>
          </p:cNvPr>
          <p:cNvSpPr txBox="1"/>
          <p:nvPr/>
        </p:nvSpPr>
        <p:spPr>
          <a:xfrm>
            <a:off x="-11802801" y="1883367"/>
            <a:ext cx="11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조원 프로필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9FB44C6-AEBA-4CA5-ABE9-A3ACC883BB03}"/>
              </a:ext>
            </a:extLst>
          </p:cNvPr>
          <p:cNvSpPr/>
          <p:nvPr/>
        </p:nvSpPr>
        <p:spPr>
          <a:xfrm>
            <a:off x="-11760483" y="2353234"/>
            <a:ext cx="656817" cy="65681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2A64081-1678-46C6-BE28-45E13119938E}"/>
              </a:ext>
            </a:extLst>
          </p:cNvPr>
          <p:cNvSpPr/>
          <p:nvPr/>
        </p:nvSpPr>
        <p:spPr>
          <a:xfrm>
            <a:off x="-11763062" y="3175418"/>
            <a:ext cx="656817" cy="65681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8598B1D-6A8E-45AF-8C2D-201C144CAC7D}"/>
              </a:ext>
            </a:extLst>
          </p:cNvPr>
          <p:cNvSpPr txBox="1"/>
          <p:nvPr/>
        </p:nvSpPr>
        <p:spPr>
          <a:xfrm>
            <a:off x="-11036196" y="331916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김열심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4C90234-F4FC-4C23-AF0B-B53E2C0A768C}"/>
              </a:ext>
            </a:extLst>
          </p:cNvPr>
          <p:cNvSpPr/>
          <p:nvPr/>
        </p:nvSpPr>
        <p:spPr>
          <a:xfrm>
            <a:off x="-11763062" y="4002108"/>
            <a:ext cx="656817" cy="65681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0F2FBAE-46A5-4BC9-B6FA-EFA5813EF94C}"/>
              </a:ext>
            </a:extLst>
          </p:cNvPr>
          <p:cNvSpPr txBox="1"/>
          <p:nvPr/>
        </p:nvSpPr>
        <p:spPr>
          <a:xfrm>
            <a:off x="-11036196" y="4145850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박조사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0014263-552F-4BA6-8C81-0EFE1BADCEB9}"/>
              </a:ext>
            </a:extLst>
          </p:cNvPr>
          <p:cNvSpPr/>
          <p:nvPr/>
        </p:nvSpPr>
        <p:spPr>
          <a:xfrm>
            <a:off x="-11763062" y="4830313"/>
            <a:ext cx="656817" cy="65681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9CFC64B-0A4B-414A-8700-CE3BBDD2360B}"/>
              </a:ext>
            </a:extLst>
          </p:cNvPr>
          <p:cNvSpPr txBox="1"/>
          <p:nvPr/>
        </p:nvSpPr>
        <p:spPr>
          <a:xfrm>
            <a:off x="-11036196" y="4974055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남그림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73599518-2FAE-483B-B9B3-98B4D9FFD7F0}"/>
              </a:ext>
            </a:extLst>
          </p:cNvPr>
          <p:cNvCxnSpPr>
            <a:cxnSpLocks/>
          </p:cNvCxnSpPr>
          <p:nvPr/>
        </p:nvCxnSpPr>
        <p:spPr>
          <a:xfrm flipV="1">
            <a:off x="-11697892" y="2191144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D82670D-C9B1-4731-8A89-3874766ACE3A}"/>
              </a:ext>
            </a:extLst>
          </p:cNvPr>
          <p:cNvSpPr/>
          <p:nvPr/>
        </p:nvSpPr>
        <p:spPr>
          <a:xfrm>
            <a:off x="-11763062" y="6035855"/>
            <a:ext cx="656817" cy="656817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9A63354-E1D0-49DC-AA7B-F75D4E86BD3E}"/>
              </a:ext>
            </a:extLst>
          </p:cNvPr>
          <p:cNvSpPr txBox="1"/>
          <p:nvPr/>
        </p:nvSpPr>
        <p:spPr>
          <a:xfrm>
            <a:off x="-11036196" y="6179597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나안해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616D09E-B42D-4F54-BA10-9C19BC4E8C62}"/>
              </a:ext>
            </a:extLst>
          </p:cNvPr>
          <p:cNvSpPr txBox="1"/>
          <p:nvPr/>
        </p:nvSpPr>
        <p:spPr>
          <a:xfrm>
            <a:off x="-11800553" y="5583681"/>
            <a:ext cx="15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차단한 사람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^^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Noto Sans CJK KR Regular" panose="020B0500000000000000" pitchFamily="34" charset="-127"/>
              <a:ea typeface="Noto Sans CJK KR Regular" panose="020B0500000000000000" pitchFamily="34" charset="-127"/>
              <a:cs typeface="+mn-cs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B1A01A9D-C6AA-41FE-B101-398A37D0BD7B}"/>
              </a:ext>
            </a:extLst>
          </p:cNvPr>
          <p:cNvCxnSpPr>
            <a:cxnSpLocks/>
          </p:cNvCxnSpPr>
          <p:nvPr/>
        </p:nvCxnSpPr>
        <p:spPr>
          <a:xfrm flipV="1">
            <a:off x="-11695643" y="5891458"/>
            <a:ext cx="11607574" cy="14577"/>
          </a:xfrm>
          <a:prstGeom prst="line">
            <a:avLst/>
          </a:prstGeom>
          <a:ln w="15875" cap="rnd">
            <a:solidFill>
              <a:srgbClr val="E7E7E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96D73E4-2A53-45DF-88AD-1C2ED1E99AA3}"/>
              </a:ext>
            </a:extLst>
          </p:cNvPr>
          <p:cNvSpPr txBox="1"/>
          <p:nvPr/>
        </p:nvSpPr>
        <p:spPr>
          <a:xfrm>
            <a:off x="-11033617" y="2496976"/>
            <a:ext cx="17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ㅔㅔㅅ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0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479647F-C376-4BBA-8A12-8CA6F7EDDDCA}"/>
              </a:ext>
            </a:extLst>
          </p:cNvPr>
          <p:cNvGrpSpPr/>
          <p:nvPr/>
        </p:nvGrpSpPr>
        <p:grpSpPr>
          <a:xfrm>
            <a:off x="1058567" y="1186472"/>
            <a:ext cx="3961391" cy="1379066"/>
            <a:chOff x="1058567" y="1186472"/>
            <a:chExt cx="3961391" cy="137906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859E2602-B045-43D9-9B9F-4D02B9300CDF}"/>
                </a:ext>
              </a:extLst>
            </p:cNvPr>
            <p:cNvSpPr txBox="1"/>
            <p:nvPr/>
          </p:nvSpPr>
          <p:spPr>
            <a:xfrm>
              <a:off x="4122679" y="2273150"/>
              <a:ext cx="8972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오후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7:44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F64587A2-FE71-4C03-903B-420F6AF9C24A}"/>
                </a:ext>
              </a:extLst>
            </p:cNvPr>
            <p:cNvSpPr txBox="1"/>
            <p:nvPr/>
          </p:nvSpPr>
          <p:spPr>
            <a:xfrm>
              <a:off x="1116892" y="1186472"/>
              <a:ext cx="1338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Question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F323EF29-1C43-40D8-B843-CAE5DBBC9C28}"/>
                </a:ext>
              </a:extLst>
            </p:cNvPr>
            <p:cNvGrpSpPr/>
            <p:nvPr/>
          </p:nvGrpSpPr>
          <p:grpSpPr>
            <a:xfrm>
              <a:off x="1058567" y="1543035"/>
              <a:ext cx="3019946" cy="1004122"/>
              <a:chOff x="1237692" y="2133669"/>
              <a:chExt cx="3979022" cy="1004122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B720D834-9562-4849-A9B3-F3488F63954A}"/>
                  </a:ext>
                </a:extLst>
              </p:cNvPr>
              <p:cNvSpPr/>
              <p:nvPr/>
            </p:nvSpPr>
            <p:spPr>
              <a:xfrm>
                <a:off x="1403134" y="2133669"/>
                <a:ext cx="3813580" cy="1004122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6" name="직각 삼각형 115">
                <a:extLst>
                  <a:ext uri="{FF2B5EF4-FFF2-40B4-BE49-F238E27FC236}">
                    <a16:creationId xmlns:a16="http://schemas.microsoft.com/office/drawing/2014/main" xmlns="" id="{B248F718-F09E-4BAF-B7BA-D38C2E9DD197}"/>
                  </a:ext>
                </a:extLst>
              </p:cNvPr>
              <p:cNvSpPr/>
              <p:nvPr/>
            </p:nvSpPr>
            <p:spPr>
              <a:xfrm flipH="1" flipV="1">
                <a:off x="1237692" y="2239170"/>
                <a:ext cx="165443" cy="16544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EF1C52D7-2D13-402E-AE29-EBC946996186}"/>
                </a:ext>
              </a:extLst>
            </p:cNvPr>
            <p:cNvSpPr txBox="1"/>
            <p:nvPr/>
          </p:nvSpPr>
          <p:spPr>
            <a:xfrm>
              <a:off x="1271308" y="1623827"/>
              <a:ext cx="2685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프로그램 설계한 </a:t>
              </a:r>
              <a:r>
                <a:rPr lang="ko-KR" altLang="en-US" dirty="0" err="1" smtClean="0">
                  <a:latin typeface="+mj-ea"/>
                  <a:ea typeface="+mj-ea"/>
                </a:rPr>
                <a:t>부분을사례를</a:t>
              </a:r>
              <a:r>
                <a:rPr lang="ko-KR" altLang="en-US" dirty="0" smtClean="0">
                  <a:latin typeface="+mj-ea"/>
                  <a:ea typeface="+mj-ea"/>
                </a:rPr>
                <a:t> 통한 요구사항에 따라 분석 해주시겠어요</a:t>
              </a:r>
              <a:r>
                <a:rPr lang="en-US" altLang="ko-KR" dirty="0">
                  <a:latin typeface="+mj-ea"/>
                  <a:ea typeface="+mj-ea"/>
                </a:rPr>
                <a:t>?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29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 설계    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56698EE-9496-415B-B954-C36AE7AC2B0A}"/>
              </a:ext>
            </a:extLst>
          </p:cNvPr>
          <p:cNvGrpSpPr/>
          <p:nvPr/>
        </p:nvGrpSpPr>
        <p:grpSpPr>
          <a:xfrm>
            <a:off x="6053960" y="2368249"/>
            <a:ext cx="5933752" cy="459414"/>
            <a:chOff x="6053960" y="2368249"/>
            <a:chExt cx="5933752" cy="164302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9B4BFB0-A009-47A5-8820-0B0CC261BE3D}"/>
                </a:ext>
              </a:extLst>
            </p:cNvPr>
            <p:cNvGrpSpPr/>
            <p:nvPr/>
          </p:nvGrpSpPr>
          <p:grpSpPr>
            <a:xfrm>
              <a:off x="6053960" y="2368249"/>
              <a:ext cx="5933752" cy="1643021"/>
              <a:chOff x="5849006" y="2368249"/>
              <a:chExt cx="6138706" cy="16430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F81FC12-2169-441C-8948-7AA968D4EE70}"/>
                  </a:ext>
                </a:extLst>
              </p:cNvPr>
              <p:cNvSpPr/>
              <p:nvPr/>
            </p:nvSpPr>
            <p:spPr>
              <a:xfrm>
                <a:off x="5849006" y="2368249"/>
                <a:ext cx="5973263" cy="1643021"/>
              </a:xfrm>
              <a:prstGeom prst="rect">
                <a:avLst/>
              </a:prstGeom>
              <a:solidFill>
                <a:srgbClr val="FBED35"/>
              </a:solidFill>
              <a:ln w="41275" cap="rnd">
                <a:solidFill>
                  <a:srgbClr val="FBED3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8C354891-1706-43E8-9091-529E3F24D091}"/>
                  </a:ext>
                </a:extLst>
              </p:cNvPr>
              <p:cNvSpPr/>
              <p:nvPr/>
            </p:nvSpPr>
            <p:spPr>
              <a:xfrm flipV="1">
                <a:off x="11822269" y="2468263"/>
                <a:ext cx="165443" cy="165443"/>
              </a:xfrm>
              <a:prstGeom prst="rtTriangle">
                <a:avLst/>
              </a:prstGeom>
              <a:solidFill>
                <a:srgbClr val="FBE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B9EE088-C653-45B9-A1F3-5CF76C888D8F}"/>
                </a:ext>
              </a:extLst>
            </p:cNvPr>
            <p:cNvSpPr txBox="1"/>
            <p:nvPr/>
          </p:nvSpPr>
          <p:spPr>
            <a:xfrm>
              <a:off x="6159063" y="2468263"/>
              <a:ext cx="5560828" cy="26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9E2602-B045-43D9-9B9F-4D02B9300CDF}"/>
              </a:ext>
            </a:extLst>
          </p:cNvPr>
          <p:cNvSpPr txBox="1"/>
          <p:nvPr/>
        </p:nvSpPr>
        <p:spPr>
          <a:xfrm>
            <a:off x="5156681" y="5737366"/>
            <a:ext cx="897279" cy="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오후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7:45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B9EE088-C653-45B9-A1F3-5CF76C888D8F}"/>
              </a:ext>
            </a:extLst>
          </p:cNvPr>
          <p:cNvSpPr txBox="1"/>
          <p:nvPr/>
        </p:nvSpPr>
        <p:spPr>
          <a:xfrm>
            <a:off x="6114897" y="2432844"/>
            <a:ext cx="5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+mj-ea"/>
              </a:rPr>
              <a:t>프로그램 설계를 </a:t>
            </a:r>
            <a:r>
              <a:rPr lang="en-US" altLang="ko-KR" dirty="0" err="1" smtClean="0">
                <a:latin typeface="+mj-ea"/>
              </a:rPr>
              <a:t>UseCase</a:t>
            </a:r>
            <a:r>
              <a:rPr lang="ko-KR" altLang="en-US" dirty="0" smtClean="0">
                <a:latin typeface="+mj-ea"/>
              </a:rPr>
              <a:t>로 설명 드리겠습니다</a:t>
            </a:r>
            <a:r>
              <a:rPr lang="en-US" altLang="ko-KR" dirty="0" smtClean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9B4BFB0-A009-47A5-8820-0B0CC261BE3D}"/>
              </a:ext>
            </a:extLst>
          </p:cNvPr>
          <p:cNvGrpSpPr/>
          <p:nvPr/>
        </p:nvGrpSpPr>
        <p:grpSpPr>
          <a:xfrm>
            <a:off x="6053960" y="3040718"/>
            <a:ext cx="5933752" cy="2969097"/>
            <a:chOff x="5849006" y="2368249"/>
            <a:chExt cx="6138706" cy="164302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5F81FC12-2169-441C-8948-7AA968D4EE70}"/>
                </a:ext>
              </a:extLst>
            </p:cNvPr>
            <p:cNvSpPr/>
            <p:nvPr/>
          </p:nvSpPr>
          <p:spPr>
            <a:xfrm>
              <a:off x="5849006" y="2368249"/>
              <a:ext cx="5973263" cy="1643021"/>
            </a:xfrm>
            <a:prstGeom prst="rect">
              <a:avLst/>
            </a:prstGeom>
            <a:solidFill>
              <a:srgbClr val="FBED35"/>
            </a:solidFill>
            <a:ln w="41275" cap="rnd">
              <a:solidFill>
                <a:srgbClr val="FBED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7" name="직각 삼각형 96">
              <a:extLst>
                <a:ext uri="{FF2B5EF4-FFF2-40B4-BE49-F238E27FC236}">
                  <a16:creationId xmlns:a16="http://schemas.microsoft.com/office/drawing/2014/main" xmlns="" id="{8C354891-1706-43E8-9091-529E3F24D091}"/>
                </a:ext>
              </a:extLst>
            </p:cNvPr>
            <p:cNvSpPr/>
            <p:nvPr/>
          </p:nvSpPr>
          <p:spPr>
            <a:xfrm flipV="1">
              <a:off x="11822269" y="2468263"/>
              <a:ext cx="165443" cy="165443"/>
            </a:xfrm>
            <a:prstGeom prst="rtTriangle">
              <a:avLst/>
            </a:prstGeom>
            <a:solidFill>
              <a:srgbClr val="FBE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6EA9DFEF-17EB-485E-8FA2-1873857B530E}"/>
              </a:ext>
            </a:extLst>
          </p:cNvPr>
          <p:cNvSpPr/>
          <p:nvPr/>
        </p:nvSpPr>
        <p:spPr>
          <a:xfrm>
            <a:off x="212670" y="1123044"/>
            <a:ext cx="780214" cy="7802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29" y="3230463"/>
            <a:ext cx="4991296" cy="25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90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B5FF23-A524-4661-B9FC-F12DC27B0806}"/>
              </a:ext>
            </a:extLst>
          </p:cNvPr>
          <p:cNvSpPr/>
          <p:nvPr/>
        </p:nvSpPr>
        <p:spPr>
          <a:xfrm>
            <a:off x="-120447" y="-25010"/>
            <a:ext cx="12432891" cy="993208"/>
          </a:xfrm>
          <a:prstGeom prst="rect">
            <a:avLst/>
          </a:prstGeom>
          <a:solidFill>
            <a:srgbClr val="B6C9DA"/>
          </a:solidFill>
          <a:ln w="25400">
            <a:solidFill>
              <a:srgbClr val="A0B5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C79D0B4-2F0D-40DB-B1AA-5EB21339A1FA}"/>
              </a:ext>
            </a:extLst>
          </p:cNvPr>
          <p:cNvGrpSpPr/>
          <p:nvPr/>
        </p:nvGrpSpPr>
        <p:grpSpPr>
          <a:xfrm rot="21430080">
            <a:off x="10604290" y="364866"/>
            <a:ext cx="265446" cy="277781"/>
            <a:chOff x="305490" y="1367325"/>
            <a:chExt cx="170760" cy="17869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A821E7F-C8E3-468B-80E3-7807296D56CF}"/>
                </a:ext>
              </a:extLst>
            </p:cNvPr>
            <p:cNvSpPr/>
            <p:nvPr/>
          </p:nvSpPr>
          <p:spPr>
            <a:xfrm>
              <a:off x="305490" y="1367325"/>
              <a:ext cx="129021" cy="129021"/>
            </a:xfrm>
            <a:prstGeom prst="ellipse">
              <a:avLst/>
            </a:prstGeom>
            <a:noFill/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1EE6A445-2DD1-4F61-9DF1-3627525B82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8" y="1481138"/>
              <a:ext cx="61912" cy="64882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567CC51-DCDB-421E-BBA5-AEDA6922F99E}"/>
              </a:ext>
            </a:extLst>
          </p:cNvPr>
          <p:cNvGrpSpPr/>
          <p:nvPr/>
        </p:nvGrpSpPr>
        <p:grpSpPr>
          <a:xfrm>
            <a:off x="11542979" y="367411"/>
            <a:ext cx="265492" cy="220968"/>
            <a:chOff x="11461693" y="431867"/>
            <a:chExt cx="326447" cy="27170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7B326457-F9D0-453A-B929-49B8745451BC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431867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5D5DDD00-1ADF-4E51-8E41-5BCE80C18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561114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74E17C9E-27E2-4048-8539-BCEBD83A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693" y="703568"/>
              <a:ext cx="326447" cy="0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2B2C8336-A933-40A1-A5A6-20C1AF125E5E}"/>
              </a:ext>
            </a:extLst>
          </p:cNvPr>
          <p:cNvGrpSpPr/>
          <p:nvPr/>
        </p:nvGrpSpPr>
        <p:grpSpPr>
          <a:xfrm>
            <a:off x="178160" y="332900"/>
            <a:ext cx="301732" cy="284026"/>
            <a:chOff x="720605" y="1476127"/>
            <a:chExt cx="301732" cy="28402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D71A3DC-12EA-4A5C-9486-B25A24AF7F7B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301732" cy="0"/>
            </a:xfrm>
            <a:prstGeom prst="line">
              <a:avLst/>
            </a:prstGeom>
            <a:ln w="412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C1DC7D3E-4FC0-4611-BDCD-B44FBC1A8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5" y="1476127"/>
              <a:ext cx="143456" cy="144995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2BB71262-0C36-4FAB-A763-CF6B1A9C5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0605" y="1621122"/>
              <a:ext cx="143456" cy="139031"/>
            </a:xfrm>
            <a:prstGeom prst="line">
              <a:avLst/>
            </a:prstGeom>
            <a:ln w="41275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70CCE115-56C3-45AA-9AF6-C49A0E2E6EC1}"/>
              </a:ext>
            </a:extLst>
          </p:cNvPr>
          <p:cNvGrpSpPr/>
          <p:nvPr/>
        </p:nvGrpSpPr>
        <p:grpSpPr>
          <a:xfrm>
            <a:off x="-5569" y="6248357"/>
            <a:ext cx="12203136" cy="609643"/>
            <a:chOff x="-5569" y="6248357"/>
            <a:chExt cx="12203136" cy="60964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BEE8C916-D022-423A-83D0-D354518D2177}"/>
                </a:ext>
              </a:extLst>
            </p:cNvPr>
            <p:cNvSpPr/>
            <p:nvPr/>
          </p:nvSpPr>
          <p:spPr>
            <a:xfrm>
              <a:off x="-5569" y="6248357"/>
              <a:ext cx="12203136" cy="609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 descr="철물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591005B4-4A45-4AE5-8D18-9599A030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3807" y="6413707"/>
              <a:ext cx="269979" cy="269979"/>
            </a:xfrm>
            <a:prstGeom prst="rect">
              <a:avLst/>
            </a:prstGeom>
          </p:spPr>
        </p:pic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A0E0BB41-AD6B-4A23-BB05-027EEE41D1CF}"/>
                </a:ext>
              </a:extLst>
            </p:cNvPr>
            <p:cNvGrpSpPr/>
            <p:nvPr/>
          </p:nvGrpSpPr>
          <p:grpSpPr>
            <a:xfrm>
              <a:off x="11802476" y="6456621"/>
              <a:ext cx="184151" cy="184150"/>
              <a:chOff x="11409225" y="5810250"/>
              <a:chExt cx="184151" cy="184150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4FE1150-1804-46DF-AC17-C6386B920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3331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ADB8986E-0C55-43AF-A0F0-034809F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15868" y="5810250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216F94A-B4C5-44A5-8913-FA1438E005D8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2" y="5777352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B59E0610-EB39-4CC0-A874-CEF04CEC0CF4}"/>
                  </a:ext>
                </a:extLst>
              </p:cNvPr>
              <p:cNvCxnSpPr>
                <a:cxnSpLocks/>
              </p:cNvCxnSpPr>
              <p:nvPr/>
            </p:nvCxnSpPr>
            <p:spPr>
              <a:xfrm rot="4860000" flipH="1">
                <a:off x="11487113" y="5852595"/>
                <a:ext cx="28376" cy="184150"/>
              </a:xfrm>
              <a:prstGeom prst="line">
                <a:avLst/>
              </a:prstGeom>
              <a:ln w="19050" cap="rnd">
                <a:solidFill>
                  <a:srgbClr val="C2C2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F49A2249-8F80-441F-81B4-DD45EB87AF84}"/>
                </a:ext>
              </a:extLst>
            </p:cNvPr>
            <p:cNvGrpSpPr/>
            <p:nvPr/>
          </p:nvGrpSpPr>
          <p:grpSpPr>
            <a:xfrm>
              <a:off x="157733" y="6425312"/>
              <a:ext cx="237808" cy="237808"/>
              <a:chOff x="709707" y="7048817"/>
              <a:chExt cx="237808" cy="237808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C78567F5-9604-4B8D-8861-7AAFBD148438}"/>
                  </a:ext>
                </a:extLst>
              </p:cNvPr>
              <p:cNvSpPr/>
              <p:nvPr/>
            </p:nvSpPr>
            <p:spPr>
              <a:xfrm>
                <a:off x="709707" y="7048817"/>
                <a:ext cx="237808" cy="237808"/>
              </a:xfrm>
              <a:prstGeom prst="roundRect">
                <a:avLst/>
              </a:prstGeom>
              <a:noFill/>
              <a:ln w="22225">
                <a:solidFill>
                  <a:srgbClr val="C2C2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A1738E96-6613-4A71-A424-5C79C82FDC21}"/>
                  </a:ext>
                </a:extLst>
              </p:cNvPr>
              <p:cNvGrpSpPr/>
              <p:nvPr/>
            </p:nvGrpSpPr>
            <p:grpSpPr>
              <a:xfrm>
                <a:off x="764644" y="7103754"/>
                <a:ext cx="127934" cy="127934"/>
                <a:chOff x="1591329" y="5955835"/>
                <a:chExt cx="127934" cy="127934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xmlns="" id="{434BD873-256F-41D5-BBEC-134112AF2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329" y="6013363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xmlns="" id="{8B349D93-AB4E-4260-B477-F4E3F9FA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91329" y="6019802"/>
                  <a:ext cx="127934" cy="0"/>
                </a:xfrm>
                <a:prstGeom prst="line">
                  <a:avLst/>
                </a:prstGeom>
                <a:noFill/>
                <a:ln w="22225" cap="rnd">
                  <a:solidFill>
                    <a:srgbClr val="C2C2C2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CE346C-F4BC-4335-B504-181E8DAA3DCD}"/>
              </a:ext>
            </a:extLst>
          </p:cNvPr>
          <p:cNvSpPr txBox="1"/>
          <p:nvPr/>
        </p:nvSpPr>
        <p:spPr>
          <a:xfrm>
            <a:off x="617530" y="303758"/>
            <a:ext cx="29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 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UseCase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25" y="1296966"/>
            <a:ext cx="9077668" cy="47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1014</Words>
  <Application>Microsoft Office PowerPoint</Application>
  <PresentationFormat>와이드스크린</PresentationFormat>
  <Paragraphs>285</Paragraphs>
  <Slides>27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Noto Sans CJK KR Regular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HG</dc:creator>
  <cp:lastModifiedBy>Noh HG</cp:lastModifiedBy>
  <cp:revision>52</cp:revision>
  <dcterms:created xsi:type="dcterms:W3CDTF">2018-11-07T16:27:58Z</dcterms:created>
  <dcterms:modified xsi:type="dcterms:W3CDTF">2018-11-19T02:10:36Z</dcterms:modified>
</cp:coreProperties>
</file>