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8" r:id="rId3"/>
    <p:sldId id="279" r:id="rId4"/>
    <p:sldId id="311" r:id="rId5"/>
    <p:sldId id="349" r:id="rId6"/>
    <p:sldId id="347" r:id="rId7"/>
    <p:sldId id="312" r:id="rId8"/>
    <p:sldId id="343" r:id="rId9"/>
    <p:sldId id="342" r:id="rId10"/>
    <p:sldId id="354" r:id="rId11"/>
    <p:sldId id="350" r:id="rId12"/>
    <p:sldId id="351" r:id="rId13"/>
    <p:sldId id="352" r:id="rId14"/>
    <p:sldId id="353" r:id="rId15"/>
    <p:sldId id="355" r:id="rId16"/>
    <p:sldId id="302" r:id="rId17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고딕" panose="020B0600000101010101" charset="-127"/>
      <p:regular r:id="rId21"/>
      <p:bold r:id="rId22"/>
    </p:embeddedFont>
    <p:embeddedFont>
      <p:font typeface="함초롬돋움" panose="020B0604000101010101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CECECE"/>
    <a:srgbClr val="272123"/>
    <a:srgbClr val="38A9B7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8113" autoAdjust="0"/>
  </p:normalViewPr>
  <p:slideViewPr>
    <p:cSldViewPr>
      <p:cViewPr varScale="1">
        <p:scale>
          <a:sx n="31" d="100"/>
          <a:sy n="31" d="100"/>
        </p:scale>
        <p:origin x="-12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27687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lphaUcPeriod"/>
            </a:pPr>
            <a:r>
              <a:rPr lang="en-US" altLang="ko-KR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S. A</a:t>
            </a:r>
          </a:p>
          <a:p>
            <a:pPr algn="ctr"/>
            <a:r>
              <a:rPr lang="en-US" altLang="ko-KR" sz="3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3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Automatical</a:t>
            </a:r>
            <a:r>
              <a:rPr lang="en-US" altLang="ko-KR" sz="3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Schedule </a:t>
            </a:r>
            <a:r>
              <a:rPr lang="en-US" altLang="ko-KR" sz="3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Assicitant</a:t>
            </a:r>
            <a:r>
              <a:rPr lang="en-US" altLang="ko-KR" sz="3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4941168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201502020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김기환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201502049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노효근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201502093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이익수</a:t>
            </a:r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201502117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정유택</a:t>
            </a:r>
            <a:endParaRPr lang="en-US" altLang="ko-KR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0" y="836712"/>
            <a:ext cx="3532013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412776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88" y="836711"/>
            <a:ext cx="3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분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석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진행 및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5979" y="2789346"/>
            <a:ext cx="893226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/>
              <a:t>1. </a:t>
            </a:r>
            <a:r>
              <a:rPr lang="en-US" altLang="ko-KR" sz="2200" b="1" dirty="0" err="1" smtClean="0"/>
              <a:t>Upacasting</a:t>
            </a:r>
            <a:r>
              <a:rPr lang="en-US" altLang="ko-KR" sz="2200" b="1" dirty="0" smtClean="0"/>
              <a:t> </a:t>
            </a:r>
            <a:r>
              <a:rPr lang="en-US" altLang="ko-KR" sz="2200" b="1" dirty="0"/>
              <a:t>: </a:t>
            </a:r>
          </a:p>
          <a:p>
            <a:r>
              <a:rPr lang="ko-KR" altLang="en-US" sz="2200" b="1" dirty="0"/>
              <a:t>객체 선언 시 부모클래스로 선언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TreeNode</a:t>
            </a:r>
            <a:r>
              <a:rPr lang="en-US" altLang="ko-KR" sz="2200" b="1" dirty="0"/>
              <a:t>)</a:t>
            </a:r>
          </a:p>
          <a:p>
            <a:r>
              <a:rPr lang="ko-KR" altLang="en-US" sz="2200" b="1" dirty="0"/>
              <a:t>메모리 할당 시 자식클래스로 선언 </a:t>
            </a:r>
            <a:r>
              <a:rPr lang="en-US" altLang="ko-KR" sz="2200" b="1" dirty="0"/>
              <a:t>(new) </a:t>
            </a:r>
          </a:p>
          <a:p>
            <a:endParaRPr lang="en-US" altLang="ko-KR" sz="2200" b="1" dirty="0"/>
          </a:p>
          <a:p>
            <a:r>
              <a:rPr lang="en-US" altLang="ko-KR" sz="2200" b="1" dirty="0" smtClean="0"/>
              <a:t>2. Subtyping </a:t>
            </a:r>
            <a:r>
              <a:rPr lang="en-US" altLang="ko-KR" sz="2200" b="1" dirty="0"/>
              <a:t>:</a:t>
            </a:r>
          </a:p>
          <a:p>
            <a:r>
              <a:rPr lang="ko-KR" altLang="en-US" sz="2200" b="1" dirty="0"/>
              <a:t>각각의 객체들을 다른 </a:t>
            </a:r>
            <a:r>
              <a:rPr lang="ko-KR" altLang="en-US" sz="2200" b="1" dirty="0" err="1"/>
              <a:t>자료형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Linkedlist</a:t>
            </a:r>
            <a:r>
              <a:rPr lang="en-US" altLang="ko-KR" sz="2200" b="1" dirty="0"/>
              <a:t>)</a:t>
            </a:r>
            <a:r>
              <a:rPr lang="ko-KR" altLang="en-US" sz="2200" b="1" dirty="0"/>
              <a:t>에 저장</a:t>
            </a:r>
            <a:r>
              <a:rPr lang="en-US" altLang="ko-KR" sz="2200" b="1" dirty="0"/>
              <a:t>. </a:t>
            </a:r>
          </a:p>
          <a:p>
            <a:r>
              <a:rPr lang="ko-KR" altLang="en-US" sz="2200" b="1" dirty="0"/>
              <a:t>이때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객체들을 </a:t>
            </a:r>
            <a:r>
              <a:rPr lang="en-US" altLang="ko-KR" sz="2200" b="1" dirty="0"/>
              <a:t>Subtyping</a:t>
            </a:r>
            <a:r>
              <a:rPr lang="ko-KR" altLang="en-US" sz="2200" b="1" dirty="0"/>
              <a:t>을 통해 넣어주게 된다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  <a:p>
            <a:r>
              <a:rPr lang="en-US" altLang="ko-KR" sz="2200" b="1" dirty="0"/>
              <a:t>Ex ) 1. </a:t>
            </a:r>
            <a:r>
              <a:rPr lang="en-US" altLang="ko-KR" sz="2200" b="1" dirty="0" err="1" smtClean="0"/>
              <a:t>Urniv</a:t>
            </a:r>
            <a:r>
              <a:rPr lang="ko-KR" altLang="en-US" sz="2200" b="1" dirty="0" smtClean="0"/>
              <a:t>에서 </a:t>
            </a:r>
            <a:r>
              <a:rPr lang="en-US" altLang="ko-KR" sz="2200" b="1" dirty="0"/>
              <a:t>Data Parsing </a:t>
            </a:r>
            <a:r>
              <a:rPr lang="ko-KR" altLang="en-US" sz="2200" b="1" dirty="0"/>
              <a:t>후</a:t>
            </a:r>
            <a:r>
              <a:rPr lang="en-US" altLang="ko-KR" sz="2200" b="1" dirty="0"/>
              <a:t> Data </a:t>
            </a:r>
            <a:r>
              <a:rPr lang="ko-KR" altLang="en-US" sz="2200" b="1" dirty="0"/>
              <a:t>저장 시</a:t>
            </a:r>
            <a:endParaRPr lang="en-US" altLang="ko-KR" sz="2200" b="1" dirty="0"/>
          </a:p>
          <a:p>
            <a:r>
              <a:rPr lang="en-US" altLang="ko-KR" sz="2200" b="1" dirty="0"/>
              <a:t>      2. </a:t>
            </a:r>
            <a:r>
              <a:rPr lang="ko-KR" altLang="en-US" sz="2200" b="1" dirty="0"/>
              <a:t>전체 과목과 사용자가 선택한 과목 비교 후 </a:t>
            </a:r>
            <a:r>
              <a:rPr lang="ko-KR" altLang="en-US" sz="2200" b="1" dirty="0" smtClean="0"/>
              <a:t>저장 </a:t>
            </a:r>
            <a:r>
              <a:rPr lang="ko-KR" altLang="en-US" sz="2200" b="1" dirty="0"/>
              <a:t>시</a:t>
            </a:r>
            <a:endParaRPr lang="en-US" altLang="ko-KR" sz="2200" b="1" dirty="0"/>
          </a:p>
          <a:p>
            <a:endParaRPr lang="en-US" altLang="ko-KR" sz="2200" b="1" dirty="0"/>
          </a:p>
        </p:txBody>
      </p:sp>
      <p:sp>
        <p:nvSpPr>
          <p:cNvPr id="16" name="object 4"/>
          <p:cNvSpPr txBox="1">
            <a:spLocks noGrp="1"/>
          </p:cNvSpPr>
          <p:nvPr>
            <p:ph type="title"/>
          </p:nvPr>
        </p:nvSpPr>
        <p:spPr>
          <a:xfrm>
            <a:off x="690736" y="1266613"/>
            <a:ext cx="5105400" cy="14914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9600" spc="-150" dirty="0" smtClean="0">
                <a:solidFill>
                  <a:srgbClr val="252525"/>
                </a:solidFill>
                <a:latin typeface="Arial"/>
                <a:cs typeface="Arial"/>
              </a:rPr>
              <a:t>HOW ?</a:t>
            </a:r>
            <a:endParaRPr sz="9600" spc="-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0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0" y="836712"/>
            <a:ext cx="3532013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412776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88" y="836711"/>
            <a:ext cx="3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분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석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진행 및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2" y="1412776"/>
            <a:ext cx="4717309" cy="5000931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2915816" y="4293096"/>
            <a:ext cx="2846855" cy="136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226903" y="3550449"/>
            <a:ext cx="720080" cy="755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4464" y="1817168"/>
            <a:ext cx="31288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Urniv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강의 </a:t>
            </a:r>
            <a:r>
              <a:rPr lang="en-US" altLang="ko-KR" sz="2200" b="1" dirty="0" smtClean="0"/>
              <a:t>Data </a:t>
            </a:r>
          </a:p>
          <a:p>
            <a:endParaRPr lang="en-US" altLang="ko-KR" sz="2200" b="1" dirty="0"/>
          </a:p>
          <a:p>
            <a:r>
              <a:rPr lang="en-US" altLang="ko-KR" sz="2200" b="1" dirty="0" smtClean="0"/>
              <a:t>J-SOUP </a:t>
            </a:r>
            <a:r>
              <a:rPr lang="ko-KR" altLang="en-US" sz="2200" b="1" dirty="0" smtClean="0"/>
              <a:t>라이브러리를</a:t>
            </a:r>
            <a:endParaRPr lang="en-US" altLang="ko-KR" sz="2200" b="1" dirty="0" smtClean="0"/>
          </a:p>
          <a:p>
            <a:endParaRPr lang="en-US" altLang="ko-KR" sz="2200" b="1" dirty="0"/>
          </a:p>
          <a:p>
            <a:r>
              <a:rPr lang="ko-KR" altLang="en-US" sz="2200" b="1" dirty="0" smtClean="0"/>
              <a:t>통해 가져와</a:t>
            </a:r>
            <a:endParaRPr lang="en-US" altLang="ko-KR" sz="2200" b="1" dirty="0" smtClean="0"/>
          </a:p>
          <a:p>
            <a:endParaRPr lang="en-US" altLang="ko-KR" sz="2200" b="1" dirty="0"/>
          </a:p>
          <a:p>
            <a:r>
              <a:rPr lang="ko-KR" altLang="en-US" sz="2200" b="1" dirty="0" smtClean="0"/>
              <a:t>원하는 형태로</a:t>
            </a:r>
            <a:endParaRPr lang="en-US" altLang="ko-KR" sz="2200" b="1" dirty="0" smtClean="0"/>
          </a:p>
          <a:p>
            <a:endParaRPr lang="en-US" altLang="ko-KR" sz="2200" b="1" dirty="0"/>
          </a:p>
          <a:p>
            <a:r>
              <a:rPr lang="ko-KR" altLang="en-US" sz="2200" b="1" dirty="0" smtClean="0"/>
              <a:t>자료 저장</a:t>
            </a:r>
            <a:endParaRPr lang="en-US" altLang="ko-KR" sz="2200" b="1" dirty="0" smtClean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737514"/>
            <a:ext cx="2955947" cy="184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0" y="836712"/>
            <a:ext cx="3532013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412776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88" y="836711"/>
            <a:ext cx="3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분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석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진행 및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2" y="1412776"/>
            <a:ext cx="4717309" cy="500093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899588" y="1310354"/>
            <a:ext cx="1656188" cy="24786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31603" y="1662627"/>
            <a:ext cx="1048847" cy="10478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574179" y="2311149"/>
            <a:ext cx="1014045" cy="9018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08445" y="3408089"/>
            <a:ext cx="3235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사용자가 시간표작성에</a:t>
            </a:r>
            <a:endParaRPr lang="en-US" altLang="ko-KR" sz="2200" b="1" dirty="0" smtClean="0"/>
          </a:p>
          <a:p>
            <a:endParaRPr lang="en-US" altLang="ko-KR" sz="2200" b="1" dirty="0"/>
          </a:p>
          <a:p>
            <a:r>
              <a:rPr lang="ko-KR" altLang="en-US" sz="2200" b="1" dirty="0" smtClean="0"/>
              <a:t>필요한 값을 입력 및 </a:t>
            </a:r>
            <a:endParaRPr lang="en-US" altLang="ko-KR" sz="2200" b="1" dirty="0" smtClean="0"/>
          </a:p>
          <a:p>
            <a:endParaRPr lang="en-US" altLang="ko-KR" sz="2200" b="1" dirty="0" smtClean="0"/>
          </a:p>
          <a:p>
            <a:r>
              <a:rPr lang="ko-KR" altLang="en-US" sz="2200" b="1" dirty="0" smtClean="0"/>
              <a:t>내용 저장 기능</a:t>
            </a:r>
            <a:endParaRPr lang="en-US" altLang="ko-KR" sz="2200" b="1" dirty="0" smtClean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8681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0" y="836712"/>
            <a:ext cx="3532013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412776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88" y="836711"/>
            <a:ext cx="3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분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석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진행 및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2776"/>
            <a:ext cx="4717309" cy="500093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331638" y="4079037"/>
            <a:ext cx="1656188" cy="24786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55781" y="2852936"/>
            <a:ext cx="3061121" cy="13265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48572" y="3806462"/>
            <a:ext cx="472384" cy="2725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224312" y="4425828"/>
            <a:ext cx="289765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err="1" smtClean="0"/>
              <a:t>Pasing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한 </a:t>
            </a:r>
            <a:r>
              <a:rPr lang="en-US" altLang="ko-KR" sz="2200" b="1" dirty="0" smtClean="0"/>
              <a:t>Data</a:t>
            </a:r>
            <a:r>
              <a:rPr lang="ko-KR" altLang="en-US" sz="2200" b="1" dirty="0" smtClean="0"/>
              <a:t>와</a:t>
            </a:r>
            <a:endParaRPr lang="en-US" altLang="ko-KR" sz="2200" b="1" dirty="0" smtClean="0"/>
          </a:p>
          <a:p>
            <a:endParaRPr lang="en-US" altLang="ko-KR" sz="2200" b="1" dirty="0"/>
          </a:p>
          <a:p>
            <a:r>
              <a:rPr lang="ko-KR" altLang="en-US" sz="2200" b="1" dirty="0" smtClean="0"/>
              <a:t>사용자 입력 </a:t>
            </a:r>
            <a:r>
              <a:rPr lang="en-US" altLang="ko-KR" sz="2200" b="1" dirty="0" smtClean="0"/>
              <a:t>Data</a:t>
            </a:r>
            <a:r>
              <a:rPr lang="ko-KR" altLang="en-US" sz="2200" b="1" dirty="0" smtClean="0"/>
              <a:t>값</a:t>
            </a:r>
            <a:endParaRPr lang="en-US" altLang="ko-KR" sz="2200" b="1" dirty="0" smtClean="0"/>
          </a:p>
          <a:p>
            <a:endParaRPr lang="en-US" altLang="ko-KR" sz="2200" b="1" dirty="0"/>
          </a:p>
          <a:p>
            <a:r>
              <a:rPr lang="ko-KR" altLang="en-US" sz="2200" b="1" dirty="0" smtClean="0"/>
              <a:t>비교 및 시간표 생성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5850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0" y="836712"/>
            <a:ext cx="3532013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412776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88" y="836711"/>
            <a:ext cx="3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분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석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진행 및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2" y="1412776"/>
            <a:ext cx="4717309" cy="5000931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96646" y="1510045"/>
            <a:ext cx="1584171" cy="13265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57491" y="1755687"/>
            <a:ext cx="1766973" cy="10809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40594" y="2926076"/>
            <a:ext cx="289765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dirty="0" smtClean="0"/>
              <a:t>전체 </a:t>
            </a:r>
            <a:r>
              <a:rPr lang="en-US" altLang="ko-KR" sz="2200" b="1" dirty="0" smtClean="0"/>
              <a:t>Data </a:t>
            </a:r>
            <a:r>
              <a:rPr lang="ko-KR" altLang="en-US" sz="2200" b="1" dirty="0" smtClean="0"/>
              <a:t>합성 및 </a:t>
            </a:r>
            <a:endParaRPr lang="en-US" altLang="ko-KR" sz="2200" b="1" dirty="0" smtClean="0"/>
          </a:p>
          <a:p>
            <a:r>
              <a:rPr lang="ko-KR" altLang="en-US" sz="2200" b="1" dirty="0" smtClean="0"/>
              <a:t>가시화</a:t>
            </a:r>
            <a:r>
              <a:rPr lang="en-US" altLang="ko-KR" sz="2200" b="1" dirty="0" smtClean="0"/>
              <a:t>(GUI) </a:t>
            </a:r>
            <a:r>
              <a:rPr lang="ko-KR" altLang="en-US" sz="2200" b="1" dirty="0" smtClean="0"/>
              <a:t>구현</a:t>
            </a:r>
            <a:endParaRPr lang="en-US" altLang="ko-KR" sz="2200" b="1" dirty="0" smtClean="0"/>
          </a:p>
          <a:p>
            <a:endParaRPr lang="en-US" altLang="ko-KR" sz="2200" b="1" dirty="0"/>
          </a:p>
          <a:p>
            <a:r>
              <a:rPr lang="ko-KR" altLang="en-US" sz="2200" b="1" dirty="0" smtClean="0"/>
              <a:t>프로그램의 전체</a:t>
            </a:r>
            <a:endParaRPr lang="en-US" altLang="ko-KR" sz="2200" b="1" dirty="0" smtClean="0"/>
          </a:p>
          <a:p>
            <a:r>
              <a:rPr lang="en-US" altLang="ko-KR" sz="2200" b="1" dirty="0" smtClean="0"/>
              <a:t>Data</a:t>
            </a:r>
            <a:r>
              <a:rPr lang="ko-KR" altLang="en-US" sz="2200" b="1" dirty="0" smtClean="0"/>
              <a:t>들의 이동 경로 </a:t>
            </a:r>
            <a:endParaRPr lang="en-US" altLang="ko-KR" sz="2200" b="1" dirty="0"/>
          </a:p>
        </p:txBody>
      </p:sp>
      <p:pic>
        <p:nvPicPr>
          <p:cNvPr id="1026" name="Picture 2" descr="java GUI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64" y="4711180"/>
            <a:ext cx="1920715" cy="19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306896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시연 및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2439713"/>
            <a:ext cx="534466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계획 및 설계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진행 및 분석</a:t>
            </a: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프로그램 시연 및 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996952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계획 및 설계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계획 및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" y="83671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3608" y="83671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계획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object 4"/>
          <p:cNvSpPr txBox="1">
            <a:spLocks noGrp="1"/>
          </p:cNvSpPr>
          <p:nvPr>
            <p:ph type="title"/>
          </p:nvPr>
        </p:nvSpPr>
        <p:spPr>
          <a:xfrm>
            <a:off x="659930" y="1266613"/>
            <a:ext cx="5105400" cy="14914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50" dirty="0" smtClean="0">
                <a:solidFill>
                  <a:srgbClr val="252525"/>
                </a:solidFill>
                <a:latin typeface="Arial"/>
                <a:cs typeface="Arial"/>
              </a:rPr>
              <a:t>W</a:t>
            </a:r>
            <a:r>
              <a:rPr lang="en-US" sz="9600" spc="-150" dirty="0" smtClean="0">
                <a:solidFill>
                  <a:srgbClr val="252525"/>
                </a:solidFill>
                <a:latin typeface="Arial"/>
                <a:cs typeface="Arial"/>
              </a:rPr>
              <a:t>HY</a:t>
            </a:r>
            <a:r>
              <a:rPr sz="9600" spc="-150" dirty="0" smtClean="0">
                <a:solidFill>
                  <a:srgbClr val="252525"/>
                </a:solidFill>
                <a:latin typeface="Arial"/>
                <a:cs typeface="Arial"/>
              </a:rPr>
              <a:t>?</a:t>
            </a:r>
            <a:endParaRPr sz="9600" spc="-150" dirty="0">
              <a:latin typeface="Arial"/>
              <a:cs typeface="Arial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34" y="1510045"/>
            <a:ext cx="3363097" cy="364335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4815" t="16667" r="9721" b="36668"/>
          <a:stretch/>
        </p:blipFill>
        <p:spPr>
          <a:xfrm>
            <a:off x="707207" y="2768591"/>
            <a:ext cx="4689928" cy="277432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" y="5644245"/>
            <a:ext cx="935470" cy="75065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47637" y="5749961"/>
            <a:ext cx="763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시간표 작성에 </a:t>
            </a:r>
            <a:r>
              <a:rPr lang="ko-KR" altLang="en-US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많은 시간 사용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</a:t>
            </a:r>
            <a:r>
              <a:rPr lang="ko-KR" altLang="en-US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한계점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계획 및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" y="83671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3608" y="83671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계획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_x377063416" descr="EMB00001dd87b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54" y="1701294"/>
            <a:ext cx="6705600" cy="42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2973030" y="1748280"/>
            <a:ext cx="990600" cy="5138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479254" y="2262126"/>
            <a:ext cx="762000" cy="1263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6254" y="3640040"/>
            <a:ext cx="2513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Lecture / Priority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Lunch time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Break time</a:t>
            </a:r>
          </a:p>
          <a:p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594054" y="4121780"/>
            <a:ext cx="2057400" cy="183940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32966" y="364004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002060"/>
                </a:solidFill>
              </a:rPr>
              <a:t>UrUniv</a:t>
            </a:r>
            <a:endParaRPr lang="en-US" altLang="ko-KR" sz="2400" dirty="0" smtClean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079454" y="4471165"/>
            <a:ext cx="1932432" cy="129240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10359" y="5783435"/>
            <a:ext cx="309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9999"/>
                </a:solidFill>
              </a:rPr>
              <a:t>Information Hiding</a:t>
            </a:r>
            <a:endParaRPr lang="ko-KR" altLang="en-US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5" grpId="0" animBg="1"/>
      <p:bldP spid="28" grpId="0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계획 및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" y="83671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3608" y="83671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계획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7665"/>
              </p:ext>
            </p:extLst>
          </p:nvPr>
        </p:nvGraphicFramePr>
        <p:xfrm>
          <a:off x="1031032" y="1578816"/>
          <a:ext cx="7861448" cy="4370464"/>
        </p:xfrm>
        <a:graphic>
          <a:graphicData uri="http://schemas.openxmlformats.org/drawingml/2006/table">
            <a:tbl>
              <a:tblPr/>
              <a:tblGrid>
                <a:gridCol w="1774771"/>
                <a:gridCol w="6086677"/>
              </a:tblGrid>
              <a:tr h="2197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유사 </a:t>
                      </a:r>
                      <a:r>
                        <a:rPr lang="ko-KR" altLang="en-US" sz="2000" b="1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프로그램</a:t>
                      </a:r>
                      <a:endParaRPr lang="en-US" altLang="ko-KR" sz="2000" b="1" kern="0" spc="0" dirty="0" smtClean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000" b="1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UrUniv</a:t>
                      </a:r>
                      <a:r>
                        <a:rPr lang="en-US" sz="2000" b="1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sz="2000" b="1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과목마다의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시간을 직접 비교 및 시간표를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작성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공강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설정 부재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우선순위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설정 부재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Automatical</a:t>
                      </a:r>
                      <a:r>
                        <a:rPr lang="en-US" sz="20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Schedule Assistant 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(ASA</a:t>
                      </a:r>
                      <a:r>
                        <a:rPr lang="en-US" sz="20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과목의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우선순위 입력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자동으로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시간표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작성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공강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설정 가능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교양 추천 기능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4.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 간 시간표 비교 기능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0" y="836712"/>
            <a:ext cx="3532013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412776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88" y="836711"/>
            <a:ext cx="3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설계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계획 및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6" y="1751330"/>
            <a:ext cx="7904114" cy="41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306896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진행 및 분석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8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 진행 및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" y="83671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3608" y="83671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진행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9022" y="1473908"/>
            <a:ext cx="8498016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1. </a:t>
            </a:r>
            <a:r>
              <a:rPr lang="en-US" altLang="ko-KR" sz="2200" b="1" dirty="0" err="1" smtClean="0"/>
              <a:t>UseCase</a:t>
            </a:r>
            <a:r>
              <a:rPr lang="ko-KR" altLang="en-US" sz="2200" b="1" dirty="0"/>
              <a:t>를 이용하여 사례를 통한 요구사항 </a:t>
            </a:r>
            <a:r>
              <a:rPr lang="ko-KR" altLang="en-US" sz="2200" b="1" dirty="0" smtClean="0"/>
              <a:t>분석 </a:t>
            </a:r>
            <a:endParaRPr lang="en-US" altLang="ko-KR" sz="2200" b="1" dirty="0" smtClean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2</a:t>
            </a:r>
            <a:r>
              <a:rPr lang="en-US" altLang="ko-KR" sz="2200" b="1" dirty="0"/>
              <a:t>. </a:t>
            </a:r>
            <a:r>
              <a:rPr lang="ko-KR" altLang="en-US" sz="2200" b="1" dirty="0"/>
              <a:t>객체지향관점에 따른 클래스 모델링 </a:t>
            </a:r>
            <a:r>
              <a:rPr lang="en-US" altLang="ko-KR" sz="2200" b="1" dirty="0"/>
              <a:t>(UML </a:t>
            </a:r>
            <a:r>
              <a:rPr lang="ko-KR" altLang="en-US" sz="2200" b="1" dirty="0"/>
              <a:t>작성</a:t>
            </a:r>
            <a:r>
              <a:rPr lang="en-US" altLang="ko-KR" sz="2200" b="1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3</a:t>
            </a:r>
            <a:r>
              <a:rPr lang="en-US" altLang="ko-KR" sz="2200" b="1" dirty="0"/>
              <a:t>. </a:t>
            </a:r>
            <a:r>
              <a:rPr lang="ko-KR" altLang="en-US" sz="2200" b="1" dirty="0"/>
              <a:t>개인별 </a:t>
            </a:r>
            <a:r>
              <a:rPr lang="ko-KR" altLang="en-US" sz="2200" b="1" dirty="0" smtClean="0"/>
              <a:t>역할 </a:t>
            </a:r>
            <a:r>
              <a:rPr lang="en-US" altLang="ko-KR" sz="2200" b="1" dirty="0" smtClean="0"/>
              <a:t>/ </a:t>
            </a:r>
            <a:r>
              <a:rPr lang="ko-KR" altLang="en-US" sz="2200" b="1" dirty="0" smtClean="0"/>
              <a:t>프로그램 </a:t>
            </a:r>
            <a:r>
              <a:rPr lang="ko-KR" altLang="en-US" sz="2200" b="1" dirty="0"/>
              <a:t>구현 코드 할당 </a:t>
            </a:r>
            <a:r>
              <a:rPr lang="ko-KR" altLang="en-US" sz="2200" b="1" dirty="0" smtClean="0"/>
              <a:t>및 작성 </a:t>
            </a:r>
            <a:endParaRPr lang="en-US" altLang="ko-KR" sz="2200" b="1" dirty="0" smtClean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4</a:t>
            </a:r>
            <a:r>
              <a:rPr lang="en-US" altLang="ko-KR" sz="2200" b="1" dirty="0"/>
              <a:t>. 1</a:t>
            </a:r>
            <a:r>
              <a:rPr lang="ko-KR" altLang="en-US" sz="2200" b="1" dirty="0"/>
              <a:t>차 코드 종합 및 종합 시 </a:t>
            </a:r>
            <a:r>
              <a:rPr lang="en-US" altLang="ko-KR" sz="2200" b="1" dirty="0"/>
              <a:t>error </a:t>
            </a:r>
            <a:r>
              <a:rPr lang="ko-KR" altLang="en-US" sz="2200" b="1" dirty="0"/>
              <a:t>수정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5</a:t>
            </a:r>
            <a:r>
              <a:rPr lang="en-US" altLang="ko-KR" sz="2200" b="1" dirty="0"/>
              <a:t>. </a:t>
            </a:r>
            <a:r>
              <a:rPr lang="ko-KR" altLang="en-US" sz="2200" b="1" dirty="0"/>
              <a:t>데모 프로그램 제작 </a:t>
            </a:r>
            <a:r>
              <a:rPr lang="en-US" altLang="ko-KR" sz="2200" b="1" dirty="0"/>
              <a:t>/ </a:t>
            </a:r>
            <a:r>
              <a:rPr lang="ko-KR" altLang="en-US" sz="2200" b="1" dirty="0"/>
              <a:t>전체적 프로그램 수정사항 논의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6. </a:t>
            </a:r>
            <a:r>
              <a:rPr lang="ko-KR" altLang="en-US" sz="2200" b="1" dirty="0" smtClean="0"/>
              <a:t>프로그램 버그 수정</a:t>
            </a:r>
            <a:endParaRPr lang="en-US" altLang="ko-KR" sz="2200" b="1" dirty="0" smtClean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 </a:t>
            </a:r>
            <a:r>
              <a:rPr lang="en-US" altLang="ko-KR" sz="2200" b="1" dirty="0" smtClean="0"/>
              <a:t> - `18. 11. 14 </a:t>
            </a:r>
            <a:r>
              <a:rPr lang="ko-KR" altLang="en-US" sz="2200" b="1" dirty="0" smtClean="0"/>
              <a:t>오타 및 </a:t>
            </a:r>
            <a:r>
              <a:rPr lang="en-US" altLang="ko-KR" sz="2200" b="1" dirty="0" smtClean="0"/>
              <a:t>Null point exception </a:t>
            </a:r>
            <a:r>
              <a:rPr lang="ko-KR" altLang="en-US" sz="2200" b="1" dirty="0" smtClean="0"/>
              <a:t>등 버그 수정</a:t>
            </a:r>
            <a:endParaRPr lang="en-US" altLang="ko-KR" sz="2200" b="1" dirty="0" smtClean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7. </a:t>
            </a:r>
            <a:r>
              <a:rPr lang="ko-KR" altLang="en-US" sz="2200" b="1" dirty="0" smtClean="0"/>
              <a:t>프로그램 기능 추가 및 가시화</a:t>
            </a:r>
            <a:endParaRPr lang="en-US" altLang="ko-KR" sz="2200" b="1" dirty="0" smtClean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 </a:t>
            </a:r>
            <a:r>
              <a:rPr lang="en-US" altLang="ko-KR" sz="2200" b="1" dirty="0" smtClean="0"/>
              <a:t> - `18. 11. 21 </a:t>
            </a:r>
            <a:r>
              <a:rPr lang="ko-KR" altLang="en-US" sz="2200" b="1" dirty="0" smtClean="0"/>
              <a:t>공강 설정 기능 추가 및 교양 추천 기능 추가</a:t>
            </a:r>
            <a:endParaRPr lang="en-US" altLang="ko-KR" sz="2200" b="1" dirty="0" smtClean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 </a:t>
            </a:r>
            <a:r>
              <a:rPr lang="en-US" altLang="ko-KR" sz="2200" b="1" dirty="0" smtClean="0"/>
              <a:t> - `18. 11. 27 </a:t>
            </a:r>
            <a:r>
              <a:rPr lang="ko-KR" altLang="en-US" sz="2200" b="1" dirty="0" smtClean="0"/>
              <a:t>완성 시간표 가시화 구현 </a:t>
            </a:r>
            <a:r>
              <a:rPr lang="en-US" altLang="ko-KR" sz="2200" b="1" dirty="0" smtClean="0"/>
              <a:t>(GUI)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6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438</Words>
  <Application>Microsoft Office PowerPoint</Application>
  <PresentationFormat>화면 슬라이드 쇼(4:3)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Yoon 윤고딕 520_TT</vt:lpstr>
      <vt:lpstr>Arial</vt:lpstr>
      <vt:lpstr>맑은 고딕</vt:lpstr>
      <vt:lpstr>나눔고딕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WHY?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HOW 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Noh HG</cp:lastModifiedBy>
  <cp:revision>255</cp:revision>
  <dcterms:created xsi:type="dcterms:W3CDTF">2013-09-05T09:43:46Z</dcterms:created>
  <dcterms:modified xsi:type="dcterms:W3CDTF">2018-12-01T09:57:40Z</dcterms:modified>
</cp:coreProperties>
</file>