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614400" cy="18000663"/>
  <p:notesSz cx="13614400" cy="201041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>
      <p:cViewPr>
        <p:scale>
          <a:sx n="66" d="100"/>
          <a:sy n="66" d="100"/>
        </p:scale>
        <p:origin x="402" y="-738"/>
      </p:cViewPr>
      <p:guideLst>
        <p:guide orient="horz" pos="257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1556" y="5580207"/>
            <a:ext cx="115776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3112" y="10080373"/>
            <a:ext cx="9534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037" y="720027"/>
            <a:ext cx="12258675" cy="288010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037" y="720027"/>
            <a:ext cx="12258675" cy="288010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1037" y="4140154"/>
            <a:ext cx="592502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14686" y="4140154"/>
            <a:ext cx="592502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037" y="720027"/>
            <a:ext cx="12258675" cy="288010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275818" y="674386"/>
            <a:ext cx="656590" cy="657826"/>
          </a:xfrm>
          <a:custGeom>
            <a:avLst/>
            <a:gdLst/>
            <a:ahLst/>
            <a:cxnLst/>
            <a:rect l="l" t="t" r="r" b="b"/>
            <a:pathLst>
              <a:path w="656590" h="734694">
                <a:moveTo>
                  <a:pt x="656208" y="0"/>
                </a:moveTo>
                <a:lnTo>
                  <a:pt x="328104" y="0"/>
                </a:lnTo>
                <a:lnTo>
                  <a:pt x="0" y="367078"/>
                </a:lnTo>
                <a:lnTo>
                  <a:pt x="328104" y="734156"/>
                </a:lnTo>
                <a:lnTo>
                  <a:pt x="656208" y="734156"/>
                </a:lnTo>
                <a:lnTo>
                  <a:pt x="328104" y="367078"/>
                </a:lnTo>
                <a:lnTo>
                  <a:pt x="65620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2546821" y="674386"/>
            <a:ext cx="57150" cy="657826"/>
          </a:xfrm>
          <a:custGeom>
            <a:avLst/>
            <a:gdLst/>
            <a:ahLst/>
            <a:cxnLst/>
            <a:rect l="l" t="t" r="r" b="b"/>
            <a:pathLst>
              <a:path w="57150" h="734694">
                <a:moveTo>
                  <a:pt x="0" y="734156"/>
                </a:moveTo>
                <a:lnTo>
                  <a:pt x="57101" y="734156"/>
                </a:lnTo>
                <a:lnTo>
                  <a:pt x="57101" y="0"/>
                </a:lnTo>
                <a:lnTo>
                  <a:pt x="0" y="0"/>
                </a:lnTo>
                <a:lnTo>
                  <a:pt x="0" y="73415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641707" y="674386"/>
            <a:ext cx="656590" cy="657826"/>
          </a:xfrm>
          <a:custGeom>
            <a:avLst/>
            <a:gdLst/>
            <a:ahLst/>
            <a:cxnLst/>
            <a:rect l="l" t="t" r="r" b="b"/>
            <a:pathLst>
              <a:path w="656590" h="734694">
                <a:moveTo>
                  <a:pt x="328104" y="0"/>
                </a:moveTo>
                <a:lnTo>
                  <a:pt x="0" y="0"/>
                </a:lnTo>
                <a:lnTo>
                  <a:pt x="328104" y="367078"/>
                </a:lnTo>
                <a:lnTo>
                  <a:pt x="0" y="734156"/>
                </a:lnTo>
                <a:lnTo>
                  <a:pt x="328104" y="734156"/>
                </a:lnTo>
                <a:lnTo>
                  <a:pt x="656208" y="367078"/>
                </a:lnTo>
                <a:lnTo>
                  <a:pt x="32810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969811" y="674386"/>
            <a:ext cx="57150" cy="657826"/>
          </a:xfrm>
          <a:custGeom>
            <a:avLst/>
            <a:gdLst/>
            <a:ahLst/>
            <a:cxnLst/>
            <a:rect l="l" t="t" r="r" b="b"/>
            <a:pathLst>
              <a:path w="57150" h="734694">
                <a:moveTo>
                  <a:pt x="0" y="734156"/>
                </a:moveTo>
                <a:lnTo>
                  <a:pt x="57101" y="734156"/>
                </a:lnTo>
                <a:lnTo>
                  <a:pt x="57101" y="0"/>
                </a:lnTo>
                <a:lnTo>
                  <a:pt x="0" y="0"/>
                </a:lnTo>
                <a:lnTo>
                  <a:pt x="0" y="73415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1026961" y="296292"/>
            <a:ext cx="11520170" cy="1035919"/>
          </a:xfrm>
          <a:custGeom>
            <a:avLst/>
            <a:gdLst/>
            <a:ahLst/>
            <a:cxnLst/>
            <a:rect l="l" t="t" r="r" b="b"/>
            <a:pathLst>
              <a:path w="11520170" h="1156970">
                <a:moveTo>
                  <a:pt x="0" y="1156522"/>
                </a:moveTo>
                <a:lnTo>
                  <a:pt x="11519909" y="1156522"/>
                </a:lnTo>
                <a:lnTo>
                  <a:pt x="11519909" y="0"/>
                </a:lnTo>
                <a:lnTo>
                  <a:pt x="0" y="0"/>
                </a:lnTo>
                <a:lnTo>
                  <a:pt x="0" y="115652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037" y="4140154"/>
            <a:ext cx="122586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31055" y="16740619"/>
            <a:ext cx="4358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1037" y="16740619"/>
            <a:ext cx="31327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06940" y="16740619"/>
            <a:ext cx="31327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33">
        <a:defRPr>
          <a:latin typeface="+mn-lt"/>
          <a:ea typeface="+mn-ea"/>
          <a:cs typeface="+mn-cs"/>
        </a:defRPr>
      </a:lvl2pPr>
      <a:lvl3pPr marL="914466">
        <a:defRPr>
          <a:latin typeface="+mn-lt"/>
          <a:ea typeface="+mn-ea"/>
          <a:cs typeface="+mn-cs"/>
        </a:defRPr>
      </a:lvl3pPr>
      <a:lvl4pPr marL="1371700">
        <a:defRPr>
          <a:latin typeface="+mn-lt"/>
          <a:ea typeface="+mn-ea"/>
          <a:cs typeface="+mn-cs"/>
        </a:defRPr>
      </a:lvl4pPr>
      <a:lvl5pPr marL="1828933">
        <a:defRPr>
          <a:latin typeface="+mn-lt"/>
          <a:ea typeface="+mn-ea"/>
          <a:cs typeface="+mn-cs"/>
        </a:defRPr>
      </a:lvl5pPr>
      <a:lvl6pPr marL="2286165">
        <a:defRPr>
          <a:latin typeface="+mn-lt"/>
          <a:ea typeface="+mn-ea"/>
          <a:cs typeface="+mn-cs"/>
        </a:defRPr>
      </a:lvl6pPr>
      <a:lvl7pPr marL="2743398">
        <a:defRPr>
          <a:latin typeface="+mn-lt"/>
          <a:ea typeface="+mn-ea"/>
          <a:cs typeface="+mn-cs"/>
        </a:defRPr>
      </a:lvl7pPr>
      <a:lvl8pPr marL="3200631">
        <a:defRPr>
          <a:latin typeface="+mn-lt"/>
          <a:ea typeface="+mn-ea"/>
          <a:cs typeface="+mn-cs"/>
        </a:defRPr>
      </a:lvl8pPr>
      <a:lvl9pPr marL="365786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33">
        <a:defRPr>
          <a:latin typeface="+mn-lt"/>
          <a:ea typeface="+mn-ea"/>
          <a:cs typeface="+mn-cs"/>
        </a:defRPr>
      </a:lvl2pPr>
      <a:lvl3pPr marL="914466">
        <a:defRPr>
          <a:latin typeface="+mn-lt"/>
          <a:ea typeface="+mn-ea"/>
          <a:cs typeface="+mn-cs"/>
        </a:defRPr>
      </a:lvl3pPr>
      <a:lvl4pPr marL="1371700">
        <a:defRPr>
          <a:latin typeface="+mn-lt"/>
          <a:ea typeface="+mn-ea"/>
          <a:cs typeface="+mn-cs"/>
        </a:defRPr>
      </a:lvl4pPr>
      <a:lvl5pPr marL="1828933">
        <a:defRPr>
          <a:latin typeface="+mn-lt"/>
          <a:ea typeface="+mn-ea"/>
          <a:cs typeface="+mn-cs"/>
        </a:defRPr>
      </a:lvl5pPr>
      <a:lvl6pPr marL="2286165">
        <a:defRPr>
          <a:latin typeface="+mn-lt"/>
          <a:ea typeface="+mn-ea"/>
          <a:cs typeface="+mn-cs"/>
        </a:defRPr>
      </a:lvl6pPr>
      <a:lvl7pPr marL="2743398">
        <a:defRPr>
          <a:latin typeface="+mn-lt"/>
          <a:ea typeface="+mn-ea"/>
          <a:cs typeface="+mn-cs"/>
        </a:defRPr>
      </a:lvl7pPr>
      <a:lvl8pPr marL="3200631">
        <a:defRPr>
          <a:latin typeface="+mn-lt"/>
          <a:ea typeface="+mn-ea"/>
          <a:cs typeface="+mn-cs"/>
        </a:defRPr>
      </a:lvl8pPr>
      <a:lvl9pPr marL="365786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84753" y="1447265"/>
            <a:ext cx="12933515" cy="16239866"/>
          </a:xfrm>
          <a:custGeom>
            <a:avLst/>
            <a:gdLst/>
            <a:ahLst/>
            <a:cxnLst/>
            <a:rect l="l" t="t" r="r" b="b"/>
            <a:pathLst>
              <a:path w="12847955" h="17729835">
                <a:moveTo>
                  <a:pt x="0" y="17729421"/>
                </a:moveTo>
                <a:lnTo>
                  <a:pt x="12847735" y="17729421"/>
                </a:lnTo>
                <a:lnTo>
                  <a:pt x="12847735" y="0"/>
                </a:lnTo>
                <a:lnTo>
                  <a:pt x="0" y="0"/>
                </a:lnTo>
                <a:lnTo>
                  <a:pt x="0" y="17729421"/>
                </a:lnTo>
                <a:close/>
              </a:path>
            </a:pathLst>
          </a:custGeom>
          <a:ln w="15408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1321" y="1791548"/>
            <a:ext cx="6065400" cy="3248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sz="2200" b="1" dirty="0">
                <a:latin typeface="+mj-ea"/>
                <a:ea typeface="+mj-ea"/>
                <a:cs typeface="Noto Sans CJK JP Regular"/>
              </a:rPr>
              <a:t> 1. </a:t>
            </a:r>
            <a:r>
              <a:rPr lang="ko-KR" altLang="en-US" sz="2200" b="1" dirty="0">
                <a:latin typeface="+mj-ea"/>
                <a:ea typeface="+mj-ea"/>
                <a:cs typeface="Noto Sans CJK JP Regular"/>
              </a:rPr>
              <a:t>연구 개발 및 동기</a:t>
            </a:r>
            <a:endParaRPr lang="en-US" altLang="ko-KR" sz="2200" b="1" dirty="0">
              <a:latin typeface="+mj-ea"/>
              <a:ea typeface="+mj-ea"/>
              <a:cs typeface="Noto Sans CJK JP Regular"/>
            </a:endParaRP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b="1" dirty="0">
              <a:latin typeface="+mj-ea"/>
              <a:ea typeface="+mj-ea"/>
              <a:cs typeface="Noto Sans CJK JP Regular"/>
            </a:endParaRP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b="1" dirty="0">
                <a:latin typeface="+mj-ea"/>
                <a:ea typeface="+mj-ea"/>
                <a:cs typeface="Noto Sans CJK JP Regular"/>
              </a:rPr>
              <a:t> </a:t>
            </a:r>
            <a:r>
              <a:rPr lang="en-US" altLang="ko-KR" dirty="0">
                <a:latin typeface="+mj-ea"/>
                <a:ea typeface="+mj-ea"/>
                <a:cs typeface="Noto Sans CJK JP Regular"/>
              </a:rPr>
              <a:t>- </a:t>
            </a:r>
            <a:r>
              <a:rPr lang="ko-KR" altLang="en-US" dirty="0"/>
              <a:t>매 학기 수강신청이 시작될 때마다 학생들은 </a:t>
            </a: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dirty="0"/>
              <a:t>     </a:t>
            </a:r>
            <a:r>
              <a:rPr lang="ko-KR" altLang="en-US" dirty="0"/>
              <a:t>시간표를 작성하는 데에 있어서 많은 어려움을 겪음</a:t>
            </a: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dirty="0"/>
              <a:t>  - </a:t>
            </a:r>
            <a:r>
              <a:rPr lang="ko-KR" altLang="en-US" dirty="0"/>
              <a:t>매 번 자신이 원하는 교과목을 알아보고 선택에 </a:t>
            </a: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dirty="0"/>
              <a:t>     </a:t>
            </a:r>
            <a:r>
              <a:rPr lang="ko-KR" altLang="en-US" dirty="0"/>
              <a:t>있어서 많은 시간을 허비</a:t>
            </a: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dirty="0"/>
              <a:t>  - </a:t>
            </a:r>
            <a:r>
              <a:rPr lang="ko-KR" altLang="en-US" dirty="0"/>
              <a:t>현재 </a:t>
            </a:r>
            <a:r>
              <a:rPr lang="en-US" altLang="ko-KR" dirty="0" err="1"/>
              <a:t>Uruniv</a:t>
            </a:r>
            <a:r>
              <a:rPr lang="ko-KR" altLang="en-US" dirty="0"/>
              <a:t>를 통해서 하나하나 일일이 시간표를 </a:t>
            </a: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dirty="0"/>
              <a:t>    </a:t>
            </a:r>
            <a:r>
              <a:rPr lang="ko-KR" altLang="en-US" dirty="0"/>
              <a:t>설정하는 불편함을 타개하기 위해서 아이디어를 </a:t>
            </a: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dirty="0"/>
              <a:t>    </a:t>
            </a:r>
            <a:r>
              <a:rPr lang="ko-KR" altLang="en-US" dirty="0"/>
              <a:t>도출하게 됨</a:t>
            </a:r>
          </a:p>
        </p:txBody>
      </p:sp>
      <p:sp>
        <p:nvSpPr>
          <p:cNvPr id="83" name="object 5"/>
          <p:cNvSpPr txBox="1"/>
          <p:nvPr/>
        </p:nvSpPr>
        <p:spPr>
          <a:xfrm>
            <a:off x="794577" y="5591482"/>
            <a:ext cx="606540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sz="2200" b="1" dirty="0">
                <a:latin typeface="+mj-ea"/>
                <a:ea typeface="+mj-ea"/>
                <a:cs typeface="Noto Sans CJK JP Regular"/>
              </a:rPr>
              <a:t> 2. </a:t>
            </a:r>
            <a:r>
              <a:rPr lang="ko-KR" altLang="en-US" sz="2200" b="1" dirty="0">
                <a:latin typeface="+mj-ea"/>
                <a:ea typeface="+mj-ea"/>
                <a:cs typeface="Noto Sans CJK JP Regular"/>
              </a:rPr>
              <a:t>프로그램 </a:t>
            </a:r>
            <a:r>
              <a:rPr lang="ko-KR" altLang="en-US" sz="2200" b="1" dirty="0" smtClean="0">
                <a:latin typeface="+mj-ea"/>
                <a:ea typeface="+mj-ea"/>
                <a:cs typeface="Noto Sans CJK JP Regular"/>
              </a:rPr>
              <a:t>구현 방법</a:t>
            </a:r>
            <a:endParaRPr lang="en-US" altLang="ko-KR" b="1" dirty="0">
              <a:latin typeface="+mj-ea"/>
              <a:ea typeface="+mj-ea"/>
              <a:cs typeface="Noto Sans CJK JP Regular"/>
            </a:endParaRPr>
          </a:p>
        </p:txBody>
      </p:sp>
      <p:sp>
        <p:nvSpPr>
          <p:cNvPr id="84" name="object 5"/>
          <p:cNvSpPr txBox="1"/>
          <p:nvPr/>
        </p:nvSpPr>
        <p:spPr>
          <a:xfrm>
            <a:off x="7261335" y="5587578"/>
            <a:ext cx="606540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sz="2200" b="1" dirty="0">
                <a:latin typeface="+mj-ea"/>
                <a:ea typeface="+mj-ea"/>
                <a:cs typeface="Noto Sans CJK JP Regular"/>
              </a:rPr>
              <a:t> 3. </a:t>
            </a:r>
            <a:r>
              <a:rPr lang="ko-KR" altLang="en-US" sz="2200" b="1" dirty="0">
                <a:latin typeface="+mj-ea"/>
                <a:ea typeface="+mj-ea"/>
                <a:cs typeface="Noto Sans CJK JP Regular"/>
              </a:rPr>
              <a:t>프로그램 기능 및 내용</a:t>
            </a:r>
            <a:endParaRPr lang="en-US" altLang="ko-KR" b="1" dirty="0">
              <a:latin typeface="+mj-ea"/>
              <a:ea typeface="+mj-ea"/>
              <a:cs typeface="Noto Sans CJK JP Regular"/>
            </a:endParaRPr>
          </a:p>
        </p:txBody>
      </p:sp>
      <p:sp>
        <p:nvSpPr>
          <p:cNvPr id="86" name="object 5"/>
          <p:cNvSpPr txBox="1"/>
          <p:nvPr/>
        </p:nvSpPr>
        <p:spPr>
          <a:xfrm>
            <a:off x="862781" y="13633740"/>
            <a:ext cx="6065400" cy="19838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sz="2200" b="1" dirty="0">
                <a:latin typeface="+mj-ea"/>
                <a:ea typeface="+mj-ea"/>
                <a:cs typeface="Noto Sans CJK JP Regular"/>
              </a:rPr>
              <a:t> 4. </a:t>
            </a:r>
            <a:r>
              <a:rPr lang="ko-KR" altLang="en-US" sz="2200" b="1" dirty="0">
                <a:latin typeface="+mj-ea"/>
                <a:ea typeface="+mj-ea"/>
                <a:cs typeface="Noto Sans CJK JP Regular"/>
              </a:rPr>
              <a:t>프로그램의 차별성</a:t>
            </a:r>
            <a:endParaRPr lang="en-US" altLang="ko-KR" dirty="0">
              <a:latin typeface="+mj-ea"/>
              <a:cs typeface="Noto Sans CJK JP Regular"/>
            </a:endParaRP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dirty="0">
              <a:latin typeface="+mj-ea"/>
            </a:endParaRP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유사 프로그램과의 차별성 비교  </a:t>
            </a: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sz="2200" b="1" dirty="0">
              <a:latin typeface="+mj-ea"/>
              <a:ea typeface="+mj-ea"/>
              <a:cs typeface="Noto Sans CJK JP Regular"/>
            </a:endParaRP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sz="2200" b="1" dirty="0">
              <a:latin typeface="+mj-ea"/>
              <a:ea typeface="+mj-ea"/>
              <a:cs typeface="Noto Sans CJK JP Regular"/>
            </a:endParaRP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sz="2200" b="1" dirty="0">
              <a:latin typeface="+mj-ea"/>
              <a:ea typeface="+mj-ea"/>
              <a:cs typeface="Noto Sans CJK JP Regular"/>
            </a:endParaRPr>
          </a:p>
        </p:txBody>
      </p:sp>
      <p:sp>
        <p:nvSpPr>
          <p:cNvPr id="87" name="object 5"/>
          <p:cNvSpPr txBox="1"/>
          <p:nvPr/>
        </p:nvSpPr>
        <p:spPr>
          <a:xfrm>
            <a:off x="7051977" y="13633739"/>
            <a:ext cx="6065400" cy="26686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sz="2200" b="1" dirty="0">
                <a:latin typeface="+mj-ea"/>
                <a:ea typeface="+mj-ea"/>
                <a:cs typeface="Noto Sans CJK JP Regular"/>
              </a:rPr>
              <a:t> 5. </a:t>
            </a:r>
            <a:r>
              <a:rPr lang="ko-KR" altLang="en-US" sz="2200" b="1" dirty="0">
                <a:latin typeface="+mj-ea"/>
                <a:ea typeface="+mj-ea"/>
                <a:cs typeface="Noto Sans CJK JP Regular"/>
              </a:rPr>
              <a:t>향후 프로그램 발전 계획 및 수정 사항</a:t>
            </a:r>
            <a:endParaRPr lang="en-US" altLang="ko-KR" sz="2200" b="1" dirty="0">
              <a:latin typeface="+mj-ea"/>
              <a:ea typeface="+mj-ea"/>
              <a:cs typeface="Noto Sans CJK JP Regular"/>
            </a:endParaRP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b="1" dirty="0">
              <a:latin typeface="+mj-ea"/>
              <a:ea typeface="+mj-ea"/>
              <a:cs typeface="Noto Sans CJK JP Regular"/>
            </a:endParaRP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b="1" dirty="0">
                <a:latin typeface="+mj-ea"/>
                <a:ea typeface="+mj-ea"/>
                <a:cs typeface="Noto Sans CJK JP Regular"/>
              </a:rPr>
              <a:t> </a:t>
            </a:r>
            <a:r>
              <a:rPr lang="en-US" altLang="ko-KR" dirty="0">
                <a:latin typeface="+mj-ea"/>
                <a:ea typeface="+mj-ea"/>
                <a:cs typeface="Noto Sans CJK JP Regular"/>
              </a:rPr>
              <a:t>- </a:t>
            </a:r>
            <a:r>
              <a:rPr lang="ko-KR" altLang="en-US" dirty="0">
                <a:latin typeface="+mj-ea"/>
                <a:ea typeface="+mj-ea"/>
                <a:cs typeface="Noto Sans CJK JP Regular"/>
              </a:rPr>
              <a:t>빈 시간</a:t>
            </a:r>
            <a:r>
              <a:rPr lang="en-US" altLang="ko-KR" dirty="0">
                <a:latin typeface="+mj-ea"/>
                <a:ea typeface="+mj-ea"/>
                <a:cs typeface="Noto Sans CJK JP Regular"/>
              </a:rPr>
              <a:t>, </a:t>
            </a:r>
            <a:r>
              <a:rPr lang="ko-KR" altLang="en-US" dirty="0">
                <a:latin typeface="+mj-ea"/>
                <a:ea typeface="+mj-ea"/>
                <a:cs typeface="Noto Sans CJK JP Regular"/>
              </a:rPr>
              <a:t>수강 가능한 교양 강의 추천 기능 추가</a:t>
            </a:r>
            <a:endParaRPr lang="en-US" altLang="ko-KR" dirty="0">
              <a:latin typeface="+mj-ea"/>
              <a:ea typeface="+mj-ea"/>
              <a:cs typeface="Noto Sans CJK JP Regular"/>
            </a:endParaRP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dirty="0"/>
              <a:t>  - </a:t>
            </a:r>
            <a:r>
              <a:rPr lang="ko-KR" altLang="en-US" dirty="0"/>
              <a:t>프로그램 사용자 간 공강시간 비교 및 팀 프로젝트</a:t>
            </a:r>
            <a:r>
              <a:rPr lang="en-US" altLang="ko-KR" dirty="0"/>
              <a:t>, </a:t>
            </a: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dirty="0"/>
              <a:t>    </a:t>
            </a:r>
            <a:r>
              <a:rPr lang="ko-KR" altLang="en-US" dirty="0" err="1"/>
              <a:t>스터디를</a:t>
            </a:r>
            <a:r>
              <a:rPr lang="ko-KR" altLang="en-US" dirty="0"/>
              <a:t> 위한</a:t>
            </a:r>
            <a:r>
              <a:rPr lang="en-US" altLang="ko-KR" dirty="0"/>
              <a:t> </a:t>
            </a:r>
            <a:r>
              <a:rPr lang="ko-KR" altLang="en-US" dirty="0"/>
              <a:t>시간 추천 기능</a:t>
            </a: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en-US" altLang="ko-KR" dirty="0"/>
              <a:t>  - UI </a:t>
            </a:r>
            <a:r>
              <a:rPr lang="ko-KR" altLang="en-US" dirty="0"/>
              <a:t>개선 및 사용자 편의성 개선</a:t>
            </a:r>
            <a:endParaRPr lang="en-US" altLang="ko-KR" dirty="0"/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68" y="1514999"/>
            <a:ext cx="4354932" cy="3901213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61816"/>
              </p:ext>
            </p:extLst>
          </p:nvPr>
        </p:nvGraphicFramePr>
        <p:xfrm>
          <a:off x="1022720" y="14648873"/>
          <a:ext cx="5708279" cy="2650174"/>
        </p:xfrm>
        <a:graphic>
          <a:graphicData uri="http://schemas.openxmlformats.org/drawingml/2006/table">
            <a:tbl>
              <a:tblPr/>
              <a:tblGrid>
                <a:gridCol w="1288680"/>
                <a:gridCol w="4419599"/>
              </a:tblGrid>
              <a:tr h="14519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유사 프로그램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과목마다의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시간을 직접 비교 및 시간표를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공강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부재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5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부재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2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Automatical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 Assistant 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(ASA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과목의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 입력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시간표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공강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가능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99768" y="386002"/>
            <a:ext cx="11506199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1" dirty="0" err="1">
                <a:solidFill>
                  <a:schemeClr val="bg1"/>
                </a:solidFill>
              </a:rPr>
              <a:t>Automatical</a:t>
            </a:r>
            <a:r>
              <a:rPr lang="en-US" altLang="ko-KR" sz="4401" dirty="0">
                <a:solidFill>
                  <a:schemeClr val="bg1"/>
                </a:solidFill>
              </a:rPr>
              <a:t> Schedule Assistant </a:t>
            </a:r>
            <a:r>
              <a:rPr lang="en-US" altLang="ko-KR" sz="2400" spc="-150" dirty="0">
                <a:solidFill>
                  <a:schemeClr val="bg1"/>
                </a:solidFill>
              </a:rPr>
              <a:t>(</a:t>
            </a:r>
            <a:r>
              <a:rPr lang="ko-KR" altLang="en-US" sz="2400" spc="-150" dirty="0">
                <a:solidFill>
                  <a:schemeClr val="bg1"/>
                </a:solidFill>
              </a:rPr>
              <a:t>시간표 자동작성 프로그램</a:t>
            </a:r>
            <a:r>
              <a:rPr lang="en-US" altLang="ko-KR" sz="2400" spc="-150" dirty="0">
                <a:solidFill>
                  <a:schemeClr val="bg1"/>
                </a:solidFill>
              </a:rPr>
              <a:t>)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sp>
        <p:nvSpPr>
          <p:cNvPr id="88" name="object 5"/>
          <p:cNvSpPr txBox="1"/>
          <p:nvPr/>
        </p:nvSpPr>
        <p:spPr>
          <a:xfrm>
            <a:off x="7051977" y="16580978"/>
            <a:ext cx="6065400" cy="1286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 algn="r">
              <a:spcBef>
                <a:spcPts val="90"/>
              </a:spcBef>
              <a:tabLst>
                <a:tab pos="316888" algn="l"/>
              </a:tabLst>
            </a:pPr>
            <a:r>
              <a:rPr lang="en-US" sz="2000" b="1" dirty="0">
                <a:latin typeface="+mj-ea"/>
                <a:ea typeface="+mj-ea"/>
                <a:cs typeface="Noto Sans CJK JP Regular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  <a:cs typeface="Noto Sans CJK JP Regular"/>
              </a:rPr>
              <a:t>충남대학교 컴퓨터공학과</a:t>
            </a:r>
            <a:endParaRPr lang="en-US" altLang="ko-KR" sz="2000" b="1" dirty="0" smtClean="0">
              <a:latin typeface="+mj-ea"/>
              <a:ea typeface="+mj-ea"/>
              <a:cs typeface="Noto Sans CJK JP Regular"/>
            </a:endParaRPr>
          </a:p>
          <a:p>
            <a:pPr algn="r" fontAlgn="base" latinLnBrk="0"/>
            <a:r>
              <a:rPr lang="en-US" altLang="ko-KR" sz="2000" dirty="0">
                <a:latin typeface="+mj-ea"/>
                <a:ea typeface="+mj-ea"/>
              </a:rPr>
              <a:t>201502020 </a:t>
            </a:r>
            <a:r>
              <a:rPr lang="ko-KR" altLang="en-US" sz="2000" dirty="0">
                <a:latin typeface="+mj-ea"/>
                <a:ea typeface="+mj-ea"/>
              </a:rPr>
              <a:t>김 기 </a:t>
            </a:r>
            <a:r>
              <a:rPr lang="ko-KR" altLang="en-US" sz="2000" dirty="0" smtClean="0">
                <a:latin typeface="+mj-ea"/>
                <a:ea typeface="+mj-ea"/>
              </a:rPr>
              <a:t>환    </a:t>
            </a:r>
            <a:r>
              <a:rPr lang="en-US" altLang="ko-KR" sz="2000" dirty="0" smtClean="0">
                <a:latin typeface="+mj-ea"/>
                <a:ea typeface="+mj-ea"/>
              </a:rPr>
              <a:t>201502117 </a:t>
            </a:r>
            <a:r>
              <a:rPr lang="ko-KR" altLang="en-US" sz="2000" dirty="0">
                <a:latin typeface="+mj-ea"/>
                <a:ea typeface="+mj-ea"/>
              </a:rPr>
              <a:t>정 유 </a:t>
            </a:r>
            <a:r>
              <a:rPr lang="ko-KR" altLang="en-US" sz="2000" dirty="0" err="1">
                <a:latin typeface="+mj-ea"/>
                <a:ea typeface="+mj-ea"/>
              </a:rPr>
              <a:t>택</a:t>
            </a:r>
            <a:endParaRPr lang="ko-KR" altLang="en-US" sz="2000" dirty="0">
              <a:latin typeface="+mj-ea"/>
              <a:ea typeface="+mj-ea"/>
            </a:endParaRPr>
          </a:p>
          <a:p>
            <a:pPr algn="r" fontAlgn="base" latinLnBrk="0"/>
            <a:r>
              <a:rPr lang="en-US" altLang="ko-KR" sz="2000" dirty="0">
                <a:latin typeface="+mj-ea"/>
                <a:ea typeface="+mj-ea"/>
              </a:rPr>
              <a:t>201502093 </a:t>
            </a:r>
            <a:r>
              <a:rPr lang="ko-KR" altLang="en-US" sz="2000" dirty="0">
                <a:latin typeface="+mj-ea"/>
                <a:ea typeface="+mj-ea"/>
              </a:rPr>
              <a:t>이 </a:t>
            </a:r>
            <a:r>
              <a:rPr lang="ko-KR" altLang="en-US" sz="2000" dirty="0" err="1">
                <a:latin typeface="+mj-ea"/>
                <a:ea typeface="+mj-ea"/>
              </a:rPr>
              <a:t>익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수    </a:t>
            </a:r>
            <a:r>
              <a:rPr lang="en-US" altLang="ko-KR" sz="2000" dirty="0" smtClean="0">
                <a:latin typeface="+mj-ea"/>
                <a:ea typeface="+mj-ea"/>
              </a:rPr>
              <a:t>201502049 </a:t>
            </a:r>
            <a:r>
              <a:rPr lang="ko-KR" altLang="en-US" sz="2000" dirty="0">
                <a:latin typeface="+mj-ea"/>
                <a:ea typeface="+mj-ea"/>
              </a:rPr>
              <a:t>노 효 근</a:t>
            </a:r>
          </a:p>
          <a:p>
            <a:pPr marL="12701">
              <a:spcBef>
                <a:spcPts val="90"/>
              </a:spcBef>
              <a:tabLst>
                <a:tab pos="316888" algn="l"/>
              </a:tabLst>
            </a:pPr>
            <a:r>
              <a:rPr lang="ko-KR" altLang="en-US" sz="2200" b="1" dirty="0" smtClean="0">
                <a:latin typeface="+mj-ea"/>
                <a:ea typeface="+mj-ea"/>
                <a:cs typeface="Noto Sans CJK JP Regular"/>
              </a:rPr>
              <a:t> </a:t>
            </a:r>
            <a:endParaRPr lang="en-US" altLang="ko-KR" sz="2200" b="1" dirty="0">
              <a:latin typeface="+mj-ea"/>
              <a:ea typeface="+mj-ea"/>
              <a:cs typeface="Noto Sans CJK JP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28" y="6268694"/>
            <a:ext cx="917465" cy="91746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241362" y="6545657"/>
            <a:ext cx="4190123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사용자가 시간표에 필요한 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값 입력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23393" y="8628302"/>
            <a:ext cx="4190123" cy="376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</a:t>
            </a:r>
            <a:r>
              <a:rPr lang="ko-KR" altLang="en-US" dirty="0" smtClean="0"/>
              <a:t>이 자동으로 시간표 작성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93" y="8498713"/>
            <a:ext cx="799249" cy="79924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37" y="9503500"/>
            <a:ext cx="849056" cy="849056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8241362" y="9689951"/>
            <a:ext cx="4190123" cy="4285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작성된 시간표를 사용자에게 보여줌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0221686" y="8020615"/>
            <a:ext cx="0" cy="368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0221686" y="9141847"/>
            <a:ext cx="0" cy="368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25" y="7375539"/>
            <a:ext cx="861937" cy="861937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8241362" y="7520127"/>
            <a:ext cx="4190123" cy="3715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입력된 시간표 관련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값 비교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21686" y="7046638"/>
            <a:ext cx="0" cy="368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515478" y="10460299"/>
            <a:ext cx="5125557" cy="26964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700"/>
              </a:lnSpc>
            </a:pPr>
            <a:r>
              <a:rPr lang="ko-KR" altLang="en-US" dirty="0" smtClean="0"/>
              <a:t>프로그램은 과목별 우선순위를 판단하여</a:t>
            </a:r>
            <a:endParaRPr lang="en-US" altLang="ko-KR" dirty="0" smtClean="0"/>
          </a:p>
          <a:p>
            <a:pPr>
              <a:lnSpc>
                <a:spcPts val="2700"/>
              </a:lnSpc>
            </a:pPr>
            <a:r>
              <a:rPr lang="ko-KR" altLang="en-US" dirty="0" smtClean="0"/>
              <a:t>시간표를 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프로그램의 옵션으로 점심시간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요일 공강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설정하여 사용자가 원하는 방향으로 시간표를 작성한다</a:t>
            </a:r>
            <a:r>
              <a:rPr lang="en-US" altLang="ko-KR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ko-KR" altLang="en-US" dirty="0" smtClean="0"/>
              <a:t>이로써 사용자는 수강신청 기간에 원하는 방향으로 수강신청이 가능해지며</a:t>
            </a:r>
            <a:r>
              <a:rPr lang="en-US" altLang="ko-KR" dirty="0" smtClean="0"/>
              <a:t>,</a:t>
            </a:r>
          </a:p>
          <a:p>
            <a:pPr>
              <a:lnSpc>
                <a:spcPts val="27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원활하고 쾌적한 학교생활을 영유할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6129376"/>
            <a:ext cx="5755776" cy="7324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261</Words>
  <Application>Microsoft Office PowerPoint</Application>
  <PresentationFormat>사용자 지정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CJK JP Regular</vt:lpstr>
      <vt:lpstr>맑은 고딕</vt:lpstr>
      <vt:lpstr>함초롬바탕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백민주</dc:creator>
  <cp:lastModifiedBy>Noh HG</cp:lastModifiedBy>
  <cp:revision>14</cp:revision>
  <dcterms:created xsi:type="dcterms:W3CDTF">2018-11-07T08:10:44Z</dcterms:created>
  <dcterms:modified xsi:type="dcterms:W3CDTF">2018-11-07T19:56:53Z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2018-11-07T00:00:00Z</vt:filetime>
  </property>
</Properties>
</file>