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87" r:id="rId3"/>
    <p:sldId id="288" r:id="rId4"/>
    <p:sldId id="289" r:id="rId5"/>
    <p:sldId id="290" r:id="rId6"/>
    <p:sldId id="291" r:id="rId7"/>
    <p:sldId id="297" r:id="rId8"/>
    <p:sldId id="298" r:id="rId9"/>
    <p:sldId id="300" r:id="rId10"/>
    <p:sldId id="301" r:id="rId11"/>
    <p:sldId id="302" r:id="rId12"/>
    <p:sldId id="274" r:id="rId13"/>
    <p:sldId id="275" r:id="rId14"/>
    <p:sldId id="277" r:id="rId15"/>
    <p:sldId id="276" r:id="rId16"/>
    <p:sldId id="299" r:id="rId17"/>
    <p:sldId id="278" r:id="rId18"/>
    <p:sldId id="388" r:id="rId19"/>
    <p:sldId id="385" r:id="rId20"/>
    <p:sldId id="386" r:id="rId21"/>
    <p:sldId id="387" r:id="rId22"/>
    <p:sldId id="292" r:id="rId23"/>
    <p:sldId id="280" r:id="rId24"/>
    <p:sldId id="293" r:id="rId25"/>
    <p:sldId id="314" r:id="rId26"/>
    <p:sldId id="303" r:id="rId27"/>
    <p:sldId id="305" r:id="rId28"/>
    <p:sldId id="306" r:id="rId29"/>
    <p:sldId id="281" r:id="rId30"/>
    <p:sldId id="359" r:id="rId31"/>
    <p:sldId id="389" r:id="rId32"/>
    <p:sldId id="360" r:id="rId33"/>
    <p:sldId id="361" r:id="rId34"/>
    <p:sldId id="390" r:id="rId35"/>
    <p:sldId id="392" r:id="rId36"/>
    <p:sldId id="362" r:id="rId37"/>
    <p:sldId id="364" r:id="rId38"/>
    <p:sldId id="365" r:id="rId39"/>
    <p:sldId id="367" r:id="rId40"/>
    <p:sldId id="368" r:id="rId41"/>
    <p:sldId id="369" r:id="rId42"/>
    <p:sldId id="370" r:id="rId43"/>
    <p:sldId id="371" r:id="rId44"/>
    <p:sldId id="372" r:id="rId45"/>
    <p:sldId id="393" r:id="rId46"/>
    <p:sldId id="373" r:id="rId47"/>
    <p:sldId id="394" r:id="rId48"/>
    <p:sldId id="382" r:id="rId49"/>
    <p:sldId id="383" r:id="rId50"/>
    <p:sldId id="384" r:id="rId51"/>
    <p:sldId id="350" r:id="rId52"/>
    <p:sldId id="396" r:id="rId53"/>
    <p:sldId id="352" r:id="rId54"/>
    <p:sldId id="351" r:id="rId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6" roundtripDataSignature="AMtx7mirxFbiOr+lbl7WpS3/XkhocN5b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E4E3-3DD1-406B-965E-FEF231B306C5}">
  <a:tblStyle styleId="{57EDE4E3-3DD1-406B-965E-FEF231B306C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6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2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16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2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38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959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157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89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75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414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95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48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99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08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368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74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57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044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267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613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40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3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908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088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34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159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21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30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617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766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65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99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2"/>
          <p:cNvSpPr/>
          <p:nvPr/>
        </p:nvSpPr>
        <p:spPr>
          <a:xfrm>
            <a:off x="0" y="0"/>
            <a:ext cx="12192000" cy="5416800"/>
          </a:xfrm>
          <a:prstGeom prst="rect">
            <a:avLst/>
          </a:prstGeom>
          <a:solidFill>
            <a:srgbClr val="4028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10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  <a:defRPr sz="3733">
                <a:solidFill>
                  <a:srgbClr val="D9D9D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" name="Google Shape;17;p10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pic>
        <p:nvPicPr>
          <p:cNvPr id="18" name="Google Shape;18;p102" descr="footer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167" y="5677493"/>
            <a:ext cx="2903300" cy="9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1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56" name="Google Shape;56;p1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3"/>
          <p:cNvSpPr/>
          <p:nvPr/>
        </p:nvSpPr>
        <p:spPr>
          <a:xfrm>
            <a:off x="415600" y="6352667"/>
            <a:ext cx="11360800" cy="514400"/>
          </a:xfrm>
          <a:prstGeom prst="rect">
            <a:avLst/>
          </a:prstGeom>
          <a:solidFill>
            <a:srgbClr val="DED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3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03"/>
          <p:cNvSpPr txBox="1">
            <a:spLocks noGrp="1"/>
          </p:cNvSpPr>
          <p:nvPr>
            <p:ph type="sldNum" idx="12"/>
          </p:nvPr>
        </p:nvSpPr>
        <p:spPr>
          <a:xfrm>
            <a:off x="11044800" y="6352700"/>
            <a:ext cx="731600" cy="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867"/>
              <a:buFont typeface="Arial"/>
              <a:buNone/>
              <a:defRPr sz="18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sp>
        <p:nvSpPr>
          <p:cNvPr id="24" name="Google Shape;24;p103"/>
          <p:cNvSpPr/>
          <p:nvPr/>
        </p:nvSpPr>
        <p:spPr>
          <a:xfrm>
            <a:off x="415600" y="0"/>
            <a:ext cx="2905600" cy="649600"/>
          </a:xfrm>
          <a:prstGeom prst="rect">
            <a:avLst/>
          </a:prstGeom>
          <a:solidFill>
            <a:srgbClr val="4028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3"/>
          <p:cNvSpPr txBox="1"/>
          <p:nvPr/>
        </p:nvSpPr>
        <p:spPr>
          <a:xfrm>
            <a:off x="415600" y="6343600"/>
            <a:ext cx="11360800" cy="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B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Warehousing et modélisation dimensionnelle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03" descr="BStorm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82533" y="0"/>
            <a:ext cx="2445667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10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10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10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4" name="Google Shape;44;p10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8" name="Google Shape;48;p10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10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ab.fr/tutorial/z-distribu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ab.fr/tutorial/z-distribu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ab.fr/tutorial/z-distribut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</a:pPr>
            <a:r>
              <a:rPr lang="fr-BE" dirty="0"/>
              <a:t>Statistiques de </a:t>
            </a:r>
            <a:r>
              <a:rPr lang="fr-BE" dirty="0" err="1"/>
              <a:t>Inf</a:t>
            </a:r>
            <a:r>
              <a:rPr lang="en-US" sz="7200" spc="-10" dirty="0" err="1">
                <a:solidFill>
                  <a:srgbClr val="FFFFFF"/>
                </a:solidFill>
              </a:rPr>
              <a:t>érentielle</a:t>
            </a:r>
            <a:endParaRPr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4412973" y="4098899"/>
            <a:ext cx="51418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Lukas.braem@bstorm.be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dirty="0"/>
              <a:t>La distribution Normale</a:t>
            </a:r>
            <a:endParaRPr dirty="0"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Quelle est la probabilité que la variable aléatoire décrite par cette courbe Normale prenne une valeur inférieure à 20?</a:t>
            </a: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1" name="Google Shape;441;p45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5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226" y="2803508"/>
            <a:ext cx="7217547" cy="34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dirty="0"/>
              <a:t>La distribution Normale</a:t>
            </a:r>
            <a:endParaRPr dirty="0"/>
          </a:p>
        </p:txBody>
      </p:sp>
      <p:sp>
        <p:nvSpPr>
          <p:cNvPr id="449" name="Google Shape;449;p46"/>
          <p:cNvSpPr txBox="1">
            <a:spLocks noGrp="1"/>
          </p:cNvSpPr>
          <p:nvPr>
            <p:ph type="body" idx="1"/>
          </p:nvPr>
        </p:nvSpPr>
        <p:spPr>
          <a:xfrm>
            <a:off x="463900" y="1572683"/>
            <a:ext cx="6061187" cy="46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Par exemple: considérons que cette courbe représente la distribution du poids des enfants à 12 ans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On sait alors qu’un enfant de 12 ans pèse en moyenne 30 kg, mais qu’il peut peser entre 15 et 45 kg</a:t>
            </a:r>
            <a:endParaRPr sz="2534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50" name="Google Shape;450;p46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498" y="2176149"/>
            <a:ext cx="5363592" cy="34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71A416E-900D-AC15-89FB-9D40324B9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102" y="1042306"/>
            <a:ext cx="836289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Mesures</a:t>
            </a:r>
            <a:r>
              <a:rPr spc="-1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dispersions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E26467-2416-DDD2-0790-C269A4101CA7}"/>
              </a:ext>
            </a:extLst>
          </p:cNvPr>
          <p:cNvSpPr txBox="1"/>
          <p:nvPr/>
        </p:nvSpPr>
        <p:spPr>
          <a:xfrm>
            <a:off x="569509" y="1750734"/>
            <a:ext cx="13254274" cy="426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marR="373380" indent="-342265">
              <a:lnSpc>
                <a:spcPct val="114599"/>
              </a:lnSpc>
              <a:spcBef>
                <a:spcPts val="100"/>
              </a:spcBef>
              <a:buClr>
                <a:srgbClr val="585858"/>
              </a:buClr>
              <a:buChar char="●"/>
              <a:tabLst>
                <a:tab pos="367030" algn="l"/>
              </a:tabLst>
            </a:pPr>
            <a:r>
              <a:rPr sz="2400" dirty="0">
                <a:solidFill>
                  <a:srgbClr val="EE8500"/>
                </a:solidFill>
                <a:latin typeface="Arial"/>
                <a:cs typeface="Arial"/>
              </a:rPr>
              <a:t>Quartile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est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chacune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trois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valeurs qui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divisent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les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données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triées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 err="1">
                <a:solidFill>
                  <a:srgbClr val="585858"/>
                </a:solidFill>
                <a:latin typeface="Arial"/>
                <a:cs typeface="Arial"/>
              </a:rPr>
              <a:t>en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br>
              <a:rPr lang="en-US" sz="2400" spc="-25" dirty="0">
                <a:solidFill>
                  <a:srgbClr val="585858"/>
                </a:solidFill>
                <a:latin typeface="Arial"/>
                <a:cs typeface="Arial"/>
              </a:rPr>
            </a:b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quatre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parts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égales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824230" lvl="1" indent="-317500">
              <a:lnSpc>
                <a:spcPct val="100000"/>
              </a:lnSpc>
              <a:buChar char="○"/>
              <a:tabLst>
                <a:tab pos="82423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1er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(Q1):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sépare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les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observations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tel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25%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celles-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ci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585858"/>
                </a:solidFill>
                <a:latin typeface="Arial"/>
                <a:cs typeface="Arial"/>
              </a:rPr>
              <a:t>sont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br>
              <a:rPr lang="en-US" sz="2400" dirty="0">
                <a:solidFill>
                  <a:srgbClr val="585858"/>
                </a:solidFill>
                <a:latin typeface="Arial"/>
                <a:cs typeface="Arial"/>
              </a:rPr>
            </a:b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petites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le</a:t>
            </a:r>
            <a:r>
              <a:rPr lang="en-US" sz="2400" spc="-25" dirty="0"/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400" baseline="27777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135" baseline="2777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et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75%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grande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"/>
              <a:cs typeface="Arial"/>
            </a:endParaRPr>
          </a:p>
          <a:p>
            <a:pPr marL="824230" lvl="1" indent="-317500">
              <a:lnSpc>
                <a:spcPct val="100000"/>
              </a:lnSpc>
              <a:buChar char="○"/>
              <a:tabLst>
                <a:tab pos="82423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2e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(Q2):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sépare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les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observations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tel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50%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celles-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ci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sont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br>
              <a:rPr lang="en-US" sz="2400" spc="-20" dirty="0">
                <a:solidFill>
                  <a:srgbClr val="585858"/>
                </a:solidFill>
              </a:rPr>
            </a:b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petites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lang="en-US" sz="2400" spc="-25" dirty="0">
                <a:solidFill>
                  <a:srgbClr val="585858"/>
                </a:solidFill>
              </a:rPr>
              <a:t>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400" baseline="27777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135" baseline="2777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et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50%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grande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Arial"/>
              <a:cs typeface="Arial"/>
            </a:endParaRPr>
          </a:p>
          <a:p>
            <a:pPr marL="824230" marR="67945" lvl="1" indent="-317500">
              <a:lnSpc>
                <a:spcPct val="115700"/>
              </a:lnSpc>
              <a:buChar char="○"/>
              <a:tabLst>
                <a:tab pos="82423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3e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 (Q3):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sépare les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observations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tel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75%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celles-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ci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585858"/>
                </a:solidFill>
                <a:latin typeface="Arial"/>
                <a:cs typeface="Arial"/>
              </a:rPr>
              <a:t>sont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br>
              <a:rPr lang="en-US" sz="2400" dirty="0">
                <a:solidFill>
                  <a:srgbClr val="585858"/>
                </a:solidFill>
                <a:latin typeface="Arial"/>
                <a:cs typeface="Arial"/>
              </a:rPr>
            </a:b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petites que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2400" baseline="27777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135" baseline="2777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quartile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et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25%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plus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 err="1">
                <a:solidFill>
                  <a:srgbClr val="585858"/>
                </a:solidFill>
                <a:latin typeface="Arial"/>
                <a:cs typeface="Arial"/>
              </a:rPr>
              <a:t>grande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55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61198" y="850517"/>
            <a:ext cx="836289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Mesures</a:t>
            </a:r>
            <a:r>
              <a:rPr spc="-1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dispersions</a:t>
            </a:r>
          </a:p>
        </p:txBody>
      </p:sp>
      <p:pic>
        <p:nvPicPr>
          <p:cNvPr id="4098" name="Picture 2" descr="descriptive statistics - representing quantile like quartile in form of normal  distribution curve - Cross Validated">
            <a:extLst>
              <a:ext uri="{FF2B5EF4-FFF2-40B4-BE49-F238E27FC236}">
                <a16:creationId xmlns:a16="http://schemas.microsoft.com/office/drawing/2014/main" id="{785A0544-BBA0-D17F-7525-690A4377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82" y="850517"/>
            <a:ext cx="4836655" cy="51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4F0D5-5487-DFEE-B4A6-BDE653C584E9}"/>
              </a:ext>
            </a:extLst>
          </p:cNvPr>
          <p:cNvSpPr txBox="1"/>
          <p:nvPr/>
        </p:nvSpPr>
        <p:spPr>
          <a:xfrm>
            <a:off x="463336" y="1698273"/>
            <a:ext cx="609750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6395" indent="-340995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Char char="●"/>
              <a:tabLst>
                <a:tab pos="366395" algn="l"/>
              </a:tabLst>
            </a:pPr>
            <a:r>
              <a:rPr lang="fr-FR" sz="2400" dirty="0">
                <a:solidFill>
                  <a:srgbClr val="EE8500"/>
                </a:solidFill>
                <a:latin typeface="Arial"/>
                <a:cs typeface="Arial"/>
              </a:rPr>
              <a:t>Intervalle</a:t>
            </a:r>
            <a:r>
              <a:rPr lang="fr-FR" sz="2400" spc="-50" dirty="0">
                <a:solidFill>
                  <a:srgbClr val="EE85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EE8500"/>
                </a:solidFill>
                <a:latin typeface="Arial"/>
                <a:cs typeface="Arial"/>
              </a:rPr>
              <a:t>Interquartile</a:t>
            </a:r>
            <a:r>
              <a:rPr lang="fr-FR" sz="2400" spc="-30" dirty="0">
                <a:solidFill>
                  <a:srgbClr val="EE85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(IQR):</a:t>
            </a:r>
            <a:r>
              <a:rPr lang="fr-FR"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</a:p>
          <a:p>
            <a:pPr marL="25400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tabLst>
                <a:tab pos="366395" algn="l"/>
              </a:tabLst>
            </a:pP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est</a:t>
            </a:r>
            <a:r>
              <a:rPr lang="fr-FR"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la</a:t>
            </a:r>
            <a:r>
              <a:rPr lang="fr-FR"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différence</a:t>
            </a:r>
            <a:r>
              <a:rPr lang="fr-FR"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entre</a:t>
            </a:r>
            <a:r>
              <a:rPr lang="fr-FR"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le Q3</a:t>
            </a:r>
            <a:r>
              <a:rPr lang="fr-FR"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585858"/>
                </a:solidFill>
                <a:latin typeface="Arial"/>
                <a:cs typeface="Arial"/>
              </a:rPr>
              <a:t>et le</a:t>
            </a:r>
            <a:r>
              <a:rPr lang="fr-FR"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fr-FR" sz="2400" spc="-25" dirty="0">
                <a:solidFill>
                  <a:srgbClr val="585858"/>
                </a:solidFill>
                <a:latin typeface="Arial"/>
                <a:cs typeface="Arial"/>
              </a:rPr>
              <a:t>Q1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43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9BBDA-4D42-0A38-3F2D-C8853CD7F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8467" y="1063984"/>
            <a:ext cx="836289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Détection</a:t>
            </a:r>
            <a:r>
              <a:rPr spc="-40" dirty="0"/>
              <a:t> </a:t>
            </a:r>
            <a:r>
              <a:rPr dirty="0"/>
              <a:t>des</a:t>
            </a:r>
            <a:r>
              <a:rPr spc="15" dirty="0"/>
              <a:t> </a:t>
            </a:r>
            <a:r>
              <a:rPr spc="-10" dirty="0"/>
              <a:t>Outliers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9C653A-E49E-0056-FB12-1C848152F849}"/>
              </a:ext>
            </a:extLst>
          </p:cNvPr>
          <p:cNvSpPr txBox="1"/>
          <p:nvPr/>
        </p:nvSpPr>
        <p:spPr>
          <a:xfrm>
            <a:off x="578563" y="1763735"/>
            <a:ext cx="11544735" cy="3688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151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valeur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aberrante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est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donnée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qui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s'écarte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façon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marquée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l'ensemble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des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autres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données.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règle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pratiques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utilisées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pour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identifier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valeur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aberrante</a:t>
            </a:r>
            <a:r>
              <a:rPr sz="2400" spc="3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est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la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règle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Tuckey,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L="12700" marR="196850">
              <a:lnSpc>
                <a:spcPct val="114999"/>
              </a:lnSpc>
            </a:pPr>
            <a:r>
              <a:rPr sz="2400" b="1" dirty="0">
                <a:solidFill>
                  <a:srgbClr val="EE8500"/>
                </a:solidFill>
                <a:latin typeface="Arial"/>
                <a:cs typeface="Arial"/>
              </a:rPr>
              <a:t>Règle</a:t>
            </a:r>
            <a:r>
              <a:rPr sz="2400" b="1" spc="-65" dirty="0">
                <a:solidFill>
                  <a:srgbClr val="EE8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E8500"/>
                </a:solidFill>
                <a:latin typeface="Arial"/>
                <a:cs typeface="Arial"/>
              </a:rPr>
              <a:t>de</a:t>
            </a:r>
            <a:r>
              <a:rPr sz="2400" b="1" spc="-45" dirty="0">
                <a:solidFill>
                  <a:srgbClr val="EE8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E8500"/>
                </a:solidFill>
                <a:latin typeface="Arial"/>
                <a:cs typeface="Arial"/>
              </a:rPr>
              <a:t>J.tuckey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donnée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peut-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être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appelée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valeur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aberrante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si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elle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s'écarte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d'une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distance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d'au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moins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1,5x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au-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dessus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du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Q3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ou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dessous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du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Q1.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valeur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aberrante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doit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être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examinée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avec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soin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pour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identifier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la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cause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d'éventuelles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cet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écart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par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rapport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à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l'ensemble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données.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65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Détection</a:t>
            </a:r>
            <a:r>
              <a:rPr lang="en-US" spc="-40" dirty="0"/>
              <a:t> </a:t>
            </a:r>
            <a:r>
              <a:rPr lang="en-US" dirty="0"/>
              <a:t>des</a:t>
            </a:r>
            <a:r>
              <a:rPr lang="en-US" spc="15" dirty="0"/>
              <a:t> </a:t>
            </a:r>
            <a:r>
              <a:rPr lang="en-US" spc="-10" dirty="0"/>
              <a:t>Outliers</a:t>
            </a:r>
            <a:endParaRPr dirty="0"/>
          </a:p>
        </p:txBody>
      </p:sp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8CA33947-0151-9BD1-93D8-BA01B79758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9848" y="1700569"/>
            <a:ext cx="6559296" cy="34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Quelques concepts importants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1"/>
          </p:nvPr>
        </p:nvSpPr>
        <p:spPr>
          <a:xfrm>
            <a:off x="463901" y="1572684"/>
            <a:ext cx="46940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Pour éviter des calculs difficiles, on dispose de table pour une loi Normale standardisée</a:t>
            </a: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Toute loi normale peut être standardisée ou centrée réduite</a:t>
            </a: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Une loi Normale standardisée est définie par N(0,1) =&gt; moyenne = 0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34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23" name="Google Shape;423;p43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128" y="1793474"/>
            <a:ext cx="6633792" cy="35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A91E63A-7D4A-A8C8-0337-A50AAFB83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998" y="1316233"/>
            <a:ext cx="836289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Loi</a:t>
            </a:r>
            <a:r>
              <a:rPr spc="-15" dirty="0"/>
              <a:t> </a:t>
            </a:r>
            <a:r>
              <a:rPr spc="-10" dirty="0"/>
              <a:t>probabilités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C0CBC8-6153-F500-B5F4-CBAEF7D89679}"/>
              </a:ext>
            </a:extLst>
          </p:cNvPr>
          <p:cNvSpPr txBox="1"/>
          <p:nvPr/>
        </p:nvSpPr>
        <p:spPr>
          <a:xfrm>
            <a:off x="1215822" y="2045339"/>
            <a:ext cx="138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0"/>
              </a:spcBef>
              <a:buChar char="●"/>
              <a:tabLst>
                <a:tab pos="35369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Exemple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88D116C-8B49-E086-1EE3-DD36D195FB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472" y="2021879"/>
            <a:ext cx="8682272" cy="38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9D81-6D15-955F-43A7-9AD06B42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13555"/>
            <a:ext cx="11360800" cy="763600"/>
          </a:xfrm>
        </p:spPr>
        <p:txBody>
          <a:bodyPr/>
          <a:lstStyle/>
          <a:p>
            <a:r>
              <a:rPr lang="fr-FR" dirty="0"/>
              <a:t>Le Z</a:t>
            </a:r>
            <a:r>
              <a:rPr lang="fr-FR" sz="2800" dirty="0"/>
              <a:t>-score</a:t>
            </a:r>
            <a:endParaRPr lang="en-BE" dirty="0"/>
          </a:p>
        </p:txBody>
      </p:sp>
      <p:pic>
        <p:nvPicPr>
          <p:cNvPr id="5122" name="Picture 2" descr="Z Score Formula - Z SCORE TABLE">
            <a:extLst>
              <a:ext uri="{FF2B5EF4-FFF2-40B4-BE49-F238E27FC236}">
                <a16:creationId xmlns:a16="http://schemas.microsoft.com/office/drawing/2014/main" id="{6D9CA4C7-4F24-EBE6-64B3-D98FCFEA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1" y="3700132"/>
            <a:ext cx="3143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4;p11">
            <a:extLst>
              <a:ext uri="{FF2B5EF4-FFF2-40B4-BE49-F238E27FC236}">
                <a16:creationId xmlns:a16="http://schemas.microsoft.com/office/drawing/2014/main" id="{795D9388-2AAA-527E-1660-C5D3ED1C7476}"/>
              </a:ext>
            </a:extLst>
          </p:cNvPr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5;p11">
            <a:extLst>
              <a:ext uri="{FF2B5EF4-FFF2-40B4-BE49-F238E27FC236}">
                <a16:creationId xmlns:a16="http://schemas.microsoft.com/office/drawing/2014/main" id="{9D33BB9C-B22F-9DC8-AA09-9A0A48F8E559}"/>
              </a:ext>
            </a:extLst>
          </p:cNvPr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22;p43">
            <a:extLst>
              <a:ext uri="{FF2B5EF4-FFF2-40B4-BE49-F238E27FC236}">
                <a16:creationId xmlns:a16="http://schemas.microsoft.com/office/drawing/2014/main" id="{CC4E3D87-4829-C226-334B-0C269A80B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6788" y="1477155"/>
            <a:ext cx="4694025" cy="387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sz="2400" dirty="0"/>
              <a:t>Un z-score est une mesure qui indique combien d'écarts-types une valeur se situe par rapport à la moyenne d'une distribution.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146" name="Picture 2" descr="Understanding Z-Scores - MathBitsNotebook(A2)">
            <a:extLst>
              <a:ext uri="{FF2B5EF4-FFF2-40B4-BE49-F238E27FC236}">
                <a16:creationId xmlns:a16="http://schemas.microsoft.com/office/drawing/2014/main" id="{81281DF5-952D-94FC-07F8-FFF6EECE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13" y="1777870"/>
            <a:ext cx="70199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B67612-D508-334D-9271-33E4ACE9527E}"/>
              </a:ext>
            </a:extLst>
          </p:cNvPr>
          <p:cNvSpPr txBox="1"/>
          <p:nvPr/>
        </p:nvSpPr>
        <p:spPr>
          <a:xfrm>
            <a:off x="860497" y="6043638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hlinkClick r:id="rId4"/>
              </a:rPr>
              <a:t>https://datatab.fr/tutorial/z-distribution</a:t>
            </a:r>
            <a:r>
              <a:rPr lang="en-US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933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1">
            <a:extLst>
              <a:ext uri="{FF2B5EF4-FFF2-40B4-BE49-F238E27FC236}">
                <a16:creationId xmlns:a16="http://schemas.microsoft.com/office/drawing/2014/main" id="{044ABC4F-A921-3EC4-0611-991B947A7009}"/>
              </a:ext>
            </a:extLst>
          </p:cNvPr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5;p11">
            <a:extLst>
              <a:ext uri="{FF2B5EF4-FFF2-40B4-BE49-F238E27FC236}">
                <a16:creationId xmlns:a16="http://schemas.microsoft.com/office/drawing/2014/main" id="{FAE799B7-1D4D-4DDD-0E8C-4B6FA00DE346}"/>
              </a:ext>
            </a:extLst>
          </p:cNvPr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60967" y="790180"/>
            <a:ext cx="15129055" cy="6046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7758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13">
              <a:spcBef>
                <a:spcPts val="140"/>
              </a:spcBef>
            </a:pPr>
            <a:r>
              <a:rPr lang="fr-FR"/>
              <a:t>La</a:t>
            </a:r>
            <a:r>
              <a:rPr lang="fr-FR" spc="-13"/>
              <a:t> </a:t>
            </a:r>
            <a:r>
              <a:rPr lang="fr-FR"/>
              <a:t>loi</a:t>
            </a:r>
            <a:r>
              <a:rPr lang="fr-FR" spc="-27"/>
              <a:t> </a:t>
            </a:r>
            <a:r>
              <a:rPr lang="fr-FR"/>
              <a:t>Normale</a:t>
            </a:r>
            <a:r>
              <a:rPr lang="fr-FR" spc="-7"/>
              <a:t> </a:t>
            </a:r>
            <a:r>
              <a:rPr lang="fr-FR"/>
              <a:t>centrée</a:t>
            </a:r>
            <a:r>
              <a:rPr lang="fr-FR" spc="-7"/>
              <a:t> </a:t>
            </a:r>
            <a:r>
              <a:rPr lang="fr-FR"/>
              <a:t>-</a:t>
            </a:r>
            <a:r>
              <a:rPr lang="fr-FR" spc="-27"/>
              <a:t> </a:t>
            </a:r>
            <a:r>
              <a:rPr lang="fr-FR" spc="-13"/>
              <a:t>réduite</a:t>
            </a:r>
            <a:endParaRPr lang="fr-FR" spc="-13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62" y="1429999"/>
            <a:ext cx="10649632" cy="35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2457464" y="2392460"/>
            <a:ext cx="7316851" cy="103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sz="5400"/>
              <a:t>Partie 2:</a:t>
            </a:r>
            <a:br>
              <a:rPr lang="fr-BE" sz="5400"/>
            </a:br>
            <a:r>
              <a:rPr lang="fr-BE" sz="5400"/>
              <a:t>Statistique inférentielle</a:t>
            </a:r>
            <a:endParaRPr sz="5400"/>
          </a:p>
        </p:txBody>
      </p:sp>
      <p:sp>
        <p:nvSpPr>
          <p:cNvPr id="264" name="Google Shape;264;p24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1">
            <a:extLst>
              <a:ext uri="{FF2B5EF4-FFF2-40B4-BE49-F238E27FC236}">
                <a16:creationId xmlns:a16="http://schemas.microsoft.com/office/drawing/2014/main" id="{044ABC4F-A921-3EC4-0611-991B947A7009}"/>
              </a:ext>
            </a:extLst>
          </p:cNvPr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5;p11">
            <a:extLst>
              <a:ext uri="{FF2B5EF4-FFF2-40B4-BE49-F238E27FC236}">
                <a16:creationId xmlns:a16="http://schemas.microsoft.com/office/drawing/2014/main" id="{FAE799B7-1D4D-4DDD-0E8C-4B6FA00DE346}"/>
              </a:ext>
            </a:extLst>
          </p:cNvPr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60967" y="790180"/>
            <a:ext cx="15129055" cy="6046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7758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13">
              <a:spcBef>
                <a:spcPts val="140"/>
              </a:spcBef>
            </a:pPr>
            <a:r>
              <a:rPr lang="fr-FR" dirty="0"/>
              <a:t>La</a:t>
            </a:r>
            <a:r>
              <a:rPr lang="fr-FR" spc="-13" dirty="0"/>
              <a:t> </a:t>
            </a:r>
            <a:r>
              <a:rPr lang="fr-FR" dirty="0"/>
              <a:t>loi</a:t>
            </a:r>
            <a:r>
              <a:rPr lang="fr-FR" spc="-27" dirty="0"/>
              <a:t> </a:t>
            </a:r>
            <a:r>
              <a:rPr lang="fr-FR" dirty="0"/>
              <a:t>Normale</a:t>
            </a:r>
            <a:r>
              <a:rPr lang="fr-FR" spc="-7" dirty="0"/>
              <a:t> </a:t>
            </a:r>
            <a:r>
              <a:rPr lang="fr-FR" dirty="0"/>
              <a:t>centrée</a:t>
            </a:r>
            <a:r>
              <a:rPr lang="fr-FR" spc="-7" dirty="0"/>
              <a:t> </a:t>
            </a:r>
            <a:r>
              <a:rPr lang="fr-FR" dirty="0"/>
              <a:t>-</a:t>
            </a:r>
            <a:r>
              <a:rPr lang="fr-FR" spc="-27" dirty="0"/>
              <a:t> </a:t>
            </a:r>
            <a:r>
              <a:rPr lang="fr-FR" spc="-13" dirty="0"/>
              <a:t>réduite</a:t>
            </a:r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612" y="1884784"/>
            <a:ext cx="10722804" cy="32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80129" y="750875"/>
            <a:ext cx="836289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13">
              <a:spcBef>
                <a:spcPts val="140"/>
              </a:spcBef>
            </a:pPr>
            <a:r>
              <a:rPr lang="fr-FR" dirty="0"/>
              <a:t>La</a:t>
            </a:r>
            <a:r>
              <a:rPr lang="fr-FR" spc="-13" dirty="0"/>
              <a:t> </a:t>
            </a:r>
            <a:r>
              <a:rPr lang="fr-FR" dirty="0"/>
              <a:t>loi</a:t>
            </a:r>
            <a:r>
              <a:rPr lang="fr-FR" spc="-27" dirty="0"/>
              <a:t> </a:t>
            </a:r>
            <a:r>
              <a:rPr lang="fr-FR" dirty="0"/>
              <a:t>Normale</a:t>
            </a:r>
            <a:r>
              <a:rPr lang="fr-FR" spc="-7" dirty="0"/>
              <a:t> </a:t>
            </a:r>
            <a:r>
              <a:rPr lang="fr-FR" dirty="0"/>
              <a:t>centrée</a:t>
            </a:r>
            <a:r>
              <a:rPr lang="fr-FR" spc="-7" dirty="0"/>
              <a:t> </a:t>
            </a:r>
            <a:r>
              <a:rPr lang="fr-FR" dirty="0"/>
              <a:t>-</a:t>
            </a:r>
            <a:r>
              <a:rPr lang="fr-FR" spc="-27" dirty="0"/>
              <a:t> </a:t>
            </a:r>
            <a:r>
              <a:rPr lang="fr-FR" spc="-13" dirty="0"/>
              <a:t>réduite</a:t>
            </a:r>
          </a:p>
        </p:txBody>
      </p:sp>
      <p:pic>
        <p:nvPicPr>
          <p:cNvPr id="7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8836" y="1448554"/>
            <a:ext cx="4701944" cy="47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Il y a de nombreuses lois de probabilités connues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534" dirty="0"/>
              <a:t>Discrètes: Bernoulli, Binomiale, Poisson, géométrique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534" dirty="0"/>
              <a:t>Continues: uniforme, exponentielle, Normale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44" name="Google Shape;344;p34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85FA154-C76C-C66B-9940-AFD89E63695B}"/>
              </a:ext>
            </a:extLst>
          </p:cNvPr>
          <p:cNvSpPr txBox="1">
            <a:spLocks/>
          </p:cNvSpPr>
          <p:nvPr/>
        </p:nvSpPr>
        <p:spPr>
          <a:xfrm>
            <a:off x="1021171" y="1043174"/>
            <a:ext cx="8362899" cy="4533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35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Loi</a:t>
            </a:r>
            <a:r>
              <a:rPr lang="en-US" spc="-5"/>
              <a:t> </a:t>
            </a:r>
            <a:r>
              <a:rPr lang="en-US" spc="-10"/>
              <a:t>Probabilité</a:t>
            </a:r>
            <a:endParaRPr lang="en-US"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ernoulli Distribution - an overview | ScienceDirect Topics">
            <a:extLst>
              <a:ext uri="{FF2B5EF4-FFF2-40B4-BE49-F238E27FC236}">
                <a16:creationId xmlns:a16="http://schemas.microsoft.com/office/drawing/2014/main" id="{E9BC00B0-6EA6-E938-9D57-B8659D06D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147268"/>
            <a:ext cx="4724229" cy="40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4930E-96CB-9CAF-93AB-F071AFEBFA36}"/>
              </a:ext>
            </a:extLst>
          </p:cNvPr>
          <p:cNvSpPr txBox="1"/>
          <p:nvPr/>
        </p:nvSpPr>
        <p:spPr>
          <a:xfrm>
            <a:off x="1608547" y="5449122"/>
            <a:ext cx="3136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b="1" dirty="0"/>
              <a:t>Bernoulli</a:t>
            </a:r>
            <a:endParaRPr lang="en-BE" sz="2800" b="1" dirty="0"/>
          </a:p>
        </p:txBody>
      </p:sp>
      <p:pic>
        <p:nvPicPr>
          <p:cNvPr id="1028" name="Picture 4" descr="Poisson Distribution - an overview | ScienceDirect Topics">
            <a:extLst>
              <a:ext uri="{FF2B5EF4-FFF2-40B4-BE49-F238E27FC236}">
                <a16:creationId xmlns:a16="http://schemas.microsoft.com/office/drawing/2014/main" id="{C15BE7AC-F3E6-AC44-97AE-61D058FC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29" y="1177347"/>
            <a:ext cx="5649724" cy="37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C9D22-BEBD-39E6-54D2-C9C530852F5B}"/>
              </a:ext>
            </a:extLst>
          </p:cNvPr>
          <p:cNvSpPr txBox="1"/>
          <p:nvPr/>
        </p:nvSpPr>
        <p:spPr>
          <a:xfrm>
            <a:off x="7620003" y="5380836"/>
            <a:ext cx="3136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b="1" dirty="0"/>
              <a:t>Poisson</a:t>
            </a:r>
            <a:endParaRPr lang="en-BE" sz="2800" b="1" dirty="0"/>
          </a:p>
        </p:txBody>
      </p:sp>
    </p:spTree>
    <p:extLst>
      <p:ext uri="{BB962C8B-B14F-4D97-AF65-F5344CB8AC3E}">
        <p14:creationId xmlns:p14="http://schemas.microsoft.com/office/powerpoint/2010/main" val="393754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4930E-96CB-9CAF-93AB-F071AFEBFA36}"/>
              </a:ext>
            </a:extLst>
          </p:cNvPr>
          <p:cNvSpPr txBox="1"/>
          <p:nvPr/>
        </p:nvSpPr>
        <p:spPr>
          <a:xfrm>
            <a:off x="1780863" y="5076656"/>
            <a:ext cx="3136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b="1" dirty="0" err="1"/>
              <a:t>Geometric</a:t>
            </a:r>
            <a:endParaRPr lang="en-BE" sz="2800" b="1" dirty="0"/>
          </a:p>
        </p:txBody>
      </p:sp>
      <p:pic>
        <p:nvPicPr>
          <p:cNvPr id="2050" name="Picture 2" descr="Geometric distribution - Analytica Docs">
            <a:extLst>
              <a:ext uri="{FF2B5EF4-FFF2-40B4-BE49-F238E27FC236}">
                <a16:creationId xmlns:a16="http://schemas.microsoft.com/office/drawing/2014/main" id="{E3BE8073-CD3A-3FDC-2654-ED3E041AF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9693"/>
            <a:ext cx="5867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rete Uniform Distribution - AnalystPrep | CFA® Exam Study Notes">
            <a:extLst>
              <a:ext uri="{FF2B5EF4-FFF2-40B4-BE49-F238E27FC236}">
                <a16:creationId xmlns:a16="http://schemas.microsoft.com/office/drawing/2014/main" id="{7EB5D741-B3D9-3BDC-352C-1E89F246F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4" t="22358"/>
          <a:stretch/>
        </p:blipFill>
        <p:spPr bwMode="auto">
          <a:xfrm>
            <a:off x="6645026" y="1743782"/>
            <a:ext cx="5546974" cy="33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9B339-D493-24A3-A525-2B38BD6108DE}"/>
              </a:ext>
            </a:extLst>
          </p:cNvPr>
          <p:cNvSpPr txBox="1"/>
          <p:nvPr/>
        </p:nvSpPr>
        <p:spPr>
          <a:xfrm>
            <a:off x="8639527" y="4925298"/>
            <a:ext cx="3136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b="1" dirty="0"/>
              <a:t>Uniforme</a:t>
            </a:r>
            <a:endParaRPr lang="en-BE" sz="2800" b="1" dirty="0"/>
          </a:p>
        </p:txBody>
      </p:sp>
    </p:spTree>
    <p:extLst>
      <p:ext uri="{BB962C8B-B14F-4D97-AF65-F5344CB8AC3E}">
        <p14:creationId xmlns:p14="http://schemas.microsoft.com/office/powerpoint/2010/main" val="185659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D9AFB4-2243-A2EE-9395-70126EFD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59213"/>
              </p:ext>
            </p:extLst>
          </p:nvPr>
        </p:nvGraphicFramePr>
        <p:xfrm>
          <a:off x="293231" y="2504752"/>
          <a:ext cx="1961082" cy="20955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02944">
                  <a:extLst>
                    <a:ext uri="{9D8B030D-6E8A-4147-A177-3AD203B41FA5}">
                      <a16:colId xmlns:a16="http://schemas.microsoft.com/office/drawing/2014/main" val="1805823762"/>
                    </a:ext>
                  </a:extLst>
                </a:gridCol>
                <a:gridCol w="1058138">
                  <a:extLst>
                    <a:ext uri="{9D8B030D-6E8A-4147-A177-3AD203B41FA5}">
                      <a16:colId xmlns:a16="http://schemas.microsoft.com/office/drawing/2014/main" val="2768595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Nr. Student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6618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1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1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3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2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3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50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3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7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0425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4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12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087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5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20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521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6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30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675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7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20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024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8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12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032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9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7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412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>
                          <a:effectLst/>
                        </a:rPr>
                        <a:t>10</a:t>
                      </a:r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100" u="none" strike="noStrike" dirty="0">
                          <a:effectLst/>
                        </a:rPr>
                        <a:t>3</a:t>
                      </a:r>
                      <a:endParaRPr lang="en-B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234915"/>
                  </a:ext>
                </a:extLst>
              </a:tr>
            </a:tbl>
          </a:graphicData>
        </a:graphic>
      </p:graphicFrame>
      <p:sp>
        <p:nvSpPr>
          <p:cNvPr id="15" name="Google Shape;155;p12">
            <a:extLst>
              <a:ext uri="{FF2B5EF4-FFF2-40B4-BE49-F238E27FC236}">
                <a16:creationId xmlns:a16="http://schemas.microsoft.com/office/drawing/2014/main" id="{B93962E6-4A93-7700-1AE5-83E7BE0D036A}"/>
              </a:ext>
            </a:extLst>
          </p:cNvPr>
          <p:cNvSpPr txBox="1"/>
          <p:nvPr/>
        </p:nvSpPr>
        <p:spPr>
          <a:xfrm>
            <a:off x="2672871" y="2217978"/>
            <a:ext cx="889745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Voici les notes (sur 10) reçues par les élèves de 3</a:t>
            </a:r>
            <a:r>
              <a:rPr lang="fr-FR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secondaire. Créez un histogramme à partir du tableau suivant puis répondez aux questions.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BE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Calculez la moyenne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BE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Calculez l’écart-type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Probabilité qu’un élève sélectionné au hasard obtienne une note supérieure à 6 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Probabilité qu’un élève choisi au hasard ait une note inférieure à 5 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Probabilité qu’un élève sélectionné au hasard ait une note comprise entre 4 et 7 inclusivement 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Quelles notes se situent en dehors de l'intervalle de confiance à 95%.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15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3" y="2488096"/>
            <a:ext cx="9286874" cy="32302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80B9B-D19C-3380-BDA6-5ED57A427018}"/>
              </a:ext>
            </a:extLst>
          </p:cNvPr>
          <p:cNvSpPr txBox="1"/>
          <p:nvPr/>
        </p:nvSpPr>
        <p:spPr>
          <a:xfrm>
            <a:off x="1012963" y="5848586"/>
            <a:ext cx="9286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hlinkClick r:id="rId4"/>
              </a:rPr>
              <a:t>https://datatab.fr/tutorial/z-distribution</a:t>
            </a:r>
            <a:r>
              <a:rPr lang="en-US" dirty="0"/>
              <a:t> : </a:t>
            </a:r>
            <a:r>
              <a:rPr lang="en-US" dirty="0" err="1"/>
              <a:t>Indice</a:t>
            </a:r>
            <a:r>
              <a:rPr lang="en-US" dirty="0"/>
              <a:t>: (</a:t>
            </a:r>
            <a:r>
              <a:rPr lang="fr-FR" dirty="0"/>
              <a:t>suivez la question graphiquement avec la distribution normale</a:t>
            </a:r>
            <a:r>
              <a:rPr lang="en-US" dirty="0"/>
              <a:t>)</a:t>
            </a:r>
            <a:endParaRPr lang="en-B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881" y="2647950"/>
            <a:ext cx="9812238" cy="1950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5FCD3-5B95-A577-FEC5-2CE5AD41506E}"/>
              </a:ext>
            </a:extLst>
          </p:cNvPr>
          <p:cNvSpPr txBox="1"/>
          <p:nvPr/>
        </p:nvSpPr>
        <p:spPr>
          <a:xfrm>
            <a:off x="1012963" y="5848586"/>
            <a:ext cx="9286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hlinkClick r:id="rId4"/>
              </a:rPr>
              <a:t>https://datatab.fr/tutorial/z-distribution</a:t>
            </a:r>
            <a:r>
              <a:rPr lang="en-US" dirty="0"/>
              <a:t> : </a:t>
            </a:r>
            <a:r>
              <a:rPr lang="en-US" dirty="0" err="1"/>
              <a:t>Indice</a:t>
            </a:r>
            <a:r>
              <a:rPr lang="en-US" dirty="0"/>
              <a:t>: (</a:t>
            </a:r>
            <a:r>
              <a:rPr lang="fr-FR" dirty="0"/>
              <a:t>suivez la question graphiquement avec la distribution normale, utilise 				  le Z-score</a:t>
            </a:r>
            <a:r>
              <a:rPr lang="en-US" dirty="0"/>
              <a:t>)</a:t>
            </a:r>
            <a:endParaRPr lang="en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32" y="2600325"/>
            <a:ext cx="10699535" cy="142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628" y="771519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47" dirty="0"/>
              <a:t> </a:t>
            </a:r>
            <a:r>
              <a:rPr spc="-13" dirty="0"/>
              <a:t>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11" y="1634362"/>
            <a:ext cx="10912761" cy="4542355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1016" indent="-454103">
              <a:spcBef>
                <a:spcPts val="133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d’hypothèse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sont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souvent l’objectif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final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statistique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inférentielle</a:t>
            </a:r>
            <a:endParaRPr sz="2397" dirty="0"/>
          </a:p>
          <a:p>
            <a:pPr>
              <a:spcBef>
                <a:spcPts val="27"/>
              </a:spcBef>
              <a:buClr>
                <a:srgbClr val="585858"/>
              </a:buClr>
              <a:buFont typeface="Arial"/>
              <a:buChar char="●"/>
            </a:pPr>
            <a:endParaRPr sz="2863" dirty="0"/>
          </a:p>
          <a:p>
            <a:pPr marL="471861" marR="6765" indent="-455794">
              <a:lnSpc>
                <a:spcPct val="114500"/>
              </a:lnSpc>
              <a:spcBef>
                <a:spcPts val="7"/>
              </a:spcBef>
              <a:buChar char="●"/>
              <a:tabLst>
                <a:tab pos="471861" algn="l"/>
              </a:tabLst>
            </a:pPr>
            <a:r>
              <a:rPr sz="2397" dirty="0">
                <a:solidFill>
                  <a:srgbClr val="585858"/>
                </a:solidFill>
              </a:rPr>
              <a:t>Leur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objectif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 tester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hypothèse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faite sur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population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à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partir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spc="-27" dirty="0">
                <a:solidFill>
                  <a:srgbClr val="585858"/>
                </a:solidFill>
              </a:rPr>
              <a:t>d’un </a:t>
            </a:r>
            <a:r>
              <a:rPr sz="2397" spc="-13" dirty="0">
                <a:solidFill>
                  <a:srgbClr val="585858"/>
                </a:solidFill>
              </a:rPr>
              <a:t>échantillon</a:t>
            </a:r>
            <a:endParaRPr sz="2397" dirty="0"/>
          </a:p>
          <a:p>
            <a:pPr>
              <a:spcBef>
                <a:spcPts val="67"/>
              </a:spcBef>
              <a:buClr>
                <a:srgbClr val="585858"/>
              </a:buClr>
              <a:buFont typeface="Arial"/>
              <a:buChar char="●"/>
            </a:pPr>
            <a:endParaRPr sz="3196" dirty="0"/>
          </a:p>
          <a:p>
            <a:pPr marL="471016" indent="-454103"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statistiques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permettent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réaliser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comparaisons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 d'en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tirer</a:t>
            </a:r>
            <a:endParaRPr sz="2397" dirty="0"/>
          </a:p>
          <a:p>
            <a:pPr marL="471861">
              <a:spcBef>
                <a:spcPts val="446"/>
              </a:spcBef>
            </a:pP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conclusions.</a:t>
            </a:r>
            <a:endParaRPr sz="2397" dirty="0"/>
          </a:p>
          <a:p>
            <a:pPr marL="1080715" marR="117543" lvl="1" indent="-422815">
              <a:lnSpc>
                <a:spcPct val="114900"/>
              </a:lnSpc>
              <a:spcBef>
                <a:spcPts val="2216"/>
              </a:spcBef>
              <a:buChar char="○"/>
              <a:tabLst>
                <a:tab pos="1080715" algn="l"/>
              </a:tabLst>
            </a:pPr>
            <a:r>
              <a:rPr sz="1864" dirty="0">
                <a:solidFill>
                  <a:srgbClr val="585858"/>
                </a:solidFill>
              </a:rPr>
              <a:t>Exemple: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un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homme</a:t>
            </a:r>
            <a:r>
              <a:rPr sz="1864" spc="-11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politique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dit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que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poids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moyen</a:t>
            </a:r>
            <a:r>
              <a:rPr sz="1864" spc="-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femmes</a:t>
            </a:r>
            <a:r>
              <a:rPr sz="1864" spc="-10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belges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était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70kg.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spc="-33" dirty="0">
                <a:solidFill>
                  <a:srgbClr val="585858"/>
                </a:solidFill>
              </a:rPr>
              <a:t>On </a:t>
            </a:r>
            <a:r>
              <a:rPr sz="1864" dirty="0">
                <a:solidFill>
                  <a:srgbClr val="585858"/>
                </a:solidFill>
              </a:rPr>
              <a:t>va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alors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mesurer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poids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moyen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femmes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belges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sur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un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échantillon, et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selon</a:t>
            </a:r>
            <a:r>
              <a:rPr sz="1864" spc="-6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valeur </a:t>
            </a:r>
            <a:r>
              <a:rPr sz="1864" dirty="0">
                <a:solidFill>
                  <a:srgbClr val="585858"/>
                </a:solidFill>
              </a:rPr>
              <a:t>obtenue,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on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déterminera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probabilité</a:t>
            </a:r>
            <a:r>
              <a:rPr sz="1864" spc="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que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poids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moyen</a:t>
            </a:r>
            <a:r>
              <a:rPr sz="1864" spc="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soit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70kg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compte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tenu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spc="-33" dirty="0">
                <a:solidFill>
                  <a:srgbClr val="585858"/>
                </a:solidFill>
              </a:rPr>
              <a:t>la </a:t>
            </a:r>
            <a:r>
              <a:rPr sz="1864" dirty="0">
                <a:solidFill>
                  <a:srgbClr val="585858"/>
                </a:solidFill>
              </a:rPr>
              <a:t>moyenne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d’échantillon</a:t>
            </a:r>
            <a:r>
              <a:rPr sz="1864" spc="-2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qu’on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aura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spc="-27" dirty="0">
                <a:solidFill>
                  <a:srgbClr val="585858"/>
                </a:solidFill>
              </a:rPr>
              <a:t>pêché</a:t>
            </a:r>
            <a:endParaRPr sz="1864" dirty="0"/>
          </a:p>
        </p:txBody>
      </p:sp>
    </p:spTree>
    <p:extLst>
      <p:ext uri="{BB962C8B-B14F-4D97-AF65-F5344CB8AC3E}">
        <p14:creationId xmlns:p14="http://schemas.microsoft.com/office/powerpoint/2010/main" val="22267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Introduction à la statistique inférentielle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La statistique descriptive fait des analyses sur des éléments qui ont été observés, qui sont connus</a:t>
            </a:r>
            <a:endParaRPr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467"/>
              <a:t>Exemple: le salaire moyen belge sur base des données fiscales dont dispose l’état pour chaque belge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Mais parfois, on veut obtenir une information par rapport à quelque chose qu’on ne connaît pas parfaitement, et il faut faire des « pronostics »</a:t>
            </a:r>
            <a:endParaRPr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467"/>
              <a:t>Exemple: la proportion de femmes belges qui aiment un soda light</a:t>
            </a:r>
            <a:endParaRPr/>
          </a:p>
          <a:p>
            <a:pPr marL="1219170" lvl="1" indent="-3344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00" y="684260"/>
            <a:ext cx="11360150" cy="763588"/>
          </a:xfr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r>
              <a:rPr lang="en-US" dirty="0"/>
              <a:t>Test 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1"/>
            <a:ext cx="10709811" cy="2598594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Sans rentrer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dans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détails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techniques,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 test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d’hypothèse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comporte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trois</a:t>
            </a:r>
            <a:endParaRPr sz="2397" dirty="0"/>
          </a:p>
          <a:p>
            <a:pPr marL="471861">
              <a:spcBef>
                <a:spcPts val="413"/>
              </a:spcBef>
            </a:pPr>
            <a:r>
              <a:rPr sz="2397" dirty="0">
                <a:solidFill>
                  <a:srgbClr val="585858"/>
                </a:solidFill>
              </a:rPr>
              <a:t>éléments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principaux: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284132" indent="-267219"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hypothèses</a:t>
            </a:r>
            <a:endParaRPr sz="2397" dirty="0"/>
          </a:p>
          <a:p>
            <a:pPr marL="284132" indent="-267219">
              <a:spcBef>
                <a:spcPts val="453"/>
              </a:spcBef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Les </a:t>
            </a:r>
            <a:r>
              <a:rPr sz="2397" dirty="0" err="1">
                <a:solidFill>
                  <a:srgbClr val="585858"/>
                </a:solidFill>
              </a:rPr>
              <a:t>calculs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endParaRPr lang="en-US" sz="2397" spc="-67" dirty="0">
              <a:solidFill>
                <a:srgbClr val="585858"/>
              </a:solidFill>
            </a:endParaRPr>
          </a:p>
          <a:p>
            <a:pPr marL="284132" indent="-267219">
              <a:spcBef>
                <a:spcPts val="453"/>
              </a:spcBef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conclusion</a:t>
            </a:r>
            <a:endParaRPr sz="2397" dirty="0"/>
          </a:p>
        </p:txBody>
      </p:sp>
    </p:spTree>
    <p:extLst>
      <p:ext uri="{BB962C8B-B14F-4D97-AF65-F5344CB8AC3E}">
        <p14:creationId xmlns:p14="http://schemas.microsoft.com/office/powerpoint/2010/main" val="261829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Les tests d’hypothèse</a:t>
            </a:r>
            <a:endParaRPr/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1"/>
          </p:nvPr>
        </p:nvSpPr>
        <p:spPr>
          <a:xfrm>
            <a:off x="463901" y="1572684"/>
            <a:ext cx="10908394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En dehors des calculs statistiques, un test d’hypothèse comporte deux éléments principaux: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400" u="sng" dirty="0"/>
              <a:t>Les hypothèses:</a:t>
            </a:r>
            <a:r>
              <a:rPr lang="fr-BE" sz="2400" dirty="0"/>
              <a:t> une hypothèse nulle (H</a:t>
            </a:r>
            <a:r>
              <a:rPr lang="fr-BE" sz="2400" baseline="-25000" dirty="0"/>
              <a:t>0</a:t>
            </a:r>
            <a:r>
              <a:rPr lang="fr-BE" sz="2400" dirty="0"/>
              <a:t>) et une hypothèse alternative (H</a:t>
            </a:r>
            <a:r>
              <a:rPr lang="fr-BE" sz="2400" baseline="-25000" dirty="0"/>
              <a:t>A</a:t>
            </a:r>
            <a:r>
              <a:rPr lang="fr-BE" sz="2400" dirty="0"/>
              <a:t>) qui portent sur la population. H</a:t>
            </a:r>
            <a:r>
              <a:rPr lang="fr-BE" sz="2400" baseline="-25000" dirty="0"/>
              <a:t>0</a:t>
            </a:r>
            <a:r>
              <a:rPr lang="fr-BE" sz="2400" dirty="0"/>
              <a:t> est l’hypothèse de base que l’on veut tester, et H</a:t>
            </a:r>
            <a:r>
              <a:rPr lang="fr-BE" sz="2400" baseline="-25000" dirty="0"/>
              <a:t>A</a:t>
            </a:r>
            <a:r>
              <a:rPr lang="fr-BE" sz="2400" dirty="0"/>
              <a:t> est celle qui sera considérée comme vraie si H</a:t>
            </a:r>
            <a:r>
              <a:rPr lang="fr-BE" sz="2400" baseline="-25000" dirty="0"/>
              <a:t>0</a:t>
            </a:r>
            <a:r>
              <a:rPr lang="fr-BE" sz="2400" dirty="0"/>
              <a:t> est rejetée.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400" dirty="0"/>
              <a:t>Formellement, l’H</a:t>
            </a:r>
            <a:r>
              <a:rPr lang="fr-BE" sz="2400" baseline="-25000" dirty="0"/>
              <a:t>0</a:t>
            </a:r>
            <a:r>
              <a:rPr lang="fr-BE" sz="2400" dirty="0"/>
              <a:t> consiste à dire que rien ne change. 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72" name="Google Shape;472;p48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47" dirty="0"/>
              <a:t> </a:t>
            </a:r>
            <a:r>
              <a:rPr spc="-13" dirty="0"/>
              <a:t>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49" y="1600731"/>
            <a:ext cx="10460353" cy="3426129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Le plus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important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pour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vous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 comprendre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 logique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d’un </a:t>
            </a:r>
            <a:r>
              <a:rPr sz="2397" spc="-27" dirty="0">
                <a:solidFill>
                  <a:srgbClr val="585858"/>
                </a:solidFill>
              </a:rPr>
              <a:t>test</a:t>
            </a:r>
            <a:endParaRPr sz="2397" dirty="0"/>
          </a:p>
          <a:p>
            <a:pPr marL="471861">
              <a:spcBef>
                <a:spcPts val="413"/>
              </a:spcBef>
            </a:pPr>
            <a:r>
              <a:rPr sz="2397" dirty="0">
                <a:solidFill>
                  <a:srgbClr val="585858"/>
                </a:solidFill>
              </a:rPr>
              <a:t>d’hypothèse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d’interpréter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résultats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471016" indent="-454103">
              <a:buClr>
                <a:srgbClr val="585858"/>
              </a:buClr>
              <a:buAutoNum type="arabicParenR"/>
              <a:tabLst>
                <a:tab pos="471016" algn="l"/>
              </a:tabLst>
            </a:pPr>
            <a:r>
              <a:rPr sz="2397" dirty="0">
                <a:solidFill>
                  <a:srgbClr val="EE8500"/>
                </a:solidFill>
              </a:rPr>
              <a:t>Analysez</a:t>
            </a:r>
            <a:r>
              <a:rPr sz="2397" spc="-20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 énoncé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déterminer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sur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quoi porte le test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quelles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sont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les</a:t>
            </a:r>
            <a:endParaRPr sz="2397" dirty="0"/>
          </a:p>
          <a:p>
            <a:pPr marL="471861">
              <a:spcBef>
                <a:spcPts val="453"/>
              </a:spcBef>
            </a:pPr>
            <a:r>
              <a:rPr sz="2397" dirty="0">
                <a:solidFill>
                  <a:srgbClr val="585858"/>
                </a:solidFill>
              </a:rPr>
              <a:t>hypothèses</a:t>
            </a:r>
            <a:r>
              <a:rPr sz="2397" spc="-8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nulles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alternatives</a:t>
            </a:r>
            <a:endParaRPr sz="2397" dirty="0"/>
          </a:p>
          <a:p>
            <a:pPr marL="471016" indent="-454103">
              <a:spcBef>
                <a:spcPts val="419"/>
              </a:spcBef>
              <a:buAutoNum type="arabicParenR" startAt="2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Réalisez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calculs</a:t>
            </a:r>
            <a:r>
              <a:rPr sz="2397" spc="-4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vous-même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ou via un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logiciel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(pas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vu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spc="-27" dirty="0">
                <a:solidFill>
                  <a:srgbClr val="585858"/>
                </a:solidFill>
              </a:rPr>
              <a:t>ici)</a:t>
            </a:r>
            <a:endParaRPr sz="2397" dirty="0"/>
          </a:p>
          <a:p>
            <a:pPr marL="471016" indent="-454103">
              <a:spcBef>
                <a:spcPts val="446"/>
              </a:spcBef>
              <a:buAutoNum type="arabicParenR" startAt="2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Analysez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résultats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du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pour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tirer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conclusion</a:t>
            </a:r>
            <a:r>
              <a:rPr sz="2397" spc="-80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par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rapport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aux</a:t>
            </a:r>
            <a:endParaRPr sz="2397" dirty="0"/>
          </a:p>
          <a:p>
            <a:pPr marL="471861">
              <a:spcBef>
                <a:spcPts val="419"/>
              </a:spcBef>
            </a:pPr>
            <a:r>
              <a:rPr sz="2397" dirty="0">
                <a:solidFill>
                  <a:srgbClr val="585858"/>
                </a:solidFill>
              </a:rPr>
              <a:t>hypothèses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nulles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 </a:t>
            </a:r>
            <a:r>
              <a:rPr sz="2397" spc="-13" dirty="0">
                <a:solidFill>
                  <a:srgbClr val="585858"/>
                </a:solidFill>
              </a:rPr>
              <a:t>alternatives</a:t>
            </a:r>
            <a:endParaRPr sz="2397" dirty="0"/>
          </a:p>
        </p:txBody>
      </p:sp>
    </p:spTree>
    <p:extLst>
      <p:ext uri="{BB962C8B-B14F-4D97-AF65-F5344CB8AC3E}">
        <p14:creationId xmlns:p14="http://schemas.microsoft.com/office/powerpoint/2010/main" val="190508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53" dirty="0"/>
              <a:t> </a:t>
            </a:r>
            <a:r>
              <a:rPr dirty="0"/>
              <a:t>hypothèse</a:t>
            </a:r>
            <a:r>
              <a:rPr spc="13" dirty="0"/>
              <a:t> </a:t>
            </a:r>
            <a:r>
              <a:rPr dirty="0"/>
              <a:t>-</a:t>
            </a:r>
            <a:r>
              <a:rPr spc="7" dirty="0"/>
              <a:t> </a:t>
            </a:r>
            <a:r>
              <a:rPr spc="-27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1"/>
            <a:ext cx="10002025" cy="3160607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Il</a:t>
            </a:r>
            <a:r>
              <a:rPr sz="2397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existe</a:t>
            </a:r>
            <a:r>
              <a:rPr sz="2397" u="sng" spc="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beaucoup</a:t>
            </a:r>
            <a:r>
              <a:rPr sz="2397" u="sng" spc="-73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de</a:t>
            </a:r>
            <a:r>
              <a:rPr sz="2397" u="sng" spc="-13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différents</a:t>
            </a:r>
            <a:r>
              <a:rPr sz="2397" u="sng" spc="-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tests </a:t>
            </a:r>
            <a:r>
              <a:rPr sz="2397" u="sng" spc="-13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disponibles:</a:t>
            </a:r>
            <a:endParaRPr sz="2397"/>
          </a:p>
          <a:p>
            <a:pPr marL="284132" indent="-267219">
              <a:spcBef>
                <a:spcPts val="678"/>
              </a:spcBef>
              <a:buSzPct val="112500"/>
              <a:buChar char="○"/>
              <a:tabLst>
                <a:tab pos="284132" algn="l"/>
              </a:tabLst>
            </a:pP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test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sur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moyenne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ou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sur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comparaison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moyennes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(test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</a:t>
            </a:r>
            <a:r>
              <a:rPr sz="2131" spc="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Student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où</a:t>
            </a:r>
            <a:endParaRPr sz="2131"/>
          </a:p>
          <a:p>
            <a:pPr marL="16913">
              <a:spcBef>
                <a:spcPts val="479"/>
              </a:spcBef>
            </a:pP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spécifie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deux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distributions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normales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ont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même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moyenne)</a:t>
            </a:r>
            <a:endParaRPr sz="2131"/>
          </a:p>
          <a:p>
            <a:pPr>
              <a:spcBef>
                <a:spcPts val="27"/>
              </a:spcBef>
            </a:pPr>
            <a:endParaRPr sz="2530"/>
          </a:p>
          <a:p>
            <a:pPr marL="16913" marR="327259" indent="239313">
              <a:lnSpc>
                <a:spcPct val="115199"/>
              </a:lnSpc>
              <a:spcBef>
                <a:spcPts val="7"/>
              </a:spcBef>
              <a:buChar char="○"/>
              <a:tabLst>
                <a:tab pos="256226" algn="l"/>
              </a:tabLst>
            </a:pP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test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sur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variance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ou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sur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comparaison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variance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(test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Fisher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où </a:t>
            </a: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spécifie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deux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distributions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normales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ont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même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variance)</a:t>
            </a:r>
            <a:endParaRPr sz="2131"/>
          </a:p>
          <a:p>
            <a:pPr>
              <a:spcBef>
                <a:spcPts val="33"/>
              </a:spcBef>
              <a:buFont typeface="Arial"/>
              <a:buChar char="○"/>
            </a:pPr>
            <a:endParaRPr sz="2863"/>
          </a:p>
          <a:p>
            <a:pPr marL="256226" indent="-239313">
              <a:buChar char="○"/>
              <a:tabLst>
                <a:tab pos="256226" algn="l"/>
              </a:tabLst>
            </a:pP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test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du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Khi-carré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d’indépendance</a:t>
            </a:r>
            <a:endParaRPr sz="2131"/>
          </a:p>
        </p:txBody>
      </p:sp>
    </p:spTree>
    <p:extLst>
      <p:ext uri="{BB962C8B-B14F-4D97-AF65-F5344CB8AC3E}">
        <p14:creationId xmlns:p14="http://schemas.microsoft.com/office/powerpoint/2010/main" val="379466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53" dirty="0"/>
              <a:t> </a:t>
            </a:r>
            <a:r>
              <a:rPr dirty="0"/>
              <a:t>hypothèse</a:t>
            </a:r>
            <a:r>
              <a:rPr spc="13" dirty="0"/>
              <a:t> </a:t>
            </a:r>
            <a:r>
              <a:rPr dirty="0"/>
              <a:t>-</a:t>
            </a:r>
            <a:r>
              <a:rPr spc="7" dirty="0"/>
              <a:t> </a:t>
            </a:r>
            <a:r>
              <a:rPr spc="-27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046" y="1630271"/>
            <a:ext cx="10562252" cy="43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53" dirty="0"/>
              <a:t> </a:t>
            </a:r>
            <a:r>
              <a:rPr dirty="0"/>
              <a:t>hypothèse</a:t>
            </a:r>
            <a:r>
              <a:rPr spc="13" dirty="0"/>
              <a:t> </a:t>
            </a:r>
            <a:r>
              <a:rPr dirty="0"/>
              <a:t>-</a:t>
            </a:r>
            <a:r>
              <a:rPr spc="7" dirty="0"/>
              <a:t> </a:t>
            </a:r>
            <a:r>
              <a:rPr spc="-27" dirty="0"/>
              <a:t>Type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7563" y="1716832"/>
            <a:ext cx="7510959" cy="42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47" dirty="0"/>
              <a:t> </a:t>
            </a:r>
            <a:r>
              <a:rPr spc="-13" dirty="0"/>
              <a:t>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1"/>
            <a:ext cx="10954196" cy="3834317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Nous trouverons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presque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toujours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différences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entre deux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séries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de</a:t>
            </a:r>
            <a:endParaRPr sz="2397"/>
          </a:p>
          <a:p>
            <a:pPr marL="471861">
              <a:spcBef>
                <a:spcPts val="413"/>
              </a:spcBef>
            </a:pPr>
            <a:r>
              <a:rPr sz="2397" spc="-13" dirty="0">
                <a:solidFill>
                  <a:srgbClr val="585858"/>
                </a:solidFill>
              </a:rPr>
              <a:t>données.</a:t>
            </a:r>
            <a:endParaRPr sz="2397"/>
          </a:p>
          <a:p>
            <a:pPr>
              <a:spcBef>
                <a:spcPts val="13"/>
              </a:spcBef>
            </a:pPr>
            <a:endParaRPr sz="2863"/>
          </a:p>
          <a:p>
            <a:pPr marL="16913" marR="6765">
              <a:lnSpc>
                <a:spcPct val="115100"/>
              </a:lnSpc>
              <a:spcBef>
                <a:spcPts val="7"/>
              </a:spcBef>
            </a:pPr>
            <a:r>
              <a:rPr sz="2397" dirty="0">
                <a:solidFill>
                  <a:srgbClr val="585858"/>
                </a:solidFill>
              </a:rPr>
              <a:t>Le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but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 ces tests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d'indiquer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si</a:t>
            </a:r>
            <a:r>
              <a:rPr sz="2397" spc="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la</a:t>
            </a:r>
            <a:r>
              <a:rPr sz="2397" spc="-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différence</a:t>
            </a:r>
            <a:r>
              <a:rPr sz="2397" spc="-73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observée</a:t>
            </a:r>
            <a:r>
              <a:rPr sz="2397" spc="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due</a:t>
            </a:r>
            <a:r>
              <a:rPr sz="2397" spc="-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au hasard</a:t>
            </a:r>
            <a:r>
              <a:rPr sz="2397" spc="-13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ou </a:t>
            </a:r>
            <a:r>
              <a:rPr sz="2397" spc="-33" dirty="0">
                <a:solidFill>
                  <a:srgbClr val="585858"/>
                </a:solidFill>
              </a:rPr>
              <a:t>si </a:t>
            </a:r>
            <a:r>
              <a:rPr sz="2397" dirty="0">
                <a:solidFill>
                  <a:srgbClr val="EE8500"/>
                </a:solidFill>
              </a:rPr>
              <a:t>cette</a:t>
            </a:r>
            <a:r>
              <a:rPr sz="2397" spc="-4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différence</a:t>
            </a:r>
            <a:r>
              <a:rPr sz="2397" spc="-6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est</a:t>
            </a:r>
            <a:r>
              <a:rPr sz="2397" spc="-7" dirty="0">
                <a:solidFill>
                  <a:srgbClr val="EE8500"/>
                </a:solidFill>
              </a:rPr>
              <a:t> </a:t>
            </a:r>
            <a:r>
              <a:rPr sz="2397" dirty="0">
                <a:solidFill>
                  <a:srgbClr val="EE8500"/>
                </a:solidFill>
              </a:rPr>
              <a:t>réelle</a:t>
            </a:r>
            <a:r>
              <a:rPr sz="2397" dirty="0">
                <a:solidFill>
                  <a:srgbClr val="585858"/>
                </a:solidFill>
              </a:rPr>
              <a:t>.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C'est-</a:t>
            </a:r>
            <a:r>
              <a:rPr sz="2397" dirty="0">
                <a:solidFill>
                  <a:srgbClr val="585858"/>
                </a:solidFill>
              </a:rPr>
              <a:t>à-dire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deux populations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concernées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ne </a:t>
            </a:r>
            <a:r>
              <a:rPr sz="2397" dirty="0">
                <a:solidFill>
                  <a:srgbClr val="585858"/>
                </a:solidFill>
              </a:rPr>
              <a:t>sont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pas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semblables.</a:t>
            </a:r>
            <a:endParaRPr sz="2397"/>
          </a:p>
          <a:p>
            <a:pPr>
              <a:spcBef>
                <a:spcPts val="73"/>
              </a:spcBef>
            </a:pPr>
            <a:endParaRPr sz="2797"/>
          </a:p>
          <a:p>
            <a:pPr marL="471861" marR="1432496" indent="-455794">
              <a:lnSpc>
                <a:spcPct val="115700"/>
              </a:lnSpc>
              <a:buChar char="●"/>
              <a:tabLst>
                <a:tab pos="471861" algn="l"/>
              </a:tabLst>
            </a:pPr>
            <a:r>
              <a:rPr sz="2397" dirty="0">
                <a:solidFill>
                  <a:srgbClr val="585858"/>
                </a:solidFill>
              </a:rPr>
              <a:t>En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réalisant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statistiques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échantillons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non sur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la </a:t>
            </a:r>
            <a:r>
              <a:rPr sz="2397" dirty="0">
                <a:solidFill>
                  <a:srgbClr val="585858"/>
                </a:solidFill>
              </a:rPr>
              <a:t>population</a:t>
            </a:r>
            <a:r>
              <a:rPr sz="2397" spc="-8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nous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devons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admettre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</a:t>
            </a:r>
            <a:r>
              <a:rPr sz="2397" spc="73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risque</a:t>
            </a:r>
            <a:r>
              <a:rPr sz="2397" b="1" spc="7" dirty="0">
                <a:solidFill>
                  <a:srgbClr val="585858"/>
                </a:solidFill>
              </a:rPr>
              <a:t> </a:t>
            </a:r>
            <a:r>
              <a:rPr sz="2397" b="1" spc="-13" dirty="0">
                <a:solidFill>
                  <a:srgbClr val="585858"/>
                </a:solidFill>
              </a:rPr>
              <a:t>d'erreur</a:t>
            </a:r>
            <a:endParaRPr sz="2397"/>
          </a:p>
        </p:txBody>
      </p:sp>
    </p:spTree>
    <p:extLst>
      <p:ext uri="{BB962C8B-B14F-4D97-AF65-F5344CB8AC3E}">
        <p14:creationId xmlns:p14="http://schemas.microsoft.com/office/powerpoint/2010/main" val="1684248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Risque</a:t>
            </a:r>
            <a:r>
              <a:rPr spc="-47" dirty="0"/>
              <a:t> </a:t>
            </a:r>
            <a:r>
              <a:rPr dirty="0"/>
              <a:t>d’erreur</a:t>
            </a:r>
            <a:r>
              <a:rPr spc="-13" dirty="0"/>
              <a:t> </a:t>
            </a:r>
            <a:r>
              <a:rPr dirty="0"/>
              <a:t>de</a:t>
            </a:r>
            <a:r>
              <a:rPr spc="-13" dirty="0"/>
              <a:t> </a:t>
            </a:r>
            <a:r>
              <a:rPr dirty="0"/>
              <a:t>type</a:t>
            </a:r>
            <a:r>
              <a:rPr spc="-13" dirty="0"/>
              <a:t> </a:t>
            </a:r>
            <a:r>
              <a:rPr spc="-67" dirty="0"/>
              <a:t>1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97288" y="1648963"/>
            <a:ext cx="10982102" cy="4158039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555579" indent="-454103">
              <a:spcBef>
                <a:spcPts val="140"/>
              </a:spcBef>
              <a:buSzPct val="112500"/>
              <a:buChar char="●"/>
              <a:tabLst>
                <a:tab pos="555579" algn="l"/>
              </a:tabLst>
            </a:pPr>
            <a:r>
              <a:rPr sz="2131" dirty="0">
                <a:solidFill>
                  <a:srgbClr val="585858"/>
                </a:solidFill>
              </a:rPr>
              <a:t>En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FF0000"/>
                </a:solidFill>
              </a:rPr>
              <a:t>rejetant</a:t>
            </a:r>
            <a:r>
              <a:rPr sz="2131" spc="-27" dirty="0">
                <a:solidFill>
                  <a:srgbClr val="FF0000"/>
                </a:solidFill>
              </a:rPr>
              <a:t> </a:t>
            </a:r>
            <a:r>
              <a:rPr sz="2131" dirty="0">
                <a:solidFill>
                  <a:srgbClr val="FF0000"/>
                </a:solidFill>
              </a:rPr>
              <a:t>H</a:t>
            </a:r>
            <a:r>
              <a:rPr sz="2097" baseline="-21164" dirty="0">
                <a:solidFill>
                  <a:srgbClr val="FF0000"/>
                </a:solidFill>
              </a:rPr>
              <a:t>0</a:t>
            </a:r>
            <a:r>
              <a:rPr sz="2097" spc="269" baseline="-21164" dirty="0">
                <a:solidFill>
                  <a:srgbClr val="FF0000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prend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l'on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appelle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b="1" dirty="0">
                <a:solidFill>
                  <a:srgbClr val="585858"/>
                </a:solidFill>
              </a:rPr>
              <a:t>risque</a:t>
            </a:r>
            <a:r>
              <a:rPr sz="2131" b="1" spc="-47" dirty="0">
                <a:solidFill>
                  <a:srgbClr val="585858"/>
                </a:solidFill>
              </a:rPr>
              <a:t> </a:t>
            </a:r>
            <a:r>
              <a:rPr sz="2131" b="1" dirty="0">
                <a:solidFill>
                  <a:srgbClr val="585858"/>
                </a:solidFill>
              </a:rPr>
              <a:t>alpha</a:t>
            </a:r>
            <a:r>
              <a:rPr sz="2131" b="1" spc="-47" dirty="0">
                <a:solidFill>
                  <a:srgbClr val="585858"/>
                </a:solidFill>
              </a:rPr>
              <a:t> </a:t>
            </a:r>
            <a:r>
              <a:rPr sz="2131" b="1" dirty="0">
                <a:solidFill>
                  <a:srgbClr val="585858"/>
                </a:solidFill>
              </a:rPr>
              <a:t>α</a:t>
            </a:r>
            <a:r>
              <a:rPr sz="2131" b="1" spc="-7" dirty="0">
                <a:solidFill>
                  <a:srgbClr val="585858"/>
                </a:solidFill>
              </a:rPr>
              <a:t> </a:t>
            </a:r>
            <a:r>
              <a:rPr sz="2131" spc="-67" dirty="0">
                <a:solidFill>
                  <a:srgbClr val="585858"/>
                </a:solidFill>
              </a:rPr>
              <a:t>.</a:t>
            </a:r>
            <a:endParaRPr sz="2131" dirty="0"/>
          </a:p>
          <a:p>
            <a:pPr marL="555579" indent="-454103">
              <a:spcBef>
                <a:spcPts val="386"/>
              </a:spcBef>
              <a:buSzPct val="112500"/>
              <a:buChar char="●"/>
              <a:tabLst>
                <a:tab pos="555579" algn="l"/>
              </a:tabLst>
            </a:pPr>
            <a:r>
              <a:rPr sz="2131" dirty="0">
                <a:solidFill>
                  <a:srgbClr val="585858"/>
                </a:solidFill>
              </a:rPr>
              <a:t>Il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s'agit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du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tromper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rejetant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</a:t>
            </a:r>
            <a:r>
              <a:rPr sz="2097" baseline="-21164" dirty="0">
                <a:solidFill>
                  <a:srgbClr val="585858"/>
                </a:solidFill>
              </a:rPr>
              <a:t>0</a:t>
            </a:r>
            <a:r>
              <a:rPr sz="2097" spc="269" baseline="-21164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si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dans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réalité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</a:t>
            </a:r>
            <a:r>
              <a:rPr sz="2097" baseline="-21164" dirty="0">
                <a:solidFill>
                  <a:srgbClr val="585858"/>
                </a:solidFill>
              </a:rPr>
              <a:t>0</a:t>
            </a:r>
            <a:r>
              <a:rPr sz="2097" spc="309" baseline="-21164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vrai.</a:t>
            </a:r>
            <a:r>
              <a:rPr sz="2131" spc="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13" dirty="0">
                <a:solidFill>
                  <a:srgbClr val="585858"/>
                </a:solidFill>
              </a:rPr>
              <a:t> appelle</a:t>
            </a:r>
            <a:endParaRPr sz="2131" dirty="0"/>
          </a:p>
          <a:p>
            <a:pPr marL="556424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également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b="1" dirty="0">
                <a:solidFill>
                  <a:srgbClr val="585858"/>
                </a:solidFill>
              </a:rPr>
              <a:t>risque</a:t>
            </a:r>
            <a:r>
              <a:rPr sz="2131" b="1" spc="-60" dirty="0">
                <a:solidFill>
                  <a:srgbClr val="585858"/>
                </a:solidFill>
              </a:rPr>
              <a:t> </a:t>
            </a:r>
            <a:r>
              <a:rPr sz="2131" b="1" dirty="0">
                <a:solidFill>
                  <a:srgbClr val="585858"/>
                </a:solidFill>
              </a:rPr>
              <a:t>type</a:t>
            </a:r>
            <a:r>
              <a:rPr sz="2131" b="1" spc="60" dirty="0">
                <a:solidFill>
                  <a:srgbClr val="585858"/>
                </a:solidFill>
              </a:rPr>
              <a:t> </a:t>
            </a:r>
            <a:r>
              <a:rPr sz="2131" b="1" spc="-33" dirty="0">
                <a:solidFill>
                  <a:srgbClr val="585858"/>
                </a:solidFill>
              </a:rPr>
              <a:t>I</a:t>
            </a:r>
            <a:r>
              <a:rPr sz="2131" spc="-33" dirty="0">
                <a:solidFill>
                  <a:srgbClr val="585858"/>
                </a:solidFill>
              </a:rPr>
              <a:t>.</a:t>
            </a:r>
            <a:endParaRPr sz="2131" dirty="0"/>
          </a:p>
          <a:p>
            <a:pPr marL="555579" indent="-454103">
              <a:spcBef>
                <a:spcPts val="386"/>
              </a:spcBef>
              <a:buSzPct val="112500"/>
              <a:buChar char="●"/>
              <a:tabLst>
                <a:tab pos="555579" algn="l"/>
              </a:tabLst>
            </a:pP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alpha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α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déterminé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avant</a:t>
            </a:r>
            <a:r>
              <a:rPr sz="2131" spc="-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réalisation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du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test.</a:t>
            </a:r>
            <a:endParaRPr sz="2131" dirty="0"/>
          </a:p>
          <a:p>
            <a:pPr>
              <a:spcBef>
                <a:spcPts val="27"/>
              </a:spcBef>
            </a:pPr>
            <a:endParaRPr sz="2863" dirty="0"/>
          </a:p>
          <a:p>
            <a:pPr marL="101476">
              <a:spcBef>
                <a:spcPts val="7"/>
              </a:spcBef>
            </a:pP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fixe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d'erreur</a:t>
            </a:r>
            <a:r>
              <a:rPr sz="2131" spc="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alpha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5%.</a:t>
            </a:r>
            <a:endParaRPr sz="2131" dirty="0"/>
          </a:p>
          <a:p>
            <a:pPr>
              <a:spcBef>
                <a:spcPts val="33"/>
              </a:spcBef>
            </a:pPr>
            <a:endParaRPr sz="2863" dirty="0"/>
          </a:p>
          <a:p>
            <a:pPr marL="101476"/>
            <a:r>
              <a:rPr sz="2131" dirty="0">
                <a:solidFill>
                  <a:srgbClr val="585858"/>
                </a:solidFill>
              </a:rPr>
              <a:t>Bien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sûr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il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possible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changer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</a:t>
            </a:r>
            <a:r>
              <a:rPr sz="2131" spc="-13" dirty="0">
                <a:solidFill>
                  <a:srgbClr val="585858"/>
                </a:solidFill>
              </a:rPr>
              <a:t> fonction</a:t>
            </a:r>
            <a:endParaRPr sz="2131" dirty="0"/>
          </a:p>
          <a:p>
            <a:pPr marL="101476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du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domaine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dans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lequel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applique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test.</a:t>
            </a:r>
            <a:endParaRPr sz="2131" dirty="0"/>
          </a:p>
          <a:p>
            <a:pPr marL="101476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Dans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domaines</a:t>
            </a:r>
            <a:r>
              <a:rPr sz="2131" spc="-10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où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les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enjeux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sécurité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sont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forts</a:t>
            </a:r>
            <a:endParaRPr sz="2131" dirty="0"/>
          </a:p>
          <a:p>
            <a:pPr marL="101476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ce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pourra par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exemple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être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1%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ou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0,1%.</a:t>
            </a:r>
            <a:endParaRPr sz="2131" dirty="0"/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9188" y="3535378"/>
            <a:ext cx="3762683" cy="24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42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Risque</a:t>
            </a:r>
            <a:r>
              <a:rPr spc="-47" dirty="0"/>
              <a:t> </a:t>
            </a:r>
            <a:r>
              <a:rPr dirty="0"/>
              <a:t>erreur</a:t>
            </a:r>
            <a:r>
              <a:rPr spc="-7" dirty="0"/>
              <a:t> </a:t>
            </a:r>
            <a:r>
              <a:rPr dirty="0"/>
              <a:t>de</a:t>
            </a:r>
            <a:r>
              <a:rPr spc="-13" dirty="0"/>
              <a:t> </a:t>
            </a:r>
            <a:r>
              <a:rPr dirty="0"/>
              <a:t>type</a:t>
            </a:r>
            <a:r>
              <a:rPr spc="-13" dirty="0"/>
              <a:t> </a:t>
            </a:r>
            <a:r>
              <a:rPr spc="-67" dirty="0"/>
              <a:t>2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648025" y="1600731"/>
            <a:ext cx="10967726" cy="2584900"/>
          </a:xfrm>
          <a:prstGeom prst="rect">
            <a:avLst/>
          </a:prstGeom>
        </p:spPr>
        <p:txBody>
          <a:bodyPr vert="horz" wrap="square" lIns="0" tIns="14376" rIns="0" bIns="0" rtlCol="0">
            <a:spAutoFit/>
          </a:bodyPr>
          <a:lstStyle/>
          <a:p>
            <a:pPr marL="505686" marR="40590" indent="-455794">
              <a:lnSpc>
                <a:spcPct val="114900"/>
              </a:lnSpc>
              <a:spcBef>
                <a:spcPts val="113"/>
              </a:spcBef>
              <a:buChar char="●"/>
              <a:tabLst>
                <a:tab pos="505686" algn="l"/>
              </a:tabLst>
            </a:pPr>
            <a:r>
              <a:rPr sz="2397" dirty="0">
                <a:solidFill>
                  <a:srgbClr val="585858"/>
                </a:solidFill>
              </a:rPr>
              <a:t>Le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risque</a:t>
            </a:r>
            <a:r>
              <a:rPr sz="2397" b="1" spc="-13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bêta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risque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ne</a:t>
            </a:r>
            <a:r>
              <a:rPr sz="2397" spc="-13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pas</a:t>
            </a:r>
            <a:r>
              <a:rPr sz="2397" spc="-7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avoir</a:t>
            </a:r>
            <a:r>
              <a:rPr sz="2397" spc="-20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rejeté</a:t>
            </a:r>
            <a:r>
              <a:rPr sz="2397" spc="-13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H</a:t>
            </a:r>
            <a:r>
              <a:rPr sz="2397" baseline="-20833" dirty="0">
                <a:solidFill>
                  <a:srgbClr val="FF0000"/>
                </a:solidFill>
              </a:rPr>
              <a:t>0</a:t>
            </a:r>
            <a:r>
              <a:rPr sz="2397" spc="309" baseline="-20833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alors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que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H</a:t>
            </a:r>
            <a:r>
              <a:rPr sz="2397" baseline="-20833" dirty="0">
                <a:solidFill>
                  <a:srgbClr val="585858"/>
                </a:solidFill>
              </a:rPr>
              <a:t>1</a:t>
            </a:r>
            <a:r>
              <a:rPr sz="2397" spc="349" baseline="-208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vrai. </a:t>
            </a:r>
            <a:r>
              <a:rPr sz="2397" dirty="0">
                <a:solidFill>
                  <a:srgbClr val="585858"/>
                </a:solidFill>
              </a:rPr>
              <a:t>Cela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arrive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lorsqu'il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existe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différence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entre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paramètres</a:t>
            </a:r>
            <a:r>
              <a:rPr sz="2397" spc="-8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étudiés,</a:t>
            </a:r>
            <a:r>
              <a:rPr sz="2397" spc="-93" dirty="0">
                <a:solidFill>
                  <a:srgbClr val="585858"/>
                </a:solidFill>
              </a:rPr>
              <a:t> </a:t>
            </a:r>
            <a:r>
              <a:rPr sz="2397" spc="-27" dirty="0">
                <a:solidFill>
                  <a:srgbClr val="585858"/>
                </a:solidFill>
              </a:rPr>
              <a:t>mais </a:t>
            </a:r>
            <a:r>
              <a:rPr sz="2397" dirty="0">
                <a:solidFill>
                  <a:srgbClr val="585858"/>
                </a:solidFill>
              </a:rPr>
              <a:t>que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 valeur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observée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se situe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néanmoins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dans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l'intervalle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comprenant</a:t>
            </a:r>
            <a:r>
              <a:rPr sz="2397" spc="-10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95</a:t>
            </a:r>
            <a:r>
              <a:rPr sz="2397" spc="33" dirty="0">
                <a:solidFill>
                  <a:srgbClr val="585858"/>
                </a:solidFill>
              </a:rPr>
              <a:t> </a:t>
            </a:r>
            <a:r>
              <a:rPr sz="2397" spc="-67" dirty="0">
                <a:solidFill>
                  <a:srgbClr val="585858"/>
                </a:solidFill>
              </a:rPr>
              <a:t>%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valeurs</a:t>
            </a:r>
            <a:r>
              <a:rPr sz="2397" b="1" spc="-27" dirty="0">
                <a:solidFill>
                  <a:srgbClr val="585858"/>
                </a:solidFill>
              </a:rPr>
              <a:t> </a:t>
            </a:r>
            <a:r>
              <a:rPr sz="2397" b="1" spc="-13" dirty="0">
                <a:solidFill>
                  <a:srgbClr val="585858"/>
                </a:solidFill>
              </a:rPr>
              <a:t>probables</a:t>
            </a:r>
            <a:r>
              <a:rPr sz="2397" spc="-13" dirty="0">
                <a:solidFill>
                  <a:srgbClr val="585858"/>
                </a:solidFill>
              </a:rPr>
              <a:t>.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50738"/>
            <a:r>
              <a:rPr sz="2397" dirty="0">
                <a:solidFill>
                  <a:srgbClr val="585858"/>
                </a:solidFill>
              </a:rPr>
              <a:t>Ce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risque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appelé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risque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type</a:t>
            </a:r>
            <a:r>
              <a:rPr sz="2397" b="1" spc="93" dirty="0">
                <a:solidFill>
                  <a:srgbClr val="585858"/>
                </a:solidFill>
              </a:rPr>
              <a:t> </a:t>
            </a:r>
            <a:r>
              <a:rPr sz="2397" b="1" spc="-33" dirty="0">
                <a:solidFill>
                  <a:srgbClr val="585858"/>
                </a:solidFill>
              </a:rPr>
              <a:t>II</a:t>
            </a:r>
            <a:r>
              <a:rPr sz="2397" spc="-33" dirty="0">
                <a:solidFill>
                  <a:srgbClr val="585858"/>
                </a:solidFill>
              </a:rPr>
              <a:t>.</a:t>
            </a:r>
            <a:endParaRPr sz="2397" dirty="0"/>
          </a:p>
        </p:txBody>
      </p:sp>
    </p:spTree>
    <p:extLst>
      <p:ext uri="{BB962C8B-B14F-4D97-AF65-F5344CB8AC3E}">
        <p14:creationId xmlns:p14="http://schemas.microsoft.com/office/powerpoint/2010/main" val="1006464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Puissance</a:t>
            </a:r>
            <a:r>
              <a:rPr spc="-87" dirty="0"/>
              <a:t> </a:t>
            </a:r>
            <a:r>
              <a:rPr dirty="0"/>
              <a:t>d’un</a:t>
            </a:r>
            <a:r>
              <a:rPr spc="7" dirty="0"/>
              <a:t> </a:t>
            </a:r>
            <a:r>
              <a:rPr dirty="0"/>
              <a:t>test</a:t>
            </a:r>
            <a:r>
              <a:rPr spc="-60" dirty="0"/>
              <a:t> </a:t>
            </a:r>
            <a:r>
              <a:rPr spc="-13" dirty="0"/>
              <a:t>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475398"/>
            <a:ext cx="10884855" cy="3655416"/>
          </a:xfrm>
          <a:prstGeom prst="rect">
            <a:avLst/>
          </a:prstGeom>
        </p:spPr>
        <p:txBody>
          <a:bodyPr vert="horz" wrap="square" lIns="0" tIns="194493" rIns="0" bIns="0" rtlCol="0">
            <a:spAutoFit/>
          </a:bodyPr>
          <a:lstStyle/>
          <a:p>
            <a:pPr marL="471016" indent="-454103">
              <a:spcBef>
                <a:spcPts val="1531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puissance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d'un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calcule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 la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manière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suivante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:</a:t>
            </a:r>
            <a:r>
              <a:rPr sz="2397" spc="133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1</a:t>
            </a:r>
            <a:r>
              <a:rPr sz="2397" b="1" spc="-7" dirty="0">
                <a:solidFill>
                  <a:srgbClr val="585858"/>
                </a:solidFill>
              </a:rPr>
              <a:t> </a:t>
            </a:r>
            <a:r>
              <a:rPr sz="2397" b="1" dirty="0">
                <a:solidFill>
                  <a:srgbClr val="585858"/>
                </a:solidFill>
              </a:rPr>
              <a:t>-</a:t>
            </a:r>
            <a:r>
              <a:rPr sz="2397" b="1" spc="20" dirty="0">
                <a:solidFill>
                  <a:srgbClr val="585858"/>
                </a:solidFill>
              </a:rPr>
              <a:t> </a:t>
            </a:r>
            <a:r>
              <a:rPr sz="2397" b="1" spc="-67" dirty="0">
                <a:solidFill>
                  <a:srgbClr val="585858"/>
                </a:solidFill>
              </a:rPr>
              <a:t>β</a:t>
            </a:r>
            <a:endParaRPr sz="2397"/>
          </a:p>
          <a:p>
            <a:pPr marL="1080715" lvl="1" indent="-422815">
              <a:spcBef>
                <a:spcPts val="1072"/>
              </a:spcBef>
              <a:buChar char="○"/>
              <a:tabLst>
                <a:tab pos="1080715" algn="l"/>
              </a:tabLst>
            </a:pPr>
            <a:r>
              <a:rPr sz="1864" dirty="0">
                <a:solidFill>
                  <a:srgbClr val="585858"/>
                </a:solidFill>
              </a:rPr>
              <a:t>Taille</a:t>
            </a:r>
            <a:r>
              <a:rPr sz="1864" spc="-6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effectifs</a:t>
            </a:r>
            <a:r>
              <a:rPr sz="1864" spc="-1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échantillons. </a:t>
            </a:r>
            <a:r>
              <a:rPr sz="1864" dirty="0">
                <a:solidFill>
                  <a:srgbClr val="585858"/>
                </a:solidFill>
              </a:rPr>
              <a:t>Plus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taille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échantillons</a:t>
            </a:r>
            <a:r>
              <a:rPr sz="1864" spc="2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augmente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plus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puissance</a:t>
            </a:r>
            <a:endParaRPr sz="1864"/>
          </a:p>
          <a:p>
            <a:pPr marL="1080715">
              <a:spcBef>
                <a:spcPts val="326"/>
              </a:spcBef>
            </a:pPr>
            <a:r>
              <a:rPr sz="1864" spc="-13" dirty="0">
                <a:solidFill>
                  <a:srgbClr val="585858"/>
                </a:solidFill>
              </a:rPr>
              <a:t>augmente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et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plus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risque bêta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diminue.</a:t>
            </a:r>
            <a:endParaRPr sz="1864"/>
          </a:p>
          <a:p>
            <a:pPr marL="1080715" lvl="1" indent="-422815">
              <a:spcBef>
                <a:spcPts val="1019"/>
              </a:spcBef>
              <a:buChar char="○"/>
              <a:tabLst>
                <a:tab pos="1080715" algn="l"/>
              </a:tabLst>
            </a:pPr>
            <a:r>
              <a:rPr sz="1864" dirty="0">
                <a:solidFill>
                  <a:srgbClr val="585858"/>
                </a:solidFill>
              </a:rPr>
              <a:t>Diminution</a:t>
            </a:r>
            <a:r>
              <a:rPr sz="1864" spc="-6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variabilité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données,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implique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une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augmentation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puissance</a:t>
            </a:r>
            <a:endParaRPr sz="1864"/>
          </a:p>
          <a:p>
            <a:pPr marL="1080715">
              <a:spcBef>
                <a:spcPts val="999"/>
              </a:spcBef>
            </a:pPr>
            <a:r>
              <a:rPr sz="1864" dirty="0">
                <a:solidFill>
                  <a:srgbClr val="585858"/>
                </a:solidFill>
              </a:rPr>
              <a:t>Ex: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sexe,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l'âge,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poids,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stress,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provenance des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animaux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jouent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sur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la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pression</a:t>
            </a:r>
            <a:endParaRPr sz="1864"/>
          </a:p>
          <a:p>
            <a:pPr marL="1080715">
              <a:spcBef>
                <a:spcPts val="320"/>
              </a:spcBef>
            </a:pPr>
            <a:r>
              <a:rPr sz="1864" dirty="0">
                <a:solidFill>
                  <a:srgbClr val="585858"/>
                </a:solidFill>
              </a:rPr>
              <a:t>sanguine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et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entraînent</a:t>
            </a:r>
            <a:r>
              <a:rPr sz="1864" spc="-2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une</a:t>
            </a:r>
            <a:r>
              <a:rPr sz="1864" spc="-8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grande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variabilité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données.</a:t>
            </a:r>
            <a:endParaRPr sz="1864"/>
          </a:p>
          <a:p>
            <a:pPr>
              <a:lnSpc>
                <a:spcPct val="100000"/>
              </a:lnSpc>
            </a:pPr>
            <a:endParaRPr sz="1998"/>
          </a:p>
          <a:p>
            <a:pPr marL="471016" indent="-454103">
              <a:spcBef>
                <a:spcPts val="1305"/>
              </a:spcBef>
              <a:buSzPct val="112500"/>
              <a:buChar char="●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valeur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du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risque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bêta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EE8500"/>
                </a:solidFill>
              </a:rPr>
              <a:t>n'intervient</a:t>
            </a:r>
            <a:r>
              <a:rPr sz="2131" spc="-73" dirty="0">
                <a:solidFill>
                  <a:srgbClr val="EE8500"/>
                </a:solidFill>
              </a:rPr>
              <a:t> </a:t>
            </a:r>
            <a:r>
              <a:rPr sz="2131" spc="-33" dirty="0">
                <a:solidFill>
                  <a:srgbClr val="EE8500"/>
                </a:solidFill>
              </a:rPr>
              <a:t>pas</a:t>
            </a:r>
            <a:endParaRPr sz="2131"/>
          </a:p>
          <a:p>
            <a:pPr marL="16913">
              <a:spcBef>
                <a:spcPts val="386"/>
              </a:spcBef>
            </a:pPr>
            <a:r>
              <a:rPr sz="2131" dirty="0">
                <a:solidFill>
                  <a:srgbClr val="EE8500"/>
                </a:solidFill>
              </a:rPr>
              <a:t>dans</a:t>
            </a:r>
            <a:r>
              <a:rPr sz="2131" spc="-47" dirty="0">
                <a:solidFill>
                  <a:srgbClr val="EE8500"/>
                </a:solidFill>
              </a:rPr>
              <a:t> </a:t>
            </a:r>
            <a:r>
              <a:rPr sz="2131" dirty="0">
                <a:solidFill>
                  <a:srgbClr val="EE8500"/>
                </a:solidFill>
              </a:rPr>
              <a:t>l'interprétation</a:t>
            </a:r>
            <a:r>
              <a:rPr sz="2131" spc="-80" dirty="0">
                <a:solidFill>
                  <a:srgbClr val="EE8500"/>
                </a:solidFill>
              </a:rPr>
              <a:t> </a:t>
            </a:r>
            <a:r>
              <a:rPr sz="2131" dirty="0">
                <a:solidFill>
                  <a:srgbClr val="EE8500"/>
                </a:solidFill>
              </a:rPr>
              <a:t>d'un</a:t>
            </a:r>
            <a:r>
              <a:rPr sz="2131" spc="-53" dirty="0">
                <a:solidFill>
                  <a:srgbClr val="EE8500"/>
                </a:solidFill>
              </a:rPr>
              <a:t> </a:t>
            </a:r>
            <a:r>
              <a:rPr sz="2131" dirty="0">
                <a:solidFill>
                  <a:srgbClr val="EE8500"/>
                </a:solidFill>
              </a:rPr>
              <a:t>test </a:t>
            </a:r>
            <a:r>
              <a:rPr sz="2131" dirty="0">
                <a:solidFill>
                  <a:srgbClr val="585858"/>
                </a:solidFill>
              </a:rPr>
              <a:t>car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ne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sait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pas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calculer.</a:t>
            </a:r>
            <a:endParaRPr sz="2131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842" y="4306586"/>
            <a:ext cx="3289213" cy="17415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20014" y="6538951"/>
            <a:ext cx="2700918" cy="148561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16913">
              <a:spcBef>
                <a:spcPts val="40"/>
              </a:spcBef>
            </a:pPr>
            <a:r>
              <a:rPr sz="932" dirty="0"/>
              <a:t>Image:</a:t>
            </a:r>
            <a:r>
              <a:rPr sz="932" spc="-20" dirty="0"/>
              <a:t> </a:t>
            </a:r>
            <a:r>
              <a:rPr sz="932" spc="-13" dirty="0"/>
              <a:t>https://webapps.unamur.be/umdb/Biostats3</a:t>
            </a:r>
            <a:endParaRPr sz="932"/>
          </a:p>
        </p:txBody>
      </p:sp>
    </p:spTree>
    <p:extLst>
      <p:ext uri="{BB962C8B-B14F-4D97-AF65-F5344CB8AC3E}">
        <p14:creationId xmlns:p14="http://schemas.microsoft.com/office/powerpoint/2010/main" val="17949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Introduction à la statistique inférentielle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3200"/>
              <a:t>La statistique descriptive se base sur une population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3200"/>
              <a:t>La statistique inférentielle porte sur un échantillon</a:t>
            </a:r>
            <a:endParaRPr/>
          </a:p>
          <a:p>
            <a:pPr marL="1219170" lvl="1" indent="-3344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47" dirty="0"/>
              <a:t> </a:t>
            </a:r>
            <a:r>
              <a:rPr spc="-13" dirty="0"/>
              <a:t>hypothèse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6673" y="1676361"/>
            <a:ext cx="7728315" cy="40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08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Test</a:t>
            </a:r>
            <a:r>
              <a:rPr spc="-47" dirty="0"/>
              <a:t> </a:t>
            </a:r>
            <a:r>
              <a:rPr spc="-13" dirty="0"/>
              <a:t>hypothèse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1"/>
            <a:ext cx="10658228" cy="3178625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En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dehors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des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calculs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statistiques,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 d’hypothèse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comporte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spc="-27" dirty="0">
                <a:solidFill>
                  <a:srgbClr val="585858"/>
                </a:solidFill>
              </a:rPr>
              <a:t>deux</a:t>
            </a:r>
            <a:endParaRPr sz="2397" dirty="0"/>
          </a:p>
          <a:p>
            <a:pPr marL="471861">
              <a:spcBef>
                <a:spcPts val="413"/>
              </a:spcBef>
            </a:pPr>
            <a:r>
              <a:rPr sz="2397" dirty="0">
                <a:solidFill>
                  <a:srgbClr val="585858"/>
                </a:solidFill>
              </a:rPr>
              <a:t>éléments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principaux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(suite):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16913"/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La</a:t>
            </a:r>
            <a:r>
              <a:rPr sz="2397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conclusion: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but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d’un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est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valider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ou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rejeter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H0.</a:t>
            </a:r>
            <a:endParaRPr sz="2397" dirty="0"/>
          </a:p>
          <a:p>
            <a:pPr marL="1080715" marR="6765" lvl="1" indent="209716">
              <a:lnSpc>
                <a:spcPct val="123000"/>
              </a:lnSpc>
              <a:spcBef>
                <a:spcPts val="466"/>
              </a:spcBef>
              <a:buChar char="■"/>
              <a:tabLst>
                <a:tab pos="1290431" algn="l"/>
              </a:tabLst>
            </a:pPr>
            <a:r>
              <a:rPr sz="1864" dirty="0">
                <a:solidFill>
                  <a:srgbClr val="585858"/>
                </a:solidFill>
              </a:rPr>
              <a:t>Si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il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y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éléments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forts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pour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dire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que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statistiquement,</a:t>
            </a:r>
            <a:r>
              <a:rPr sz="1864" spc="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il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y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peu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chance que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H0</a:t>
            </a:r>
            <a:r>
              <a:rPr sz="1864" spc="-27" dirty="0">
                <a:solidFill>
                  <a:srgbClr val="585858"/>
                </a:solidFill>
              </a:rPr>
              <a:t> soit </a:t>
            </a:r>
            <a:r>
              <a:rPr sz="1864" dirty="0">
                <a:solidFill>
                  <a:srgbClr val="585858"/>
                </a:solidFill>
              </a:rPr>
              <a:t>vraie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au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vu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l’échantillon</a:t>
            </a:r>
            <a:r>
              <a:rPr sz="1864" spc="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qu’on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tiré,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on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rejette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spc="-33" dirty="0">
                <a:solidFill>
                  <a:srgbClr val="585858"/>
                </a:solidFill>
              </a:rPr>
              <a:t>H0.</a:t>
            </a:r>
            <a:endParaRPr sz="1864" dirty="0"/>
          </a:p>
          <a:p>
            <a:pPr lvl="1">
              <a:lnSpc>
                <a:spcPct val="100000"/>
              </a:lnSpc>
              <a:buClr>
                <a:srgbClr val="585858"/>
              </a:buClr>
              <a:buFont typeface="Arial"/>
              <a:buChar char="■"/>
            </a:pPr>
            <a:endParaRPr sz="2530" dirty="0"/>
          </a:p>
          <a:p>
            <a:pPr marL="1290431" lvl="1" indent="-209716">
              <a:spcBef>
                <a:spcPts val="7"/>
              </a:spcBef>
              <a:buChar char="■"/>
              <a:tabLst>
                <a:tab pos="1290431" algn="l"/>
              </a:tabLst>
            </a:pPr>
            <a:r>
              <a:rPr sz="1864" dirty="0">
                <a:solidFill>
                  <a:srgbClr val="585858"/>
                </a:solidFill>
              </a:rPr>
              <a:t>Si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il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n’y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pas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d’éléments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assez forts,</a:t>
            </a:r>
            <a:r>
              <a:rPr sz="1864" spc="-4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on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ne</a:t>
            </a:r>
            <a:r>
              <a:rPr sz="1864" spc="-6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pourra</a:t>
            </a:r>
            <a:r>
              <a:rPr sz="1864" spc="-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pas</a:t>
            </a:r>
            <a:r>
              <a:rPr sz="1864" spc="-3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rejeter</a:t>
            </a:r>
            <a:r>
              <a:rPr sz="1864" spc="-13" dirty="0">
                <a:solidFill>
                  <a:srgbClr val="585858"/>
                </a:solidFill>
              </a:rPr>
              <a:t> </a:t>
            </a:r>
            <a:r>
              <a:rPr sz="1864" spc="-33" dirty="0">
                <a:solidFill>
                  <a:srgbClr val="585858"/>
                </a:solidFill>
              </a:rPr>
              <a:t>H0.</a:t>
            </a:r>
            <a:endParaRPr sz="1864" dirty="0"/>
          </a:p>
        </p:txBody>
      </p:sp>
      <p:sp>
        <p:nvSpPr>
          <p:cNvPr id="4" name="object 4"/>
          <p:cNvSpPr txBox="1"/>
          <p:nvPr/>
        </p:nvSpPr>
        <p:spPr>
          <a:xfrm>
            <a:off x="1745778" y="5059664"/>
            <a:ext cx="7097311" cy="303097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227474" indent="-210562">
              <a:spcBef>
                <a:spcPts val="127"/>
              </a:spcBef>
              <a:buChar char="■"/>
              <a:tabLst>
                <a:tab pos="227474" algn="l"/>
              </a:tabLst>
            </a:pPr>
            <a:r>
              <a:rPr sz="1864" dirty="0">
                <a:solidFill>
                  <a:srgbClr val="585858"/>
                </a:solidFill>
              </a:rPr>
              <a:t>Le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degré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de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certitude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requis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pour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«</a:t>
            </a:r>
            <a:r>
              <a:rPr sz="1864" spc="-4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Rejeter</a:t>
            </a:r>
            <a:r>
              <a:rPr sz="1864" spc="-27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H0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»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est</a:t>
            </a:r>
            <a:r>
              <a:rPr sz="1864" spc="-73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fixé</a:t>
            </a:r>
            <a:r>
              <a:rPr sz="1864" spc="-20" dirty="0">
                <a:solidFill>
                  <a:srgbClr val="585858"/>
                </a:solidFill>
              </a:rPr>
              <a:t> </a:t>
            </a:r>
            <a:r>
              <a:rPr sz="1864" dirty="0">
                <a:solidFill>
                  <a:srgbClr val="585858"/>
                </a:solidFill>
              </a:rPr>
              <a:t>au</a:t>
            </a:r>
            <a:r>
              <a:rPr sz="1864" spc="-53" dirty="0">
                <a:solidFill>
                  <a:srgbClr val="585858"/>
                </a:solidFill>
              </a:rPr>
              <a:t> </a:t>
            </a:r>
            <a:r>
              <a:rPr sz="1864" spc="-13" dirty="0">
                <a:solidFill>
                  <a:srgbClr val="585858"/>
                </a:solidFill>
              </a:rPr>
              <a:t>début</a:t>
            </a:r>
            <a:endParaRPr sz="1864"/>
          </a:p>
        </p:txBody>
      </p:sp>
    </p:spTree>
    <p:extLst>
      <p:ext uri="{BB962C8B-B14F-4D97-AF65-F5344CB8AC3E}">
        <p14:creationId xmlns:p14="http://schemas.microsoft.com/office/powerpoint/2010/main" val="3852961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850" y="1653022"/>
            <a:ext cx="7795796" cy="3006485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1016" indent="-454103">
              <a:spcBef>
                <a:spcPts val="133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Il y</a:t>
            </a:r>
            <a:r>
              <a:rPr sz="2397" spc="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trois</a:t>
            </a:r>
            <a:r>
              <a:rPr sz="2397" u="sng" spc="7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principales</a:t>
            </a:r>
            <a:r>
              <a:rPr sz="2397" u="sng" spc="-1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2397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méthodes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pour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effectuer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 </a:t>
            </a:r>
            <a:r>
              <a:rPr sz="2397" spc="-13" dirty="0">
                <a:solidFill>
                  <a:srgbClr val="585858"/>
                </a:solidFill>
              </a:rPr>
              <a:t>test: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284132" indent="-267219"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p-value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(celle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que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l’on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va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utiliser)</a:t>
            </a:r>
            <a:endParaRPr sz="2397" dirty="0"/>
          </a:p>
          <a:p>
            <a:pPr>
              <a:spcBef>
                <a:spcPts val="67"/>
              </a:spcBef>
              <a:buClr>
                <a:srgbClr val="585858"/>
              </a:buClr>
              <a:buFont typeface="Arial"/>
              <a:buChar char="○"/>
            </a:pPr>
            <a:endParaRPr sz="3196" dirty="0"/>
          </a:p>
          <a:p>
            <a:pPr marL="284132" indent="-267219"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</a:t>
            </a:r>
            <a:r>
              <a:rPr sz="2397" spc="-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classique</a:t>
            </a:r>
            <a:r>
              <a:rPr sz="2397" spc="-10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(à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titre </a:t>
            </a:r>
            <a:r>
              <a:rPr sz="2397" spc="-13" dirty="0">
                <a:solidFill>
                  <a:srgbClr val="585858"/>
                </a:solidFill>
              </a:rPr>
              <a:t>informatif)</a:t>
            </a:r>
            <a:endParaRPr sz="2397" dirty="0"/>
          </a:p>
          <a:p>
            <a:pPr>
              <a:spcBef>
                <a:spcPts val="67"/>
              </a:spcBef>
              <a:buClr>
                <a:srgbClr val="585858"/>
              </a:buClr>
              <a:buFont typeface="Arial"/>
              <a:buChar char="○"/>
            </a:pPr>
            <a:endParaRPr sz="3196" dirty="0"/>
          </a:p>
          <a:p>
            <a:pPr marL="284132" indent="-267219">
              <a:buChar char="○"/>
              <a:tabLst>
                <a:tab pos="284132" algn="l"/>
              </a:tabLst>
            </a:pPr>
            <a:r>
              <a:rPr sz="2397" dirty="0">
                <a:solidFill>
                  <a:srgbClr val="585858"/>
                </a:solidFill>
              </a:rPr>
              <a:t>l’intervalle</a:t>
            </a:r>
            <a:r>
              <a:rPr sz="2397" spc="-8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confiance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(à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titre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informatif)</a:t>
            </a:r>
            <a:endParaRPr sz="2397" dirty="0"/>
          </a:p>
        </p:txBody>
      </p:sp>
    </p:spTree>
    <p:extLst>
      <p:ext uri="{BB962C8B-B14F-4D97-AF65-F5344CB8AC3E}">
        <p14:creationId xmlns:p14="http://schemas.microsoft.com/office/powerpoint/2010/main" val="294931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spc="-13" dirty="0"/>
              <a:t>P-value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2355"/>
            <a:ext cx="10964342" cy="4205002"/>
          </a:xfrm>
          <a:prstGeom prst="rect">
            <a:avLst/>
          </a:prstGeom>
        </p:spPr>
        <p:txBody>
          <a:bodyPr vert="horz" wrap="square" lIns="0" tIns="64267" rIns="0" bIns="0" rtlCol="0">
            <a:spAutoFit/>
          </a:bodyPr>
          <a:lstStyle/>
          <a:p>
            <a:pPr marL="471016" indent="-454103">
              <a:spcBef>
                <a:spcPts val="506"/>
              </a:spcBef>
              <a:buSzPct val="112500"/>
              <a:buChar char="●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P-</a:t>
            </a:r>
            <a:r>
              <a:rPr sz="2131" dirty="0">
                <a:solidFill>
                  <a:srgbClr val="585858"/>
                </a:solidFill>
              </a:rPr>
              <a:t>value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rejeter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par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erreur,</a:t>
            </a:r>
            <a:r>
              <a:rPr sz="2131" spc="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c’est-</a:t>
            </a:r>
            <a:r>
              <a:rPr sz="2131" spc="-13" dirty="0">
                <a:solidFill>
                  <a:srgbClr val="585858"/>
                </a:solidFill>
              </a:rPr>
              <a:t>à-</a:t>
            </a:r>
            <a:r>
              <a:rPr sz="2131" dirty="0">
                <a:solidFill>
                  <a:srgbClr val="585858"/>
                </a:solidFill>
              </a:rPr>
              <a:t>dire</a:t>
            </a:r>
            <a:r>
              <a:rPr sz="2131" spc="-8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de</a:t>
            </a:r>
            <a:endParaRPr sz="2131" dirty="0"/>
          </a:p>
          <a:p>
            <a:pPr marL="471861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rejeter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vraie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(et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donc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tromper):</a:t>
            </a:r>
            <a:endParaRPr sz="2131" dirty="0"/>
          </a:p>
          <a:p>
            <a:pPr marL="1320028" lvl="1" indent="-239313">
              <a:spcBef>
                <a:spcPts val="386"/>
              </a:spcBef>
              <a:buChar char="○"/>
              <a:tabLst>
                <a:tab pos="1320028" algn="l"/>
              </a:tabLst>
            </a:pPr>
            <a:r>
              <a:rPr sz="2131" dirty="0">
                <a:solidFill>
                  <a:srgbClr val="585858"/>
                </a:solidFill>
              </a:rPr>
              <a:t>Exemple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1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:</a:t>
            </a:r>
            <a:r>
              <a:rPr sz="2131" spc="-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si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P-value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=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0,005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rejeter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par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erreur</a:t>
            </a:r>
            <a:r>
              <a:rPr sz="2131" spc="7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est</a:t>
            </a:r>
            <a:endParaRPr sz="2131" dirty="0"/>
          </a:p>
          <a:p>
            <a:pPr marL="1080715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relativement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faible</a:t>
            </a:r>
            <a:r>
              <a:rPr sz="2131" spc="-8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donc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pourra se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permettre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rejeter.</a:t>
            </a:r>
            <a:endParaRPr sz="2131" dirty="0"/>
          </a:p>
          <a:p>
            <a:pPr>
              <a:spcBef>
                <a:spcPts val="33"/>
              </a:spcBef>
            </a:pPr>
            <a:endParaRPr sz="2863" dirty="0"/>
          </a:p>
          <a:p>
            <a:pPr marL="1319182" lvl="1" indent="-238468">
              <a:buChar char="○"/>
              <a:tabLst>
                <a:tab pos="1319182" algn="l"/>
              </a:tabLst>
            </a:pPr>
            <a:r>
              <a:rPr sz="2131" dirty="0">
                <a:solidFill>
                  <a:srgbClr val="585858"/>
                </a:solidFill>
              </a:rPr>
              <a:t>Exemple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2:</a:t>
            </a:r>
            <a:r>
              <a:rPr sz="2131" spc="-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si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P-value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=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0,457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rejeter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par erreur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est</a:t>
            </a:r>
            <a:endParaRPr sz="2131" dirty="0"/>
          </a:p>
          <a:p>
            <a:pPr marL="1080715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relativement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élevée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donc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pourra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pas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permettre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rejeter.</a:t>
            </a:r>
            <a:endParaRPr sz="2131" dirty="0"/>
          </a:p>
          <a:p>
            <a:pPr>
              <a:spcBef>
                <a:spcPts val="33"/>
              </a:spcBef>
            </a:pPr>
            <a:endParaRPr sz="2863" dirty="0"/>
          </a:p>
          <a:p>
            <a:pPr marL="256226" indent="-239313">
              <a:buChar char="●"/>
              <a:tabLst>
                <a:tab pos="256226" algn="l"/>
              </a:tabLst>
            </a:pPr>
            <a:r>
              <a:rPr sz="2131" dirty="0">
                <a:solidFill>
                  <a:srgbClr val="585858"/>
                </a:solidFill>
              </a:rPr>
              <a:t>On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peut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aussi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définir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comme:</a:t>
            </a:r>
            <a:endParaRPr sz="2131" dirty="0"/>
          </a:p>
          <a:p>
            <a:pPr marL="1319182" lvl="1" indent="-238468">
              <a:spcBef>
                <a:spcPts val="386"/>
              </a:spcBef>
              <a:buChar char="○"/>
              <a:tabLst>
                <a:tab pos="1319182" algn="l"/>
              </a:tabLst>
            </a:pP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tirer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</a:t>
            </a:r>
            <a:r>
              <a:rPr sz="2131" spc="-13" dirty="0">
                <a:solidFill>
                  <a:srgbClr val="585858"/>
                </a:solidFill>
              </a:rPr>
              <a:t> échantillon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tel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que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l’on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tiré,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si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H0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vraie</a:t>
            </a:r>
            <a:r>
              <a:rPr sz="2131" spc="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○</a:t>
            </a:r>
            <a:r>
              <a:rPr sz="2131" spc="-2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mesure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la</a:t>
            </a:r>
            <a:endParaRPr sz="2131" dirty="0"/>
          </a:p>
          <a:p>
            <a:pPr marL="1080715">
              <a:spcBef>
                <a:spcPts val="386"/>
              </a:spcBef>
            </a:pPr>
            <a:r>
              <a:rPr sz="2131" dirty="0">
                <a:solidFill>
                  <a:srgbClr val="585858"/>
                </a:solidFill>
              </a:rPr>
              <a:t>cohérence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entre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qui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porte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sur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population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l’échantillon</a:t>
            </a:r>
            <a:r>
              <a:rPr sz="2131" spc="-120" dirty="0">
                <a:solidFill>
                  <a:srgbClr val="585858"/>
                </a:solidFill>
              </a:rPr>
              <a:t> </a:t>
            </a:r>
            <a:r>
              <a:rPr sz="2131" spc="-27" dirty="0">
                <a:solidFill>
                  <a:srgbClr val="585858"/>
                </a:solidFill>
              </a:rPr>
              <a:t>tiré</a:t>
            </a:r>
            <a:endParaRPr sz="2131" dirty="0"/>
          </a:p>
        </p:txBody>
      </p:sp>
    </p:spTree>
    <p:extLst>
      <p:ext uri="{BB962C8B-B14F-4D97-AF65-F5344CB8AC3E}">
        <p14:creationId xmlns:p14="http://schemas.microsoft.com/office/powerpoint/2010/main" val="870803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spc="-13" dirty="0"/>
              <a:t>P-value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0"/>
            <a:ext cx="10541531" cy="1878974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P-value permet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conclure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 test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d’hypothèse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en la comparant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au</a:t>
            </a:r>
            <a:endParaRPr sz="2397"/>
          </a:p>
          <a:p>
            <a:pPr marL="471861">
              <a:spcBef>
                <a:spcPts val="413"/>
              </a:spcBef>
            </a:pPr>
            <a:r>
              <a:rPr sz="2397" dirty="0">
                <a:solidFill>
                  <a:srgbClr val="585858"/>
                </a:solidFill>
              </a:rPr>
              <a:t>risque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toléré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(seuil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=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alpha)</a:t>
            </a:r>
            <a:endParaRPr sz="2397"/>
          </a:p>
          <a:p>
            <a:pPr marL="892985" lvl="1" indent="-267219">
              <a:spcBef>
                <a:spcPts val="1092"/>
              </a:spcBef>
              <a:buChar char="○"/>
              <a:tabLst>
                <a:tab pos="892985" algn="l"/>
              </a:tabLst>
            </a:pPr>
            <a:r>
              <a:rPr sz="2397" dirty="0">
                <a:solidFill>
                  <a:srgbClr val="585858"/>
                </a:solidFill>
              </a:rPr>
              <a:t>Si la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p-value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&lt;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alpha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=&gt;</a:t>
            </a:r>
            <a:r>
              <a:rPr sz="2397" spc="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rejet</a:t>
            </a:r>
            <a:r>
              <a:rPr sz="2397" spc="-53" dirty="0">
                <a:solidFill>
                  <a:srgbClr val="FF0000"/>
                </a:solidFill>
              </a:rPr>
              <a:t> </a:t>
            </a:r>
            <a:r>
              <a:rPr sz="2397" dirty="0">
                <a:solidFill>
                  <a:srgbClr val="FF0000"/>
                </a:solidFill>
              </a:rPr>
              <a:t>de</a:t>
            </a:r>
            <a:r>
              <a:rPr sz="2397" spc="-13" dirty="0">
                <a:solidFill>
                  <a:srgbClr val="FF0000"/>
                </a:solidFill>
              </a:rPr>
              <a:t> </a:t>
            </a:r>
            <a:r>
              <a:rPr sz="2397" spc="-33" dirty="0">
                <a:solidFill>
                  <a:srgbClr val="FF0000"/>
                </a:solidFill>
              </a:rPr>
              <a:t>H0</a:t>
            </a:r>
            <a:endParaRPr sz="2397"/>
          </a:p>
          <a:p>
            <a:pPr marL="892985" lvl="1" indent="-267219">
              <a:spcBef>
                <a:spcPts val="1119"/>
              </a:spcBef>
              <a:buChar char="○"/>
              <a:tabLst>
                <a:tab pos="892985" algn="l"/>
              </a:tabLst>
            </a:pPr>
            <a:r>
              <a:rPr sz="2397" dirty="0">
                <a:solidFill>
                  <a:srgbClr val="585858"/>
                </a:solidFill>
              </a:rPr>
              <a:t>Si</a:t>
            </a:r>
            <a:r>
              <a:rPr sz="2397" spc="1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p-value</a:t>
            </a:r>
            <a:r>
              <a:rPr sz="2397" spc="-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&gt;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alpha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=&gt;</a:t>
            </a:r>
            <a:r>
              <a:rPr sz="2397" spc="4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00AF50"/>
                </a:solidFill>
              </a:rPr>
              <a:t>non-rejet</a:t>
            </a:r>
            <a:r>
              <a:rPr sz="2397" spc="-73" dirty="0">
                <a:solidFill>
                  <a:srgbClr val="00AF50"/>
                </a:solidFill>
              </a:rPr>
              <a:t> </a:t>
            </a:r>
            <a:r>
              <a:rPr sz="2397" dirty="0">
                <a:solidFill>
                  <a:srgbClr val="00AF50"/>
                </a:solidFill>
              </a:rPr>
              <a:t>de</a:t>
            </a:r>
            <a:r>
              <a:rPr sz="2397" spc="-7" dirty="0">
                <a:solidFill>
                  <a:srgbClr val="00AF50"/>
                </a:solidFill>
              </a:rPr>
              <a:t> </a:t>
            </a:r>
            <a:r>
              <a:rPr sz="2397" spc="-33" dirty="0">
                <a:solidFill>
                  <a:srgbClr val="00AF50"/>
                </a:solidFill>
              </a:rPr>
              <a:t>H0</a:t>
            </a:r>
            <a:endParaRPr sz="2397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282" y="3637619"/>
            <a:ext cx="10379720" cy="24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1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spc="-13" dirty="0"/>
              <a:t>P-value</a:t>
            </a:r>
          </a:p>
        </p:txBody>
      </p:sp>
      <p:pic>
        <p:nvPicPr>
          <p:cNvPr id="7170" name="Picture 2" descr="What is a P-value?">
            <a:extLst>
              <a:ext uri="{FF2B5EF4-FFF2-40B4-BE49-F238E27FC236}">
                <a16:creationId xmlns:a16="http://schemas.microsoft.com/office/drawing/2014/main" id="{A199ECE9-DEDF-825B-190E-7E976844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73416"/>
            <a:ext cx="3673262" cy="459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 is the p-value?. Detailed explanation of p-value | by Chia-Yun Chiang  | Towards Data Science">
            <a:extLst>
              <a:ext uri="{FF2B5EF4-FFF2-40B4-BE49-F238E27FC236}">
                <a16:creationId xmlns:a16="http://schemas.microsoft.com/office/drawing/2014/main" id="{C5C7A812-58F2-2BDD-5521-A033B49C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14" y="1429999"/>
            <a:ext cx="6890559" cy="45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20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967" y="790180"/>
            <a:ext cx="15129055" cy="604630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dirty="0"/>
              <a:t>Le</a:t>
            </a:r>
            <a:r>
              <a:rPr spc="7" dirty="0"/>
              <a:t> </a:t>
            </a:r>
            <a:r>
              <a:rPr dirty="0"/>
              <a:t>test</a:t>
            </a:r>
            <a:r>
              <a:rPr spc="-67" dirty="0"/>
              <a:t> </a:t>
            </a:r>
            <a:r>
              <a:rPr spc="-13" dirty="0"/>
              <a:t>classique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850" y="1600731"/>
            <a:ext cx="10860332" cy="2165591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Un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test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classique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calcule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 valeur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qui correspond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au risque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maximum</a:t>
            </a:r>
            <a:r>
              <a:rPr sz="2397" spc="7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toléré</a:t>
            </a:r>
            <a:endParaRPr sz="2397" dirty="0"/>
          </a:p>
          <a:p>
            <a:pPr marL="471861">
              <a:spcBef>
                <a:spcPts val="413"/>
              </a:spcBef>
            </a:pPr>
            <a:r>
              <a:rPr sz="2397" dirty="0">
                <a:solidFill>
                  <a:srgbClr val="585858"/>
                </a:solidFill>
              </a:rPr>
              <a:t>afin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créer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zone de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rejet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et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une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zone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non-rejet</a:t>
            </a:r>
            <a:r>
              <a:rPr sz="2397" spc="-5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l’hypothèse</a:t>
            </a:r>
            <a:r>
              <a:rPr sz="2397" spc="-80" dirty="0">
                <a:solidFill>
                  <a:srgbClr val="585858"/>
                </a:solidFill>
              </a:rPr>
              <a:t> </a:t>
            </a:r>
            <a:r>
              <a:rPr sz="2397" spc="-13" dirty="0">
                <a:solidFill>
                  <a:srgbClr val="585858"/>
                </a:solidFill>
              </a:rPr>
              <a:t>nulle.</a:t>
            </a:r>
            <a:endParaRPr sz="2397" dirty="0"/>
          </a:p>
          <a:p>
            <a:pPr>
              <a:spcBef>
                <a:spcPts val="67"/>
              </a:spcBef>
            </a:pPr>
            <a:endParaRPr sz="3196" dirty="0"/>
          </a:p>
          <a:p>
            <a:pPr marL="471016" indent="-454103">
              <a:buChar char="●"/>
              <a:tabLst>
                <a:tab pos="471016" algn="l"/>
              </a:tabLst>
            </a:pPr>
            <a:r>
              <a:rPr sz="2397" dirty="0">
                <a:solidFill>
                  <a:srgbClr val="585858"/>
                </a:solidFill>
              </a:rPr>
              <a:t>On</a:t>
            </a:r>
            <a:r>
              <a:rPr sz="2397" spc="2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vérifie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ensuite</a:t>
            </a:r>
            <a:r>
              <a:rPr sz="2397" spc="-6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si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la moyenne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d’échantillonnage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constatée</a:t>
            </a:r>
            <a:r>
              <a:rPr sz="2397" spc="-7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situe</a:t>
            </a:r>
            <a:r>
              <a:rPr sz="2397" spc="-4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dans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la</a:t>
            </a:r>
            <a:endParaRPr sz="2397" dirty="0"/>
          </a:p>
          <a:p>
            <a:pPr marL="471861">
              <a:spcBef>
                <a:spcPts val="453"/>
              </a:spcBef>
            </a:pPr>
            <a:r>
              <a:rPr sz="2397" dirty="0">
                <a:solidFill>
                  <a:srgbClr val="585858"/>
                </a:solidFill>
              </a:rPr>
              <a:t>zone</a:t>
            </a:r>
            <a:r>
              <a:rPr sz="2397" spc="-33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de</a:t>
            </a:r>
            <a:r>
              <a:rPr sz="2397" spc="-7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rejet</a:t>
            </a:r>
            <a:r>
              <a:rPr sz="2397" spc="-60" dirty="0">
                <a:solidFill>
                  <a:srgbClr val="585858"/>
                </a:solidFill>
              </a:rPr>
              <a:t> </a:t>
            </a:r>
            <a:r>
              <a:rPr sz="2397" dirty="0">
                <a:solidFill>
                  <a:srgbClr val="585858"/>
                </a:solidFill>
              </a:rPr>
              <a:t>ou</a:t>
            </a:r>
            <a:r>
              <a:rPr sz="2397" spc="-27" dirty="0">
                <a:solidFill>
                  <a:srgbClr val="585858"/>
                </a:solidFill>
              </a:rPr>
              <a:t> </a:t>
            </a:r>
            <a:r>
              <a:rPr sz="2397" spc="-33" dirty="0">
                <a:solidFill>
                  <a:srgbClr val="585858"/>
                </a:solidFill>
              </a:rPr>
              <a:t>non</a:t>
            </a:r>
            <a:endParaRPr sz="2397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940A6-0DB1-BC3F-6D19-B2051ADB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F85E0-18D8-68F2-1B51-04E57988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493" y="961852"/>
            <a:ext cx="3727404" cy="493429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69E0A02-040D-046A-C7AE-1E087A3D6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705201"/>
            <a:ext cx="11360150" cy="461643"/>
          </a:xfrm>
          <a:prstGeom prst="rect">
            <a:avLst/>
          </a:prstGeom>
        </p:spPr>
        <p:txBody>
          <a:bodyPr spcFirstLastPara="1" vert="horz" wrap="square" lIns="0" tIns="17758" rIns="0" bIns="0" rtlCol="0" anchor="t" anchorCtr="0">
            <a:spAutoFit/>
          </a:bodyPr>
          <a:lstStyle/>
          <a:p>
            <a:pPr marL="16913">
              <a:spcBef>
                <a:spcPts val="140"/>
              </a:spcBef>
            </a:pPr>
            <a:r>
              <a:rPr lang="en-US" spc="-13" dirty="0"/>
              <a:t>Independent Sample T-Test </a:t>
            </a:r>
            <a:endParaRPr spc="-13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A4555D-D0C6-CE47-9BC7-02F4353438D1}"/>
              </a:ext>
            </a:extLst>
          </p:cNvPr>
          <p:cNvSpPr txBox="1"/>
          <p:nvPr/>
        </p:nvSpPr>
        <p:spPr>
          <a:xfrm>
            <a:off x="415600" y="1420257"/>
            <a:ext cx="10860332" cy="2780439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lang="fr-FR" sz="2397" dirty="0">
                <a:solidFill>
                  <a:srgbClr val="585858"/>
                </a:solidFill>
              </a:rPr>
              <a:t>Le test t d'étudiant est utilisé pour comparer la moyenne </a:t>
            </a:r>
            <a:br>
              <a:rPr lang="fr-FR" sz="2397" dirty="0">
                <a:solidFill>
                  <a:srgbClr val="585858"/>
                </a:solidFill>
              </a:rPr>
            </a:br>
            <a:r>
              <a:rPr lang="fr-FR" sz="2397" dirty="0">
                <a:solidFill>
                  <a:srgbClr val="585858"/>
                </a:solidFill>
              </a:rPr>
              <a:t>de deux groupes d'échantillons. </a:t>
            </a:r>
            <a:br>
              <a:rPr lang="fr-FR" sz="2397" dirty="0">
                <a:solidFill>
                  <a:srgbClr val="585858"/>
                </a:solidFill>
              </a:rPr>
            </a:br>
            <a:endParaRPr lang="fr-FR" sz="2397" dirty="0">
              <a:solidFill>
                <a:srgbClr val="585858"/>
              </a:solidFill>
            </a:endParaRPr>
          </a:p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r>
              <a:rPr lang="fr-FR" sz="2397" dirty="0">
                <a:solidFill>
                  <a:srgbClr val="585858"/>
                </a:solidFill>
              </a:rPr>
              <a:t>Cela permet d’évaluer si les moyennes des deux </a:t>
            </a:r>
            <a:br>
              <a:rPr lang="fr-FR" sz="2397" dirty="0">
                <a:solidFill>
                  <a:srgbClr val="585858"/>
                </a:solidFill>
              </a:rPr>
            </a:br>
            <a:r>
              <a:rPr lang="fr-FR" sz="2397" dirty="0">
                <a:solidFill>
                  <a:srgbClr val="585858"/>
                </a:solidFill>
              </a:rPr>
              <a:t>ensembles de données sont statistiquement </a:t>
            </a:r>
            <a:br>
              <a:rPr lang="fr-FR" sz="2397" dirty="0">
                <a:solidFill>
                  <a:srgbClr val="585858"/>
                </a:solidFill>
              </a:rPr>
            </a:br>
            <a:r>
              <a:rPr lang="fr-FR" sz="2397" dirty="0">
                <a:solidFill>
                  <a:srgbClr val="585858"/>
                </a:solidFill>
              </a:rPr>
              <a:t>significativement différentes l’une de l’autre. </a:t>
            </a:r>
          </a:p>
          <a:p>
            <a:pPr marL="471016" indent="-454103">
              <a:spcBef>
                <a:spcPts val="545"/>
              </a:spcBef>
              <a:buChar char="●"/>
              <a:tabLst>
                <a:tab pos="471016" algn="l"/>
              </a:tabLst>
            </a:pPr>
            <a:endParaRPr sz="2397" dirty="0"/>
          </a:p>
        </p:txBody>
      </p:sp>
      <p:pic>
        <p:nvPicPr>
          <p:cNvPr id="9218" name="Picture 2" descr="Independent Samples T-Test - StatsTest.com">
            <a:extLst>
              <a:ext uri="{FF2B5EF4-FFF2-40B4-BE49-F238E27FC236}">
                <a16:creationId xmlns:a16="http://schemas.microsoft.com/office/drawing/2014/main" id="{E7BDE288-9280-67E0-6E79-88482562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7" y="4006621"/>
            <a:ext cx="4707943" cy="22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25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117" y="2424597"/>
            <a:ext cx="10522083" cy="2670216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16913">
              <a:spcBef>
                <a:spcPts val="545"/>
              </a:spcBef>
            </a:pPr>
            <a:r>
              <a:rPr sz="2397" dirty="0">
                <a:solidFill>
                  <a:srgbClr val="00707C"/>
                </a:solidFill>
              </a:rPr>
              <a:t>Lorsque</a:t>
            </a:r>
            <a:r>
              <a:rPr sz="2397" spc="-3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la valeur de p-value</a:t>
            </a:r>
            <a:r>
              <a:rPr sz="2397" spc="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est</a:t>
            </a:r>
            <a:r>
              <a:rPr sz="2397" spc="-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inférieure</a:t>
            </a:r>
            <a:r>
              <a:rPr sz="2397" spc="-6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à 0.0001,</a:t>
            </a:r>
            <a:r>
              <a:rPr sz="2397" spc="-4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que</a:t>
            </a:r>
            <a:r>
              <a:rPr sz="2397" spc="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peut-on</a:t>
            </a:r>
            <a:r>
              <a:rPr sz="2397" spc="-3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conclure</a:t>
            </a:r>
            <a:r>
              <a:rPr sz="2397" spc="-67" dirty="0">
                <a:solidFill>
                  <a:srgbClr val="00707C"/>
                </a:solidFill>
              </a:rPr>
              <a:t> </a:t>
            </a:r>
            <a:r>
              <a:rPr sz="2397" spc="-33" dirty="0">
                <a:solidFill>
                  <a:srgbClr val="00707C"/>
                </a:solidFill>
              </a:rPr>
              <a:t>sur</a:t>
            </a:r>
            <a:endParaRPr sz="2397" dirty="0"/>
          </a:p>
          <a:p>
            <a:pPr marL="16913">
              <a:spcBef>
                <a:spcPts val="413"/>
              </a:spcBef>
            </a:pPr>
            <a:r>
              <a:rPr sz="2397" dirty="0">
                <a:solidFill>
                  <a:srgbClr val="00707C"/>
                </a:solidFill>
              </a:rPr>
              <a:t>l'hypothèse</a:t>
            </a:r>
            <a:r>
              <a:rPr sz="2397" spc="-10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nulle</a:t>
            </a:r>
            <a:r>
              <a:rPr sz="2397" spc="-27" dirty="0">
                <a:solidFill>
                  <a:srgbClr val="00707C"/>
                </a:solidFill>
              </a:rPr>
              <a:t> </a:t>
            </a:r>
            <a:r>
              <a:rPr sz="2397" spc="-67" dirty="0">
                <a:solidFill>
                  <a:srgbClr val="00707C"/>
                </a:solidFill>
              </a:rPr>
              <a:t>?</a:t>
            </a:r>
            <a:endParaRPr sz="2397" dirty="0"/>
          </a:p>
          <a:p>
            <a:pPr>
              <a:spcBef>
                <a:spcPts val="40"/>
              </a:spcBef>
            </a:pPr>
            <a:endParaRPr sz="2996" dirty="0"/>
          </a:p>
          <a:p>
            <a:pPr marL="471016" indent="-454103"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Hypothèse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fausse</a:t>
            </a:r>
            <a:r>
              <a:rPr sz="2131" spc="-8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spc="-27" dirty="0">
                <a:solidFill>
                  <a:srgbClr val="585858"/>
                </a:solidFill>
              </a:rPr>
              <a:t>100%</a:t>
            </a:r>
            <a:endParaRPr sz="2131" dirty="0"/>
          </a:p>
          <a:p>
            <a:pPr marL="471016" indent="-454103">
              <a:spcBef>
                <a:spcPts val="67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très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faible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d’être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vraie</a:t>
            </a:r>
            <a:endParaRPr sz="2131" dirty="0"/>
          </a:p>
          <a:p>
            <a:pPr marL="471016" indent="-454103">
              <a:spcBef>
                <a:spcPts val="67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est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vraie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spc="-27" dirty="0">
                <a:solidFill>
                  <a:srgbClr val="585858"/>
                </a:solidFill>
              </a:rPr>
              <a:t>100%</a:t>
            </a:r>
            <a:endParaRPr sz="2131" dirty="0"/>
          </a:p>
          <a:p>
            <a:pPr marL="471016" indent="-454103">
              <a:spcBef>
                <a:spcPts val="67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très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forte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8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d’être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vraie</a:t>
            </a:r>
            <a:endParaRPr sz="2131" dirty="0"/>
          </a:p>
        </p:txBody>
      </p:sp>
      <p:sp>
        <p:nvSpPr>
          <p:cNvPr id="7" name="Google Shape;614;p66">
            <a:extLst>
              <a:ext uri="{FF2B5EF4-FFF2-40B4-BE49-F238E27FC236}">
                <a16:creationId xmlns:a16="http://schemas.microsoft.com/office/drawing/2014/main" id="{CC2B47AB-4B5F-3938-35C9-64F6C0368B06}"/>
              </a:ext>
            </a:extLst>
          </p:cNvPr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15;p66">
            <a:extLst>
              <a:ext uri="{FF2B5EF4-FFF2-40B4-BE49-F238E27FC236}">
                <a16:creationId xmlns:a16="http://schemas.microsoft.com/office/drawing/2014/main" id="{EA9BF390-1E0F-59A3-0465-73C1C630A27C}"/>
              </a:ext>
            </a:extLst>
          </p:cNvPr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087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36169" y="2576476"/>
            <a:ext cx="9276481" cy="2145865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2397" dirty="0">
                <a:solidFill>
                  <a:srgbClr val="00707C"/>
                </a:solidFill>
              </a:rPr>
              <a:t>Qu'est-ce</a:t>
            </a:r>
            <a:r>
              <a:rPr sz="2397" spc="-4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qu'on cherche</a:t>
            </a:r>
            <a:r>
              <a:rPr sz="2397" spc="-7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à</a:t>
            </a:r>
            <a:r>
              <a:rPr sz="2397" spc="2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réaliser</a:t>
            </a:r>
            <a:r>
              <a:rPr sz="2397" spc="-7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avec un</a:t>
            </a:r>
            <a:r>
              <a:rPr sz="2397" spc="2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test</a:t>
            </a:r>
            <a:r>
              <a:rPr sz="2397" spc="-4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d'hypothèse</a:t>
            </a:r>
            <a:r>
              <a:rPr sz="2397" spc="-33" dirty="0">
                <a:solidFill>
                  <a:srgbClr val="00707C"/>
                </a:solidFill>
              </a:rPr>
              <a:t> </a:t>
            </a:r>
            <a:r>
              <a:rPr sz="2397" spc="-67" dirty="0">
                <a:solidFill>
                  <a:srgbClr val="00707C"/>
                </a:solidFill>
              </a:rPr>
              <a:t>?</a:t>
            </a:r>
            <a:endParaRPr sz="2397" dirty="0"/>
          </a:p>
          <a:p>
            <a:pPr>
              <a:spcBef>
                <a:spcPts val="40"/>
              </a:spcBef>
            </a:pPr>
            <a:endParaRPr sz="2663" dirty="0"/>
          </a:p>
          <a:p>
            <a:pPr marL="471016" indent="-454103"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Mesurer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d’acceptation</a:t>
            </a:r>
            <a:r>
              <a:rPr sz="2131" spc="-1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ou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H1</a:t>
            </a:r>
            <a:endParaRPr sz="2131" dirty="0"/>
          </a:p>
          <a:p>
            <a:pPr marL="471016" indent="-454103">
              <a:spcBef>
                <a:spcPts val="60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Calculer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intervalle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confiance</a:t>
            </a:r>
            <a:endParaRPr sz="2131" dirty="0"/>
          </a:p>
          <a:p>
            <a:pPr marL="471016" indent="-454103">
              <a:spcBef>
                <a:spcPts val="67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Mesurer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probabilité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l’acceptation</a:t>
            </a:r>
            <a:r>
              <a:rPr sz="2131" spc="-1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ou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rejet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l’hypothèse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nulle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spc="-33" dirty="0">
                <a:solidFill>
                  <a:srgbClr val="585858"/>
                </a:solidFill>
              </a:rPr>
              <a:t>Ho</a:t>
            </a:r>
            <a:endParaRPr sz="2131" dirty="0"/>
          </a:p>
          <a:p>
            <a:pPr marL="471016" indent="-454103">
              <a:spcBef>
                <a:spcPts val="67"/>
              </a:spcBef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Etudier</a:t>
            </a:r>
            <a:r>
              <a:rPr sz="2131" spc="-7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</a:t>
            </a:r>
            <a:r>
              <a:rPr sz="2131" spc="-10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d’une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variable</a:t>
            </a:r>
            <a:endParaRPr sz="2131" dirty="0"/>
          </a:p>
        </p:txBody>
      </p:sp>
      <p:sp>
        <p:nvSpPr>
          <p:cNvPr id="6" name="Google Shape;614;p66">
            <a:extLst>
              <a:ext uri="{FF2B5EF4-FFF2-40B4-BE49-F238E27FC236}">
                <a16:creationId xmlns:a16="http://schemas.microsoft.com/office/drawing/2014/main" id="{AC037548-EC44-4BAC-3916-6198D69B8B0B}"/>
              </a:ext>
            </a:extLst>
          </p:cNvPr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15;p66">
            <a:extLst>
              <a:ext uri="{FF2B5EF4-FFF2-40B4-BE49-F238E27FC236}">
                <a16:creationId xmlns:a16="http://schemas.microsoft.com/office/drawing/2014/main" id="{D2B7988C-EDF4-6581-D568-EBCBBE2E5A57}"/>
              </a:ext>
            </a:extLst>
          </p:cNvPr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7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Introduction à la statistique inférentielle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Une mesure statistique est toujours plus fiables si elle est basée sur une </a:t>
            </a:r>
            <a:r>
              <a:rPr lang="fr-BE" sz="2400" u="sng"/>
              <a:t>population</a:t>
            </a:r>
            <a:r>
              <a:rPr lang="fr-BE" sz="2400"/>
              <a:t> plutôt que sur un </a:t>
            </a:r>
            <a:r>
              <a:rPr lang="fr-BE" sz="2400" u="sng"/>
              <a:t>échantillon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67"/>
              <a:t>Au plus l’échantillon est grand, au plus il tend vers la population, et au plus la mesure statistique sera fiable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67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67"/>
              <a:t>Raisons pour lesquelles on travaille sur un échantillon: coût trop élevé, information inaccessible, pas le temps de faire le recensement…</a:t>
            </a:r>
            <a:endParaRPr/>
          </a:p>
          <a:p>
            <a:pPr marL="1219170" lvl="1" indent="-3344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50" y="2295819"/>
            <a:ext cx="10662456" cy="3779967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2397" dirty="0">
                <a:solidFill>
                  <a:srgbClr val="00707C"/>
                </a:solidFill>
              </a:rPr>
              <a:t>Quelle est</a:t>
            </a:r>
            <a:r>
              <a:rPr sz="2397" spc="-4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la</a:t>
            </a:r>
            <a:r>
              <a:rPr sz="2397" spc="3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proposition</a:t>
            </a:r>
            <a:r>
              <a:rPr sz="2397" spc="-9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correcte</a:t>
            </a:r>
            <a:r>
              <a:rPr sz="2397" spc="-33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parmi</a:t>
            </a:r>
            <a:r>
              <a:rPr sz="2397" spc="-2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les</a:t>
            </a:r>
            <a:r>
              <a:rPr sz="2397" spc="7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propositions</a:t>
            </a:r>
            <a:r>
              <a:rPr sz="2397" spc="-60" dirty="0">
                <a:solidFill>
                  <a:srgbClr val="00707C"/>
                </a:solidFill>
              </a:rPr>
              <a:t> </a:t>
            </a:r>
            <a:r>
              <a:rPr sz="2397" dirty="0">
                <a:solidFill>
                  <a:srgbClr val="00707C"/>
                </a:solidFill>
              </a:rPr>
              <a:t>suivantes</a:t>
            </a:r>
            <a:r>
              <a:rPr sz="2397" spc="-53" dirty="0">
                <a:solidFill>
                  <a:srgbClr val="00707C"/>
                </a:solidFill>
              </a:rPr>
              <a:t> </a:t>
            </a:r>
            <a:r>
              <a:rPr sz="2397" spc="-67" dirty="0">
                <a:solidFill>
                  <a:srgbClr val="00707C"/>
                </a:solidFill>
              </a:rPr>
              <a:t>?</a:t>
            </a:r>
            <a:endParaRPr sz="2397" dirty="0"/>
          </a:p>
          <a:p>
            <a:pPr>
              <a:spcBef>
                <a:spcPts val="7"/>
              </a:spcBef>
            </a:pPr>
            <a:endParaRPr sz="2996" dirty="0"/>
          </a:p>
          <a:p>
            <a:pPr marL="471016" indent="-454103">
              <a:buSzPct val="112500"/>
              <a:buAutoNum type="arabicPeriod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Lorsqu’une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suit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loi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normale,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environ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99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%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des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valeurs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devraient</a:t>
            </a:r>
            <a:endParaRPr sz="2131" dirty="0"/>
          </a:p>
          <a:p>
            <a:pPr marL="471861">
              <a:spcBef>
                <a:spcPts val="333"/>
              </a:spcBef>
            </a:pPr>
            <a:r>
              <a:rPr sz="2131" dirty="0">
                <a:solidFill>
                  <a:srgbClr val="585858"/>
                </a:solidFill>
              </a:rPr>
              <a:t>être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inférieures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6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moyenne</a:t>
            </a:r>
            <a:endParaRPr sz="2131" dirty="0"/>
          </a:p>
          <a:p>
            <a:pPr marL="471861" marR="6765" indent="-455794">
              <a:lnSpc>
                <a:spcPts val="2943"/>
              </a:lnSpc>
              <a:spcBef>
                <a:spcPts val="160"/>
              </a:spcBef>
              <a:buSzPct val="112500"/>
              <a:buAutoNum type="arabicPeriod" startAt="2"/>
              <a:tabLst>
                <a:tab pos="471861" algn="l"/>
              </a:tabLst>
            </a:pPr>
            <a:r>
              <a:rPr sz="2131" dirty="0">
                <a:solidFill>
                  <a:srgbClr val="585858"/>
                </a:solidFill>
              </a:rPr>
              <a:t>Lorsqu’une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suit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loi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normale,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environ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25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%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des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valeurs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devraient </a:t>
            </a:r>
            <a:r>
              <a:rPr sz="2131" dirty="0">
                <a:solidFill>
                  <a:srgbClr val="585858"/>
                </a:solidFill>
              </a:rPr>
              <a:t>être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inférieures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13" dirty="0">
                <a:solidFill>
                  <a:srgbClr val="585858"/>
                </a:solidFill>
              </a:rPr>
              <a:t> moyenne</a:t>
            </a:r>
            <a:endParaRPr sz="2131" dirty="0"/>
          </a:p>
          <a:p>
            <a:pPr marL="471861" marR="6765" indent="-455794">
              <a:lnSpc>
                <a:spcPts val="2943"/>
              </a:lnSpc>
              <a:buSzPct val="112500"/>
              <a:buAutoNum type="arabicPeriod" startAt="2"/>
              <a:tabLst>
                <a:tab pos="471861" algn="l"/>
              </a:tabLst>
            </a:pPr>
            <a:r>
              <a:rPr sz="2131" dirty="0">
                <a:solidFill>
                  <a:srgbClr val="585858"/>
                </a:solidFill>
              </a:rPr>
              <a:t>Lorsqu’une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suit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loi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normale,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environ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50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%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des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valeurs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devraient </a:t>
            </a:r>
            <a:r>
              <a:rPr sz="2131" dirty="0">
                <a:solidFill>
                  <a:srgbClr val="585858"/>
                </a:solidFill>
              </a:rPr>
              <a:t>être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inférieures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13" dirty="0">
                <a:solidFill>
                  <a:srgbClr val="585858"/>
                </a:solidFill>
              </a:rPr>
              <a:t> moyenne</a:t>
            </a:r>
            <a:endParaRPr sz="2131" dirty="0"/>
          </a:p>
          <a:p>
            <a:pPr marL="471016" indent="-454103">
              <a:lnSpc>
                <a:spcPts val="2830"/>
              </a:lnSpc>
              <a:buSzPct val="112500"/>
              <a:buAutoNum type="arabicPeriod" startAt="2"/>
              <a:tabLst>
                <a:tab pos="471016" algn="l"/>
              </a:tabLst>
            </a:pPr>
            <a:r>
              <a:rPr sz="2131" dirty="0">
                <a:solidFill>
                  <a:srgbClr val="585858"/>
                </a:solidFill>
              </a:rPr>
              <a:t>Lorsqu’une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distribution</a:t>
            </a:r>
            <a:r>
              <a:rPr sz="2131" spc="-9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suit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une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loi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normale,</a:t>
            </a:r>
            <a:r>
              <a:rPr sz="2131" spc="-8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alors</a:t>
            </a:r>
            <a:r>
              <a:rPr sz="2131" spc="-4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environ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75</a:t>
            </a:r>
            <a:r>
              <a:rPr sz="2131" spc="-6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%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des</a:t>
            </a:r>
            <a:r>
              <a:rPr sz="2131" spc="-1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valeurs</a:t>
            </a:r>
            <a:r>
              <a:rPr sz="2131" spc="-40" dirty="0">
                <a:solidFill>
                  <a:srgbClr val="585858"/>
                </a:solidFill>
              </a:rPr>
              <a:t> </a:t>
            </a:r>
            <a:r>
              <a:rPr sz="2131" spc="-13" dirty="0">
                <a:solidFill>
                  <a:srgbClr val="585858"/>
                </a:solidFill>
              </a:rPr>
              <a:t>devraient</a:t>
            </a:r>
            <a:endParaRPr sz="2131" dirty="0"/>
          </a:p>
          <a:p>
            <a:pPr marL="471861">
              <a:spcBef>
                <a:spcPts val="333"/>
              </a:spcBef>
            </a:pPr>
            <a:r>
              <a:rPr sz="2131" dirty="0">
                <a:solidFill>
                  <a:srgbClr val="585858"/>
                </a:solidFill>
              </a:rPr>
              <a:t>être</a:t>
            </a:r>
            <a:r>
              <a:rPr sz="2131" spc="-27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inférieures</a:t>
            </a:r>
            <a:r>
              <a:rPr sz="2131" spc="-3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à</a:t>
            </a:r>
            <a:r>
              <a:rPr sz="2131" spc="-53" dirty="0">
                <a:solidFill>
                  <a:srgbClr val="585858"/>
                </a:solidFill>
              </a:rPr>
              <a:t> </a:t>
            </a:r>
            <a:r>
              <a:rPr sz="2131" dirty="0">
                <a:solidFill>
                  <a:srgbClr val="585858"/>
                </a:solidFill>
              </a:rPr>
              <a:t>la</a:t>
            </a:r>
            <a:r>
              <a:rPr sz="2131" spc="-13" dirty="0">
                <a:solidFill>
                  <a:srgbClr val="585858"/>
                </a:solidFill>
              </a:rPr>
              <a:t> moyenne</a:t>
            </a:r>
            <a:endParaRPr sz="2131" dirty="0"/>
          </a:p>
        </p:txBody>
      </p:sp>
      <p:sp>
        <p:nvSpPr>
          <p:cNvPr id="6" name="Google Shape;614;p66">
            <a:extLst>
              <a:ext uri="{FF2B5EF4-FFF2-40B4-BE49-F238E27FC236}">
                <a16:creationId xmlns:a16="http://schemas.microsoft.com/office/drawing/2014/main" id="{D7215CA0-7501-47BE-B275-72E1A51CC486}"/>
              </a:ext>
            </a:extLst>
          </p:cNvPr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15;p66">
            <a:extLst>
              <a:ext uri="{FF2B5EF4-FFF2-40B4-BE49-F238E27FC236}">
                <a16:creationId xmlns:a16="http://schemas.microsoft.com/office/drawing/2014/main" id="{2D42BA1A-8A0B-78AD-353E-6A8EF618C913}"/>
              </a:ext>
            </a:extLst>
          </p:cNvPr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178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6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6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6"/>
          <p:cNvSpPr txBox="1"/>
          <p:nvPr/>
        </p:nvSpPr>
        <p:spPr>
          <a:xfrm>
            <a:off x="415600" y="6330348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6"/>
          <p:cNvSpPr txBox="1"/>
          <p:nvPr/>
        </p:nvSpPr>
        <p:spPr>
          <a:xfrm>
            <a:off x="3854824" y="6295159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B1B6C2-484C-7E42-76D9-B15FF3EC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3299"/>
              </p:ext>
            </p:extLst>
          </p:nvPr>
        </p:nvGraphicFramePr>
        <p:xfrm>
          <a:off x="561316" y="2896811"/>
          <a:ext cx="3693814" cy="26517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41933">
                  <a:extLst>
                    <a:ext uri="{9D8B030D-6E8A-4147-A177-3AD203B41FA5}">
                      <a16:colId xmlns:a16="http://schemas.microsoft.com/office/drawing/2014/main" val="1265522982"/>
                    </a:ext>
                  </a:extLst>
                </a:gridCol>
                <a:gridCol w="1851881">
                  <a:extLst>
                    <a:ext uri="{9D8B030D-6E8A-4147-A177-3AD203B41FA5}">
                      <a16:colId xmlns:a16="http://schemas.microsoft.com/office/drawing/2014/main" val="341172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Café par jour</a:t>
                      </a:r>
                      <a:endParaRPr lang="en-US" b="0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effectLst/>
                        </a:rPr>
                        <a:t>Thé</a:t>
                      </a:r>
                      <a:r>
                        <a:rPr lang="en-US" b="0" dirty="0">
                          <a:effectLst/>
                        </a:rPr>
                        <a:t> par jour</a:t>
                      </a:r>
                      <a:endParaRPr lang="en-US" b="0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9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4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3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813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5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effectLst/>
                        </a:rPr>
                        <a:t>8</a:t>
                      </a:r>
                      <a:endParaRPr lang="en-BE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820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7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effectLst/>
                        </a:rPr>
                        <a:t>6</a:t>
                      </a:r>
                      <a:endParaRPr lang="en-BE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1901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6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effectLst/>
                        </a:rPr>
                        <a:t>4</a:t>
                      </a:r>
                      <a:endParaRPr lang="en-BE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1189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>
                          <a:effectLst/>
                        </a:rPr>
                        <a:t>9</a:t>
                      </a:r>
                      <a:endParaRPr lang="en-BE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effectLst/>
                        </a:rPr>
                        <a:t>7</a:t>
                      </a:r>
                      <a:endParaRPr lang="en-BE" dirty="0">
                        <a:effectLst/>
                        <a:latin typeface="Untitled Sans"/>
                      </a:endParaRPr>
                    </a:p>
                  </a:txBody>
                  <a:tcPr marL="142875" marR="85725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47062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3AC066A-C708-9795-238E-3CB825F1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52" y="2101335"/>
            <a:ext cx="100896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Calculez un test T pour les données suivantes sur le nombre de fois où les gens préfèrent</a:t>
            </a:r>
            <a:b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 le café ou le thé au cours d'une journée pour voir si le total est différent selon le type de boisson.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35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6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6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6"/>
          <p:cNvSpPr txBox="1"/>
          <p:nvPr/>
        </p:nvSpPr>
        <p:spPr>
          <a:xfrm>
            <a:off x="415600" y="6330348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6"/>
          <p:cNvSpPr txBox="1"/>
          <p:nvPr/>
        </p:nvSpPr>
        <p:spPr>
          <a:xfrm>
            <a:off x="3854824" y="6295159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AC066A-C708-9795-238E-3CB825F1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00" y="2228671"/>
            <a:ext cx="1089667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Une entreprise souhaite améliorer ses ventes. Les données de ventes précédentes indiquaient que la vente moyenne de 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25 vendeurs 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était de 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50 $ 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par transaction. Après formation, les données récentes ont montré une 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vente moyenne de 80 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$ par transaction. Si 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l'écart type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 est de 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15 $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, trouvez le</a:t>
            </a:r>
            <a:r>
              <a:rPr lang="fr-FR" altLang="en-BE" sz="1800" b="1" dirty="0">
                <a:solidFill>
                  <a:schemeClr val="tx1"/>
                </a:solidFill>
                <a:latin typeface="Arial" panose="020B0604020202020204" pitchFamily="34" charset="0"/>
              </a:rPr>
              <a:t> score T</a:t>
            </a:r>
            <a:r>
              <a:rPr lang="fr-FR" altLang="en-BE" sz="1800" dirty="0">
                <a:solidFill>
                  <a:schemeClr val="tx1"/>
                </a:solidFill>
                <a:latin typeface="Arial" panose="020B0604020202020204" pitchFamily="34" charset="0"/>
              </a:rPr>
              <a:t>. La formation dispensée a-t-elle amélioré les ventes ?</a:t>
            </a:r>
            <a:endParaRPr kumimoji="0" lang="en-BE" altLang="en-BE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45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8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8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415600" y="6330348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8"/>
          <p:cNvSpPr txBox="1"/>
          <p:nvPr/>
        </p:nvSpPr>
        <p:spPr>
          <a:xfrm>
            <a:off x="3854824" y="6295159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52" y="2337351"/>
            <a:ext cx="10635421" cy="21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747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7"/>
          <p:cNvSpPr/>
          <p:nvPr/>
        </p:nvSpPr>
        <p:spPr>
          <a:xfrm>
            <a:off x="132522" y="1139687"/>
            <a:ext cx="11913704" cy="8613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4724400" y="1185661"/>
            <a:ext cx="27299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BE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7"/>
          <p:cNvSpPr txBox="1"/>
          <p:nvPr/>
        </p:nvSpPr>
        <p:spPr>
          <a:xfrm>
            <a:off x="415600" y="6330348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7"/>
          <p:cNvSpPr txBox="1"/>
          <p:nvPr/>
        </p:nvSpPr>
        <p:spPr>
          <a:xfrm>
            <a:off x="3854824" y="6295159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846" y="2412517"/>
            <a:ext cx="9774308" cy="2337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3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/>
              <a:t>Introduction à la statistique inférentielle</a:t>
            </a: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L’objectif de la statistique inférentielle est d’inférer (=obtenir) de l’information sur une population à partir d’informations sur un échantillon</a:t>
            </a:r>
            <a:endParaRPr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400"/>
              <a:t>Exemple: on veut obtenir de l’information sur le salaire moyen dans une multinationale en se basant sur les salaires observés dans un département</a:t>
            </a:r>
            <a:endParaRPr/>
          </a:p>
          <a:p>
            <a:pPr marL="1219170" lvl="1" indent="-3344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dirty="0"/>
              <a:t>La distribution Normale</a:t>
            </a:r>
            <a:endParaRPr dirty="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 dirty="0"/>
              <a:t>On va aborder la loi Normale car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534" dirty="0"/>
              <a:t>c’est la loi la plus utilisée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fr-BE" sz="2534" dirty="0"/>
              <a:t>elle sera utile pour la dernière partie du cours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 dirty="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06" name="Google Shape;406;p41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dirty="0"/>
              <a:t>La distribution Normale</a:t>
            </a:r>
            <a:endParaRPr dirty="0"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1"/>
          </p:nvPr>
        </p:nvSpPr>
        <p:spPr>
          <a:xfrm>
            <a:off x="463900" y="157268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La loi Normale est aussi appelée courbe de Gauss ou courbe en cloche</a:t>
            </a: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124" y="2234364"/>
            <a:ext cx="8611341" cy="407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title"/>
          </p:nvPr>
        </p:nvSpPr>
        <p:spPr>
          <a:xfrm>
            <a:off x="415600" y="7301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BE" dirty="0"/>
              <a:t>La distribution Normale</a:t>
            </a:r>
            <a:endParaRPr dirty="0"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1"/>
          </p:nvPr>
        </p:nvSpPr>
        <p:spPr>
          <a:xfrm>
            <a:off x="463901" y="1572684"/>
            <a:ext cx="549567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La loi Normale est aussi caractérisée par sa moyenne et sa variance =&gt; N(µ,σ²)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La logique de cette loi est que au plus une valeur est proche de la moyenne, au plus elle est probable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BE" sz="2400"/>
              <a:t>La loi Normale est symétrique autour de sa moyenne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34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u="sng"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2" name="Google Shape;432;p44"/>
          <p:cNvSpPr txBox="1"/>
          <p:nvPr/>
        </p:nvSpPr>
        <p:spPr>
          <a:xfrm>
            <a:off x="415600" y="6343600"/>
            <a:ext cx="11360800" cy="514399"/>
          </a:xfrm>
          <a:prstGeom prst="rect">
            <a:avLst/>
          </a:prstGeom>
          <a:solidFill>
            <a:srgbClr val="DAF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3854824" y="6308411"/>
            <a:ext cx="4052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base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431" y="2573615"/>
            <a:ext cx="5397007" cy="255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2451</Words>
  <Application>Microsoft Office PowerPoint</Application>
  <PresentationFormat>Widescreen</PresentationFormat>
  <Paragraphs>378</Paragraphs>
  <Slides>54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Aptos Narrow</vt:lpstr>
      <vt:lpstr>Arial</vt:lpstr>
      <vt:lpstr>Calibri</vt:lpstr>
      <vt:lpstr>Untitled Sans</vt:lpstr>
      <vt:lpstr>Simple Light</vt:lpstr>
      <vt:lpstr>Statistiques de Inférentielle</vt:lpstr>
      <vt:lpstr>Partie 2: Statistique inférentielle</vt:lpstr>
      <vt:lpstr>Introduction à la statistique inférentielle</vt:lpstr>
      <vt:lpstr>Introduction à la statistique inférentielle</vt:lpstr>
      <vt:lpstr>Introduction à la statistique inférentielle</vt:lpstr>
      <vt:lpstr>Introduction à la statistique inférentielle</vt:lpstr>
      <vt:lpstr>La distribution Normale</vt:lpstr>
      <vt:lpstr>La distribution Normale</vt:lpstr>
      <vt:lpstr>La distribution Normale</vt:lpstr>
      <vt:lpstr>La distribution Normale</vt:lpstr>
      <vt:lpstr>La distribution Normale</vt:lpstr>
      <vt:lpstr>Mesures de dispersions</vt:lpstr>
      <vt:lpstr>Mesures de dispersions</vt:lpstr>
      <vt:lpstr>Détection des Outliers</vt:lpstr>
      <vt:lpstr>Détection des Outliers</vt:lpstr>
      <vt:lpstr>Quelques concepts importants</vt:lpstr>
      <vt:lpstr>Loi probabilités</vt:lpstr>
      <vt:lpstr>Le Z-score</vt:lpstr>
      <vt:lpstr>PowerPoint Presentation</vt:lpstr>
      <vt:lpstr>PowerPoint Presentation</vt:lpstr>
      <vt:lpstr>La loi Normale centrée - réduite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hypothèse</vt:lpstr>
      <vt:lpstr>Test hypothèse</vt:lpstr>
      <vt:lpstr>Les tests d’hypothèse</vt:lpstr>
      <vt:lpstr>Test hypothèse</vt:lpstr>
      <vt:lpstr>Test hypothèse - Type</vt:lpstr>
      <vt:lpstr>Test hypothèse - Type</vt:lpstr>
      <vt:lpstr>Test hypothèse - Type</vt:lpstr>
      <vt:lpstr>Test hypothèse</vt:lpstr>
      <vt:lpstr>Risque d’erreur de type 1</vt:lpstr>
      <vt:lpstr>Risque erreur de type 2</vt:lpstr>
      <vt:lpstr>Puissance d’un test hypothèse</vt:lpstr>
      <vt:lpstr>Test hypothèse</vt:lpstr>
      <vt:lpstr>Test hypothèse</vt:lpstr>
      <vt:lpstr>PowerPoint Presentation</vt:lpstr>
      <vt:lpstr>P-value</vt:lpstr>
      <vt:lpstr>P-value</vt:lpstr>
      <vt:lpstr>P-value</vt:lpstr>
      <vt:lpstr>Le test classique</vt:lpstr>
      <vt:lpstr>Independent Sample T-Test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Gilles Merckx</dc:creator>
  <cp:lastModifiedBy>braem.lukas@gmail.com</cp:lastModifiedBy>
  <cp:revision>11</cp:revision>
  <dcterms:created xsi:type="dcterms:W3CDTF">2018-09-10T12:34:53Z</dcterms:created>
  <dcterms:modified xsi:type="dcterms:W3CDTF">2024-06-15T15:21:06Z</dcterms:modified>
</cp:coreProperties>
</file>