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6" r:id="rId19"/>
    <p:sldId id="299" r:id="rId20"/>
    <p:sldId id="303" r:id="rId21"/>
    <p:sldId id="304" r:id="rId22"/>
    <p:sldId id="359" r:id="rId23"/>
    <p:sldId id="357" r:id="rId24"/>
    <p:sldId id="361" r:id="rId25"/>
    <p:sldId id="277"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6" roundtripDataSignature="AMtx7mirxFbiOr+lbl7WpS3/XkhocN5b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DE4E3-3DD1-406B-965E-FEF231B306C5}">
  <a:tblStyle styleId="{57EDE4E3-3DD1-406B-965E-FEF231B306C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10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10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0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11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B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029266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369499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590212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02"/>
          <p:cNvSpPr/>
          <p:nvPr/>
        </p:nvSpPr>
        <p:spPr>
          <a:xfrm>
            <a:off x="0" y="0"/>
            <a:ext cx="12192000" cy="5416800"/>
          </a:xfrm>
          <a:prstGeom prst="rect">
            <a:avLst/>
          </a:prstGeom>
          <a:solidFill>
            <a:srgbClr val="4028E8"/>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5" name="Google Shape;15;p102"/>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5200"/>
              <a:buNone/>
              <a:defRPr sz="6933">
                <a:solidFill>
                  <a:schemeClr val="lt1"/>
                </a:solidFill>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6" name="Google Shape;16;p102"/>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D9D9D9"/>
              </a:buClr>
              <a:buSzPts val="2800"/>
              <a:buNone/>
              <a:defRPr sz="3733">
                <a:solidFill>
                  <a:srgbClr val="D9D9D9"/>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7" name="Google Shape;17;p10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pic>
        <p:nvPicPr>
          <p:cNvPr id="18" name="Google Shape;18;p102" descr="footer-logo.png"/>
          <p:cNvPicPr preferRelativeResize="0"/>
          <p:nvPr/>
        </p:nvPicPr>
        <p:blipFill rotWithShape="1">
          <a:blip r:embed="rId2">
            <a:alphaModFix/>
          </a:blip>
          <a:srcRect/>
          <a:stretch/>
        </p:blipFill>
        <p:spPr>
          <a:xfrm>
            <a:off x="327167" y="5677493"/>
            <a:ext cx="2903300" cy="906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
        <p:cNvGrpSpPr/>
        <p:nvPr/>
      </p:nvGrpSpPr>
      <p:grpSpPr>
        <a:xfrm>
          <a:off x="0" y="0"/>
          <a:ext cx="0" cy="0"/>
          <a:chOff x="0" y="0"/>
          <a:chExt cx="0" cy="0"/>
        </a:xfrm>
      </p:grpSpPr>
      <p:sp>
        <p:nvSpPr>
          <p:cNvPr id="55" name="Google Shape;55;p111"/>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56" name="Google Shape;56;p111"/>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2133"/>
              </a:spcBef>
              <a:spcAft>
                <a:spcPts val="0"/>
              </a:spcAft>
              <a:buSzPts val="1400"/>
              <a:buChar char="○"/>
              <a:defRPr/>
            </a:lvl2pPr>
            <a:lvl3pPr marL="1371600" lvl="2" indent="-317500" algn="ctr">
              <a:lnSpc>
                <a:spcPct val="115000"/>
              </a:lnSpc>
              <a:spcBef>
                <a:spcPts val="2133"/>
              </a:spcBef>
              <a:spcAft>
                <a:spcPts val="0"/>
              </a:spcAft>
              <a:buSzPts val="1400"/>
              <a:buChar char="■"/>
              <a:defRPr/>
            </a:lvl3pPr>
            <a:lvl4pPr marL="1828800" lvl="3" indent="-317500" algn="ctr">
              <a:lnSpc>
                <a:spcPct val="115000"/>
              </a:lnSpc>
              <a:spcBef>
                <a:spcPts val="2133"/>
              </a:spcBef>
              <a:spcAft>
                <a:spcPts val="0"/>
              </a:spcAft>
              <a:buSzPts val="1400"/>
              <a:buChar char="●"/>
              <a:defRPr/>
            </a:lvl4pPr>
            <a:lvl5pPr marL="2286000" lvl="4" indent="-317500" algn="ctr">
              <a:lnSpc>
                <a:spcPct val="115000"/>
              </a:lnSpc>
              <a:spcBef>
                <a:spcPts val="2133"/>
              </a:spcBef>
              <a:spcAft>
                <a:spcPts val="0"/>
              </a:spcAft>
              <a:buSzPts val="1400"/>
              <a:buChar char="○"/>
              <a:defRPr/>
            </a:lvl5pPr>
            <a:lvl6pPr marL="2743200" lvl="5" indent="-317500" algn="ctr">
              <a:lnSpc>
                <a:spcPct val="115000"/>
              </a:lnSpc>
              <a:spcBef>
                <a:spcPts val="2133"/>
              </a:spcBef>
              <a:spcAft>
                <a:spcPts val="0"/>
              </a:spcAft>
              <a:buSzPts val="1400"/>
              <a:buChar char="■"/>
              <a:defRPr/>
            </a:lvl6pPr>
            <a:lvl7pPr marL="3200400" lvl="6" indent="-317500" algn="ctr">
              <a:lnSpc>
                <a:spcPct val="115000"/>
              </a:lnSpc>
              <a:spcBef>
                <a:spcPts val="2133"/>
              </a:spcBef>
              <a:spcAft>
                <a:spcPts val="0"/>
              </a:spcAft>
              <a:buSzPts val="1400"/>
              <a:buChar char="●"/>
              <a:defRPr/>
            </a:lvl7pPr>
            <a:lvl8pPr marL="3657600" lvl="7" indent="-317500" algn="ctr">
              <a:lnSpc>
                <a:spcPct val="115000"/>
              </a:lnSpc>
              <a:spcBef>
                <a:spcPts val="2133"/>
              </a:spcBef>
              <a:spcAft>
                <a:spcPts val="0"/>
              </a:spcAft>
              <a:buSzPts val="1400"/>
              <a:buChar char="○"/>
              <a:defRPr/>
            </a:lvl8pPr>
            <a:lvl9pPr marL="4114800" lvl="8" indent="-317500" algn="ctr">
              <a:lnSpc>
                <a:spcPct val="115000"/>
              </a:lnSpc>
              <a:spcBef>
                <a:spcPts val="2133"/>
              </a:spcBef>
              <a:spcAft>
                <a:spcPts val="2133"/>
              </a:spcAft>
              <a:buSzPts val="1400"/>
              <a:buChar char="■"/>
              <a:defRPr/>
            </a:lvl9pPr>
          </a:lstStyle>
          <a:p>
            <a:endParaRPr/>
          </a:p>
        </p:txBody>
      </p:sp>
      <p:sp>
        <p:nvSpPr>
          <p:cNvPr id="57" name="Google Shape;57;p1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103"/>
          <p:cNvSpPr/>
          <p:nvPr/>
        </p:nvSpPr>
        <p:spPr>
          <a:xfrm>
            <a:off x="415600" y="6352667"/>
            <a:ext cx="11360800" cy="514400"/>
          </a:xfrm>
          <a:prstGeom prst="rect">
            <a:avLst/>
          </a:prstGeom>
          <a:solidFill>
            <a:srgbClr val="DEDC00"/>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1" name="Google Shape;21;p10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03"/>
          <p:cNvSpPr txBox="1">
            <a:spLocks noGrp="1"/>
          </p:cNvSpPr>
          <p:nvPr>
            <p:ph type="body" idx="1"/>
          </p:nvPr>
        </p:nvSpPr>
        <p:spPr>
          <a:xfrm>
            <a:off x="463900" y="1572684"/>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3" name="Google Shape;23;p103"/>
          <p:cNvSpPr txBox="1">
            <a:spLocks noGrp="1"/>
          </p:cNvSpPr>
          <p:nvPr>
            <p:ph type="sldNum" idx="12"/>
          </p:nvPr>
        </p:nvSpPr>
        <p:spPr>
          <a:xfrm>
            <a:off x="11044800" y="6352700"/>
            <a:ext cx="731600" cy="5144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867"/>
              <a:buFont typeface="Arial"/>
              <a:buNone/>
              <a:defRPr sz="1867">
                <a:solidFill>
                  <a:schemeClr val="dk2"/>
                </a:solidFill>
                <a:latin typeface="Arial"/>
                <a:ea typeface="Arial"/>
                <a:cs typeface="Arial"/>
                <a:sym typeface="Arial"/>
              </a:defRPr>
            </a:lvl1pPr>
            <a:lvl2pPr marL="0" lvl="1" indent="0" algn="r">
              <a:buClr>
                <a:schemeClr val="dk2"/>
              </a:buClr>
              <a:buSzPts val="1867"/>
              <a:buFont typeface="Arial"/>
              <a:buNone/>
              <a:defRPr sz="1867">
                <a:solidFill>
                  <a:schemeClr val="dk2"/>
                </a:solidFill>
                <a:latin typeface="Arial"/>
                <a:ea typeface="Arial"/>
                <a:cs typeface="Arial"/>
                <a:sym typeface="Arial"/>
              </a:defRPr>
            </a:lvl2pPr>
            <a:lvl3pPr marL="0" lvl="2" indent="0" algn="r">
              <a:buClr>
                <a:schemeClr val="dk2"/>
              </a:buClr>
              <a:buSzPts val="1867"/>
              <a:buFont typeface="Arial"/>
              <a:buNone/>
              <a:defRPr sz="1867">
                <a:solidFill>
                  <a:schemeClr val="dk2"/>
                </a:solidFill>
                <a:latin typeface="Arial"/>
                <a:ea typeface="Arial"/>
                <a:cs typeface="Arial"/>
                <a:sym typeface="Arial"/>
              </a:defRPr>
            </a:lvl3pPr>
            <a:lvl4pPr marL="0" lvl="3" indent="0" algn="r">
              <a:buClr>
                <a:schemeClr val="dk2"/>
              </a:buClr>
              <a:buSzPts val="1867"/>
              <a:buFont typeface="Arial"/>
              <a:buNone/>
              <a:defRPr sz="1867">
                <a:solidFill>
                  <a:schemeClr val="dk2"/>
                </a:solidFill>
                <a:latin typeface="Arial"/>
                <a:ea typeface="Arial"/>
                <a:cs typeface="Arial"/>
                <a:sym typeface="Arial"/>
              </a:defRPr>
            </a:lvl4pPr>
            <a:lvl5pPr marL="0" lvl="4" indent="0" algn="r">
              <a:buClr>
                <a:schemeClr val="dk2"/>
              </a:buClr>
              <a:buSzPts val="1867"/>
              <a:buFont typeface="Arial"/>
              <a:buNone/>
              <a:defRPr sz="1867">
                <a:solidFill>
                  <a:schemeClr val="dk2"/>
                </a:solidFill>
                <a:latin typeface="Arial"/>
                <a:ea typeface="Arial"/>
                <a:cs typeface="Arial"/>
                <a:sym typeface="Arial"/>
              </a:defRPr>
            </a:lvl5pPr>
            <a:lvl6pPr marL="0" lvl="5" indent="0" algn="r">
              <a:buClr>
                <a:schemeClr val="dk2"/>
              </a:buClr>
              <a:buSzPts val="1867"/>
              <a:buFont typeface="Arial"/>
              <a:buNone/>
              <a:defRPr sz="1867">
                <a:solidFill>
                  <a:schemeClr val="dk2"/>
                </a:solidFill>
                <a:latin typeface="Arial"/>
                <a:ea typeface="Arial"/>
                <a:cs typeface="Arial"/>
                <a:sym typeface="Arial"/>
              </a:defRPr>
            </a:lvl6pPr>
            <a:lvl7pPr marL="0" lvl="6" indent="0" algn="r">
              <a:buClr>
                <a:schemeClr val="dk2"/>
              </a:buClr>
              <a:buSzPts val="1867"/>
              <a:buFont typeface="Arial"/>
              <a:buNone/>
              <a:defRPr sz="1867">
                <a:solidFill>
                  <a:schemeClr val="dk2"/>
                </a:solidFill>
                <a:latin typeface="Arial"/>
                <a:ea typeface="Arial"/>
                <a:cs typeface="Arial"/>
                <a:sym typeface="Arial"/>
              </a:defRPr>
            </a:lvl7pPr>
            <a:lvl8pPr marL="0" lvl="7" indent="0" algn="r">
              <a:buClr>
                <a:schemeClr val="dk2"/>
              </a:buClr>
              <a:buSzPts val="1867"/>
              <a:buFont typeface="Arial"/>
              <a:buNone/>
              <a:defRPr sz="1867">
                <a:solidFill>
                  <a:schemeClr val="dk2"/>
                </a:solidFill>
                <a:latin typeface="Arial"/>
                <a:ea typeface="Arial"/>
                <a:cs typeface="Arial"/>
                <a:sym typeface="Arial"/>
              </a:defRPr>
            </a:lvl8pPr>
            <a:lvl9pPr marL="0" lvl="8" indent="0" algn="r">
              <a:buClr>
                <a:schemeClr val="dk2"/>
              </a:buClr>
              <a:buSzPts val="1867"/>
              <a:buFont typeface="Arial"/>
              <a:buNone/>
              <a:defRPr sz="1867">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
        <p:nvSpPr>
          <p:cNvPr id="24" name="Google Shape;24;p103"/>
          <p:cNvSpPr/>
          <p:nvPr/>
        </p:nvSpPr>
        <p:spPr>
          <a:xfrm>
            <a:off x="415600" y="0"/>
            <a:ext cx="2905600" cy="649600"/>
          </a:xfrm>
          <a:prstGeom prst="rect">
            <a:avLst/>
          </a:prstGeom>
          <a:solidFill>
            <a:srgbClr val="4028E8"/>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5" name="Google Shape;25;p103"/>
          <p:cNvSpPr txBox="1"/>
          <p:nvPr/>
        </p:nvSpPr>
        <p:spPr>
          <a:xfrm>
            <a:off x="415600" y="6343600"/>
            <a:ext cx="11360800" cy="5144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0" marR="0" lvl="0" indent="0" algn="ctr" rtl="0">
              <a:spcBef>
                <a:spcPts val="0"/>
              </a:spcBef>
              <a:spcAft>
                <a:spcPts val="0"/>
              </a:spcAft>
              <a:buClr>
                <a:srgbClr val="000000"/>
              </a:buClr>
              <a:buSzPts val="1100"/>
              <a:buFont typeface="Arial"/>
              <a:buNone/>
            </a:pPr>
            <a:r>
              <a:rPr lang="fr-BE" sz="2400">
                <a:solidFill>
                  <a:schemeClr val="dk1"/>
                </a:solidFill>
                <a:latin typeface="Arial"/>
                <a:ea typeface="Arial"/>
                <a:cs typeface="Arial"/>
                <a:sym typeface="Arial"/>
              </a:rPr>
              <a:t>Data Warehousing et modélisation dimensionnelle</a:t>
            </a:r>
            <a:endParaRPr sz="2400">
              <a:solidFill>
                <a:schemeClr val="dk1"/>
              </a:solidFill>
              <a:latin typeface="Arial"/>
              <a:ea typeface="Arial"/>
              <a:cs typeface="Arial"/>
              <a:sym typeface="Arial"/>
            </a:endParaRPr>
          </a:p>
          <a:p>
            <a:pPr marL="0" marR="0" lvl="0" indent="0" algn="ctr"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pic>
        <p:nvPicPr>
          <p:cNvPr id="26" name="Google Shape;26;p103" descr="BStorm_logo.png"/>
          <p:cNvPicPr preferRelativeResize="0"/>
          <p:nvPr/>
        </p:nvPicPr>
        <p:blipFill rotWithShape="1">
          <a:blip r:embed="rId2">
            <a:alphaModFix/>
          </a:blip>
          <a:srcRect/>
          <a:stretch/>
        </p:blipFill>
        <p:spPr>
          <a:xfrm>
            <a:off x="9582533" y="0"/>
            <a:ext cx="2445667" cy="76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4"/>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9" name="Google Shape;29;p10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10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10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33" name="Google Shape;33;p10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34" name="Google Shape;34;p10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10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10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10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40" name="Google Shape;40;p10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41" name="Google Shape;41;p10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10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44" name="Google Shape;44;p10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10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47" name="Google Shape;47;p10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8" name="Google Shape;48;p10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9" name="Google Shape;49;p109"/>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50" name="Google Shape;50;p10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1"/>
        <p:cNvGrpSpPr/>
        <p:nvPr/>
      </p:nvGrpSpPr>
      <p:grpSpPr>
        <a:xfrm>
          <a:off x="0" y="0"/>
          <a:ext cx="0" cy="0"/>
          <a:chOff x="0" y="0"/>
          <a:chExt cx="0" cy="0"/>
        </a:xfrm>
      </p:grpSpPr>
      <p:sp>
        <p:nvSpPr>
          <p:cNvPr id="52" name="Google Shape;52;p11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3" name="Google Shape;53;p1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 name="Google Shape;11;p10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12" name="Google Shape;12;p10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buClr>
                <a:schemeClr val="dk2"/>
              </a:buClr>
              <a:buSzPts val="1333"/>
              <a:buFont typeface="Arial"/>
              <a:buNone/>
              <a:defRPr sz="1333" b="0" i="0" u="none" strike="noStrike" cap="none">
                <a:solidFill>
                  <a:schemeClr val="dk2"/>
                </a:solidFill>
                <a:latin typeface="Arial"/>
                <a:ea typeface="Arial"/>
                <a:cs typeface="Arial"/>
                <a:sym typeface="Arial"/>
              </a:defRPr>
            </a:lvl1pPr>
            <a:lvl2pPr marL="0" marR="0" lvl="1" indent="0" algn="r" rtl="0">
              <a:buClr>
                <a:schemeClr val="dk2"/>
              </a:buClr>
              <a:buSzPts val="1333"/>
              <a:buFont typeface="Arial"/>
              <a:buNone/>
              <a:defRPr sz="1333" b="0" i="0" u="none" strike="noStrike" cap="none">
                <a:solidFill>
                  <a:schemeClr val="dk2"/>
                </a:solidFill>
                <a:latin typeface="Arial"/>
                <a:ea typeface="Arial"/>
                <a:cs typeface="Arial"/>
                <a:sym typeface="Arial"/>
              </a:defRPr>
            </a:lvl2pPr>
            <a:lvl3pPr marL="0" marR="0" lvl="2" indent="0" algn="r" rtl="0">
              <a:buClr>
                <a:schemeClr val="dk2"/>
              </a:buClr>
              <a:buSzPts val="1333"/>
              <a:buFont typeface="Arial"/>
              <a:buNone/>
              <a:defRPr sz="1333" b="0" i="0" u="none" strike="noStrike" cap="none">
                <a:solidFill>
                  <a:schemeClr val="dk2"/>
                </a:solidFill>
                <a:latin typeface="Arial"/>
                <a:ea typeface="Arial"/>
                <a:cs typeface="Arial"/>
                <a:sym typeface="Arial"/>
              </a:defRPr>
            </a:lvl3pPr>
            <a:lvl4pPr marL="0" marR="0" lvl="3" indent="0" algn="r" rtl="0">
              <a:buClr>
                <a:schemeClr val="dk2"/>
              </a:buClr>
              <a:buSzPts val="1333"/>
              <a:buFont typeface="Arial"/>
              <a:buNone/>
              <a:defRPr sz="1333" b="0" i="0" u="none" strike="noStrike" cap="none">
                <a:solidFill>
                  <a:schemeClr val="dk2"/>
                </a:solidFill>
                <a:latin typeface="Arial"/>
                <a:ea typeface="Arial"/>
                <a:cs typeface="Arial"/>
                <a:sym typeface="Arial"/>
              </a:defRPr>
            </a:lvl4pPr>
            <a:lvl5pPr marL="0" marR="0" lvl="4" indent="0" algn="r" rtl="0">
              <a:buClr>
                <a:schemeClr val="dk2"/>
              </a:buClr>
              <a:buSzPts val="1333"/>
              <a:buFont typeface="Arial"/>
              <a:buNone/>
              <a:defRPr sz="1333" b="0" i="0" u="none" strike="noStrike" cap="none">
                <a:solidFill>
                  <a:schemeClr val="dk2"/>
                </a:solidFill>
                <a:latin typeface="Arial"/>
                <a:ea typeface="Arial"/>
                <a:cs typeface="Arial"/>
                <a:sym typeface="Arial"/>
              </a:defRPr>
            </a:lvl5pPr>
            <a:lvl6pPr marL="0" marR="0" lvl="5" indent="0" algn="r" rtl="0">
              <a:buClr>
                <a:schemeClr val="dk2"/>
              </a:buClr>
              <a:buSzPts val="1333"/>
              <a:buFont typeface="Arial"/>
              <a:buNone/>
              <a:defRPr sz="1333" b="0" i="0" u="none" strike="noStrike" cap="none">
                <a:solidFill>
                  <a:schemeClr val="dk2"/>
                </a:solidFill>
                <a:latin typeface="Arial"/>
                <a:ea typeface="Arial"/>
                <a:cs typeface="Arial"/>
                <a:sym typeface="Arial"/>
              </a:defRPr>
            </a:lvl6pPr>
            <a:lvl7pPr marL="0" marR="0" lvl="6" indent="0" algn="r" rtl="0">
              <a:buClr>
                <a:schemeClr val="dk2"/>
              </a:buClr>
              <a:buSzPts val="1333"/>
              <a:buFont typeface="Arial"/>
              <a:buNone/>
              <a:defRPr sz="1333" b="0" i="0" u="none" strike="noStrike" cap="none">
                <a:solidFill>
                  <a:schemeClr val="dk2"/>
                </a:solidFill>
                <a:latin typeface="Arial"/>
                <a:ea typeface="Arial"/>
                <a:cs typeface="Arial"/>
                <a:sym typeface="Arial"/>
              </a:defRPr>
            </a:lvl7pPr>
            <a:lvl8pPr marL="0" marR="0" lvl="7" indent="0" algn="r" rtl="0">
              <a:buClr>
                <a:schemeClr val="dk2"/>
              </a:buClr>
              <a:buSzPts val="1333"/>
              <a:buFont typeface="Arial"/>
              <a:buNone/>
              <a:defRPr sz="1333" b="0" i="0" u="none" strike="noStrike" cap="none">
                <a:solidFill>
                  <a:schemeClr val="dk2"/>
                </a:solidFill>
                <a:latin typeface="Arial"/>
                <a:ea typeface="Arial"/>
                <a:cs typeface="Arial"/>
                <a:sym typeface="Arial"/>
              </a:defRPr>
            </a:lvl8pPr>
            <a:lvl9pPr marL="0" marR="0" lvl="8" indent="0" algn="r" rtl="0">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B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hyperlink" Target="https://datatab.fr/tutorial/chi-square-distributio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415611" y="992767"/>
            <a:ext cx="11360800" cy="2736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0"/>
              </a:spcBef>
              <a:spcAft>
                <a:spcPts val="0"/>
              </a:spcAft>
              <a:buClr>
                <a:schemeClr val="lt1"/>
              </a:buClr>
              <a:buSzPts val="5200"/>
              <a:buNone/>
            </a:pPr>
            <a:r>
              <a:rPr lang="fr-BE"/>
              <a:t>Statistiques de base</a:t>
            </a:r>
            <a:endParaRPr/>
          </a:p>
        </p:txBody>
      </p:sp>
      <p:sp>
        <p:nvSpPr>
          <p:cNvPr id="65" name="Google Shape;65;p1"/>
          <p:cNvSpPr txBox="1"/>
          <p:nvPr/>
        </p:nvSpPr>
        <p:spPr>
          <a:xfrm>
            <a:off x="4412973" y="4098899"/>
            <a:ext cx="514184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2000" b="0" i="0" u="none" strike="noStrike" cap="none">
                <a:solidFill>
                  <a:schemeClr val="lt1"/>
                </a:solidFill>
                <a:latin typeface="Arial"/>
                <a:ea typeface="Arial"/>
                <a:cs typeface="Arial"/>
                <a:sym typeface="Arial"/>
              </a:rPr>
              <a:t>gilles.merckx@bstorm.be</a:t>
            </a:r>
            <a:endParaRPr sz="20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0"/>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Quelques concepts importants</a:t>
            </a:r>
            <a:endParaRPr/>
          </a:p>
        </p:txBody>
      </p:sp>
      <p:sp>
        <p:nvSpPr>
          <p:cNvPr id="135" name="Google Shape;135;p10"/>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sz="2400">
                <a:solidFill>
                  <a:srgbClr val="FF0000"/>
                </a:solidFill>
              </a:rPr>
              <a:t>Médiane</a:t>
            </a:r>
            <a:r>
              <a:rPr lang="fr-BE" sz="2400"/>
              <a:t>: valeur qui sépare les observations en deux groupes de même taille</a:t>
            </a:r>
            <a:endParaRPr/>
          </a:p>
          <a:p>
            <a:pPr marL="609585" lvl="0" indent="-342888" algn="l" rtl="0">
              <a:lnSpc>
                <a:spcPct val="115000"/>
              </a:lnSpc>
              <a:spcBef>
                <a:spcPts val="0"/>
              </a:spcBef>
              <a:spcAft>
                <a:spcPts val="0"/>
              </a:spcAft>
              <a:buSzPts val="1800"/>
              <a:buNone/>
            </a:pPr>
            <a:endParaRPr/>
          </a:p>
          <a:p>
            <a:pPr marL="609585" lvl="0" indent="-457188" algn="l" rtl="0">
              <a:lnSpc>
                <a:spcPct val="115000"/>
              </a:lnSpc>
              <a:spcBef>
                <a:spcPts val="0"/>
              </a:spcBef>
              <a:spcAft>
                <a:spcPts val="0"/>
              </a:spcAft>
              <a:buSzPts val="1800"/>
              <a:buChar char="●"/>
            </a:pPr>
            <a:r>
              <a:rPr lang="fr-BE" sz="2400">
                <a:solidFill>
                  <a:srgbClr val="FF0000"/>
                </a:solidFill>
              </a:rPr>
              <a:t>Quartile</a:t>
            </a:r>
            <a:r>
              <a:rPr lang="fr-BE" sz="2400"/>
              <a:t>: il y a 3 quartiles: le 1</a:t>
            </a:r>
            <a:r>
              <a:rPr lang="fr-BE" sz="2400" baseline="30000"/>
              <a:t>er</a:t>
            </a:r>
            <a:r>
              <a:rPr lang="fr-BE" sz="2400"/>
              <a:t> quartile sépare les observations tel que 25% de celles-ci sont plus petites que le 1</a:t>
            </a:r>
            <a:r>
              <a:rPr lang="fr-BE" sz="2400" baseline="30000"/>
              <a:t>er</a:t>
            </a:r>
            <a:r>
              <a:rPr lang="fr-BE" sz="2400"/>
              <a:t> quartile et 75% plus grande. C’est l’inverse pour le 3</a:t>
            </a:r>
            <a:r>
              <a:rPr lang="fr-BE" sz="2400" baseline="30000"/>
              <a:t>e</a:t>
            </a:r>
            <a:r>
              <a:rPr lang="fr-BE" sz="2400"/>
              <a:t> quartile. Le 2</a:t>
            </a:r>
            <a:r>
              <a:rPr lang="fr-BE" sz="2400" baseline="30000"/>
              <a:t>e</a:t>
            </a:r>
            <a:r>
              <a:rPr lang="fr-BE" sz="2400"/>
              <a:t> quartile est la médiane.</a:t>
            </a:r>
            <a:endParaRPr/>
          </a:p>
          <a:p>
            <a:pPr marL="609585" lvl="0" indent="-342888" algn="l" rtl="0">
              <a:lnSpc>
                <a:spcPct val="115000"/>
              </a:lnSpc>
              <a:spcBef>
                <a:spcPts val="0"/>
              </a:spcBef>
              <a:spcAft>
                <a:spcPts val="0"/>
              </a:spcAft>
              <a:buSzPts val="1800"/>
              <a:buNone/>
            </a:pPr>
            <a:endParaRPr/>
          </a:p>
          <a:p>
            <a:pPr marL="609585" lvl="0" indent="-457188" algn="l" rtl="0">
              <a:lnSpc>
                <a:spcPct val="115000"/>
              </a:lnSpc>
              <a:spcBef>
                <a:spcPts val="0"/>
              </a:spcBef>
              <a:spcAft>
                <a:spcPts val="0"/>
              </a:spcAft>
              <a:buSzPts val="1800"/>
              <a:buChar char="●"/>
            </a:pPr>
            <a:r>
              <a:rPr lang="fr-BE" sz="2400">
                <a:solidFill>
                  <a:srgbClr val="FF0000"/>
                </a:solidFill>
              </a:rPr>
              <a:t>Ecart interquartile</a:t>
            </a:r>
            <a:r>
              <a:rPr lang="fr-BE" sz="2400"/>
              <a:t>: Q3-Q1</a:t>
            </a:r>
            <a:endParaRPr/>
          </a:p>
          <a:p>
            <a:pPr marL="609585" lvl="0" indent="-342888" algn="l" rtl="0">
              <a:lnSpc>
                <a:spcPct val="115000"/>
              </a:lnSpc>
              <a:spcBef>
                <a:spcPts val="0"/>
              </a:spcBef>
              <a:spcAft>
                <a:spcPts val="0"/>
              </a:spcAft>
              <a:buSzPts val="1800"/>
              <a:buNone/>
            </a:pPr>
            <a:endParaRPr/>
          </a:p>
          <a:p>
            <a:pPr marL="609585" lvl="0" indent="-457188" algn="l" rtl="0">
              <a:lnSpc>
                <a:spcPct val="115000"/>
              </a:lnSpc>
              <a:spcBef>
                <a:spcPts val="0"/>
              </a:spcBef>
              <a:spcAft>
                <a:spcPts val="0"/>
              </a:spcAft>
              <a:buSzPts val="1800"/>
              <a:buChar char="●"/>
            </a:pPr>
            <a:r>
              <a:rPr lang="fr-BE" sz="2400">
                <a:solidFill>
                  <a:srgbClr val="FF0000"/>
                </a:solidFill>
              </a:rPr>
              <a:t>Décile</a:t>
            </a:r>
            <a:r>
              <a:rPr lang="fr-BE" sz="2400"/>
              <a:t>: même principe que pour le quartile mais par tranche de 10%</a:t>
            </a:r>
            <a:endParaRPr/>
          </a:p>
          <a:p>
            <a:pPr marL="609585" lvl="0" indent="-342888" algn="l" rtl="0">
              <a:lnSpc>
                <a:spcPct val="115000"/>
              </a:lnSpc>
              <a:spcBef>
                <a:spcPts val="0"/>
              </a:spcBef>
              <a:spcAft>
                <a:spcPts val="0"/>
              </a:spcAft>
              <a:buSzPts val="1800"/>
              <a:buNone/>
            </a:pPr>
            <a:endParaRPr/>
          </a:p>
          <a:p>
            <a:pPr marL="609585" lvl="0" indent="-457188" algn="l" rtl="0">
              <a:lnSpc>
                <a:spcPct val="115000"/>
              </a:lnSpc>
              <a:spcBef>
                <a:spcPts val="0"/>
              </a:spcBef>
              <a:spcAft>
                <a:spcPts val="0"/>
              </a:spcAft>
              <a:buSzPts val="1800"/>
              <a:buChar char="●"/>
            </a:pPr>
            <a:r>
              <a:rPr lang="fr-BE" sz="2400">
                <a:solidFill>
                  <a:srgbClr val="FF0000"/>
                </a:solidFill>
              </a:rPr>
              <a:t>Percentile</a:t>
            </a:r>
            <a:r>
              <a:rPr lang="fr-BE" sz="2400"/>
              <a:t>: même principe que pour le quartile mais par tranche de 1%</a:t>
            </a:r>
            <a:endParaRPr/>
          </a:p>
          <a:p>
            <a:pPr marL="609585" lvl="0" indent="-342888" algn="l" rtl="0">
              <a:lnSpc>
                <a:spcPct val="115000"/>
              </a:lnSpc>
              <a:spcBef>
                <a:spcPts val="0"/>
              </a:spcBef>
              <a:spcAft>
                <a:spcPts val="0"/>
              </a:spcAft>
              <a:buSzPts val="1800"/>
              <a:buNone/>
            </a:pPr>
            <a:endParaRPr sz="2400"/>
          </a:p>
          <a:p>
            <a:pPr marL="152396" lvl="0" indent="0" algn="l" rtl="0">
              <a:lnSpc>
                <a:spcPct val="115000"/>
              </a:lnSpc>
              <a:spcBef>
                <a:spcPts val="0"/>
              </a:spcBef>
              <a:spcAft>
                <a:spcPts val="0"/>
              </a:spcAft>
              <a:buSzPts val="1800"/>
              <a:buNone/>
            </a:pPr>
            <a:endParaRPr u="sng"/>
          </a:p>
          <a:p>
            <a:pPr marL="152396" lvl="0" indent="0" algn="l" rtl="0">
              <a:lnSpc>
                <a:spcPct val="115000"/>
              </a:lnSpc>
              <a:spcBef>
                <a:spcPts val="0"/>
              </a:spcBef>
              <a:spcAft>
                <a:spcPts val="0"/>
              </a:spcAft>
              <a:buSzPts val="1800"/>
              <a:buNone/>
            </a:pPr>
            <a:endParaRPr/>
          </a:p>
        </p:txBody>
      </p:sp>
      <p:sp>
        <p:nvSpPr>
          <p:cNvPr id="136" name="Google Shape;136;p10"/>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10"/>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1"/>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Quelques concepts importants</a:t>
            </a:r>
            <a:endParaRPr/>
          </a:p>
        </p:txBody>
      </p:sp>
      <p:sp>
        <p:nvSpPr>
          <p:cNvPr id="143" name="Google Shape;143;p11"/>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sz="2400">
                <a:solidFill>
                  <a:srgbClr val="FF0000"/>
                </a:solidFill>
              </a:rPr>
              <a:t>Mode</a:t>
            </a:r>
            <a:r>
              <a:rPr lang="fr-BE" sz="2400"/>
              <a:t>: observation qui revient le plus souvent</a:t>
            </a:r>
            <a:endParaRPr/>
          </a:p>
          <a:p>
            <a:pPr marL="609585" lvl="0" indent="-342888" algn="l" rtl="0">
              <a:lnSpc>
                <a:spcPct val="115000"/>
              </a:lnSpc>
              <a:spcBef>
                <a:spcPts val="0"/>
              </a:spcBef>
              <a:spcAft>
                <a:spcPts val="0"/>
              </a:spcAft>
              <a:buSzPts val="1800"/>
              <a:buNone/>
            </a:pPr>
            <a:endParaRPr sz="2400"/>
          </a:p>
          <a:p>
            <a:pPr marL="609585" lvl="0" indent="-457188" algn="l" rtl="0">
              <a:lnSpc>
                <a:spcPct val="115000"/>
              </a:lnSpc>
              <a:spcBef>
                <a:spcPts val="0"/>
              </a:spcBef>
              <a:spcAft>
                <a:spcPts val="0"/>
              </a:spcAft>
              <a:buSzPts val="1800"/>
              <a:buChar char="●"/>
            </a:pPr>
            <a:r>
              <a:rPr lang="fr-BE" sz="2400">
                <a:solidFill>
                  <a:srgbClr val="FF0000"/>
                </a:solidFill>
              </a:rPr>
              <a:t>Etendue</a:t>
            </a:r>
            <a:r>
              <a:rPr lang="fr-BE" sz="2400"/>
              <a:t>: différence entre la plus grande observation et la plus petite</a:t>
            </a:r>
            <a:endParaRPr/>
          </a:p>
          <a:p>
            <a:pPr marL="152396" lvl="0" indent="0" algn="l" rtl="0">
              <a:lnSpc>
                <a:spcPct val="115000"/>
              </a:lnSpc>
              <a:spcBef>
                <a:spcPts val="0"/>
              </a:spcBef>
              <a:spcAft>
                <a:spcPts val="0"/>
              </a:spcAft>
              <a:buSzPts val="1800"/>
              <a:buNone/>
            </a:pPr>
            <a:endParaRPr u="sng"/>
          </a:p>
          <a:p>
            <a:pPr marL="152396" lvl="0" indent="0" algn="l" rtl="0">
              <a:lnSpc>
                <a:spcPct val="115000"/>
              </a:lnSpc>
              <a:spcBef>
                <a:spcPts val="0"/>
              </a:spcBef>
              <a:spcAft>
                <a:spcPts val="0"/>
              </a:spcAft>
              <a:buSzPts val="1800"/>
              <a:buNone/>
            </a:pPr>
            <a:endParaRPr/>
          </a:p>
        </p:txBody>
      </p:sp>
      <p:sp>
        <p:nvSpPr>
          <p:cNvPr id="144" name="Google Shape;144;p11"/>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11"/>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p:nvPr/>
        </p:nvSpPr>
        <p:spPr>
          <a:xfrm>
            <a:off x="132522" y="887895"/>
            <a:ext cx="11913704" cy="861391"/>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1" name="Google Shape;151;p12"/>
          <p:cNvSpPr txBox="1"/>
          <p:nvPr/>
        </p:nvSpPr>
        <p:spPr>
          <a:xfrm>
            <a:off x="4731026" y="979845"/>
            <a:ext cx="2729948"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4400">
                <a:solidFill>
                  <a:schemeClr val="dk1"/>
                </a:solidFill>
                <a:latin typeface="Arial"/>
                <a:ea typeface="Arial"/>
                <a:cs typeface="Arial"/>
                <a:sym typeface="Arial"/>
              </a:rPr>
              <a:t>Exercices</a:t>
            </a:r>
            <a:endParaRPr sz="4400">
              <a:solidFill>
                <a:schemeClr val="dk1"/>
              </a:solidFill>
              <a:latin typeface="Arial"/>
              <a:ea typeface="Arial"/>
              <a:cs typeface="Arial"/>
              <a:sym typeface="Arial"/>
            </a:endParaRPr>
          </a:p>
        </p:txBody>
      </p:sp>
      <p:sp>
        <p:nvSpPr>
          <p:cNvPr id="152" name="Google Shape;152;p12"/>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12"/>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pic>
        <p:nvPicPr>
          <p:cNvPr id="154" name="Google Shape;154;p12"/>
          <p:cNvPicPr preferRelativeResize="0"/>
          <p:nvPr/>
        </p:nvPicPr>
        <p:blipFill rotWithShape="1">
          <a:blip r:embed="rId3">
            <a:alphaModFix/>
          </a:blip>
          <a:srcRect/>
          <a:stretch/>
        </p:blipFill>
        <p:spPr>
          <a:xfrm>
            <a:off x="132522" y="1847423"/>
            <a:ext cx="1802295" cy="4448439"/>
          </a:xfrm>
          <a:prstGeom prst="rect">
            <a:avLst/>
          </a:prstGeom>
          <a:noFill/>
          <a:ln>
            <a:noFill/>
          </a:ln>
        </p:spPr>
      </p:pic>
      <p:sp>
        <p:nvSpPr>
          <p:cNvPr id="155" name="Google Shape;155;p12"/>
          <p:cNvSpPr txBox="1"/>
          <p:nvPr/>
        </p:nvSpPr>
        <p:spPr>
          <a:xfrm>
            <a:off x="2292626" y="1948070"/>
            <a:ext cx="8401878"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800">
                <a:solidFill>
                  <a:schemeClr val="dk1"/>
                </a:solidFill>
                <a:latin typeface="Arial"/>
                <a:ea typeface="Arial"/>
                <a:cs typeface="Arial"/>
                <a:sym typeface="Arial"/>
              </a:rPr>
              <a:t>Voici les notes (sur 10) reçues par 20 élèves de 3</a:t>
            </a:r>
            <a:r>
              <a:rPr lang="fr-BE" sz="1800" baseline="30000">
                <a:solidFill>
                  <a:schemeClr val="dk1"/>
                </a:solidFill>
                <a:latin typeface="Arial"/>
                <a:ea typeface="Arial"/>
                <a:cs typeface="Arial"/>
                <a:sym typeface="Arial"/>
              </a:rPr>
              <a:t>e</a:t>
            </a:r>
            <a:r>
              <a:rPr lang="fr-BE" sz="1800">
                <a:solidFill>
                  <a:schemeClr val="dk1"/>
                </a:solidFill>
                <a:latin typeface="Arial"/>
                <a:ea typeface="Arial"/>
                <a:cs typeface="Arial"/>
                <a:sym typeface="Arial"/>
              </a:rPr>
              <a:t> secondaire: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la moyenne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la variance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l’écart-type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le coefficient de variation</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la médiane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le mode</a:t>
            </a:r>
            <a:endParaRPr/>
          </a:p>
          <a:p>
            <a:pPr marL="342900" marR="0" lvl="0" indent="-22860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fr-BE" sz="1800">
                <a:solidFill>
                  <a:schemeClr val="dk1"/>
                </a:solidFill>
                <a:latin typeface="Arial"/>
                <a:ea typeface="Arial"/>
                <a:cs typeface="Arial"/>
                <a:sym typeface="Arial"/>
              </a:rPr>
              <a:t>Veillez à toujours bien comprendre ce que cela signifie, c’est-à-dire à pouvoir interpréter vos résultats.</a:t>
            </a:r>
            <a:endParaRPr/>
          </a:p>
          <a:p>
            <a:pPr marL="342900" marR="0" lvl="0" indent="-22860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p:nvPr/>
        </p:nvSpPr>
        <p:spPr>
          <a:xfrm>
            <a:off x="132522" y="1139687"/>
            <a:ext cx="11913704" cy="861391"/>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1" name="Google Shape;161;p13"/>
          <p:cNvSpPr txBox="1"/>
          <p:nvPr/>
        </p:nvSpPr>
        <p:spPr>
          <a:xfrm>
            <a:off x="4724400" y="1185661"/>
            <a:ext cx="2729948"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4400">
                <a:solidFill>
                  <a:schemeClr val="dk1"/>
                </a:solidFill>
                <a:latin typeface="Arial"/>
                <a:ea typeface="Arial"/>
                <a:cs typeface="Arial"/>
                <a:sym typeface="Arial"/>
              </a:rPr>
              <a:t>Exercices</a:t>
            </a:r>
            <a:endParaRPr sz="4400">
              <a:solidFill>
                <a:schemeClr val="dk1"/>
              </a:solidFill>
              <a:latin typeface="Arial"/>
              <a:ea typeface="Arial"/>
              <a:cs typeface="Arial"/>
              <a:sym typeface="Arial"/>
            </a:endParaRPr>
          </a:p>
        </p:txBody>
      </p:sp>
      <p:sp>
        <p:nvSpPr>
          <p:cNvPr id="162" name="Google Shape;162;p13"/>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13"/>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pic>
        <p:nvPicPr>
          <p:cNvPr id="164" name="Google Shape;164;p13"/>
          <p:cNvPicPr preferRelativeResize="0"/>
          <p:nvPr/>
        </p:nvPicPr>
        <p:blipFill rotWithShape="1">
          <a:blip r:embed="rId3">
            <a:alphaModFix/>
          </a:blip>
          <a:srcRect/>
          <a:stretch/>
        </p:blipFill>
        <p:spPr>
          <a:xfrm>
            <a:off x="415600" y="2376409"/>
            <a:ext cx="2596684" cy="3556670"/>
          </a:xfrm>
          <a:prstGeom prst="rect">
            <a:avLst/>
          </a:prstGeom>
          <a:noFill/>
          <a:ln>
            <a:noFill/>
          </a:ln>
        </p:spPr>
      </p:pic>
      <p:sp>
        <p:nvSpPr>
          <p:cNvPr id="165" name="Google Shape;165;p13"/>
          <p:cNvSpPr txBox="1"/>
          <p:nvPr/>
        </p:nvSpPr>
        <p:spPr>
          <a:xfrm>
            <a:off x="3374522" y="2547533"/>
            <a:ext cx="8401878"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800">
                <a:solidFill>
                  <a:schemeClr val="dk1"/>
                </a:solidFill>
                <a:latin typeface="Arial"/>
                <a:ea typeface="Arial"/>
                <a:cs typeface="Arial"/>
                <a:sym typeface="Arial"/>
              </a:rPr>
              <a:t>Voici la distribution des notes reçues par des élèves de 3</a:t>
            </a:r>
            <a:r>
              <a:rPr lang="fr-BE" sz="1800" baseline="30000">
                <a:solidFill>
                  <a:schemeClr val="dk1"/>
                </a:solidFill>
                <a:latin typeface="Arial"/>
                <a:ea typeface="Arial"/>
                <a:cs typeface="Arial"/>
                <a:sym typeface="Arial"/>
              </a:rPr>
              <a:t>e</a:t>
            </a:r>
            <a:r>
              <a:rPr lang="fr-BE" sz="1800">
                <a:solidFill>
                  <a:schemeClr val="dk1"/>
                </a:solidFill>
                <a:latin typeface="Arial"/>
                <a:ea typeface="Arial"/>
                <a:cs typeface="Arial"/>
                <a:sym typeface="Arial"/>
              </a:rPr>
              <a:t> secondaire: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la moyenne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la variance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l’écart-type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le coefficient de variation</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la médiane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le mode</a:t>
            </a:r>
            <a:endParaRPr/>
          </a:p>
          <a:p>
            <a:pPr marL="342900" marR="0" lvl="0" indent="-22860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fr-BE" sz="1800">
                <a:solidFill>
                  <a:schemeClr val="dk1"/>
                </a:solidFill>
                <a:latin typeface="Arial"/>
                <a:ea typeface="Arial"/>
                <a:cs typeface="Arial"/>
                <a:sym typeface="Arial"/>
              </a:rPr>
              <a:t>Veillez à toujours bien comprendre ce que cela signifie, c’est-à-dire à pouvoir interpréter vos résultats.</a:t>
            </a:r>
            <a:endParaRPr/>
          </a:p>
          <a:p>
            <a:pPr marL="342900" marR="0" lvl="0" indent="-22860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p:nvPr/>
        </p:nvSpPr>
        <p:spPr>
          <a:xfrm>
            <a:off x="132522" y="1139687"/>
            <a:ext cx="11913704" cy="861391"/>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14"/>
          <p:cNvSpPr txBox="1"/>
          <p:nvPr/>
        </p:nvSpPr>
        <p:spPr>
          <a:xfrm>
            <a:off x="4724400" y="1185661"/>
            <a:ext cx="2729948"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4400">
                <a:solidFill>
                  <a:schemeClr val="dk1"/>
                </a:solidFill>
                <a:latin typeface="Arial"/>
                <a:ea typeface="Arial"/>
                <a:cs typeface="Arial"/>
                <a:sym typeface="Arial"/>
              </a:rPr>
              <a:t>Exercices</a:t>
            </a:r>
            <a:endParaRPr sz="4400">
              <a:solidFill>
                <a:schemeClr val="dk1"/>
              </a:solidFill>
              <a:latin typeface="Arial"/>
              <a:ea typeface="Arial"/>
              <a:cs typeface="Arial"/>
              <a:sym typeface="Arial"/>
            </a:endParaRPr>
          </a:p>
        </p:txBody>
      </p:sp>
      <p:sp>
        <p:nvSpPr>
          <p:cNvPr id="172" name="Google Shape;172;p14"/>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14"/>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pic>
        <p:nvPicPr>
          <p:cNvPr id="174" name="Google Shape;174;p14"/>
          <p:cNvPicPr preferRelativeResize="0"/>
          <p:nvPr/>
        </p:nvPicPr>
        <p:blipFill rotWithShape="1">
          <a:blip r:embed="rId3">
            <a:alphaModFix/>
          </a:blip>
          <a:srcRect/>
          <a:stretch/>
        </p:blipFill>
        <p:spPr>
          <a:xfrm>
            <a:off x="415600" y="2614796"/>
            <a:ext cx="2288071" cy="3115085"/>
          </a:xfrm>
          <a:prstGeom prst="rect">
            <a:avLst/>
          </a:prstGeom>
          <a:noFill/>
          <a:ln>
            <a:noFill/>
          </a:ln>
        </p:spPr>
      </p:pic>
      <p:sp>
        <p:nvSpPr>
          <p:cNvPr id="175" name="Google Shape;175;p14"/>
          <p:cNvSpPr txBox="1"/>
          <p:nvPr/>
        </p:nvSpPr>
        <p:spPr>
          <a:xfrm>
            <a:off x="3101008" y="2313561"/>
            <a:ext cx="8401878"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800">
                <a:solidFill>
                  <a:schemeClr val="dk1"/>
                </a:solidFill>
                <a:latin typeface="Arial"/>
                <a:ea typeface="Arial"/>
                <a:cs typeface="Arial"/>
                <a:sym typeface="Arial"/>
              </a:rPr>
              <a:t>Voici la distribution des notes reçues par des élèves de 3</a:t>
            </a:r>
            <a:r>
              <a:rPr lang="fr-BE" sz="1800" baseline="30000">
                <a:solidFill>
                  <a:schemeClr val="dk1"/>
                </a:solidFill>
                <a:latin typeface="Arial"/>
                <a:ea typeface="Arial"/>
                <a:cs typeface="Arial"/>
                <a:sym typeface="Arial"/>
              </a:rPr>
              <a:t>e</a:t>
            </a:r>
            <a:r>
              <a:rPr lang="fr-BE" sz="1800">
                <a:solidFill>
                  <a:schemeClr val="dk1"/>
                </a:solidFill>
                <a:latin typeface="Arial"/>
                <a:ea typeface="Arial"/>
                <a:cs typeface="Arial"/>
                <a:sym typeface="Arial"/>
              </a:rPr>
              <a:t> secondaire: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la moyenne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la variance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l’écart-type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le coefficient de variation</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la médiane</a:t>
            </a:r>
            <a:endParaRPr/>
          </a:p>
          <a:p>
            <a:pPr marL="342900" marR="0" lvl="0" indent="-342900" algn="l" rtl="0">
              <a:spcBef>
                <a:spcPts val="0"/>
              </a:spcBef>
              <a:spcAft>
                <a:spcPts val="0"/>
              </a:spcAft>
              <a:buClr>
                <a:schemeClr val="dk1"/>
              </a:buClr>
              <a:buSzPts val="1800"/>
              <a:buFont typeface="Arial"/>
              <a:buAutoNum type="arabicPeriod"/>
            </a:pPr>
            <a:r>
              <a:rPr lang="fr-BE" sz="1800">
                <a:solidFill>
                  <a:schemeClr val="dk1"/>
                </a:solidFill>
                <a:latin typeface="Arial"/>
                <a:ea typeface="Arial"/>
                <a:cs typeface="Arial"/>
                <a:sym typeface="Arial"/>
              </a:rPr>
              <a:t>Calculez le mode</a:t>
            </a:r>
            <a:endParaRPr/>
          </a:p>
          <a:p>
            <a:pPr marL="342900" marR="0" lvl="0" indent="-22860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fr-BE" sz="1800">
                <a:solidFill>
                  <a:schemeClr val="dk1"/>
                </a:solidFill>
                <a:latin typeface="Arial"/>
                <a:ea typeface="Arial"/>
                <a:cs typeface="Arial"/>
                <a:sym typeface="Arial"/>
              </a:rPr>
              <a:t>Veillez à toujours bien comprendre ce que cela signifie, c’est-à-dire à pouvoir interpréter vos résultats.</a:t>
            </a:r>
            <a:endParaRPr/>
          </a:p>
          <a:p>
            <a:pPr marL="342900" marR="0" lvl="0" indent="-22860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p:nvPr/>
        </p:nvSpPr>
        <p:spPr>
          <a:xfrm>
            <a:off x="132522" y="1139687"/>
            <a:ext cx="11913704" cy="861391"/>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7"/>
          <p:cNvSpPr txBox="1"/>
          <p:nvPr/>
        </p:nvSpPr>
        <p:spPr>
          <a:xfrm>
            <a:off x="4724400" y="1185661"/>
            <a:ext cx="2729948"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4400">
                <a:solidFill>
                  <a:schemeClr val="dk1"/>
                </a:solidFill>
                <a:latin typeface="Arial"/>
                <a:ea typeface="Arial"/>
                <a:cs typeface="Arial"/>
                <a:sym typeface="Arial"/>
              </a:rPr>
              <a:t>Exercices</a:t>
            </a:r>
            <a:endParaRPr sz="4400">
              <a:solidFill>
                <a:schemeClr val="dk1"/>
              </a:solidFill>
              <a:latin typeface="Arial"/>
              <a:ea typeface="Arial"/>
              <a:cs typeface="Arial"/>
              <a:sym typeface="Arial"/>
            </a:endParaRPr>
          </a:p>
        </p:txBody>
      </p:sp>
      <p:sp>
        <p:nvSpPr>
          <p:cNvPr id="202" name="Google Shape;202;p17"/>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7"/>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
        <p:nvSpPr>
          <p:cNvPr id="204" name="Google Shape;204;p17"/>
          <p:cNvSpPr txBox="1"/>
          <p:nvPr/>
        </p:nvSpPr>
        <p:spPr>
          <a:xfrm>
            <a:off x="132522" y="2160104"/>
            <a:ext cx="11754678" cy="4001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800" dirty="0">
                <a:solidFill>
                  <a:schemeClr val="dk1"/>
                </a:solidFill>
                <a:latin typeface="Arial"/>
                <a:ea typeface="Arial"/>
                <a:cs typeface="Arial"/>
                <a:sym typeface="Arial"/>
              </a:rPr>
              <a:t>Une usine produit des poutres de différentes longueurs. La production journalière est répartie comme suit: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Arial"/>
              <a:buAutoNum type="arabicPeriod"/>
            </a:pPr>
            <a:r>
              <a:rPr lang="fr-BE" sz="1800" dirty="0">
                <a:solidFill>
                  <a:schemeClr val="dk1"/>
                </a:solidFill>
                <a:latin typeface="Arial"/>
                <a:ea typeface="Arial"/>
                <a:cs typeface="Arial"/>
                <a:sym typeface="Arial"/>
              </a:rPr>
              <a:t>Calculez les différentes valeurs centrales de cette distribution.</a:t>
            </a:r>
            <a:br>
              <a:rPr lang="fr-BE" sz="1800" dirty="0">
                <a:solidFill>
                  <a:schemeClr val="dk1"/>
                </a:solidFill>
                <a:latin typeface="Arial"/>
                <a:ea typeface="Arial"/>
                <a:cs typeface="Arial"/>
                <a:sym typeface="Arial"/>
              </a:rPr>
            </a:br>
            <a:endParaRPr lang="fr-BE" dirty="0"/>
          </a:p>
          <a:p>
            <a:pPr marL="342900" marR="0" lvl="0" indent="-342900" algn="l" rtl="0">
              <a:spcBef>
                <a:spcPts val="0"/>
              </a:spcBef>
              <a:spcAft>
                <a:spcPts val="0"/>
              </a:spcAft>
              <a:buClr>
                <a:schemeClr val="dk1"/>
              </a:buClr>
              <a:buSzPts val="1800"/>
              <a:buFont typeface="Arial"/>
              <a:buAutoNum type="arabicPeriod"/>
            </a:pPr>
            <a:r>
              <a:rPr lang="fr-BE" sz="1800" dirty="0">
                <a:solidFill>
                  <a:schemeClr val="dk1"/>
                </a:solidFill>
                <a:latin typeface="Arial"/>
                <a:ea typeface="Arial"/>
                <a:cs typeface="Arial"/>
                <a:sym typeface="Arial"/>
              </a:rPr>
              <a:t>Evaluez la dispersion de ce tableau.</a:t>
            </a:r>
            <a:br>
              <a:rPr lang="fr-BE" sz="1800" dirty="0">
                <a:solidFill>
                  <a:schemeClr val="dk1"/>
                </a:solidFill>
                <a:latin typeface="Arial"/>
                <a:ea typeface="Arial"/>
                <a:cs typeface="Arial"/>
                <a:sym typeface="Arial"/>
              </a:rPr>
            </a:br>
            <a:endParaRPr lang="fr-BE" dirty="0"/>
          </a:p>
          <a:p>
            <a:pPr marL="342900" marR="0" lvl="0" indent="-342900" algn="l" rtl="0">
              <a:spcBef>
                <a:spcPts val="0"/>
              </a:spcBef>
              <a:spcAft>
                <a:spcPts val="0"/>
              </a:spcAft>
              <a:buClr>
                <a:schemeClr val="dk1"/>
              </a:buClr>
              <a:buSzPts val="1800"/>
              <a:buFont typeface="Arial"/>
              <a:buAutoNum type="arabicPeriod"/>
            </a:pPr>
            <a:r>
              <a:rPr lang="fr-BE" sz="1800" dirty="0">
                <a:solidFill>
                  <a:schemeClr val="dk1"/>
                </a:solidFill>
                <a:latin typeface="Arial"/>
                <a:ea typeface="Arial"/>
                <a:cs typeface="Arial"/>
                <a:sym typeface="Arial"/>
              </a:rPr>
              <a:t>Quelle est la longueur minimale de 80% de la production journalière.</a:t>
            </a:r>
            <a:br>
              <a:rPr lang="fr-BE" sz="1800" dirty="0">
                <a:solidFill>
                  <a:schemeClr val="dk1"/>
                </a:solidFill>
                <a:latin typeface="Arial"/>
                <a:ea typeface="Arial"/>
                <a:cs typeface="Arial"/>
                <a:sym typeface="Arial"/>
              </a:rPr>
            </a:br>
            <a:endParaRPr lang="fr-BE" dirty="0"/>
          </a:p>
          <a:p>
            <a:pPr marL="342900" marR="0" lvl="0" indent="-342900" algn="l" rtl="0">
              <a:spcBef>
                <a:spcPts val="0"/>
              </a:spcBef>
              <a:spcAft>
                <a:spcPts val="0"/>
              </a:spcAft>
              <a:buClr>
                <a:schemeClr val="dk1"/>
              </a:buClr>
              <a:buSzPts val="1800"/>
              <a:buFont typeface="Arial"/>
              <a:buAutoNum type="arabicPeriod"/>
            </a:pPr>
            <a:r>
              <a:rPr lang="fr-BE" sz="1800" dirty="0">
                <a:solidFill>
                  <a:schemeClr val="dk1"/>
                </a:solidFill>
                <a:latin typeface="Arial"/>
                <a:ea typeface="Arial"/>
                <a:cs typeface="Arial"/>
                <a:sym typeface="Arial"/>
              </a:rPr>
              <a:t>Que deviennent les résultats calculés ci-dessus si on exprime les longueurs en cm?</a:t>
            </a:r>
            <a:br>
              <a:rPr lang="fr-BE" sz="1800" dirty="0">
                <a:solidFill>
                  <a:schemeClr val="dk1"/>
                </a:solidFill>
                <a:latin typeface="Arial"/>
                <a:ea typeface="Arial"/>
                <a:cs typeface="Arial"/>
                <a:sym typeface="Arial"/>
              </a:rPr>
            </a:br>
            <a:endParaRPr lang="fr-BE" dirty="0"/>
          </a:p>
          <a:p>
            <a:pPr marL="342900" marR="0" lvl="0" indent="-342900" algn="l" rtl="0">
              <a:spcBef>
                <a:spcPts val="0"/>
              </a:spcBef>
              <a:spcAft>
                <a:spcPts val="0"/>
              </a:spcAft>
              <a:buClr>
                <a:schemeClr val="dk1"/>
              </a:buClr>
              <a:buSzPts val="1800"/>
              <a:buFont typeface="Arial"/>
              <a:buAutoNum type="arabicPeriod"/>
            </a:pPr>
            <a:r>
              <a:rPr lang="fr-BE" sz="1800" dirty="0">
                <a:solidFill>
                  <a:schemeClr val="dk1"/>
                </a:solidFill>
                <a:latin typeface="Arial"/>
                <a:ea typeface="Arial"/>
                <a:cs typeface="Arial"/>
                <a:sym typeface="Arial"/>
              </a:rPr>
              <a:t>Comparez la dispersion de la longueur des poutres produites en Belgique et en Angleterre sachant que des données similaires pour une usine britannique révèlent 6.5 yards pour la moyenne et 1.9 yards pour l’écart-type.</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205" name="Google Shape;205;p17"/>
          <p:cNvPicPr preferRelativeResize="0"/>
          <p:nvPr/>
        </p:nvPicPr>
        <p:blipFill rotWithShape="1">
          <a:blip r:embed="rId3">
            <a:alphaModFix/>
          </a:blip>
          <a:srcRect/>
          <a:stretch/>
        </p:blipFill>
        <p:spPr>
          <a:xfrm>
            <a:off x="8690112" y="2622237"/>
            <a:ext cx="2773017" cy="14673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3300843" y="2665400"/>
            <a:ext cx="6198263" cy="76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fr-BE"/>
              <a:t>1,2) Statistique descriptive bivariée</a:t>
            </a:r>
            <a:endParaRPr/>
          </a:p>
        </p:txBody>
      </p:sp>
      <p:sp>
        <p:nvSpPr>
          <p:cNvPr id="211" name="Google Shape;211;p18"/>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Google Shape;212;p18"/>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Quelques concepts importants</a:t>
            </a:r>
            <a:endParaRPr/>
          </a:p>
        </p:txBody>
      </p:sp>
      <p:sp>
        <p:nvSpPr>
          <p:cNvPr id="218" name="Google Shape;218;p19"/>
          <p:cNvSpPr txBox="1">
            <a:spLocks noGrp="1"/>
          </p:cNvSpPr>
          <p:nvPr>
            <p:ph type="body" idx="1"/>
          </p:nvPr>
        </p:nvSpPr>
        <p:spPr>
          <a:xfrm>
            <a:off x="463899" y="1572684"/>
            <a:ext cx="11609731"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sz="2400"/>
              <a:t>Effectifs vs fréquence</a:t>
            </a:r>
            <a:endParaRPr/>
          </a:p>
          <a:p>
            <a:pPr marL="609585" lvl="0" indent="-342888" algn="l" rtl="0">
              <a:lnSpc>
                <a:spcPct val="115000"/>
              </a:lnSpc>
              <a:spcBef>
                <a:spcPts val="0"/>
              </a:spcBef>
              <a:spcAft>
                <a:spcPts val="0"/>
              </a:spcAft>
              <a:buSzPts val="1800"/>
              <a:buNone/>
            </a:pPr>
            <a:endParaRPr sz="2400"/>
          </a:p>
          <a:p>
            <a:pPr marL="609585" lvl="0" indent="-457188" algn="l" rtl="0">
              <a:lnSpc>
                <a:spcPct val="115000"/>
              </a:lnSpc>
              <a:spcBef>
                <a:spcPts val="0"/>
              </a:spcBef>
              <a:spcAft>
                <a:spcPts val="0"/>
              </a:spcAft>
              <a:buSzPts val="1800"/>
              <a:buChar char="●"/>
            </a:pPr>
            <a:r>
              <a:rPr lang="fr-BE" sz="2400">
                <a:solidFill>
                  <a:srgbClr val="FF0000"/>
                </a:solidFill>
              </a:rPr>
              <a:t>Fréquence conjointe</a:t>
            </a:r>
            <a:r>
              <a:rPr lang="fr-BE" sz="2400"/>
              <a:t>: fréquence se rapportant au croisement de deux variables</a:t>
            </a:r>
            <a:endParaRPr/>
          </a:p>
          <a:p>
            <a:pPr marL="609585" lvl="0" indent="-342888" algn="l" rtl="0">
              <a:lnSpc>
                <a:spcPct val="115000"/>
              </a:lnSpc>
              <a:spcBef>
                <a:spcPts val="0"/>
              </a:spcBef>
              <a:spcAft>
                <a:spcPts val="0"/>
              </a:spcAft>
              <a:buSzPts val="1800"/>
              <a:buNone/>
            </a:pPr>
            <a:endParaRPr sz="2400"/>
          </a:p>
          <a:p>
            <a:pPr marL="609585" lvl="0" indent="-457188" algn="l" rtl="0">
              <a:lnSpc>
                <a:spcPct val="115000"/>
              </a:lnSpc>
              <a:spcBef>
                <a:spcPts val="0"/>
              </a:spcBef>
              <a:spcAft>
                <a:spcPts val="0"/>
              </a:spcAft>
              <a:buSzPts val="1800"/>
              <a:buChar char="●"/>
            </a:pPr>
            <a:r>
              <a:rPr lang="fr-BE" sz="2400">
                <a:solidFill>
                  <a:srgbClr val="FF0000"/>
                </a:solidFill>
              </a:rPr>
              <a:t>Fréquence marginale</a:t>
            </a:r>
            <a:r>
              <a:rPr lang="fr-BE" sz="2400"/>
              <a:t>: somme des fréquences pour une colonne</a:t>
            </a:r>
            <a:endParaRPr/>
          </a:p>
          <a:p>
            <a:pPr marL="609585" lvl="0" indent="-342888" algn="l" rtl="0">
              <a:lnSpc>
                <a:spcPct val="115000"/>
              </a:lnSpc>
              <a:spcBef>
                <a:spcPts val="0"/>
              </a:spcBef>
              <a:spcAft>
                <a:spcPts val="0"/>
              </a:spcAft>
              <a:buSzPts val="1800"/>
              <a:buNone/>
            </a:pPr>
            <a:endParaRPr sz="2400"/>
          </a:p>
          <a:p>
            <a:pPr marL="609585" lvl="0" indent="-457188" algn="l" rtl="0">
              <a:lnSpc>
                <a:spcPct val="115000"/>
              </a:lnSpc>
              <a:spcBef>
                <a:spcPts val="0"/>
              </a:spcBef>
              <a:spcAft>
                <a:spcPts val="0"/>
              </a:spcAft>
              <a:buSzPts val="1800"/>
              <a:buChar char="●"/>
            </a:pPr>
            <a:r>
              <a:rPr lang="fr-BE" sz="2400">
                <a:solidFill>
                  <a:srgbClr val="FF0000"/>
                </a:solidFill>
              </a:rPr>
              <a:t>Fréquence conditionnelle</a:t>
            </a:r>
            <a:r>
              <a:rPr lang="fr-BE" sz="2400"/>
              <a:t>: fréquence pour une colonne ou une ligne particulière</a:t>
            </a:r>
            <a:endParaRPr/>
          </a:p>
          <a:p>
            <a:pPr marL="609585" lvl="0" indent="-342888" algn="l" rtl="0">
              <a:lnSpc>
                <a:spcPct val="115000"/>
              </a:lnSpc>
              <a:spcBef>
                <a:spcPts val="0"/>
              </a:spcBef>
              <a:spcAft>
                <a:spcPts val="0"/>
              </a:spcAft>
              <a:buSzPts val="1800"/>
              <a:buNone/>
            </a:pPr>
            <a:endParaRPr sz="2400"/>
          </a:p>
          <a:p>
            <a:pPr marL="152396" lvl="0" indent="0" algn="l" rtl="0">
              <a:lnSpc>
                <a:spcPct val="115000"/>
              </a:lnSpc>
              <a:spcBef>
                <a:spcPts val="0"/>
              </a:spcBef>
              <a:spcAft>
                <a:spcPts val="0"/>
              </a:spcAft>
              <a:buSzPts val="1800"/>
              <a:buNone/>
            </a:pPr>
            <a:endParaRPr/>
          </a:p>
        </p:txBody>
      </p:sp>
      <p:sp>
        <p:nvSpPr>
          <p:cNvPr id="219" name="Google Shape;219;p19"/>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19"/>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1"/>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Quelques concepts importants</a:t>
            </a:r>
            <a:endParaRPr/>
          </a:p>
        </p:txBody>
      </p:sp>
      <p:sp>
        <p:nvSpPr>
          <p:cNvPr id="236" name="Google Shape;236;p21"/>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sz="2400" dirty="0">
                <a:solidFill>
                  <a:srgbClr val="FF0000"/>
                </a:solidFill>
              </a:rPr>
              <a:t>Indépendance</a:t>
            </a:r>
            <a:r>
              <a:rPr lang="fr-BE" sz="2400" dirty="0"/>
              <a:t> de deux variables</a:t>
            </a:r>
            <a:endParaRPr dirty="0"/>
          </a:p>
          <a:p>
            <a:pPr marL="1219170" lvl="1" indent="-423323" algn="l" rtl="0">
              <a:lnSpc>
                <a:spcPct val="115000"/>
              </a:lnSpc>
              <a:spcBef>
                <a:spcPts val="2133"/>
              </a:spcBef>
              <a:spcAft>
                <a:spcPts val="0"/>
              </a:spcAft>
              <a:buSzPts val="1400"/>
              <a:buChar char="○"/>
            </a:pPr>
            <a:r>
              <a:rPr lang="fr-BE" sz="2467" dirty="0"/>
              <a:t>Test du </a:t>
            </a:r>
            <a:r>
              <a:rPr lang="fr-BE" sz="2467" dirty="0">
                <a:solidFill>
                  <a:srgbClr val="FF0000"/>
                </a:solidFill>
              </a:rPr>
              <a:t>khi-carré</a:t>
            </a:r>
            <a:r>
              <a:rPr lang="fr-BE" sz="2467" dirty="0"/>
              <a:t> permet de tester l’indépendance entre deux variables</a:t>
            </a:r>
            <a:endParaRPr dirty="0"/>
          </a:p>
          <a:p>
            <a:pPr marL="152396" lvl="0" indent="0" algn="l" rtl="0">
              <a:lnSpc>
                <a:spcPct val="115000"/>
              </a:lnSpc>
              <a:spcBef>
                <a:spcPts val="0"/>
              </a:spcBef>
              <a:spcAft>
                <a:spcPts val="0"/>
              </a:spcAft>
              <a:buSzPts val="1800"/>
              <a:buNone/>
            </a:pPr>
            <a:endParaRPr sz="2400" dirty="0"/>
          </a:p>
          <a:p>
            <a:pPr marL="152396" lvl="0" indent="0" algn="l" rtl="0">
              <a:lnSpc>
                <a:spcPct val="115000"/>
              </a:lnSpc>
              <a:spcBef>
                <a:spcPts val="0"/>
              </a:spcBef>
              <a:spcAft>
                <a:spcPts val="0"/>
              </a:spcAft>
              <a:buSzPts val="1800"/>
              <a:buNone/>
            </a:pPr>
            <a:endParaRPr sz="2400" dirty="0"/>
          </a:p>
          <a:p>
            <a:pPr marL="152396" lvl="0" indent="0" algn="l" rtl="0">
              <a:lnSpc>
                <a:spcPct val="115000"/>
              </a:lnSpc>
              <a:spcBef>
                <a:spcPts val="0"/>
              </a:spcBef>
              <a:spcAft>
                <a:spcPts val="0"/>
              </a:spcAft>
              <a:buSzPts val="1800"/>
              <a:buNone/>
            </a:pPr>
            <a:endParaRPr u="sng" dirty="0"/>
          </a:p>
          <a:p>
            <a:pPr marL="152396" lvl="0" indent="0" algn="l" rtl="0">
              <a:lnSpc>
                <a:spcPct val="115000"/>
              </a:lnSpc>
              <a:spcBef>
                <a:spcPts val="0"/>
              </a:spcBef>
              <a:spcAft>
                <a:spcPts val="0"/>
              </a:spcAft>
              <a:buSzPts val="1800"/>
              <a:buNone/>
            </a:pPr>
            <a:endParaRPr dirty="0"/>
          </a:p>
        </p:txBody>
      </p:sp>
      <p:sp>
        <p:nvSpPr>
          <p:cNvPr id="237" name="Google Shape;237;p21"/>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21"/>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pic>
        <p:nvPicPr>
          <p:cNvPr id="1026" name="Picture 2" descr="Test du khi-deux">
            <a:extLst>
              <a:ext uri="{FF2B5EF4-FFF2-40B4-BE49-F238E27FC236}">
                <a16:creationId xmlns:a16="http://schemas.microsoft.com/office/drawing/2014/main" id="{B881E008-CD13-0465-AA62-97F511B0E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759" y="3030884"/>
            <a:ext cx="7496175" cy="2733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4"/>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Les tests d’hypothèse</a:t>
            </a:r>
            <a:endParaRPr/>
          </a:p>
        </p:txBody>
      </p:sp>
      <p:sp>
        <p:nvSpPr>
          <p:cNvPr id="439" name="Google Shape;439;p44"/>
          <p:cNvSpPr txBox="1">
            <a:spLocks noGrp="1"/>
          </p:cNvSpPr>
          <p:nvPr>
            <p:ph type="body" idx="1"/>
          </p:nvPr>
        </p:nvSpPr>
        <p:spPr>
          <a:xfrm>
            <a:off x="426650" y="1439289"/>
            <a:ext cx="10908394"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sz="2400" dirty="0"/>
              <a:t>Leur objectif est de tester une hypothèse faite sur une population à partir d’un échantillon</a:t>
            </a:r>
          </a:p>
          <a:p>
            <a:pPr marL="609585" lvl="0" indent="-457188" algn="l" rtl="0">
              <a:lnSpc>
                <a:spcPct val="115000"/>
              </a:lnSpc>
              <a:spcBef>
                <a:spcPts val="0"/>
              </a:spcBef>
              <a:spcAft>
                <a:spcPts val="0"/>
              </a:spcAft>
              <a:buSzPts val="1800"/>
              <a:buChar char="●"/>
            </a:pPr>
            <a:endParaRPr sz="2400" dirty="0"/>
          </a:p>
          <a:p>
            <a:pPr marL="609585" lvl="0" indent="-457188" algn="l" rtl="0">
              <a:lnSpc>
                <a:spcPct val="115000"/>
              </a:lnSpc>
              <a:spcBef>
                <a:spcPts val="0"/>
              </a:spcBef>
              <a:spcAft>
                <a:spcPts val="0"/>
              </a:spcAft>
              <a:buSzPts val="1800"/>
              <a:buChar char="●"/>
            </a:pPr>
            <a:r>
              <a:rPr lang="fr-FR" sz="2400" dirty="0"/>
              <a:t>Sans rentrer dans les détails techniques, un test d’hypothèse comporte trois éléments principaux:</a:t>
            </a:r>
          </a:p>
          <a:p>
            <a:pPr marL="1219170" lvl="1" indent="-423323" algn="l" rtl="0">
              <a:lnSpc>
                <a:spcPct val="115000"/>
              </a:lnSpc>
              <a:spcBef>
                <a:spcPts val="2133"/>
              </a:spcBef>
              <a:spcAft>
                <a:spcPts val="0"/>
              </a:spcAft>
              <a:buSzPts val="1400"/>
              <a:buChar char="○"/>
            </a:pPr>
            <a:r>
              <a:rPr lang="fr-FR" sz="2400" dirty="0"/>
              <a:t>Les hypothèses</a:t>
            </a:r>
          </a:p>
          <a:p>
            <a:pPr marL="1219170" lvl="1" indent="-423323" algn="l" rtl="0">
              <a:lnSpc>
                <a:spcPct val="115000"/>
              </a:lnSpc>
              <a:spcBef>
                <a:spcPts val="2133"/>
              </a:spcBef>
              <a:spcAft>
                <a:spcPts val="0"/>
              </a:spcAft>
              <a:buSzPts val="1400"/>
              <a:buChar char="○"/>
            </a:pPr>
            <a:r>
              <a:rPr lang="fr-FR" sz="2400" dirty="0"/>
              <a:t>Les calculs </a:t>
            </a:r>
          </a:p>
          <a:p>
            <a:pPr marL="1219170" lvl="1" indent="-423323" algn="l" rtl="0">
              <a:lnSpc>
                <a:spcPct val="115000"/>
              </a:lnSpc>
              <a:spcBef>
                <a:spcPts val="2133"/>
              </a:spcBef>
              <a:spcAft>
                <a:spcPts val="0"/>
              </a:spcAft>
              <a:buSzPts val="1400"/>
              <a:buChar char="○"/>
            </a:pPr>
            <a:r>
              <a:rPr lang="fr-FR" sz="2400" dirty="0"/>
              <a:t>La conclusion</a:t>
            </a:r>
          </a:p>
          <a:p>
            <a:pPr marL="609585" lvl="0" indent="-342888" algn="l" rtl="0">
              <a:lnSpc>
                <a:spcPct val="115000"/>
              </a:lnSpc>
              <a:spcBef>
                <a:spcPts val="0"/>
              </a:spcBef>
              <a:spcAft>
                <a:spcPts val="0"/>
              </a:spcAft>
              <a:buSzPts val="1800"/>
              <a:buNone/>
            </a:pPr>
            <a:endParaRPr sz="2400" dirty="0"/>
          </a:p>
          <a:p>
            <a:pPr marL="609585" lvl="0" indent="-342888" algn="l" rtl="0">
              <a:lnSpc>
                <a:spcPct val="115000"/>
              </a:lnSpc>
              <a:spcBef>
                <a:spcPts val="0"/>
              </a:spcBef>
              <a:spcAft>
                <a:spcPts val="0"/>
              </a:spcAft>
              <a:buSzPts val="1800"/>
              <a:buNone/>
            </a:pPr>
            <a:endParaRPr sz="2400" dirty="0"/>
          </a:p>
          <a:p>
            <a:pPr marL="609585" lvl="0" indent="-342888" algn="l" rtl="0">
              <a:lnSpc>
                <a:spcPct val="115000"/>
              </a:lnSpc>
              <a:spcBef>
                <a:spcPts val="0"/>
              </a:spcBef>
              <a:spcAft>
                <a:spcPts val="0"/>
              </a:spcAft>
              <a:buSzPts val="1800"/>
              <a:buNone/>
            </a:pPr>
            <a:endParaRPr sz="2400" dirty="0"/>
          </a:p>
          <a:p>
            <a:pPr marL="152396" lvl="0" indent="0" algn="l" rtl="0">
              <a:lnSpc>
                <a:spcPct val="115000"/>
              </a:lnSpc>
              <a:spcBef>
                <a:spcPts val="0"/>
              </a:spcBef>
              <a:spcAft>
                <a:spcPts val="0"/>
              </a:spcAft>
              <a:buSzPts val="1800"/>
              <a:buNone/>
            </a:pPr>
            <a:endParaRPr sz="2400" dirty="0"/>
          </a:p>
          <a:p>
            <a:pPr marL="609585" lvl="0" indent="-342888" algn="l" rtl="0">
              <a:lnSpc>
                <a:spcPct val="115000"/>
              </a:lnSpc>
              <a:spcBef>
                <a:spcPts val="0"/>
              </a:spcBef>
              <a:spcAft>
                <a:spcPts val="0"/>
              </a:spcAft>
              <a:buSzPts val="1800"/>
              <a:buNone/>
            </a:pPr>
            <a:endParaRPr sz="2400" dirty="0"/>
          </a:p>
          <a:p>
            <a:pPr marL="609585" lvl="0" indent="-342888" algn="l" rtl="0">
              <a:lnSpc>
                <a:spcPct val="115000"/>
              </a:lnSpc>
              <a:spcBef>
                <a:spcPts val="0"/>
              </a:spcBef>
              <a:spcAft>
                <a:spcPts val="0"/>
              </a:spcAft>
              <a:buSzPts val="1800"/>
              <a:buNone/>
            </a:pPr>
            <a:endParaRPr sz="2400" dirty="0"/>
          </a:p>
          <a:p>
            <a:pPr marL="152396" lvl="0" indent="0" algn="l" rtl="0">
              <a:lnSpc>
                <a:spcPct val="115000"/>
              </a:lnSpc>
              <a:spcBef>
                <a:spcPts val="0"/>
              </a:spcBef>
              <a:spcAft>
                <a:spcPts val="0"/>
              </a:spcAft>
              <a:buSzPts val="1800"/>
              <a:buNone/>
            </a:pPr>
            <a:endParaRPr sz="2400" u="sng" dirty="0"/>
          </a:p>
          <a:p>
            <a:pPr marL="152396" lvl="0" indent="0" algn="l" rtl="0">
              <a:lnSpc>
                <a:spcPct val="115000"/>
              </a:lnSpc>
              <a:spcBef>
                <a:spcPts val="0"/>
              </a:spcBef>
              <a:spcAft>
                <a:spcPts val="0"/>
              </a:spcAft>
              <a:buSzPts val="1800"/>
              <a:buNone/>
            </a:pPr>
            <a:endParaRPr sz="2400" dirty="0"/>
          </a:p>
        </p:txBody>
      </p:sp>
      <p:sp>
        <p:nvSpPr>
          <p:cNvPr id="440" name="Google Shape;440;p44"/>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Google Shape;441;p44"/>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Plan du cours</a:t>
            </a:r>
            <a:endParaRPr/>
          </a:p>
        </p:txBody>
      </p:sp>
      <p:sp>
        <p:nvSpPr>
          <p:cNvPr id="71" name="Google Shape;71;p2"/>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152396" lvl="0" indent="0" algn="l" rtl="0">
              <a:lnSpc>
                <a:spcPct val="115000"/>
              </a:lnSpc>
              <a:spcBef>
                <a:spcPts val="0"/>
              </a:spcBef>
              <a:spcAft>
                <a:spcPts val="0"/>
              </a:spcAft>
              <a:buSzPts val="1800"/>
              <a:buNone/>
            </a:pPr>
            <a:r>
              <a:rPr lang="fr-BE" sz="2400" dirty="0"/>
              <a:t>Ce cours sera principalement </a:t>
            </a:r>
            <a:endParaRPr dirty="0"/>
          </a:p>
          <a:p>
            <a:pPr marL="1219170" lvl="1" indent="-423323" algn="l" rtl="0">
              <a:lnSpc>
                <a:spcPct val="115000"/>
              </a:lnSpc>
              <a:spcBef>
                <a:spcPts val="2133"/>
              </a:spcBef>
              <a:spcAft>
                <a:spcPts val="0"/>
              </a:spcAft>
              <a:buSzPts val="1400"/>
              <a:buChar char="○"/>
            </a:pPr>
            <a:r>
              <a:rPr lang="fr-BE" sz="2400" dirty="0"/>
              <a:t>un rappel des concepts de base en statistiques</a:t>
            </a:r>
            <a:endParaRPr dirty="0"/>
          </a:p>
          <a:p>
            <a:pPr marL="1219170" lvl="1" indent="-423323" algn="l" rtl="0">
              <a:lnSpc>
                <a:spcPct val="115000"/>
              </a:lnSpc>
              <a:spcBef>
                <a:spcPts val="2133"/>
              </a:spcBef>
              <a:spcAft>
                <a:spcPts val="0"/>
              </a:spcAft>
              <a:buSzPts val="1400"/>
              <a:buChar char="○"/>
            </a:pPr>
            <a:r>
              <a:rPr lang="fr-BE" sz="2400" dirty="0"/>
              <a:t>un recueil d’exercices sur ces concepts</a:t>
            </a:r>
            <a:endParaRPr dirty="0"/>
          </a:p>
          <a:p>
            <a:pPr marL="1219170" lvl="1" indent="-423323" algn="l" rtl="0">
              <a:lnSpc>
                <a:spcPct val="115000"/>
              </a:lnSpc>
              <a:spcBef>
                <a:spcPts val="2133"/>
              </a:spcBef>
              <a:spcAft>
                <a:spcPts val="0"/>
              </a:spcAft>
              <a:buSzPts val="1400"/>
              <a:buChar char="○"/>
            </a:pPr>
            <a:r>
              <a:rPr lang="fr-BE" sz="2400" dirty="0"/>
              <a:t>Composé de deux parties: la statistique descriptive et la statistique inférentielle</a:t>
            </a:r>
            <a:endParaRPr dirty="0"/>
          </a:p>
          <a:p>
            <a:pPr marL="1219170" lvl="1" indent="-334423" algn="l" rtl="0">
              <a:lnSpc>
                <a:spcPct val="115000"/>
              </a:lnSpc>
              <a:spcBef>
                <a:spcPts val="2133"/>
              </a:spcBef>
              <a:spcAft>
                <a:spcPts val="0"/>
              </a:spcAft>
              <a:buSzPts val="1400"/>
              <a:buNone/>
            </a:pPr>
            <a:endParaRPr sz="2400" dirty="0"/>
          </a:p>
        </p:txBody>
      </p:sp>
      <p:sp>
        <p:nvSpPr>
          <p:cNvPr id="72" name="Google Shape;72;p2"/>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2"/>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8"/>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Les tests d’hypothèse</a:t>
            </a:r>
            <a:endParaRPr/>
          </a:p>
        </p:txBody>
      </p:sp>
      <p:sp>
        <p:nvSpPr>
          <p:cNvPr id="471" name="Google Shape;471;p48"/>
          <p:cNvSpPr txBox="1">
            <a:spLocks noGrp="1"/>
          </p:cNvSpPr>
          <p:nvPr>
            <p:ph type="body" idx="1"/>
          </p:nvPr>
        </p:nvSpPr>
        <p:spPr>
          <a:xfrm>
            <a:off x="463901" y="1572684"/>
            <a:ext cx="10908394"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sz="2400" dirty="0"/>
              <a:t>En dehors des calculs statistiques, un test d’hypothèse comporte deux éléments principaux:</a:t>
            </a:r>
            <a:endParaRPr dirty="0"/>
          </a:p>
          <a:p>
            <a:pPr marL="1219170" lvl="1" indent="-423323" algn="l" rtl="0">
              <a:lnSpc>
                <a:spcPct val="115000"/>
              </a:lnSpc>
              <a:spcBef>
                <a:spcPts val="2133"/>
              </a:spcBef>
              <a:spcAft>
                <a:spcPts val="0"/>
              </a:spcAft>
              <a:buSzPts val="1400"/>
              <a:buChar char="○"/>
            </a:pPr>
            <a:r>
              <a:rPr lang="fr-BE" sz="2400" u="sng" dirty="0"/>
              <a:t>Les hypothèses:</a:t>
            </a:r>
            <a:r>
              <a:rPr lang="fr-BE" sz="2400" dirty="0"/>
              <a:t> une hypothèse nulle (H</a:t>
            </a:r>
            <a:r>
              <a:rPr lang="fr-BE" sz="2400" baseline="-25000" dirty="0"/>
              <a:t>0</a:t>
            </a:r>
            <a:r>
              <a:rPr lang="fr-BE" sz="2400" dirty="0"/>
              <a:t>) et une hypothèse alternative (H</a:t>
            </a:r>
            <a:r>
              <a:rPr lang="fr-BE" sz="2400" baseline="-25000" dirty="0"/>
              <a:t>A</a:t>
            </a:r>
            <a:r>
              <a:rPr lang="fr-BE" sz="2400" dirty="0"/>
              <a:t>) qui portent sur la population. H</a:t>
            </a:r>
            <a:r>
              <a:rPr lang="fr-BE" sz="2400" baseline="-25000" dirty="0"/>
              <a:t>0</a:t>
            </a:r>
            <a:r>
              <a:rPr lang="fr-BE" sz="2400" dirty="0"/>
              <a:t> est l’hypothèse de base que l’on veut tester, et H</a:t>
            </a:r>
            <a:r>
              <a:rPr lang="fr-BE" sz="2400" baseline="-25000" dirty="0"/>
              <a:t>A</a:t>
            </a:r>
            <a:r>
              <a:rPr lang="fr-BE" sz="2400" dirty="0"/>
              <a:t> est celle qui sera considérée comme vraie si H</a:t>
            </a:r>
            <a:r>
              <a:rPr lang="fr-BE" sz="2400" baseline="-25000" dirty="0"/>
              <a:t>0</a:t>
            </a:r>
            <a:r>
              <a:rPr lang="fr-BE" sz="2400" dirty="0"/>
              <a:t> est rejetée.</a:t>
            </a:r>
            <a:endParaRPr dirty="0"/>
          </a:p>
          <a:p>
            <a:pPr marL="1219170" lvl="1" indent="-423323" algn="l" rtl="0">
              <a:lnSpc>
                <a:spcPct val="115000"/>
              </a:lnSpc>
              <a:spcBef>
                <a:spcPts val="2133"/>
              </a:spcBef>
              <a:spcAft>
                <a:spcPts val="0"/>
              </a:spcAft>
              <a:buSzPts val="1400"/>
              <a:buChar char="○"/>
            </a:pPr>
            <a:r>
              <a:rPr lang="fr-BE" sz="2400" dirty="0"/>
              <a:t>Formellement, l’H</a:t>
            </a:r>
            <a:r>
              <a:rPr lang="fr-BE" sz="2400" baseline="-25000" dirty="0"/>
              <a:t>0</a:t>
            </a:r>
            <a:r>
              <a:rPr lang="fr-BE" sz="2400" dirty="0"/>
              <a:t> consiste à dire que rien ne change. </a:t>
            </a:r>
            <a:endParaRPr dirty="0"/>
          </a:p>
          <a:p>
            <a:pPr marL="609585" lvl="0" indent="-342888" algn="l" rtl="0">
              <a:lnSpc>
                <a:spcPct val="115000"/>
              </a:lnSpc>
              <a:spcBef>
                <a:spcPts val="0"/>
              </a:spcBef>
              <a:spcAft>
                <a:spcPts val="0"/>
              </a:spcAft>
              <a:buSzPts val="1800"/>
              <a:buNone/>
            </a:pPr>
            <a:endParaRPr sz="2400" dirty="0"/>
          </a:p>
          <a:p>
            <a:pPr marL="609585" lvl="0" indent="-342888" algn="l" rtl="0">
              <a:lnSpc>
                <a:spcPct val="115000"/>
              </a:lnSpc>
              <a:spcBef>
                <a:spcPts val="0"/>
              </a:spcBef>
              <a:spcAft>
                <a:spcPts val="0"/>
              </a:spcAft>
              <a:buSzPts val="1800"/>
              <a:buNone/>
            </a:pPr>
            <a:endParaRPr sz="2400" dirty="0"/>
          </a:p>
          <a:p>
            <a:pPr marL="152396" lvl="0" indent="0" algn="l" rtl="0">
              <a:lnSpc>
                <a:spcPct val="115000"/>
              </a:lnSpc>
              <a:spcBef>
                <a:spcPts val="0"/>
              </a:spcBef>
              <a:spcAft>
                <a:spcPts val="0"/>
              </a:spcAft>
              <a:buSzPts val="1800"/>
              <a:buNone/>
            </a:pPr>
            <a:endParaRPr u="sng" dirty="0"/>
          </a:p>
          <a:p>
            <a:pPr marL="152396" lvl="0" indent="0" algn="l" rtl="0">
              <a:lnSpc>
                <a:spcPct val="115000"/>
              </a:lnSpc>
              <a:spcBef>
                <a:spcPts val="0"/>
              </a:spcBef>
              <a:spcAft>
                <a:spcPts val="0"/>
              </a:spcAft>
              <a:buSzPts val="1800"/>
              <a:buNone/>
            </a:pPr>
            <a:endParaRPr dirty="0"/>
          </a:p>
        </p:txBody>
      </p:sp>
      <p:sp>
        <p:nvSpPr>
          <p:cNvPr id="472" name="Google Shape;472;p48"/>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3" name="Google Shape;473;p48"/>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9"/>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Les tests d’hypothèse</a:t>
            </a:r>
            <a:endParaRPr/>
          </a:p>
        </p:txBody>
      </p:sp>
      <p:sp>
        <p:nvSpPr>
          <p:cNvPr id="479" name="Google Shape;479;p49"/>
          <p:cNvSpPr txBox="1">
            <a:spLocks noGrp="1"/>
          </p:cNvSpPr>
          <p:nvPr>
            <p:ph type="body" idx="1"/>
          </p:nvPr>
        </p:nvSpPr>
        <p:spPr>
          <a:xfrm>
            <a:off x="304874" y="1423675"/>
            <a:ext cx="11701595"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sz="2400"/>
              <a:t>En dehors des calculs statistiques, un test d’hypothèse comporte deux éléments principaux (suite):</a:t>
            </a:r>
            <a:endParaRPr/>
          </a:p>
          <a:p>
            <a:pPr marL="1219170" lvl="1" indent="-423323" algn="l" rtl="0">
              <a:lnSpc>
                <a:spcPct val="115000"/>
              </a:lnSpc>
              <a:spcBef>
                <a:spcPts val="2133"/>
              </a:spcBef>
              <a:spcAft>
                <a:spcPts val="0"/>
              </a:spcAft>
              <a:buSzPts val="1400"/>
              <a:buChar char="○"/>
            </a:pPr>
            <a:r>
              <a:rPr lang="fr-BE" sz="2400" u="sng"/>
              <a:t>La conclusion:</a:t>
            </a:r>
            <a:r>
              <a:rPr lang="fr-BE" sz="2400"/>
              <a:t> le but d’un test est de valider ou de rejeter H0. </a:t>
            </a:r>
            <a:endParaRPr/>
          </a:p>
          <a:p>
            <a:pPr marL="1828754" lvl="2" indent="-423323" algn="l" rtl="0">
              <a:lnSpc>
                <a:spcPct val="115000"/>
              </a:lnSpc>
              <a:spcBef>
                <a:spcPts val="2133"/>
              </a:spcBef>
              <a:spcAft>
                <a:spcPts val="0"/>
              </a:spcAft>
              <a:buSzPts val="1400"/>
              <a:buChar char="■"/>
            </a:pPr>
            <a:r>
              <a:rPr lang="fr-BE" sz="2000"/>
              <a:t>Si il y a des éléments forts pour dire que statistiquement, il y a peu de chance que H0 soit vraie au vu de l’échantillon qu’on a tiré, on rejette H0.</a:t>
            </a:r>
            <a:endParaRPr/>
          </a:p>
          <a:p>
            <a:pPr marL="1828754" lvl="2" indent="-423323" algn="l" rtl="0">
              <a:lnSpc>
                <a:spcPct val="115000"/>
              </a:lnSpc>
              <a:spcBef>
                <a:spcPts val="2133"/>
              </a:spcBef>
              <a:spcAft>
                <a:spcPts val="0"/>
              </a:spcAft>
              <a:buSzPts val="1400"/>
              <a:buChar char="■"/>
            </a:pPr>
            <a:r>
              <a:rPr lang="fr-BE" sz="2000"/>
              <a:t>Si il n’y a pas d’éléments assez forts, on ne pourra pas rejeter H0.</a:t>
            </a:r>
            <a:endParaRPr/>
          </a:p>
          <a:p>
            <a:pPr marL="1828754" lvl="2" indent="-423323" algn="l" rtl="0">
              <a:lnSpc>
                <a:spcPct val="115000"/>
              </a:lnSpc>
              <a:spcBef>
                <a:spcPts val="2133"/>
              </a:spcBef>
              <a:spcAft>
                <a:spcPts val="0"/>
              </a:spcAft>
              <a:buSzPts val="1400"/>
              <a:buChar char="■"/>
            </a:pPr>
            <a:r>
              <a:rPr lang="fr-BE" sz="2000"/>
              <a:t>Le degré de certitude requis pour « Rejeter H0 » est fixé au début (souvent 90, 95 ou 99%)</a:t>
            </a:r>
            <a:endParaRPr/>
          </a:p>
          <a:p>
            <a:pPr marL="1219170" lvl="1" indent="-334423" algn="l" rtl="0">
              <a:lnSpc>
                <a:spcPct val="115000"/>
              </a:lnSpc>
              <a:spcBef>
                <a:spcPts val="2133"/>
              </a:spcBef>
              <a:spcAft>
                <a:spcPts val="0"/>
              </a:spcAft>
              <a:buSzPts val="1400"/>
              <a:buNone/>
            </a:pPr>
            <a:endParaRPr sz="2400"/>
          </a:p>
          <a:p>
            <a:pPr marL="152396" lvl="0" indent="0" algn="l" rtl="0">
              <a:lnSpc>
                <a:spcPct val="115000"/>
              </a:lnSpc>
              <a:spcBef>
                <a:spcPts val="0"/>
              </a:spcBef>
              <a:spcAft>
                <a:spcPts val="0"/>
              </a:spcAft>
              <a:buSzPts val="1800"/>
              <a:buNone/>
            </a:pPr>
            <a:endParaRPr sz="2400"/>
          </a:p>
          <a:p>
            <a:pPr marL="609585" lvl="0" indent="-342888" algn="l" rtl="0">
              <a:lnSpc>
                <a:spcPct val="115000"/>
              </a:lnSpc>
              <a:spcBef>
                <a:spcPts val="0"/>
              </a:spcBef>
              <a:spcAft>
                <a:spcPts val="0"/>
              </a:spcAft>
              <a:buSzPts val="1800"/>
              <a:buNone/>
            </a:pPr>
            <a:endParaRPr sz="2400"/>
          </a:p>
          <a:p>
            <a:pPr marL="609585" lvl="0" indent="-342888" algn="l" rtl="0">
              <a:lnSpc>
                <a:spcPct val="115000"/>
              </a:lnSpc>
              <a:spcBef>
                <a:spcPts val="0"/>
              </a:spcBef>
              <a:spcAft>
                <a:spcPts val="0"/>
              </a:spcAft>
              <a:buSzPts val="1800"/>
              <a:buNone/>
            </a:pPr>
            <a:endParaRPr sz="2400"/>
          </a:p>
          <a:p>
            <a:pPr marL="152396" lvl="0" indent="0" algn="l" rtl="0">
              <a:lnSpc>
                <a:spcPct val="115000"/>
              </a:lnSpc>
              <a:spcBef>
                <a:spcPts val="0"/>
              </a:spcBef>
              <a:spcAft>
                <a:spcPts val="0"/>
              </a:spcAft>
              <a:buSzPts val="1800"/>
              <a:buNone/>
            </a:pPr>
            <a:endParaRPr u="sng"/>
          </a:p>
          <a:p>
            <a:pPr marL="152396" lvl="0" indent="0" algn="l" rtl="0">
              <a:lnSpc>
                <a:spcPct val="115000"/>
              </a:lnSpc>
              <a:spcBef>
                <a:spcPts val="0"/>
              </a:spcBef>
              <a:spcAft>
                <a:spcPts val="0"/>
              </a:spcAft>
              <a:buSzPts val="1800"/>
              <a:buNone/>
            </a:pPr>
            <a:endParaRPr/>
          </a:p>
        </p:txBody>
      </p:sp>
      <p:sp>
        <p:nvSpPr>
          <p:cNvPr id="480" name="Google Shape;480;p49"/>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1" name="Google Shape;481;p49"/>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1"/>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FR" dirty="0"/>
              <a:t>Hypothèse nulle et hypothèse alternative</a:t>
            </a:r>
            <a:br>
              <a:rPr lang="fr-FR" dirty="0"/>
            </a:br>
            <a:endParaRPr dirty="0"/>
          </a:p>
        </p:txBody>
      </p:sp>
      <p:sp>
        <p:nvSpPr>
          <p:cNvPr id="236" name="Google Shape;236;p21"/>
          <p:cNvSpPr txBox="1">
            <a:spLocks noGrp="1"/>
          </p:cNvSpPr>
          <p:nvPr>
            <p:ph type="body" idx="1"/>
          </p:nvPr>
        </p:nvSpPr>
        <p:spPr>
          <a:xfrm>
            <a:off x="415600" y="1474478"/>
            <a:ext cx="11360800"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FR" sz="2400" dirty="0">
                <a:solidFill>
                  <a:srgbClr val="FF0000"/>
                </a:solidFill>
              </a:rPr>
              <a:t>L'hypothèse nulle </a:t>
            </a:r>
            <a:r>
              <a:rPr lang="fr-FR" sz="2400" dirty="0"/>
              <a:t>et </a:t>
            </a:r>
            <a:r>
              <a:rPr lang="fr-FR" sz="2400" dirty="0">
                <a:solidFill>
                  <a:srgbClr val="FF0000"/>
                </a:solidFill>
              </a:rPr>
              <a:t>l'hypothèse alternative </a:t>
            </a:r>
            <a:r>
              <a:rPr lang="fr-FR" sz="2400" dirty="0"/>
              <a:t>se traduisent alors par:</a:t>
            </a:r>
          </a:p>
          <a:p>
            <a:pPr marL="1066785" lvl="1" indent="-457188">
              <a:spcBef>
                <a:spcPts val="0"/>
              </a:spcBef>
              <a:buSzPts val="1800"/>
              <a:buChar char="●"/>
            </a:pPr>
            <a:r>
              <a:rPr lang="fr-FR" sz="2000" dirty="0"/>
              <a:t>Hypothèse nulle: il n'y a pas de relation entre le sexe et le niveau d'éducation le plus élevé.</a:t>
            </a:r>
          </a:p>
          <a:p>
            <a:pPr marL="1066785" lvl="1" indent="-457188">
              <a:spcBef>
                <a:spcPts val="0"/>
              </a:spcBef>
              <a:buSzPts val="1800"/>
              <a:buChar char="●"/>
            </a:pPr>
            <a:r>
              <a:rPr lang="fr-FR" sz="2000" dirty="0"/>
              <a:t>Hypothèse alternative: Il existe une corrélation entre le sexe et le niveau d'études le plus élevé.</a:t>
            </a:r>
          </a:p>
          <a:p>
            <a:pPr marL="609585" lvl="0" indent="-457188" algn="l" rtl="0">
              <a:lnSpc>
                <a:spcPct val="115000"/>
              </a:lnSpc>
              <a:spcBef>
                <a:spcPts val="0"/>
              </a:spcBef>
              <a:spcAft>
                <a:spcPts val="0"/>
              </a:spcAft>
              <a:buSzPts val="1800"/>
              <a:buChar char="●"/>
            </a:pPr>
            <a:endParaRPr dirty="0"/>
          </a:p>
          <a:p>
            <a:pPr marL="1219170" lvl="1" indent="-423323" algn="l" rtl="0">
              <a:lnSpc>
                <a:spcPct val="115000"/>
              </a:lnSpc>
              <a:spcBef>
                <a:spcPts val="2133"/>
              </a:spcBef>
              <a:spcAft>
                <a:spcPts val="0"/>
              </a:spcAft>
              <a:buSzPts val="1400"/>
              <a:buChar char="○"/>
            </a:pPr>
            <a:endParaRPr dirty="0"/>
          </a:p>
          <a:p>
            <a:pPr marL="152396" lvl="0" indent="0" algn="l" rtl="0">
              <a:lnSpc>
                <a:spcPct val="115000"/>
              </a:lnSpc>
              <a:spcBef>
                <a:spcPts val="0"/>
              </a:spcBef>
              <a:spcAft>
                <a:spcPts val="0"/>
              </a:spcAft>
              <a:buSzPts val="1800"/>
              <a:buNone/>
            </a:pPr>
            <a:endParaRPr sz="2400" dirty="0"/>
          </a:p>
          <a:p>
            <a:pPr marL="152396" lvl="0" indent="0" algn="l" rtl="0">
              <a:lnSpc>
                <a:spcPct val="115000"/>
              </a:lnSpc>
              <a:spcBef>
                <a:spcPts val="0"/>
              </a:spcBef>
              <a:spcAft>
                <a:spcPts val="0"/>
              </a:spcAft>
              <a:buSzPts val="1800"/>
              <a:buNone/>
            </a:pPr>
            <a:endParaRPr sz="2400" dirty="0"/>
          </a:p>
          <a:p>
            <a:pPr marL="152396" lvl="0" indent="0" algn="l" rtl="0">
              <a:lnSpc>
                <a:spcPct val="115000"/>
              </a:lnSpc>
              <a:spcBef>
                <a:spcPts val="0"/>
              </a:spcBef>
              <a:spcAft>
                <a:spcPts val="0"/>
              </a:spcAft>
              <a:buSzPts val="1800"/>
              <a:buNone/>
            </a:pPr>
            <a:endParaRPr u="sng" dirty="0"/>
          </a:p>
          <a:p>
            <a:pPr marL="152396" lvl="0" indent="0" algn="l" rtl="0">
              <a:lnSpc>
                <a:spcPct val="115000"/>
              </a:lnSpc>
              <a:spcBef>
                <a:spcPts val="0"/>
              </a:spcBef>
              <a:spcAft>
                <a:spcPts val="0"/>
              </a:spcAft>
              <a:buSzPts val="1800"/>
              <a:buNone/>
            </a:pPr>
            <a:endParaRPr dirty="0"/>
          </a:p>
        </p:txBody>
      </p:sp>
      <p:sp>
        <p:nvSpPr>
          <p:cNvPr id="237" name="Google Shape;237;p21"/>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21"/>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pic>
        <p:nvPicPr>
          <p:cNvPr id="1026" name="Picture 2" descr="Test du khi-deux">
            <a:extLst>
              <a:ext uri="{FF2B5EF4-FFF2-40B4-BE49-F238E27FC236}">
                <a16:creationId xmlns:a16="http://schemas.microsoft.com/office/drawing/2014/main" id="{B881E008-CD13-0465-AA62-97F511B0E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671" y="3296003"/>
            <a:ext cx="7496175"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148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1"/>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dirty="0"/>
              <a:t>Test du khi-carré </a:t>
            </a:r>
            <a:endParaRPr dirty="0"/>
          </a:p>
        </p:txBody>
      </p:sp>
      <p:sp>
        <p:nvSpPr>
          <p:cNvPr id="236" name="Google Shape;236;p21"/>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sz="2400" dirty="0">
                <a:solidFill>
                  <a:srgbClr val="FF0000"/>
                </a:solidFill>
              </a:rPr>
              <a:t>Indépendance</a:t>
            </a:r>
            <a:r>
              <a:rPr lang="fr-BE" sz="2400" dirty="0"/>
              <a:t> de deux variables</a:t>
            </a:r>
            <a:endParaRPr dirty="0"/>
          </a:p>
          <a:p>
            <a:pPr marL="1219170" lvl="1" indent="-423323" algn="l" rtl="0">
              <a:lnSpc>
                <a:spcPct val="115000"/>
              </a:lnSpc>
              <a:spcBef>
                <a:spcPts val="2133"/>
              </a:spcBef>
              <a:spcAft>
                <a:spcPts val="0"/>
              </a:spcAft>
              <a:buSzPts val="1400"/>
              <a:buChar char="○"/>
            </a:pPr>
            <a:r>
              <a:rPr lang="fr-BE" sz="2467" dirty="0"/>
              <a:t>Test du </a:t>
            </a:r>
            <a:r>
              <a:rPr lang="fr-BE" sz="2467" dirty="0">
                <a:solidFill>
                  <a:srgbClr val="FF0000"/>
                </a:solidFill>
              </a:rPr>
              <a:t>khi-carré</a:t>
            </a:r>
            <a:r>
              <a:rPr lang="fr-BE" sz="2467" dirty="0"/>
              <a:t> permet de tester l’indépendance entre deux variables</a:t>
            </a:r>
            <a:endParaRPr dirty="0"/>
          </a:p>
          <a:p>
            <a:pPr marL="152396" lvl="0" indent="0" algn="l" rtl="0">
              <a:lnSpc>
                <a:spcPct val="115000"/>
              </a:lnSpc>
              <a:spcBef>
                <a:spcPts val="0"/>
              </a:spcBef>
              <a:spcAft>
                <a:spcPts val="0"/>
              </a:spcAft>
              <a:buSzPts val="1800"/>
              <a:buNone/>
            </a:pPr>
            <a:endParaRPr sz="2400" dirty="0"/>
          </a:p>
          <a:p>
            <a:pPr marL="152396" lvl="0" indent="0" algn="l" rtl="0">
              <a:lnSpc>
                <a:spcPct val="115000"/>
              </a:lnSpc>
              <a:spcBef>
                <a:spcPts val="0"/>
              </a:spcBef>
              <a:spcAft>
                <a:spcPts val="0"/>
              </a:spcAft>
              <a:buSzPts val="1800"/>
              <a:buNone/>
            </a:pPr>
            <a:endParaRPr sz="2400" dirty="0"/>
          </a:p>
          <a:p>
            <a:pPr marL="152396" lvl="0" indent="0" algn="l" rtl="0">
              <a:lnSpc>
                <a:spcPct val="115000"/>
              </a:lnSpc>
              <a:spcBef>
                <a:spcPts val="0"/>
              </a:spcBef>
              <a:spcAft>
                <a:spcPts val="0"/>
              </a:spcAft>
              <a:buSzPts val="1800"/>
              <a:buNone/>
            </a:pPr>
            <a:endParaRPr u="sng" dirty="0"/>
          </a:p>
          <a:p>
            <a:pPr marL="152396" lvl="0" indent="0" algn="l" rtl="0">
              <a:lnSpc>
                <a:spcPct val="115000"/>
              </a:lnSpc>
              <a:spcBef>
                <a:spcPts val="0"/>
              </a:spcBef>
              <a:spcAft>
                <a:spcPts val="0"/>
              </a:spcAft>
              <a:buSzPts val="1800"/>
              <a:buNone/>
            </a:pPr>
            <a:endParaRPr dirty="0"/>
          </a:p>
        </p:txBody>
      </p:sp>
      <p:sp>
        <p:nvSpPr>
          <p:cNvPr id="237" name="Google Shape;237;p21"/>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21"/>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pic>
        <p:nvPicPr>
          <p:cNvPr id="2050" name="Picture 2" descr="Valeur du Khi-deux">
            <a:extLst>
              <a:ext uri="{FF2B5EF4-FFF2-40B4-BE49-F238E27FC236}">
                <a16:creationId xmlns:a16="http://schemas.microsoft.com/office/drawing/2014/main" id="{7D5B8691-FB44-1CD0-2D5C-56357596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904" y="660117"/>
            <a:ext cx="2725807" cy="1464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41606CE-234A-0349-575D-F0B24B596F32}"/>
              </a:ext>
            </a:extLst>
          </p:cNvPr>
          <p:cNvPicPr>
            <a:picLocks noChangeAspect="1"/>
          </p:cNvPicPr>
          <p:nvPr/>
        </p:nvPicPr>
        <p:blipFill>
          <a:blip r:embed="rId4"/>
          <a:stretch>
            <a:fillRect/>
          </a:stretch>
        </p:blipFill>
        <p:spPr>
          <a:xfrm>
            <a:off x="2423272" y="3027742"/>
            <a:ext cx="6915150" cy="1943100"/>
          </a:xfrm>
          <a:prstGeom prst="rect">
            <a:avLst/>
          </a:prstGeom>
        </p:spPr>
      </p:pic>
      <p:pic>
        <p:nvPicPr>
          <p:cNvPr id="10" name="Picture 9">
            <a:extLst>
              <a:ext uri="{FF2B5EF4-FFF2-40B4-BE49-F238E27FC236}">
                <a16:creationId xmlns:a16="http://schemas.microsoft.com/office/drawing/2014/main" id="{10CA1BE9-D44B-448E-8E96-AAF5CBEAC118}"/>
              </a:ext>
            </a:extLst>
          </p:cNvPr>
          <p:cNvPicPr>
            <a:picLocks noChangeAspect="1"/>
          </p:cNvPicPr>
          <p:nvPr/>
        </p:nvPicPr>
        <p:blipFill>
          <a:blip r:embed="rId5"/>
          <a:stretch>
            <a:fillRect/>
          </a:stretch>
        </p:blipFill>
        <p:spPr>
          <a:xfrm>
            <a:off x="4034922" y="5186558"/>
            <a:ext cx="4629150" cy="628650"/>
          </a:xfrm>
          <a:prstGeom prst="rect">
            <a:avLst/>
          </a:prstGeom>
        </p:spPr>
      </p:pic>
    </p:spTree>
    <p:extLst>
      <p:ext uri="{BB962C8B-B14F-4D97-AF65-F5344CB8AC3E}">
        <p14:creationId xmlns:p14="http://schemas.microsoft.com/office/powerpoint/2010/main" val="2203450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1"/>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dirty="0"/>
              <a:t>Test du khi-carré </a:t>
            </a:r>
            <a:endParaRPr dirty="0"/>
          </a:p>
        </p:txBody>
      </p:sp>
      <mc:AlternateContent xmlns:mc="http://schemas.openxmlformats.org/markup-compatibility/2006">
        <mc:Choice xmlns:a14="http://schemas.microsoft.com/office/drawing/2010/main" Requires="a14">
          <p:sp>
            <p:nvSpPr>
              <p:cNvPr id="236" name="Google Shape;236;p21"/>
              <p:cNvSpPr txBox="1">
                <a:spLocks noGrp="1"/>
              </p:cNvSpPr>
              <p:nvPr>
                <p:ph type="body" idx="1"/>
              </p:nvPr>
            </p:nvSpPr>
            <p:spPr>
              <a:xfrm>
                <a:off x="415600" y="1753211"/>
                <a:ext cx="11360800"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FR" sz="2400" dirty="0"/>
                  <a:t>Après avoir calculé le khi-carré, </a:t>
                </a:r>
                <a:br>
                  <a:rPr lang="fr-FR" sz="2400" dirty="0"/>
                </a:br>
                <a:r>
                  <a:rPr lang="fr-FR" sz="2400" dirty="0"/>
                  <a:t>il faut connaître le nombre de </a:t>
                </a:r>
                <a:r>
                  <a:rPr lang="fr-FR" sz="2400" dirty="0">
                    <a:solidFill>
                      <a:srgbClr val="FF0000"/>
                    </a:solidFill>
                  </a:rPr>
                  <a:t>degrés de liberté </a:t>
                </a:r>
                <a:r>
                  <a:rPr lang="fr-FR" sz="2400" dirty="0" err="1"/>
                  <a:t>df</a:t>
                </a:r>
                <a:r>
                  <a:rPr lang="fr-FR" sz="2400" dirty="0"/>
                  <a:t>. Ce nombre est donné par</a:t>
                </a:r>
              </a:p>
              <a:p>
                <a:pPr marL="609585" lvl="0" indent="-457188" algn="l" rtl="0">
                  <a:lnSpc>
                    <a:spcPct val="115000"/>
                  </a:lnSpc>
                  <a:spcBef>
                    <a:spcPts val="0"/>
                  </a:spcBef>
                  <a:spcAft>
                    <a:spcPts val="0"/>
                  </a:spcAft>
                  <a:buSzPts val="1800"/>
                  <a:buChar char="●"/>
                </a:pPr>
                <a:endParaRPr lang="fr-FR" sz="2400" dirty="0"/>
              </a:p>
              <a:p>
                <a:pPr marL="152397" lvl="0" indent="0" algn="l" rtl="0">
                  <a:lnSpc>
                    <a:spcPct val="115000"/>
                  </a:lnSpc>
                  <a:spcBef>
                    <a:spcPts val="0"/>
                  </a:spcBef>
                  <a:spcAft>
                    <a:spcPts val="0"/>
                  </a:spcAft>
                  <a:buSzPts val="1800"/>
                  <a:buNone/>
                </a:pPr>
                <a:r>
                  <a:rPr lang="fr-FR" sz="2400" dirty="0"/>
                  <a:t>			</a:t>
                </a:r>
                <a:r>
                  <a:rPr lang="fr-FR" sz="2400" dirty="0" err="1"/>
                  <a:t>df</a:t>
                </a:r>
                <a:r>
                  <a:rPr lang="fr-FR" sz="2400" dirty="0"/>
                  <a:t> </a:t>
                </a:r>
                <a14:m>
                  <m:oMath xmlns:m="http://schemas.openxmlformats.org/officeDocument/2006/math">
                    <m:r>
                      <a:rPr lang="fr-FR" sz="2400" i="1" smtClean="0">
                        <a:latin typeface="Cambria Math" panose="02040503050406030204" pitchFamily="18" charset="0"/>
                      </a:rPr>
                      <m:t>=</m:t>
                    </m:r>
                    <m:d>
                      <m:dPr>
                        <m:ctrlPr>
                          <a:rPr lang="fr-FR"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 −1</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𝑞</m:t>
                        </m:r>
                        <m:r>
                          <a:rPr lang="en-US" sz="2400" b="0" i="1" smtClean="0">
                            <a:latin typeface="Cambria Math" panose="02040503050406030204" pitchFamily="18" charset="0"/>
                          </a:rPr>
                          <m:t> −1</m:t>
                        </m:r>
                      </m:e>
                    </m:d>
                  </m:oMath>
                </a14:m>
                <a:endParaRPr lang="fr-FR" sz="2400" dirty="0"/>
              </a:p>
              <a:p>
                <a:pPr marL="609585" lvl="0" indent="-457188" algn="l" rtl="0">
                  <a:lnSpc>
                    <a:spcPct val="115000"/>
                  </a:lnSpc>
                  <a:spcBef>
                    <a:spcPts val="0"/>
                  </a:spcBef>
                  <a:spcAft>
                    <a:spcPts val="0"/>
                  </a:spcAft>
                  <a:buSzPts val="1800"/>
                  <a:buChar char="●"/>
                </a:pPr>
                <a:endParaRPr lang="fr-FR" sz="2400" dirty="0"/>
              </a:p>
              <a:p>
                <a:pPr marL="609585" lvl="0" indent="-457188" algn="l" rtl="0">
                  <a:lnSpc>
                    <a:spcPct val="115000"/>
                  </a:lnSpc>
                  <a:spcBef>
                    <a:spcPts val="0"/>
                  </a:spcBef>
                  <a:spcAft>
                    <a:spcPts val="0"/>
                  </a:spcAft>
                  <a:buSzPts val="1800"/>
                  <a:buChar char="●"/>
                </a:pPr>
                <a:r>
                  <a:rPr lang="fr-FR" sz="2400" dirty="0"/>
                  <a:t>Avec </a:t>
                </a:r>
              </a:p>
              <a:p>
                <a:pPr marL="1523985" lvl="2" indent="-457188">
                  <a:spcBef>
                    <a:spcPts val="0"/>
                  </a:spcBef>
                  <a:buSzPts val="1800"/>
                  <a:buChar char="●"/>
                </a:pPr>
                <a:r>
                  <a:rPr lang="fr-FR" sz="2467" dirty="0"/>
                  <a:t>p: nombre de lignes</a:t>
                </a:r>
              </a:p>
              <a:p>
                <a:pPr marL="1523985" lvl="2" indent="-457188">
                  <a:spcBef>
                    <a:spcPts val="0"/>
                  </a:spcBef>
                  <a:buSzPts val="1800"/>
                  <a:buChar char="●"/>
                </a:pPr>
                <a:r>
                  <a:rPr lang="fr-FR" sz="2467" dirty="0"/>
                  <a:t>q: nombre de colonnes</a:t>
                </a:r>
              </a:p>
              <a:p>
                <a:pPr marL="152396" lvl="0" indent="0" algn="l" rtl="0">
                  <a:lnSpc>
                    <a:spcPct val="115000"/>
                  </a:lnSpc>
                  <a:spcBef>
                    <a:spcPts val="0"/>
                  </a:spcBef>
                  <a:spcAft>
                    <a:spcPts val="0"/>
                  </a:spcAft>
                  <a:buSzPts val="1800"/>
                  <a:buNone/>
                </a:pPr>
                <a:endParaRPr lang="fr-FR" u="sng" dirty="0"/>
              </a:p>
              <a:p>
                <a:pPr marL="152396" lvl="0" indent="0" algn="l" rtl="0">
                  <a:lnSpc>
                    <a:spcPct val="115000"/>
                  </a:lnSpc>
                  <a:spcBef>
                    <a:spcPts val="0"/>
                  </a:spcBef>
                  <a:spcAft>
                    <a:spcPts val="0"/>
                  </a:spcAft>
                  <a:buSzPts val="1800"/>
                  <a:buNone/>
                </a:pPr>
                <a:r>
                  <a:rPr lang="fr-FR" dirty="0"/>
                  <a:t> </a:t>
                </a:r>
                <a:r>
                  <a:rPr lang="fr-FR" dirty="0">
                    <a:hlinkClick r:id="rId3"/>
                  </a:rPr>
                  <a:t>https://datatab.fr/tutorial/chi-square-distribution</a:t>
                </a:r>
                <a:r>
                  <a:rPr lang="fr-FR" dirty="0"/>
                  <a:t> </a:t>
                </a:r>
                <a:endParaRPr lang="en-US" dirty="0"/>
              </a:p>
              <a:p>
                <a:pPr marL="152396" lvl="0" indent="0" algn="l" rtl="0">
                  <a:lnSpc>
                    <a:spcPct val="115000"/>
                  </a:lnSpc>
                  <a:spcBef>
                    <a:spcPts val="0"/>
                  </a:spcBef>
                  <a:spcAft>
                    <a:spcPts val="0"/>
                  </a:spcAft>
                  <a:buSzPts val="1800"/>
                  <a:buNone/>
                </a:pPr>
                <a:endParaRPr lang="en-US" dirty="0"/>
              </a:p>
              <a:p>
                <a:pPr marL="152396" lvl="0" indent="0" algn="l" rtl="0">
                  <a:lnSpc>
                    <a:spcPct val="115000"/>
                  </a:lnSpc>
                  <a:spcBef>
                    <a:spcPts val="0"/>
                  </a:spcBef>
                  <a:spcAft>
                    <a:spcPts val="0"/>
                  </a:spcAft>
                  <a:buSzPts val="1800"/>
                  <a:buNone/>
                </a:pPr>
                <a:endParaRPr dirty="0"/>
              </a:p>
            </p:txBody>
          </p:sp>
        </mc:Choice>
        <mc:Fallback>
          <p:sp>
            <p:nvSpPr>
              <p:cNvPr id="236" name="Google Shape;236;p21"/>
              <p:cNvSpPr txBox="1">
                <a:spLocks noGrp="1" noRot="1" noChangeAspect="1" noMove="1" noResize="1" noEditPoints="1" noAdjustHandles="1" noChangeArrowheads="1" noChangeShapeType="1" noTextEdit="1"/>
              </p:cNvSpPr>
              <p:nvPr>
                <p:ph type="body" idx="1"/>
              </p:nvPr>
            </p:nvSpPr>
            <p:spPr>
              <a:xfrm>
                <a:off x="415600" y="1753211"/>
                <a:ext cx="11360800" cy="4555200"/>
              </a:xfrm>
              <a:prstGeom prst="rect">
                <a:avLst/>
              </a:prstGeom>
              <a:blipFill>
                <a:blip r:embed="rId4"/>
                <a:stretch>
                  <a:fillRect/>
                </a:stretch>
              </a:blipFill>
              <a:ln>
                <a:noFill/>
              </a:ln>
            </p:spPr>
            <p:txBody>
              <a:bodyPr/>
              <a:lstStyle/>
              <a:p>
                <a:r>
                  <a:rPr lang="en-BE">
                    <a:noFill/>
                  </a:rPr>
                  <a:t> </a:t>
                </a:r>
              </a:p>
            </p:txBody>
          </p:sp>
        </mc:Fallback>
      </mc:AlternateContent>
      <p:sp>
        <p:nvSpPr>
          <p:cNvPr id="237" name="Google Shape;237;p21"/>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21"/>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pic>
        <p:nvPicPr>
          <p:cNvPr id="2050" name="Picture 2" descr="Valeur du Khi-deux">
            <a:extLst>
              <a:ext uri="{FF2B5EF4-FFF2-40B4-BE49-F238E27FC236}">
                <a16:creationId xmlns:a16="http://schemas.microsoft.com/office/drawing/2014/main" id="{7D5B8691-FB44-1CD0-2D5C-5635759644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3967" y="624928"/>
            <a:ext cx="2725807" cy="1464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705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p:nvPr/>
        </p:nvSpPr>
        <p:spPr>
          <a:xfrm>
            <a:off x="132522" y="1139687"/>
            <a:ext cx="11913704" cy="861391"/>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44" name="Google Shape;244;p22"/>
          <p:cNvSpPr txBox="1"/>
          <p:nvPr/>
        </p:nvSpPr>
        <p:spPr>
          <a:xfrm>
            <a:off x="4724400" y="1185661"/>
            <a:ext cx="2729948"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fr-BE" sz="4400" b="0" i="0" u="none" strike="noStrike" cap="none">
                <a:solidFill>
                  <a:srgbClr val="000000"/>
                </a:solidFill>
                <a:latin typeface="Arial"/>
                <a:ea typeface="Arial"/>
                <a:cs typeface="Arial"/>
                <a:sym typeface="Arial"/>
              </a:rPr>
              <a:t>Exercices</a:t>
            </a:r>
            <a:endParaRPr sz="4400" b="0" i="0" u="none" strike="noStrike" cap="none">
              <a:solidFill>
                <a:srgbClr val="000000"/>
              </a:solidFill>
              <a:latin typeface="Arial"/>
              <a:ea typeface="Arial"/>
              <a:cs typeface="Arial"/>
              <a:sym typeface="Arial"/>
            </a:endParaRPr>
          </a:p>
        </p:txBody>
      </p:sp>
      <p:sp>
        <p:nvSpPr>
          <p:cNvPr id="245" name="Google Shape;245;p22"/>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Google Shape;246;p22"/>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
        <p:nvSpPr>
          <p:cNvPr id="247" name="Google Shape;247;p22"/>
          <p:cNvSpPr txBox="1"/>
          <p:nvPr/>
        </p:nvSpPr>
        <p:spPr>
          <a:xfrm>
            <a:off x="292860" y="2408353"/>
            <a:ext cx="9806609"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1800" dirty="0">
                <a:solidFill>
                  <a:schemeClr val="dk1"/>
                </a:solidFill>
                <a:latin typeface="Arial"/>
                <a:ea typeface="Arial"/>
                <a:cs typeface="Arial"/>
                <a:sym typeface="Arial"/>
              </a:rPr>
              <a:t>On a demandé aux étudiants s’ils avaient internet sur leur ordinateur ou celui de leurs parents. Nous avons croisé cette information avec leur sexe, ce qui nous donne le tableau suivant: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Arial"/>
              <a:buAutoNum type="alphaUcParenR"/>
            </a:pPr>
            <a:r>
              <a:rPr lang="fr-BE" sz="1800" dirty="0">
                <a:solidFill>
                  <a:schemeClr val="dk1"/>
                </a:solidFill>
                <a:latin typeface="Arial"/>
                <a:ea typeface="Arial"/>
                <a:cs typeface="Arial"/>
                <a:sym typeface="Arial"/>
              </a:rPr>
              <a:t>Complétez le tableau avec les distributions marginales.</a:t>
            </a:r>
            <a:br>
              <a:rPr lang="fr-BE" dirty="0"/>
            </a:br>
            <a:endParaRPr sz="1800"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Arial"/>
              <a:buAutoNum type="alphaUcParenR"/>
            </a:pPr>
            <a:r>
              <a:rPr lang="fr-BE" sz="1800" dirty="0">
                <a:solidFill>
                  <a:schemeClr val="dk1"/>
                </a:solidFill>
                <a:latin typeface="Arial"/>
                <a:ea typeface="Arial"/>
                <a:cs typeface="Arial"/>
                <a:sym typeface="Arial"/>
              </a:rPr>
              <a:t>Calculez les fréquences conjointes, marginales et conditionnelles.</a:t>
            </a:r>
            <a:br>
              <a:rPr lang="fr-BE" sz="1800" dirty="0">
                <a:solidFill>
                  <a:schemeClr val="dk1"/>
                </a:solidFill>
                <a:latin typeface="Arial"/>
                <a:ea typeface="Arial"/>
                <a:cs typeface="Arial"/>
                <a:sym typeface="Arial"/>
              </a:rPr>
            </a:br>
            <a:endParaRPr lang="fr-BE" sz="1800"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Arial"/>
              <a:buAutoNum type="alphaUcParenR"/>
            </a:pPr>
            <a:r>
              <a:rPr lang="fr-BE" sz="1800" dirty="0">
                <a:solidFill>
                  <a:schemeClr val="dk1"/>
                </a:solidFill>
                <a:latin typeface="Arial"/>
                <a:ea typeface="Arial"/>
                <a:cs typeface="Arial"/>
                <a:sym typeface="Arial"/>
              </a:rPr>
              <a:t>Calculez la statistique du Khi-carré</a:t>
            </a:r>
            <a:r>
              <a:rPr lang="fr-BE" sz="1800" dirty="0">
                <a:solidFill>
                  <a:schemeClr val="dk1"/>
                </a:solidFill>
              </a:rPr>
              <a:t>.</a:t>
            </a:r>
            <a:endParaRPr sz="1800" dirty="0">
              <a:solidFill>
                <a:schemeClr val="dk1"/>
              </a:solidFill>
              <a:latin typeface="Arial"/>
              <a:ea typeface="Arial"/>
              <a:cs typeface="Arial"/>
              <a:sym typeface="Arial"/>
            </a:endParaRPr>
          </a:p>
        </p:txBody>
      </p:sp>
      <p:pic>
        <p:nvPicPr>
          <p:cNvPr id="248" name="Google Shape;248;p22"/>
          <p:cNvPicPr preferRelativeResize="0"/>
          <p:nvPr/>
        </p:nvPicPr>
        <p:blipFill rotWithShape="1">
          <a:blip r:embed="rId3">
            <a:alphaModFix/>
          </a:blip>
          <a:srcRect/>
          <a:stretch/>
        </p:blipFill>
        <p:spPr>
          <a:xfrm>
            <a:off x="8078422" y="3147953"/>
            <a:ext cx="3697978" cy="9961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Vocabulaire de base --- variable</a:t>
            </a:r>
            <a:endParaRPr/>
          </a:p>
        </p:txBody>
      </p:sp>
      <p:sp>
        <p:nvSpPr>
          <p:cNvPr id="79" name="Google Shape;79;p3"/>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152396" lvl="0" indent="0" algn="l" rtl="0">
              <a:lnSpc>
                <a:spcPct val="115000"/>
              </a:lnSpc>
              <a:spcBef>
                <a:spcPts val="0"/>
              </a:spcBef>
              <a:spcAft>
                <a:spcPts val="0"/>
              </a:spcAft>
              <a:buSzPts val="1800"/>
              <a:buNone/>
            </a:pPr>
            <a:endParaRPr u="sng"/>
          </a:p>
          <a:p>
            <a:pPr marL="152396" lvl="0" indent="0" algn="l" rtl="0">
              <a:lnSpc>
                <a:spcPct val="115000"/>
              </a:lnSpc>
              <a:spcBef>
                <a:spcPts val="0"/>
              </a:spcBef>
              <a:spcAft>
                <a:spcPts val="0"/>
              </a:spcAft>
              <a:buSzPts val="1800"/>
              <a:buNone/>
            </a:pPr>
            <a:endParaRPr u="sng"/>
          </a:p>
          <a:p>
            <a:pPr marL="152396" lvl="0" indent="0" algn="l" rtl="0">
              <a:lnSpc>
                <a:spcPct val="115000"/>
              </a:lnSpc>
              <a:spcBef>
                <a:spcPts val="0"/>
              </a:spcBef>
              <a:spcAft>
                <a:spcPts val="0"/>
              </a:spcAft>
              <a:buSzPts val="1800"/>
              <a:buNone/>
            </a:pPr>
            <a:endParaRPr/>
          </a:p>
        </p:txBody>
      </p:sp>
      <p:sp>
        <p:nvSpPr>
          <p:cNvPr id="80" name="Google Shape;80;p3"/>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3"/>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pic>
        <p:nvPicPr>
          <p:cNvPr id="82" name="Google Shape;82;p3"/>
          <p:cNvPicPr preferRelativeResize="0"/>
          <p:nvPr/>
        </p:nvPicPr>
        <p:blipFill rotWithShape="1">
          <a:blip r:embed="rId3">
            <a:alphaModFix/>
          </a:blip>
          <a:srcRect/>
          <a:stretch/>
        </p:blipFill>
        <p:spPr>
          <a:xfrm>
            <a:off x="2370269" y="1351523"/>
            <a:ext cx="7451461" cy="49568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Vocabulaire de base</a:t>
            </a:r>
            <a:endParaRPr/>
          </a:p>
        </p:txBody>
      </p:sp>
      <p:sp>
        <p:nvSpPr>
          <p:cNvPr id="88" name="Google Shape;88;p4"/>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609585" lvl="0" indent="-342888" algn="l" rtl="0">
              <a:lnSpc>
                <a:spcPct val="115000"/>
              </a:lnSpc>
              <a:spcBef>
                <a:spcPts val="0"/>
              </a:spcBef>
              <a:spcAft>
                <a:spcPts val="0"/>
              </a:spcAft>
              <a:buSzPts val="1800"/>
              <a:buNone/>
            </a:pPr>
            <a:endParaRPr/>
          </a:p>
          <a:p>
            <a:pPr marL="152396" lvl="0" indent="0" algn="l" rtl="0">
              <a:lnSpc>
                <a:spcPct val="115000"/>
              </a:lnSpc>
              <a:spcBef>
                <a:spcPts val="0"/>
              </a:spcBef>
              <a:spcAft>
                <a:spcPts val="0"/>
              </a:spcAft>
              <a:buSzPts val="1800"/>
              <a:buNone/>
            </a:pPr>
            <a:r>
              <a:rPr lang="fr-BE" u="sng"/>
              <a:t>Une observation Vs Classe</a:t>
            </a:r>
            <a:endParaRPr/>
          </a:p>
          <a:p>
            <a:pPr marL="152396" lvl="0" indent="0" algn="l" rtl="0">
              <a:lnSpc>
                <a:spcPct val="115000"/>
              </a:lnSpc>
              <a:spcBef>
                <a:spcPts val="0"/>
              </a:spcBef>
              <a:spcAft>
                <a:spcPts val="0"/>
              </a:spcAft>
              <a:buSzPts val="1800"/>
              <a:buNone/>
            </a:pPr>
            <a:endParaRPr/>
          </a:p>
          <a:p>
            <a:pPr marL="152396" lvl="0" indent="0" algn="l" rtl="0">
              <a:lnSpc>
                <a:spcPct val="115000"/>
              </a:lnSpc>
              <a:spcBef>
                <a:spcPts val="0"/>
              </a:spcBef>
              <a:spcAft>
                <a:spcPts val="0"/>
              </a:spcAft>
              <a:buSzPts val="1800"/>
              <a:buNone/>
            </a:pPr>
            <a:r>
              <a:rPr lang="fr-BE" u="sng"/>
              <a:t>Une population &lt;&gt; un échantillon</a:t>
            </a:r>
            <a:endParaRPr/>
          </a:p>
          <a:p>
            <a:pPr marL="152396" lvl="0" indent="0" algn="l" rtl="0">
              <a:lnSpc>
                <a:spcPct val="115000"/>
              </a:lnSpc>
              <a:spcBef>
                <a:spcPts val="0"/>
              </a:spcBef>
              <a:spcAft>
                <a:spcPts val="0"/>
              </a:spcAft>
              <a:buSzPts val="1800"/>
              <a:buNone/>
            </a:pPr>
            <a:endParaRPr u="sng"/>
          </a:p>
          <a:p>
            <a:pPr marL="609585" lvl="0" indent="-457188" algn="l" rtl="0">
              <a:lnSpc>
                <a:spcPct val="115000"/>
              </a:lnSpc>
              <a:spcBef>
                <a:spcPts val="0"/>
              </a:spcBef>
              <a:spcAft>
                <a:spcPts val="0"/>
              </a:spcAft>
              <a:buSzPts val="1800"/>
              <a:buChar char="●"/>
            </a:pPr>
            <a:r>
              <a:rPr lang="fr-BE"/>
              <a:t>La statistique s’intéresse aux populations/échantillons plutôt qu’aux observations individuelles</a:t>
            </a:r>
            <a:endParaRPr/>
          </a:p>
          <a:p>
            <a:pPr marL="152396" lvl="0" indent="0" algn="l" rtl="0">
              <a:lnSpc>
                <a:spcPct val="115000"/>
              </a:lnSpc>
              <a:spcBef>
                <a:spcPts val="0"/>
              </a:spcBef>
              <a:spcAft>
                <a:spcPts val="0"/>
              </a:spcAft>
              <a:buSzPts val="1800"/>
              <a:buNone/>
            </a:pPr>
            <a:endParaRPr u="sng"/>
          </a:p>
          <a:p>
            <a:pPr marL="152396" lvl="0" indent="0" algn="l" rtl="0">
              <a:lnSpc>
                <a:spcPct val="115000"/>
              </a:lnSpc>
              <a:spcBef>
                <a:spcPts val="0"/>
              </a:spcBef>
              <a:spcAft>
                <a:spcPts val="0"/>
              </a:spcAft>
              <a:buSzPts val="1800"/>
              <a:buNone/>
            </a:pPr>
            <a:r>
              <a:rPr lang="fr-BE" u="sng"/>
              <a:t>Une fréquence</a:t>
            </a:r>
            <a:endParaRPr/>
          </a:p>
          <a:p>
            <a:pPr marL="152396" lvl="0" indent="0" algn="l" rtl="0">
              <a:lnSpc>
                <a:spcPct val="115000"/>
              </a:lnSpc>
              <a:spcBef>
                <a:spcPts val="0"/>
              </a:spcBef>
              <a:spcAft>
                <a:spcPts val="0"/>
              </a:spcAft>
              <a:buSzPts val="1800"/>
              <a:buNone/>
            </a:pPr>
            <a:endParaRPr/>
          </a:p>
        </p:txBody>
      </p:sp>
      <p:sp>
        <p:nvSpPr>
          <p:cNvPr id="89" name="Google Shape;89;p4"/>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4"/>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Vocabulaire de base</a:t>
            </a:r>
            <a:endParaRPr/>
          </a:p>
        </p:txBody>
      </p:sp>
      <p:pic>
        <p:nvPicPr>
          <p:cNvPr id="96" name="Google Shape;96;p5"/>
          <p:cNvPicPr preferRelativeResize="0"/>
          <p:nvPr/>
        </p:nvPicPr>
        <p:blipFill rotWithShape="1">
          <a:blip r:embed="rId3">
            <a:alphaModFix/>
          </a:blip>
          <a:srcRect/>
          <a:stretch/>
        </p:blipFill>
        <p:spPr>
          <a:xfrm>
            <a:off x="1727947" y="1709432"/>
            <a:ext cx="8305800" cy="4171950"/>
          </a:xfrm>
          <a:prstGeom prst="rect">
            <a:avLst/>
          </a:prstGeom>
          <a:noFill/>
          <a:ln>
            <a:noFill/>
          </a:ln>
        </p:spPr>
      </p:pic>
      <p:sp>
        <p:nvSpPr>
          <p:cNvPr id="97" name="Google Shape;97;p5"/>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Statistique descriptive VS statistique inférentielle</a:t>
            </a:r>
            <a:endParaRPr/>
          </a:p>
        </p:txBody>
      </p:sp>
      <p:sp>
        <p:nvSpPr>
          <p:cNvPr id="104" name="Google Shape;104;p6"/>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u="sng"/>
              <a:t>Statistique descriptive</a:t>
            </a:r>
            <a:endParaRPr/>
          </a:p>
          <a:p>
            <a:pPr marL="609585" lvl="0" indent="-342888" algn="l" rtl="0">
              <a:lnSpc>
                <a:spcPct val="115000"/>
              </a:lnSpc>
              <a:spcBef>
                <a:spcPts val="0"/>
              </a:spcBef>
              <a:spcAft>
                <a:spcPts val="0"/>
              </a:spcAft>
              <a:buSzPts val="1800"/>
              <a:buNone/>
            </a:pPr>
            <a:endParaRPr sz="200" u="sng"/>
          </a:p>
          <a:p>
            <a:pPr marL="1219170" lvl="1" indent="-423323" algn="l" rtl="0">
              <a:lnSpc>
                <a:spcPct val="115000"/>
              </a:lnSpc>
              <a:spcBef>
                <a:spcPts val="2133"/>
              </a:spcBef>
              <a:spcAft>
                <a:spcPts val="0"/>
              </a:spcAft>
              <a:buSzPts val="1400"/>
              <a:buChar char="○"/>
            </a:pPr>
            <a:r>
              <a:rPr lang="fr-BE"/>
              <a:t>Porte sur une population</a:t>
            </a:r>
            <a:endParaRPr/>
          </a:p>
          <a:p>
            <a:pPr marL="1219170" lvl="1" indent="-423323" algn="l" rtl="0">
              <a:lnSpc>
                <a:spcPct val="115000"/>
              </a:lnSpc>
              <a:spcBef>
                <a:spcPts val="2133"/>
              </a:spcBef>
              <a:spcAft>
                <a:spcPts val="0"/>
              </a:spcAft>
              <a:buSzPts val="1400"/>
              <a:buChar char="○"/>
            </a:pPr>
            <a:r>
              <a:rPr lang="fr-BE"/>
              <a:t>Vise à résumer, synthétiser l’information</a:t>
            </a:r>
            <a:endParaRPr/>
          </a:p>
          <a:p>
            <a:pPr marL="609585" lvl="0" indent="-342888" algn="l" rtl="0">
              <a:lnSpc>
                <a:spcPct val="115000"/>
              </a:lnSpc>
              <a:spcBef>
                <a:spcPts val="0"/>
              </a:spcBef>
              <a:spcAft>
                <a:spcPts val="0"/>
              </a:spcAft>
              <a:buSzPts val="1800"/>
              <a:buNone/>
            </a:pPr>
            <a:endParaRPr u="sng"/>
          </a:p>
          <a:p>
            <a:pPr marL="609585" lvl="0" indent="-342888" algn="l" rtl="0">
              <a:lnSpc>
                <a:spcPct val="115000"/>
              </a:lnSpc>
              <a:spcBef>
                <a:spcPts val="0"/>
              </a:spcBef>
              <a:spcAft>
                <a:spcPts val="0"/>
              </a:spcAft>
              <a:buSzPts val="1800"/>
              <a:buNone/>
            </a:pPr>
            <a:endParaRPr u="sng"/>
          </a:p>
          <a:p>
            <a:pPr marL="609585" lvl="0" indent="-457188" algn="l" rtl="0">
              <a:lnSpc>
                <a:spcPct val="115000"/>
              </a:lnSpc>
              <a:spcBef>
                <a:spcPts val="0"/>
              </a:spcBef>
              <a:spcAft>
                <a:spcPts val="0"/>
              </a:spcAft>
              <a:buSzPts val="1800"/>
              <a:buChar char="●"/>
            </a:pPr>
            <a:r>
              <a:rPr lang="fr-BE" u="sng"/>
              <a:t>Statistique inférentielle</a:t>
            </a:r>
            <a:endParaRPr u="sng"/>
          </a:p>
          <a:p>
            <a:pPr marL="1219170" lvl="1" indent="-423323" algn="l" rtl="0">
              <a:lnSpc>
                <a:spcPct val="115000"/>
              </a:lnSpc>
              <a:spcBef>
                <a:spcPts val="2133"/>
              </a:spcBef>
              <a:spcAft>
                <a:spcPts val="0"/>
              </a:spcAft>
              <a:buSzPts val="1400"/>
              <a:buChar char="○"/>
            </a:pPr>
            <a:r>
              <a:rPr lang="fr-BE"/>
              <a:t>Porte sur un échantillon</a:t>
            </a:r>
            <a:endParaRPr/>
          </a:p>
          <a:p>
            <a:pPr marL="1219170" lvl="1" indent="-423323" algn="l" rtl="0">
              <a:lnSpc>
                <a:spcPct val="115000"/>
              </a:lnSpc>
              <a:spcBef>
                <a:spcPts val="2133"/>
              </a:spcBef>
              <a:spcAft>
                <a:spcPts val="0"/>
              </a:spcAft>
              <a:buSzPts val="1400"/>
              <a:buChar char="○"/>
            </a:pPr>
            <a:r>
              <a:rPr lang="fr-BE"/>
              <a:t>Vise à généraliser une information portant sur un échantillon à une population</a:t>
            </a:r>
            <a:endParaRPr/>
          </a:p>
          <a:p>
            <a:pPr marL="152396" lvl="0" indent="0" algn="l" rtl="0">
              <a:lnSpc>
                <a:spcPct val="115000"/>
              </a:lnSpc>
              <a:spcBef>
                <a:spcPts val="0"/>
              </a:spcBef>
              <a:spcAft>
                <a:spcPts val="0"/>
              </a:spcAft>
              <a:buSzPts val="1800"/>
              <a:buNone/>
            </a:pPr>
            <a:endParaRPr/>
          </a:p>
        </p:txBody>
      </p:sp>
      <p:sp>
        <p:nvSpPr>
          <p:cNvPr id="105" name="Google Shape;105;p6"/>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6"/>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2457464" y="2392460"/>
            <a:ext cx="7086031" cy="103654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2800"/>
              <a:buNone/>
            </a:pPr>
            <a:r>
              <a:rPr lang="fr-BE" sz="5400"/>
              <a:t>Partie 1:</a:t>
            </a:r>
            <a:br>
              <a:rPr lang="fr-BE" sz="5400"/>
            </a:br>
            <a:r>
              <a:rPr lang="fr-BE" sz="5400"/>
              <a:t>Statistique descriptive</a:t>
            </a:r>
            <a:endParaRPr sz="5400"/>
          </a:p>
        </p:txBody>
      </p:sp>
      <p:sp>
        <p:nvSpPr>
          <p:cNvPr id="112" name="Google Shape;112;p7"/>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152396" lvl="0" indent="0" algn="l" rtl="0">
              <a:lnSpc>
                <a:spcPct val="115000"/>
              </a:lnSpc>
              <a:spcBef>
                <a:spcPts val="0"/>
              </a:spcBef>
              <a:spcAft>
                <a:spcPts val="0"/>
              </a:spcAft>
              <a:buSzPts val="1800"/>
              <a:buNone/>
            </a:pPr>
            <a:endParaRPr u="sng"/>
          </a:p>
          <a:p>
            <a:pPr marL="152396" lvl="0" indent="0" algn="l" rtl="0">
              <a:lnSpc>
                <a:spcPct val="115000"/>
              </a:lnSpc>
              <a:spcBef>
                <a:spcPts val="0"/>
              </a:spcBef>
              <a:spcAft>
                <a:spcPts val="0"/>
              </a:spcAft>
              <a:buSzPts val="1800"/>
              <a:buNone/>
            </a:pPr>
            <a:endParaRPr/>
          </a:p>
        </p:txBody>
      </p:sp>
      <p:sp>
        <p:nvSpPr>
          <p:cNvPr id="113" name="Google Shape;113;p7"/>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7"/>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1241224" y="2235737"/>
            <a:ext cx="11360800" cy="76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fr-BE"/>
              <a:t>1,1) Statistique descriptive univariée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415600" y="730116"/>
            <a:ext cx="113608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fr-BE"/>
              <a:t>Quelques concepts importants</a:t>
            </a:r>
            <a:endParaRPr/>
          </a:p>
        </p:txBody>
      </p:sp>
      <p:sp>
        <p:nvSpPr>
          <p:cNvPr id="125" name="Google Shape;125;p9"/>
          <p:cNvSpPr txBox="1">
            <a:spLocks noGrp="1"/>
          </p:cNvSpPr>
          <p:nvPr>
            <p:ph type="body" idx="1"/>
          </p:nvPr>
        </p:nvSpPr>
        <p:spPr>
          <a:xfrm>
            <a:off x="463900" y="1572684"/>
            <a:ext cx="11360800" cy="4555200"/>
          </a:xfrm>
          <a:prstGeom prst="rect">
            <a:avLst/>
          </a:prstGeom>
          <a:noFill/>
          <a:ln>
            <a:noFill/>
          </a:ln>
        </p:spPr>
        <p:txBody>
          <a:bodyPr spcFirstLastPara="1" wrap="square" lIns="121900" tIns="121900" rIns="121900" bIns="121900" anchor="t" anchorCtr="0">
            <a:noAutofit/>
          </a:bodyPr>
          <a:lstStyle/>
          <a:p>
            <a:pPr marL="609585" lvl="0" indent="-457188" algn="l" rtl="0">
              <a:lnSpc>
                <a:spcPct val="115000"/>
              </a:lnSpc>
              <a:spcBef>
                <a:spcPts val="0"/>
              </a:spcBef>
              <a:spcAft>
                <a:spcPts val="0"/>
              </a:spcAft>
              <a:buSzPts val="1800"/>
              <a:buChar char="●"/>
            </a:pPr>
            <a:r>
              <a:rPr lang="fr-BE" sz="2400">
                <a:solidFill>
                  <a:srgbClr val="FF0000"/>
                </a:solidFill>
              </a:rPr>
              <a:t>Moyenne arithmétique</a:t>
            </a:r>
            <a:r>
              <a:rPr lang="fr-BE" sz="2400"/>
              <a:t>: somme des valeurs observées d’une variable divisée par le nombre de valeurs observées</a:t>
            </a:r>
            <a:endParaRPr/>
          </a:p>
          <a:p>
            <a:pPr marL="1219170" lvl="1" indent="-423323" algn="l" rtl="0">
              <a:lnSpc>
                <a:spcPct val="115000"/>
              </a:lnSpc>
              <a:spcBef>
                <a:spcPts val="2133"/>
              </a:spcBef>
              <a:spcAft>
                <a:spcPts val="0"/>
              </a:spcAft>
              <a:buSzPts val="1400"/>
              <a:buChar char="○"/>
            </a:pPr>
            <a:r>
              <a:rPr lang="fr-BE" sz="2467"/>
              <a:t>Formule:</a:t>
            </a:r>
            <a:endParaRPr/>
          </a:p>
          <a:p>
            <a:pPr marL="609585" lvl="0" indent="-342888" algn="l" rtl="0">
              <a:lnSpc>
                <a:spcPct val="115000"/>
              </a:lnSpc>
              <a:spcBef>
                <a:spcPts val="0"/>
              </a:spcBef>
              <a:spcAft>
                <a:spcPts val="0"/>
              </a:spcAft>
              <a:buSzPts val="1800"/>
              <a:buNone/>
            </a:pPr>
            <a:endParaRPr sz="2400"/>
          </a:p>
          <a:p>
            <a:pPr marL="609585" lvl="0" indent="-457188" algn="l" rtl="0">
              <a:lnSpc>
                <a:spcPct val="115000"/>
              </a:lnSpc>
              <a:spcBef>
                <a:spcPts val="0"/>
              </a:spcBef>
              <a:spcAft>
                <a:spcPts val="0"/>
              </a:spcAft>
              <a:buSzPts val="1800"/>
              <a:buChar char="●"/>
            </a:pPr>
            <a:r>
              <a:rPr lang="fr-BE" sz="2400">
                <a:solidFill>
                  <a:srgbClr val="FF0000"/>
                </a:solidFill>
              </a:rPr>
              <a:t>Ecart-type</a:t>
            </a:r>
            <a:r>
              <a:rPr lang="fr-BE" sz="2400"/>
              <a:t>: mesure de dispersion: mesure l’écart moyen entre les observations et la moyenne</a:t>
            </a:r>
            <a:endParaRPr/>
          </a:p>
          <a:p>
            <a:pPr marL="1219170" lvl="1" indent="-423323" algn="l" rtl="0">
              <a:lnSpc>
                <a:spcPct val="115000"/>
              </a:lnSpc>
              <a:spcBef>
                <a:spcPts val="2133"/>
              </a:spcBef>
              <a:spcAft>
                <a:spcPts val="0"/>
              </a:spcAft>
              <a:buSzPts val="1400"/>
              <a:buChar char="○"/>
            </a:pPr>
            <a:r>
              <a:rPr lang="fr-BE" sz="2467"/>
              <a:t>Formule:</a:t>
            </a:r>
            <a:endParaRPr sz="2400"/>
          </a:p>
          <a:p>
            <a:pPr marL="609585" lvl="0" indent="-342888" algn="l" rtl="0">
              <a:lnSpc>
                <a:spcPct val="115000"/>
              </a:lnSpc>
              <a:spcBef>
                <a:spcPts val="0"/>
              </a:spcBef>
              <a:spcAft>
                <a:spcPts val="0"/>
              </a:spcAft>
              <a:buSzPts val="1800"/>
              <a:buNone/>
            </a:pPr>
            <a:endParaRPr sz="2400"/>
          </a:p>
          <a:p>
            <a:pPr marL="609585" lvl="0" indent="-457188" algn="l" rtl="0">
              <a:lnSpc>
                <a:spcPct val="115000"/>
              </a:lnSpc>
              <a:spcBef>
                <a:spcPts val="0"/>
              </a:spcBef>
              <a:spcAft>
                <a:spcPts val="0"/>
              </a:spcAft>
              <a:buSzPts val="1800"/>
              <a:buChar char="●"/>
            </a:pPr>
            <a:r>
              <a:rPr lang="fr-BE" sz="2400">
                <a:solidFill>
                  <a:srgbClr val="FF0000"/>
                </a:solidFill>
              </a:rPr>
              <a:t>Coefficient de variation</a:t>
            </a:r>
            <a:r>
              <a:rPr lang="fr-BE" sz="2400"/>
              <a:t>: mesure relative de la dispersion: σ/µ</a:t>
            </a:r>
            <a:endParaRPr sz="2400"/>
          </a:p>
          <a:p>
            <a:pPr marL="152396" lvl="0" indent="0" algn="l" rtl="0">
              <a:lnSpc>
                <a:spcPct val="115000"/>
              </a:lnSpc>
              <a:spcBef>
                <a:spcPts val="0"/>
              </a:spcBef>
              <a:spcAft>
                <a:spcPts val="0"/>
              </a:spcAft>
              <a:buSzPts val="1800"/>
              <a:buNone/>
            </a:pPr>
            <a:endParaRPr u="sng"/>
          </a:p>
          <a:p>
            <a:pPr marL="152396" lvl="0" indent="0" algn="l" rtl="0">
              <a:lnSpc>
                <a:spcPct val="115000"/>
              </a:lnSpc>
              <a:spcBef>
                <a:spcPts val="0"/>
              </a:spcBef>
              <a:spcAft>
                <a:spcPts val="0"/>
              </a:spcAft>
              <a:buSzPts val="1800"/>
              <a:buNone/>
            </a:pPr>
            <a:endParaRPr/>
          </a:p>
        </p:txBody>
      </p:sp>
      <p:sp>
        <p:nvSpPr>
          <p:cNvPr id="126" name="Google Shape;126;p9"/>
          <p:cNvSpPr txBox="1"/>
          <p:nvPr/>
        </p:nvSpPr>
        <p:spPr>
          <a:xfrm>
            <a:off x="415600" y="6343600"/>
            <a:ext cx="11360800" cy="514399"/>
          </a:xfrm>
          <a:prstGeom prst="rect">
            <a:avLst/>
          </a:prstGeom>
          <a:solidFill>
            <a:srgbClr val="DAF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9"/>
          <p:cNvSpPr txBox="1"/>
          <p:nvPr/>
        </p:nvSpPr>
        <p:spPr>
          <a:xfrm>
            <a:off x="3854824" y="6308411"/>
            <a:ext cx="40520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BE" sz="3200">
                <a:solidFill>
                  <a:schemeClr val="dk1"/>
                </a:solidFill>
                <a:latin typeface="Arial"/>
                <a:ea typeface="Arial"/>
                <a:cs typeface="Arial"/>
                <a:sym typeface="Arial"/>
              </a:rPr>
              <a:t>Statistiques de base</a:t>
            </a:r>
            <a:endParaRPr sz="3200">
              <a:solidFill>
                <a:schemeClr val="dk1"/>
              </a:solidFill>
              <a:latin typeface="Arial"/>
              <a:ea typeface="Arial"/>
              <a:cs typeface="Arial"/>
              <a:sym typeface="Arial"/>
            </a:endParaRPr>
          </a:p>
        </p:txBody>
      </p:sp>
      <p:pic>
        <p:nvPicPr>
          <p:cNvPr id="128" name="Google Shape;128;p9"/>
          <p:cNvPicPr preferRelativeResize="0"/>
          <p:nvPr/>
        </p:nvPicPr>
        <p:blipFill rotWithShape="1">
          <a:blip r:embed="rId3">
            <a:alphaModFix/>
          </a:blip>
          <a:srcRect/>
          <a:stretch/>
        </p:blipFill>
        <p:spPr>
          <a:xfrm>
            <a:off x="3211886" y="2648778"/>
            <a:ext cx="1285875" cy="685800"/>
          </a:xfrm>
          <a:prstGeom prst="rect">
            <a:avLst/>
          </a:prstGeom>
          <a:noFill/>
          <a:ln>
            <a:noFill/>
          </a:ln>
        </p:spPr>
      </p:pic>
      <p:pic>
        <p:nvPicPr>
          <p:cNvPr id="129" name="Google Shape;129;p9"/>
          <p:cNvPicPr preferRelativeResize="0"/>
          <p:nvPr/>
        </p:nvPicPr>
        <p:blipFill rotWithShape="1">
          <a:blip r:embed="rId4">
            <a:alphaModFix/>
          </a:blip>
          <a:srcRect/>
          <a:stretch/>
        </p:blipFill>
        <p:spPr>
          <a:xfrm>
            <a:off x="3211886" y="4532243"/>
            <a:ext cx="2372532" cy="90135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1075</Words>
  <Application>Microsoft Office PowerPoint</Application>
  <PresentationFormat>Widescreen</PresentationFormat>
  <Paragraphs>190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 Math</vt:lpstr>
      <vt:lpstr>Simple Light</vt:lpstr>
      <vt:lpstr>Statistiques de base</vt:lpstr>
      <vt:lpstr>Plan du cours</vt:lpstr>
      <vt:lpstr>Vocabulaire de base --- variable</vt:lpstr>
      <vt:lpstr>Vocabulaire de base</vt:lpstr>
      <vt:lpstr>Vocabulaire de base</vt:lpstr>
      <vt:lpstr>Statistique descriptive VS statistique inférentielle</vt:lpstr>
      <vt:lpstr>Partie 1: Statistique descriptive</vt:lpstr>
      <vt:lpstr>1,1) Statistique descriptive univariée</vt:lpstr>
      <vt:lpstr>Quelques concepts importants</vt:lpstr>
      <vt:lpstr>Quelques concepts importants</vt:lpstr>
      <vt:lpstr>Quelques concepts importants</vt:lpstr>
      <vt:lpstr>PowerPoint Presentation</vt:lpstr>
      <vt:lpstr>PowerPoint Presentation</vt:lpstr>
      <vt:lpstr>PowerPoint Presentation</vt:lpstr>
      <vt:lpstr>PowerPoint Presentation</vt:lpstr>
      <vt:lpstr>1,2) Statistique descriptive bivariée</vt:lpstr>
      <vt:lpstr>Quelques concepts importants</vt:lpstr>
      <vt:lpstr>Quelques concepts importants</vt:lpstr>
      <vt:lpstr>Les tests d’hypothèse</vt:lpstr>
      <vt:lpstr>Les tests d’hypothèse</vt:lpstr>
      <vt:lpstr>Les tests d’hypothèse</vt:lpstr>
      <vt:lpstr>Hypothèse nulle et hypothèse alternative </vt:lpstr>
      <vt:lpstr>Test du khi-carré </vt:lpstr>
      <vt:lpstr>Test du khi-carré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Gilles Merckx</dc:creator>
  <cp:lastModifiedBy>braem.lukas@gmail.com</cp:lastModifiedBy>
  <cp:revision>2</cp:revision>
  <dcterms:created xsi:type="dcterms:W3CDTF">2018-09-10T12:34:53Z</dcterms:created>
  <dcterms:modified xsi:type="dcterms:W3CDTF">2024-06-07T14:53:34Z</dcterms:modified>
</cp:coreProperties>
</file>