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7"/>
  </p:notesMasterIdLst>
  <p:sldIdLst>
    <p:sldId id="256" r:id="rId2"/>
    <p:sldId id="257" r:id="rId3"/>
    <p:sldId id="259" r:id="rId4"/>
    <p:sldId id="260" r:id="rId5"/>
    <p:sldId id="261" r:id="rId6"/>
    <p:sldId id="262" r:id="rId7"/>
    <p:sldId id="263" r:id="rId8"/>
    <p:sldId id="269" r:id="rId9"/>
    <p:sldId id="270" r:id="rId10"/>
    <p:sldId id="265" r:id="rId11"/>
    <p:sldId id="271" r:id="rId12"/>
    <p:sldId id="266" r:id="rId13"/>
    <p:sldId id="267" r:id="rId14"/>
    <p:sldId id="268" r:id="rId15"/>
    <p:sldId id="272" r:id="rId16"/>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3" d="100"/>
          <a:sy n="73" d="100"/>
        </p:scale>
        <p:origin x="582" y="7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2/27/2018</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F4E849-CBD9-4D2E-A5FD-80B7ED11D6F8}"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73880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2E4ACC-465F-414A-8F5D-154A8FD028EB}"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7703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4B1ECFD-2589-4004-A8BA-8D2FD7176D23}"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59472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2F0E0FC-9CF2-48B7-B565-EDD1F70C2E1D}"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746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C7C9FF-6920-4114-AA15-6C1CCEEB9B08}"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383634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DA7CA3-1AFF-4A43-BC9F-B15A373B418A}" type="datetime1">
              <a:rPr lang="en-US" smtClean="0"/>
              <a:t>2/27/2018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663248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01F895-8DF7-4C1E-9E21-40A25A71772C}" type="datetime1">
              <a:rPr lang="en-US" smtClean="0"/>
              <a:t>2/27/2018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290509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184E9E-10C2-4377-8BE3-23D8BF77BDAA}"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473917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37F158-271C-458A-9046-B107BC33E0F1}"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49622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948FDB3-EB6B-4798-A11E-56765CF1D454}"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63396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DE54FA-9204-4C81-AA4A-88ECCC8FBC8E}"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47921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94222F-9DD6-4C50-A5CB-4EA19CE700C4}"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83312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B5D3F-3FBE-4BE8-9B33-448E6DF12F37}" type="datetime1">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53674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0E8A8C6-183D-472A-A7FD-17A767BB002A}" type="datetime1">
              <a:rPr lang="en-US" smtClean="0"/>
              <a:t>2/27/2018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407499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5F6017-0EAA-4C8F-9AB8-A041B4437D40}" type="datetime1">
              <a:rPr lang="en-US" smtClean="0"/>
              <a:t>2/27/2018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368077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8058FB5-B140-4944-A1BE-E15447920A4A}" type="datetime1">
              <a:rPr lang="en-US" smtClean="0"/>
              <a:t>2/27/2018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55631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C70623-3220-404D-91B3-3D6735949F7A}"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p14="http://schemas.microsoft.com/office/powerpoint/2010/main" val="114501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2D5D84-0A44-4CE4-8E55-A8E7D0219D56}" type="datetime1">
              <a:rPr lang="en-US" smtClean="0"/>
              <a:t>2/27/2018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561BA9-CDCF-4958-B8AB-66F3BF063E13}" type="slidenum">
              <a:rPr lang="en-US" smtClean="0"/>
              <a:pPr/>
              <a:t>‹#›</a:t>
            </a:fld>
            <a:endParaRPr lang="en-US"/>
          </a:p>
        </p:txBody>
      </p:sp>
    </p:spTree>
    <p:extLst>
      <p:ext uri="{BB962C8B-B14F-4D97-AF65-F5344CB8AC3E}">
        <p14:creationId xmlns:p14="http://schemas.microsoft.com/office/powerpoint/2010/main" val="1694692428"/>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59330"/>
            <a:ext cx="9144000" cy="1250950"/>
          </a:xfrm>
        </p:spPr>
        <p:txBody>
          <a:bodyPr>
            <a:normAutofit fontScale="90000"/>
          </a:bodyPr>
          <a:lstStyle/>
          <a:p>
            <a:r>
              <a:rPr lang="en-US" b="1" u="sng" dirty="0"/>
              <a:t>VOICE FINGERPRINTING</a:t>
            </a:r>
          </a:p>
        </p:txBody>
      </p:sp>
      <p:pic>
        <p:nvPicPr>
          <p:cNvPr id="4" name="Picture 3" descr="nsit"/>
          <p:cNvPicPr>
            <a:picLocks noChangeAspect="1"/>
          </p:cNvPicPr>
          <p:nvPr/>
        </p:nvPicPr>
        <p:blipFill>
          <a:blip r:embed="rId2" cstate="print"/>
          <a:stretch>
            <a:fillRect/>
          </a:stretch>
        </p:blipFill>
        <p:spPr>
          <a:xfrm>
            <a:off x="5005070" y="268605"/>
            <a:ext cx="1858010" cy="1858010"/>
          </a:xfrm>
          <a:prstGeom prst="rect">
            <a:avLst/>
          </a:prstGeom>
        </p:spPr>
      </p:pic>
      <p:sp>
        <p:nvSpPr>
          <p:cNvPr id="7" name="Rectangle 6"/>
          <p:cNvSpPr/>
          <p:nvPr/>
        </p:nvSpPr>
        <p:spPr>
          <a:xfrm>
            <a:off x="631372" y="4404249"/>
            <a:ext cx="6096000" cy="923330"/>
          </a:xfrm>
          <a:prstGeom prst="rect">
            <a:avLst/>
          </a:prstGeom>
        </p:spPr>
        <p:txBody>
          <a:bodyPr>
            <a:spAutoFit/>
          </a:bodyPr>
          <a:lstStyle/>
          <a:p>
            <a:r>
              <a:rPr lang="en-US" dirty="0"/>
              <a:t>Team Members : </a:t>
            </a:r>
            <a:r>
              <a:rPr lang="en-US" dirty="0">
                <a:sym typeface="+mn-ea"/>
              </a:rPr>
              <a:t>218CO14 </a:t>
            </a:r>
            <a:r>
              <a:rPr lang="en-US" dirty="0" err="1">
                <a:sym typeface="+mn-ea"/>
              </a:rPr>
              <a:t>Anand</a:t>
            </a:r>
            <a:endParaRPr lang="en-US" dirty="0"/>
          </a:p>
          <a:p>
            <a:r>
              <a:rPr lang="en-US" dirty="0"/>
              <a:t>				</a:t>
            </a:r>
            <a:r>
              <a:rPr lang="en-US" dirty="0">
                <a:sym typeface="+mn-ea"/>
              </a:rPr>
              <a:t> 335CO14 Sachet </a:t>
            </a:r>
            <a:r>
              <a:rPr lang="en-US" dirty="0" err="1">
                <a:sym typeface="+mn-ea"/>
              </a:rPr>
              <a:t>Ganwal</a:t>
            </a:r>
            <a:endParaRPr lang="en-US" dirty="0">
              <a:sym typeface="+mn-ea"/>
            </a:endParaRPr>
          </a:p>
          <a:p>
            <a:r>
              <a:rPr lang="en-US" dirty="0">
                <a:sym typeface="+mn-ea"/>
              </a:rPr>
              <a:t>				 362CO14 </a:t>
            </a:r>
            <a:r>
              <a:rPr lang="en-US" dirty="0" err="1">
                <a:sym typeface="+mn-ea"/>
              </a:rPr>
              <a:t>Shubham</a:t>
            </a:r>
            <a:r>
              <a:rPr lang="en-US" dirty="0">
                <a:sym typeface="+mn-ea"/>
              </a:rPr>
              <a:t> Yadav</a:t>
            </a:r>
            <a:endParaRPr lang="en-US" dirty="0"/>
          </a:p>
        </p:txBody>
      </p:sp>
      <p:sp>
        <p:nvSpPr>
          <p:cNvPr id="8" name="TextBox 7"/>
          <p:cNvSpPr txBox="1"/>
          <p:nvPr/>
        </p:nvSpPr>
        <p:spPr>
          <a:xfrm>
            <a:off x="8347166" y="4404249"/>
            <a:ext cx="3448594" cy="369332"/>
          </a:xfrm>
          <a:prstGeom prst="rect">
            <a:avLst/>
          </a:prstGeom>
          <a:noFill/>
        </p:spPr>
        <p:txBody>
          <a:bodyPr wrap="square" rtlCol="0">
            <a:spAutoFit/>
          </a:bodyPr>
          <a:lstStyle/>
          <a:p>
            <a:r>
              <a:rPr lang="en-US" dirty="0" smtClean="0"/>
              <a:t>Guide: </a:t>
            </a:r>
            <a:r>
              <a:rPr lang="en-US" dirty="0" err="1" smtClean="0"/>
              <a:t>Bijendra</a:t>
            </a:r>
            <a:r>
              <a:rPr lang="en-US" dirty="0" smtClean="0"/>
              <a:t> Kumar Singh</a:t>
            </a:r>
            <a:endParaRPr lang="en-US" dirty="0"/>
          </a:p>
        </p:txBody>
      </p:sp>
      <p:sp>
        <p:nvSpPr>
          <p:cNvPr id="9" name="Slide Number Placeholder 8"/>
          <p:cNvSpPr>
            <a:spLocks noGrp="1"/>
          </p:cNvSpPr>
          <p:nvPr>
            <p:ph type="sldNum" sz="quarter" idx="12"/>
          </p:nvPr>
        </p:nvSpPr>
        <p:spPr/>
        <p:txBody>
          <a:bodyPr/>
          <a:lstStyle/>
          <a:p>
            <a:fld id="{B3561BA9-CDCF-4958-B8AB-66F3BF063E13}" type="slidenum">
              <a:rPr lang="en-US" smtClean="0"/>
              <a:pPr/>
              <a:t>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50" fill="hold"/>
                                        <p:tgtEl>
                                          <p:spTgt spid="8"/>
                                        </p:tgtEl>
                                        <p:attrNameLst>
                                          <p:attrName>ppt_x</p:attrName>
                                        </p:attrNameLst>
                                      </p:cBhvr>
                                      <p:tavLst>
                                        <p:tav tm="0">
                                          <p:val>
                                            <p:strVal val="#ppt_x"/>
                                          </p:val>
                                        </p:tav>
                                        <p:tav tm="100000">
                                          <p:val>
                                            <p:strVal val="#ppt_x"/>
                                          </p:val>
                                        </p:tav>
                                      </p:tavLst>
                                    </p:anim>
                                    <p:anim calcmode="lin" valueType="num">
                                      <p:cBhvr additive="base">
                                        <p:cTn id="25"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Accent Modelling</a:t>
            </a:r>
            <a:endParaRPr lang="en-IN" dirty="0"/>
          </a:p>
        </p:txBody>
      </p:sp>
      <p:pic>
        <p:nvPicPr>
          <p:cNvPr id="4" name="Picture 2"/>
          <p:cNvPicPr>
            <a:picLocks noGrp="1" noChangeAspect="1" noChangeArrowheads="1"/>
          </p:cNvPicPr>
          <p:nvPr>
            <p:ph idx="1"/>
          </p:nvPr>
        </p:nvPicPr>
        <p:blipFill>
          <a:blip r:embed="rId2"/>
          <a:stretch>
            <a:fillRect/>
          </a:stretch>
        </p:blipFill>
        <p:spPr bwMode="auto">
          <a:xfrm>
            <a:off x="940527" y="1423851"/>
            <a:ext cx="9496696" cy="493776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3561BA9-CDCF-4958-B8AB-66F3BF063E13}"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 Model:</a:t>
            </a:r>
            <a:endParaRPr lang="en-IN" dirty="0"/>
          </a:p>
        </p:txBody>
      </p:sp>
      <p:sp>
        <p:nvSpPr>
          <p:cNvPr id="3" name="Content Placeholder 2"/>
          <p:cNvSpPr>
            <a:spLocks noGrp="1"/>
          </p:cNvSpPr>
          <p:nvPr>
            <p:ph idx="1"/>
          </p:nvPr>
        </p:nvSpPr>
        <p:spPr>
          <a:xfrm>
            <a:off x="838200" y="1515291"/>
            <a:ext cx="10515600" cy="4467498"/>
          </a:xfrm>
        </p:spPr>
        <p:txBody>
          <a:bodyPr>
            <a:normAutofit fontScale="62500" lnSpcReduction="20000"/>
          </a:bodyPr>
          <a:lstStyle/>
          <a:p>
            <a:r>
              <a:rPr lang="en-IN" sz="3100" dirty="0" smtClean="0"/>
              <a:t>According to works in years, Gaussian Mixture Model (GMM) has been a common approach to acoustic </a:t>
            </a:r>
            <a:r>
              <a:rPr lang="en-IN" sz="3100" dirty="0" smtClean="0"/>
              <a:t>modelling</a:t>
            </a:r>
            <a:r>
              <a:rPr lang="en-IN" sz="3100" dirty="0" smtClean="0"/>
              <a:t>. GMM can be used to acquire an acoustic model </a:t>
            </a:r>
            <a:r>
              <a:rPr lang="en-IN" sz="3100" b="1" i="1" dirty="0" smtClean="0"/>
              <a:t>P</a:t>
            </a:r>
            <a:r>
              <a:rPr lang="en-IN" sz="3100" i="1" dirty="0" smtClean="0"/>
              <a:t>(</a:t>
            </a:r>
            <a:r>
              <a:rPr lang="en-IN" sz="3100" b="1" i="1" dirty="0" smtClean="0"/>
              <a:t>O|W), </a:t>
            </a:r>
            <a:r>
              <a:rPr lang="en-IN" sz="3100" dirty="0" smtClean="0"/>
              <a:t>which gives the probability of a given observation </a:t>
            </a:r>
            <a:r>
              <a:rPr lang="en-IN" sz="3100" b="1" dirty="0" smtClean="0"/>
              <a:t>O under certain word W. By using GMM, this conditional probability </a:t>
            </a:r>
            <a:r>
              <a:rPr lang="en-IN" sz="3100" dirty="0" smtClean="0"/>
              <a:t>can be well estimated by </a:t>
            </a:r>
            <a:r>
              <a:rPr lang="en-IN" sz="3100" dirty="0" smtClean="0"/>
              <a:t>modelling </a:t>
            </a:r>
            <a:r>
              <a:rPr lang="en-IN" sz="3100" dirty="0" smtClean="0"/>
              <a:t>the distribution as a sum of several normal distribution.</a:t>
            </a:r>
          </a:p>
          <a:p>
            <a:r>
              <a:rPr lang="en-IN" sz="3100" dirty="0" smtClean="0"/>
              <a:t>In addition to that, Hidden Markov Model (HMM) is a main-stream approach in ASR system, since it can describe sequential relation of observations. We have noticed a few research-oriented open-source speech recognition tool building on HMM, such as HTK. Such tools might be quite useful in </a:t>
            </a:r>
            <a:r>
              <a:rPr lang="en-IN" sz="3100" dirty="0" smtClean="0"/>
              <a:t>building </a:t>
            </a:r>
            <a:r>
              <a:rPr lang="en-IN" sz="3100" dirty="0" smtClean="0"/>
              <a:t>a speaker recognition system.</a:t>
            </a:r>
          </a:p>
          <a:p>
            <a:r>
              <a:rPr lang="en-IN" sz="3100" dirty="0" smtClean="0"/>
              <a:t>Recently, some common machine learning model are also applied to the task of speaker recognition suggested a method of using </a:t>
            </a:r>
            <a:r>
              <a:rPr lang="en-IN" sz="3100" b="1" dirty="0" smtClean="0"/>
              <a:t>SVM</a:t>
            </a:r>
            <a:r>
              <a:rPr lang="en-IN" sz="3100" dirty="0" smtClean="0"/>
              <a:t> in speaker recognition. Deep neural networks are also used in speech processing recently.</a:t>
            </a:r>
          </a:p>
          <a:p>
            <a:r>
              <a:rPr lang="en-IN" sz="3100" b="1" dirty="0" smtClean="0"/>
              <a:t>SVM</a:t>
            </a:r>
            <a:r>
              <a:rPr lang="en-IN" sz="3100" dirty="0" smtClean="0"/>
              <a:t> will probably be our first attempt, as it is proven to be efficient and effective. We might also try to migrate our extracted feature to some other available models.</a:t>
            </a:r>
          </a:p>
          <a:p>
            <a:pPr>
              <a:buNone/>
            </a:pPr>
            <a:endParaRPr lang="en-IN" dirty="0"/>
          </a:p>
        </p:txBody>
      </p:sp>
      <p:sp>
        <p:nvSpPr>
          <p:cNvPr id="4" name="Slide Number Placeholder 3"/>
          <p:cNvSpPr>
            <a:spLocks noGrp="1"/>
          </p:cNvSpPr>
          <p:nvPr>
            <p:ph type="sldNum" sz="quarter" idx="12"/>
          </p:nvPr>
        </p:nvSpPr>
        <p:spPr/>
        <p:txBody>
          <a:bodyPr/>
          <a:lstStyle/>
          <a:p>
            <a:fld id="{B3561BA9-CDCF-4958-B8AB-66F3BF063E13}"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365125"/>
            <a:ext cx="11495313" cy="1325563"/>
          </a:xfrm>
        </p:spPr>
        <p:txBody>
          <a:bodyPr/>
          <a:lstStyle/>
          <a:p>
            <a:pPr algn="ctr"/>
            <a:r>
              <a:rPr lang="en-IN" dirty="0" smtClean="0"/>
              <a:t>Support Vector Machine(Accent Classification)</a:t>
            </a:r>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1123406" y="2351314"/>
            <a:ext cx="10149839" cy="4057057"/>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3561BA9-CDCF-4958-B8AB-66F3BF063E1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250" fill="hold"/>
                                        <p:tgtEl>
                                          <p:spTgt spid="2050"/>
                                        </p:tgtEl>
                                        <p:attrNameLst>
                                          <p:attrName>ppt_x</p:attrName>
                                        </p:attrNameLst>
                                      </p:cBhvr>
                                      <p:tavLst>
                                        <p:tav tm="0">
                                          <p:val>
                                            <p:strVal val="#ppt_x"/>
                                          </p:val>
                                        </p:tav>
                                        <p:tav tm="100000">
                                          <p:val>
                                            <p:strVal val="#ppt_x"/>
                                          </p:val>
                                        </p:tav>
                                      </p:tavLst>
                                    </p:anim>
                                    <p:anim calcmode="lin" valueType="num">
                                      <p:cBhvr additive="base">
                                        <p:cTn id="8" dur="25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4846" y="535280"/>
            <a:ext cx="8974183" cy="5956959"/>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3561BA9-CDCF-4958-B8AB-66F3BF063E1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4951" y="452718"/>
            <a:ext cx="9645884" cy="1010322"/>
          </a:xfrm>
        </p:spPr>
        <p:txBody>
          <a:bodyPr/>
          <a:lstStyle/>
          <a:p>
            <a:r>
              <a:rPr lang="en-IN" b="1" dirty="0" smtClean="0"/>
              <a:t>References:</a:t>
            </a:r>
            <a:endParaRPr lang="en-IN" b="1" dirty="0"/>
          </a:p>
        </p:txBody>
      </p:sp>
      <p:sp>
        <p:nvSpPr>
          <p:cNvPr id="4" name="Content Placeholder 3"/>
          <p:cNvSpPr>
            <a:spLocks noGrp="1"/>
          </p:cNvSpPr>
          <p:nvPr>
            <p:ph idx="1"/>
          </p:nvPr>
        </p:nvSpPr>
        <p:spPr>
          <a:xfrm>
            <a:off x="404950" y="1463040"/>
            <a:ext cx="11403874" cy="4713923"/>
          </a:xfrm>
        </p:spPr>
        <p:txBody>
          <a:bodyPr>
            <a:noAutofit/>
          </a:bodyPr>
          <a:lstStyle/>
          <a:p>
            <a:r>
              <a:rPr lang="en-IN" sz="1600" dirty="0" smtClean="0">
                <a:latin typeface="+mj-lt"/>
              </a:rPr>
              <a:t>William M Campbell et al. “Support vector machines for speaker and language recognition”. In: </a:t>
            </a:r>
            <a:r>
              <a:rPr lang="en-IN" sz="1600" i="1" dirty="0" smtClean="0">
                <a:latin typeface="+mj-lt"/>
              </a:rPr>
              <a:t>Computer Speech &amp; Language 20.2 (2006), pp. 210–229.</a:t>
            </a:r>
          </a:p>
          <a:p>
            <a:r>
              <a:rPr lang="en-IN" sz="1600" i="1" dirty="0" err="1" smtClean="0">
                <a:latin typeface="+mj-lt"/>
              </a:rPr>
              <a:t>Cepstrum</a:t>
            </a:r>
            <a:r>
              <a:rPr lang="en-IN" sz="1600" i="1" dirty="0" smtClean="0">
                <a:latin typeface="+mj-lt"/>
              </a:rPr>
              <a:t> - Wikipedia, the free </a:t>
            </a:r>
            <a:r>
              <a:rPr lang="en-IN" sz="1600" i="1" dirty="0" err="1" smtClean="0">
                <a:latin typeface="+mj-lt"/>
              </a:rPr>
              <a:t>encyclopedia</a:t>
            </a:r>
            <a:r>
              <a:rPr lang="en-IN" sz="1600" i="1" dirty="0" smtClean="0">
                <a:latin typeface="+mj-lt"/>
              </a:rPr>
              <a:t>. </a:t>
            </a:r>
            <a:r>
              <a:rPr lang="en-IN" sz="1600" i="1" dirty="0" err="1" smtClean="0">
                <a:latin typeface="+mj-lt"/>
              </a:rPr>
              <a:t>url</a:t>
            </a:r>
            <a:r>
              <a:rPr lang="en-IN" sz="1600" i="1" dirty="0" smtClean="0">
                <a:latin typeface="+mj-lt"/>
              </a:rPr>
              <a:t>: http : / / en . </a:t>
            </a:r>
            <a:r>
              <a:rPr lang="en-IN" sz="1600" i="1" dirty="0" err="1" smtClean="0">
                <a:latin typeface="+mj-lt"/>
              </a:rPr>
              <a:t>wikipedia</a:t>
            </a:r>
            <a:r>
              <a:rPr lang="en-IN" sz="1600" i="1" dirty="0" smtClean="0">
                <a:latin typeface="+mj-lt"/>
              </a:rPr>
              <a:t> . org / wiki /</a:t>
            </a:r>
            <a:r>
              <a:rPr lang="en-IN" sz="1600" dirty="0" err="1" smtClean="0">
                <a:latin typeface="+mj-lt"/>
              </a:rPr>
              <a:t>Cepstrum</a:t>
            </a:r>
            <a:r>
              <a:rPr lang="en-IN" sz="1600" dirty="0" smtClean="0">
                <a:latin typeface="+mj-lt"/>
              </a:rPr>
              <a:t>.</a:t>
            </a:r>
          </a:p>
          <a:p>
            <a:r>
              <a:rPr lang="en-IN" sz="1600" dirty="0" smtClean="0">
                <a:latin typeface="+mj-lt"/>
              </a:rPr>
              <a:t>John </a:t>
            </a:r>
            <a:r>
              <a:rPr lang="en-IN" sz="1600" dirty="0" smtClean="0">
                <a:latin typeface="+mj-lt"/>
              </a:rPr>
              <a:t>Godfrey, David Graff, and Alvin Martin. “Public databases for speaker recognition </a:t>
            </a:r>
            <a:r>
              <a:rPr lang="en-IN" sz="1600" dirty="0" err="1" smtClean="0">
                <a:latin typeface="+mj-lt"/>
              </a:rPr>
              <a:t>andverification</a:t>
            </a:r>
            <a:r>
              <a:rPr lang="en-IN" sz="1600" dirty="0" smtClean="0">
                <a:latin typeface="+mj-lt"/>
              </a:rPr>
              <a:t>”. In: </a:t>
            </a:r>
            <a:r>
              <a:rPr lang="en-IN" sz="1600" i="1" dirty="0" smtClean="0">
                <a:latin typeface="+mj-lt"/>
              </a:rPr>
              <a:t>Automatic Speaker Recognition, Identification and Verification. 1994.</a:t>
            </a:r>
          </a:p>
          <a:p>
            <a:r>
              <a:rPr lang="en-IN" sz="1600" dirty="0" smtClean="0">
                <a:latin typeface="+mj-lt"/>
              </a:rPr>
              <a:t>Xuedong Huang, Alejandro </a:t>
            </a:r>
            <a:r>
              <a:rPr lang="en-IN" sz="1600" dirty="0" err="1" smtClean="0">
                <a:latin typeface="+mj-lt"/>
              </a:rPr>
              <a:t>Acero</a:t>
            </a:r>
            <a:r>
              <a:rPr lang="en-IN" sz="1600" dirty="0" smtClean="0">
                <a:latin typeface="+mj-lt"/>
              </a:rPr>
              <a:t>, Hsiao-</a:t>
            </a:r>
            <a:r>
              <a:rPr lang="en-IN" sz="1600" dirty="0" err="1" smtClean="0">
                <a:latin typeface="+mj-lt"/>
              </a:rPr>
              <a:t>Wuen</a:t>
            </a:r>
            <a:r>
              <a:rPr lang="en-IN" sz="1600" dirty="0" smtClean="0">
                <a:latin typeface="+mj-lt"/>
              </a:rPr>
              <a:t> Hon, et al. </a:t>
            </a:r>
            <a:r>
              <a:rPr lang="en-IN" sz="1600" i="1" dirty="0" smtClean="0">
                <a:latin typeface="+mj-lt"/>
              </a:rPr>
              <a:t>Spoken language processing. Vol. 15. </a:t>
            </a:r>
            <a:r>
              <a:rPr lang="en-IN" sz="1600" dirty="0" smtClean="0">
                <a:latin typeface="+mj-lt"/>
              </a:rPr>
              <a:t>Prentice Hall PTR New Jersey, 2001.</a:t>
            </a:r>
          </a:p>
          <a:p>
            <a:r>
              <a:rPr lang="en-IN" sz="1600" dirty="0" smtClean="0">
                <a:latin typeface="+mj-lt"/>
              </a:rPr>
              <a:t>Richard J </a:t>
            </a:r>
            <a:r>
              <a:rPr lang="en-IN" sz="1600" dirty="0" err="1" smtClean="0">
                <a:latin typeface="+mj-lt"/>
              </a:rPr>
              <a:t>Mammone</a:t>
            </a:r>
            <a:r>
              <a:rPr lang="en-IN" sz="1600" dirty="0" smtClean="0">
                <a:latin typeface="+mj-lt"/>
              </a:rPr>
              <a:t>, </a:t>
            </a:r>
            <a:r>
              <a:rPr lang="en-IN" sz="1600" dirty="0" err="1" smtClean="0">
                <a:latin typeface="+mj-lt"/>
              </a:rPr>
              <a:t>Xiaoyu</a:t>
            </a:r>
            <a:r>
              <a:rPr lang="en-IN" sz="1600" dirty="0" smtClean="0">
                <a:latin typeface="+mj-lt"/>
              </a:rPr>
              <a:t> Zhang, and Ravi P </a:t>
            </a:r>
            <a:r>
              <a:rPr lang="en-IN" sz="1600" dirty="0" err="1" smtClean="0">
                <a:latin typeface="+mj-lt"/>
              </a:rPr>
              <a:t>Ramachandran</a:t>
            </a:r>
            <a:r>
              <a:rPr lang="en-IN" sz="1600" dirty="0" smtClean="0">
                <a:latin typeface="+mj-lt"/>
              </a:rPr>
              <a:t>. “Robust speaker recognition: A feature-based approach”. In: </a:t>
            </a:r>
            <a:r>
              <a:rPr lang="en-IN" sz="1600" i="1" dirty="0" smtClean="0">
                <a:latin typeface="+mj-lt"/>
              </a:rPr>
              <a:t>Signal Processing Magazine, IEEE 13.5 (1996), p. 58.</a:t>
            </a:r>
          </a:p>
          <a:p>
            <a:r>
              <a:rPr lang="en-IN" sz="1600" dirty="0" smtClean="0">
                <a:latin typeface="+mj-lt"/>
              </a:rPr>
              <a:t>Douglas A Reynolds. “Experimental evaluation of features for robust speaker identification”. In: </a:t>
            </a:r>
            <a:r>
              <a:rPr lang="en-IN" sz="1600" i="1" dirty="0" smtClean="0">
                <a:latin typeface="+mj-lt"/>
              </a:rPr>
              <a:t>Speech and Audio Processing, IEEE Transactions on 2.4 (1994), pp. 639–643.</a:t>
            </a:r>
          </a:p>
          <a:p>
            <a:r>
              <a:rPr lang="en-IN" sz="1600" dirty="0" smtClean="0">
                <a:latin typeface="+mj-lt"/>
              </a:rPr>
              <a:t>Douglas A Reynolds and Richard C Rose. “Robust text-independent speaker identification using Gaussian mixture speaker models”. In: </a:t>
            </a:r>
            <a:r>
              <a:rPr lang="en-IN" sz="1600" i="1" dirty="0" smtClean="0">
                <a:latin typeface="+mj-lt"/>
              </a:rPr>
              <a:t>Speech and Audio Processing, IEEE Transactions </a:t>
            </a:r>
            <a:r>
              <a:rPr lang="fi-FI" sz="1600" i="1" dirty="0" smtClean="0">
                <a:latin typeface="+mj-lt"/>
              </a:rPr>
              <a:t>on 3.1 (1995), pp. 72–83.</a:t>
            </a:r>
          </a:p>
          <a:p>
            <a:r>
              <a:rPr lang="en-IN" sz="1600" i="1" dirty="0" smtClean="0">
                <a:latin typeface="+mj-lt"/>
              </a:rPr>
              <a:t>Speaker Recognition - Wikipedia, the free </a:t>
            </a:r>
            <a:r>
              <a:rPr lang="en-IN" sz="1600" i="1" dirty="0" err="1" smtClean="0">
                <a:latin typeface="+mj-lt"/>
              </a:rPr>
              <a:t>encyclopedia</a:t>
            </a:r>
            <a:r>
              <a:rPr lang="en-IN" sz="1600" i="1" dirty="0" smtClean="0">
                <a:latin typeface="+mj-lt"/>
              </a:rPr>
              <a:t>. </a:t>
            </a:r>
            <a:r>
              <a:rPr lang="en-IN" sz="1600" i="1" dirty="0" smtClean="0">
                <a:latin typeface="+mj-lt"/>
              </a:rPr>
              <a:t>url: http</a:t>
            </a:r>
            <a:r>
              <a:rPr lang="en-IN" sz="1600" i="1" dirty="0" smtClean="0">
                <a:latin typeface="+mj-lt"/>
              </a:rPr>
              <a:t>://en.wikipedia.org/</a:t>
            </a:r>
            <a:r>
              <a:rPr lang="en-IN" sz="1600" dirty="0" smtClean="0">
                <a:latin typeface="+mj-lt"/>
              </a:rPr>
              <a:t>wiki/Speaker_recognition.</a:t>
            </a:r>
            <a:endParaRPr lang="en-IN" sz="1600" dirty="0">
              <a:latin typeface="+mj-lt"/>
            </a:endParaRPr>
          </a:p>
        </p:txBody>
      </p:sp>
      <p:sp>
        <p:nvSpPr>
          <p:cNvPr id="2" name="Slide Number Placeholder 1"/>
          <p:cNvSpPr>
            <a:spLocks noGrp="1"/>
          </p:cNvSpPr>
          <p:nvPr>
            <p:ph type="sldNum" sz="quarter" idx="12"/>
          </p:nvPr>
        </p:nvSpPr>
        <p:spPr/>
        <p:txBody>
          <a:bodyPr/>
          <a:lstStyle/>
          <a:p>
            <a:fld id="{B3561BA9-CDCF-4958-B8AB-66F3BF063E13}"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561BA9-CDCF-4958-B8AB-66F3BF063E13}" type="slidenum">
              <a:rPr lang="en-US" smtClean="0"/>
              <a:pPr/>
              <a:t>15</a:t>
            </a:fld>
            <a:endParaRPr lang="en-US"/>
          </a:p>
        </p:txBody>
      </p:sp>
      <p:sp>
        <p:nvSpPr>
          <p:cNvPr id="6" name="TextBox 5"/>
          <p:cNvSpPr txBox="1"/>
          <p:nvPr/>
        </p:nvSpPr>
        <p:spPr>
          <a:xfrm>
            <a:off x="2836816" y="1933303"/>
            <a:ext cx="8353923" cy="3046988"/>
          </a:xfrm>
          <a:prstGeom prst="rect">
            <a:avLst/>
          </a:prstGeom>
          <a:noFill/>
        </p:spPr>
        <p:txBody>
          <a:bodyPr wrap="square" rtlCol="0">
            <a:spAutoFit/>
          </a:bodyPr>
          <a:lstStyle/>
          <a:p>
            <a:r>
              <a:rPr lang="en-US" sz="9600" b="1" dirty="0" smtClean="0">
                <a:latin typeface="Calibri" panose="020F0502020204030204" pitchFamily="34" charset="0"/>
                <a:cs typeface="Calibri" panose="020F0502020204030204" pitchFamily="34" charset="0"/>
              </a:rPr>
              <a:t>Thank</a:t>
            </a:r>
          </a:p>
          <a:p>
            <a:r>
              <a:rPr lang="en-US" sz="9600" b="1" dirty="0">
                <a:latin typeface="Calibri" panose="020F0502020204030204" pitchFamily="34" charset="0"/>
                <a:cs typeface="Calibri" panose="020F0502020204030204" pitchFamily="34" charset="0"/>
              </a:rPr>
              <a:t>	</a:t>
            </a:r>
            <a:r>
              <a:rPr lang="en-US" sz="9600" b="1" dirty="0" smtClean="0">
                <a:latin typeface="Calibri" panose="020F0502020204030204" pitchFamily="34" charset="0"/>
                <a:cs typeface="Calibri" panose="020F0502020204030204" pitchFamily="34" charset="0"/>
              </a:rPr>
              <a:t>	        You</a:t>
            </a:r>
            <a:endParaRPr lang="en-US" sz="9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60820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a:t>Problem Statement </a:t>
            </a:r>
            <a:br>
              <a:rPr lang="en-US" u="sng"/>
            </a:br>
            <a:endParaRPr lang="en-US" u="sng"/>
          </a:p>
        </p:txBody>
      </p:sp>
      <p:sp>
        <p:nvSpPr>
          <p:cNvPr id="3" name="Content Placeholder 2"/>
          <p:cNvSpPr>
            <a:spLocks noGrp="1"/>
          </p:cNvSpPr>
          <p:nvPr>
            <p:ph idx="1"/>
          </p:nvPr>
        </p:nvSpPr>
        <p:spPr>
          <a:xfrm>
            <a:off x="158115" y="1403350"/>
            <a:ext cx="11830050" cy="5226685"/>
          </a:xfrm>
        </p:spPr>
        <p:txBody>
          <a:bodyPr>
            <a:normAutofit/>
          </a:bodyPr>
          <a:lstStyle/>
          <a:p>
            <a:pPr marL="0" indent="0">
              <a:buNone/>
            </a:pPr>
            <a:r>
              <a:rPr lang="en-US" b="1" i="1" dirty="0"/>
              <a:t>To develop a voice fingerprinting system to determine a speaker's profile(forensic </a:t>
            </a:r>
            <a:r>
              <a:rPr lang="en-US" b="1" i="1" dirty="0" err="1"/>
              <a:t>analysis,age</a:t>
            </a:r>
            <a:r>
              <a:rPr lang="en-US" b="1" i="1" dirty="0"/>
              <a:t>/geographical </a:t>
            </a:r>
            <a:r>
              <a:rPr lang="en-US" b="1" i="1" dirty="0" err="1"/>
              <a:t>identification,accent</a:t>
            </a:r>
            <a:r>
              <a:rPr lang="en-US" b="1" i="1" dirty="0"/>
              <a:t> identification). </a:t>
            </a:r>
          </a:p>
          <a:p>
            <a:pPr marL="0" indent="0">
              <a:buNone/>
            </a:pPr>
            <a:endParaRPr lang="en-US" b="1" i="1" dirty="0"/>
          </a:p>
          <a:p>
            <a:pPr marL="0" indent="0">
              <a:buNone/>
            </a:pPr>
            <a:r>
              <a:rPr lang="en-US" dirty="0"/>
              <a:t>In the recent world of technology, there are many methods to determine the individuality of a person. One of them is the voice – unique individual characteristic. Each person‘s voice is different because the anatomy of the vocal cords, vocal cavity, oral and nasal cavities is specific to the individual. Comparison of two recorded speech by means of spectrogram or voice prints for the purpose of identification is called as Voice fingerprinting.</a:t>
            </a:r>
          </a:p>
        </p:txBody>
      </p:sp>
      <p:sp>
        <p:nvSpPr>
          <p:cNvPr id="4" name="Slide Number Placeholder 3"/>
          <p:cNvSpPr>
            <a:spLocks noGrp="1"/>
          </p:cNvSpPr>
          <p:nvPr>
            <p:ph type="sldNum" sz="quarter" idx="12"/>
          </p:nvPr>
        </p:nvSpPr>
        <p:spPr/>
        <p:txBody>
          <a:bodyPr/>
          <a:lstStyle/>
          <a:p>
            <a:fld id="{B3561BA9-CDCF-4958-B8AB-66F3BF063E13}"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Previous Work</a:t>
            </a:r>
          </a:p>
        </p:txBody>
      </p:sp>
      <p:sp>
        <p:nvSpPr>
          <p:cNvPr id="3" name="Content Placeholder 2"/>
          <p:cNvSpPr>
            <a:spLocks noGrp="1"/>
          </p:cNvSpPr>
          <p:nvPr>
            <p:ph idx="1"/>
          </p:nvPr>
        </p:nvSpPr>
        <p:spPr/>
        <p:txBody>
          <a:bodyPr>
            <a:normAutofit/>
          </a:bodyPr>
          <a:lstStyle/>
          <a:p>
            <a:r>
              <a:rPr lang="en-US" dirty="0"/>
              <a:t>“Automatic Accent Recognition Systems and the Effects of Data on Performance”</a:t>
            </a:r>
          </a:p>
          <a:p>
            <a:pPr marL="457200" lvl="1" indent="0">
              <a:buNone/>
            </a:pPr>
            <a:r>
              <a:rPr lang="en-US" dirty="0"/>
              <a:t>- B</a:t>
            </a:r>
            <a:r>
              <a:rPr lang="en-US" dirty="0">
                <a:sym typeface="+mn-ea"/>
              </a:rPr>
              <a:t>y Georgina Brown</a:t>
            </a:r>
            <a:endParaRPr lang="en-US" dirty="0"/>
          </a:p>
          <a:p>
            <a:r>
              <a:rPr lang="en-US" dirty="0"/>
              <a:t>“Accent Identification” </a:t>
            </a:r>
          </a:p>
          <a:p>
            <a:pPr marL="0" lvl="1" indent="0">
              <a:buNone/>
            </a:pPr>
            <a:r>
              <a:rPr lang="en-US" dirty="0">
                <a:sym typeface="+mn-ea"/>
              </a:rPr>
              <a:t>       - By Carlos Teixeira, Isabel </a:t>
            </a:r>
            <a:r>
              <a:rPr lang="en-US" dirty="0" err="1">
                <a:sym typeface="+mn-ea"/>
              </a:rPr>
              <a:t>Trancoso</a:t>
            </a:r>
            <a:r>
              <a:rPr lang="en-US" dirty="0">
                <a:sym typeface="+mn-ea"/>
              </a:rPr>
              <a:t> and </a:t>
            </a:r>
            <a:r>
              <a:rPr lang="en-US" dirty="0" err="1">
                <a:sym typeface="+mn-ea"/>
              </a:rPr>
              <a:t>António</a:t>
            </a:r>
            <a:r>
              <a:rPr lang="en-US" dirty="0">
                <a:sym typeface="+mn-ea"/>
              </a:rPr>
              <a:t> </a:t>
            </a:r>
            <a:r>
              <a:rPr lang="en-US" dirty="0" err="1">
                <a:sym typeface="+mn-ea"/>
              </a:rPr>
              <a:t>Serralheiro“Accent</a:t>
            </a:r>
            <a:r>
              <a:rPr lang="en-US" dirty="0">
                <a:sym typeface="+mn-ea"/>
              </a:rPr>
              <a:t> </a:t>
            </a:r>
            <a:endParaRPr lang="en-US" dirty="0"/>
          </a:p>
          <a:p>
            <a:r>
              <a:rPr lang="en-US" dirty="0"/>
              <a:t>“Accent Identification by Clustering and Scoring Formants”</a:t>
            </a:r>
          </a:p>
          <a:p>
            <a:pPr marL="0" lvl="1" indent="0">
              <a:buNone/>
            </a:pPr>
            <a:r>
              <a:rPr lang="en-US" dirty="0"/>
              <a:t>       - </a:t>
            </a:r>
            <a:r>
              <a:rPr lang="en-US" dirty="0">
                <a:solidFill>
                  <a:schemeClr val="tx1"/>
                </a:solidFill>
                <a:uFillTx/>
                <a:sym typeface="+mn-ea"/>
              </a:rPr>
              <a:t>By </a:t>
            </a:r>
            <a:r>
              <a:rPr lang="en-US" dirty="0" err="1">
                <a:solidFill>
                  <a:schemeClr val="tx1"/>
                </a:solidFill>
                <a:uFillTx/>
                <a:sym typeface="+mn-ea"/>
              </a:rPr>
              <a:t>Dejan</a:t>
            </a:r>
            <a:r>
              <a:rPr lang="en-US" dirty="0">
                <a:solidFill>
                  <a:schemeClr val="tx1"/>
                </a:solidFill>
                <a:uFillTx/>
                <a:sym typeface="+mn-ea"/>
              </a:rPr>
              <a:t> </a:t>
            </a:r>
            <a:r>
              <a:rPr lang="en-US" dirty="0" err="1">
                <a:solidFill>
                  <a:schemeClr val="tx1"/>
                </a:solidFill>
                <a:uFillTx/>
                <a:sym typeface="+mn-ea"/>
              </a:rPr>
              <a:t>Stantic</a:t>
            </a:r>
            <a:r>
              <a:rPr lang="en-US" dirty="0">
                <a:solidFill>
                  <a:schemeClr val="tx1"/>
                </a:solidFill>
                <a:uFillTx/>
                <a:sym typeface="+mn-ea"/>
              </a:rPr>
              <a:t>, Jun Jo</a:t>
            </a:r>
          </a:p>
          <a:p>
            <a:r>
              <a:rPr lang="en-US" dirty="0"/>
              <a:t>“Voice Fingerprinting: A Very Important Tool against Crime”</a:t>
            </a:r>
          </a:p>
          <a:p>
            <a:pPr marL="457200" lvl="1" indent="0">
              <a:buNone/>
            </a:pPr>
            <a:r>
              <a:rPr lang="en-US" dirty="0"/>
              <a:t>- By </a:t>
            </a:r>
            <a:r>
              <a:rPr lang="en-US" dirty="0" err="1"/>
              <a:t>Pragnesh</a:t>
            </a:r>
            <a:r>
              <a:rPr lang="en-US" dirty="0"/>
              <a:t> </a:t>
            </a:r>
            <a:r>
              <a:rPr lang="en-US" dirty="0" err="1"/>
              <a:t>Parmar</a:t>
            </a:r>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B3561BA9-CDCF-4958-B8AB-66F3BF063E13}"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2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38860" cy="1400530"/>
          </a:xfrm>
        </p:spPr>
        <p:txBody>
          <a:bodyPr>
            <a:normAutofit fontScale="90000"/>
          </a:bodyPr>
          <a:lstStyle/>
          <a:p>
            <a:r>
              <a:rPr lang="en-US" dirty="0">
                <a:sym typeface="+mn-ea"/>
              </a:rPr>
              <a:t>Automatic Accent Recognition Systems and the Effects of Data on Performance</a:t>
            </a:r>
            <a:endParaRPr lang="en-US" dirty="0"/>
          </a:p>
        </p:txBody>
      </p:sp>
      <p:sp>
        <p:nvSpPr>
          <p:cNvPr id="3" name="Content Placeholder 2"/>
          <p:cNvSpPr>
            <a:spLocks noGrp="1"/>
          </p:cNvSpPr>
          <p:nvPr>
            <p:ph sz="half" idx="1"/>
          </p:nvPr>
        </p:nvSpPr>
        <p:spPr>
          <a:xfrm>
            <a:off x="1103312" y="2468880"/>
            <a:ext cx="4396339" cy="3787458"/>
          </a:xfrm>
        </p:spPr>
        <p:txBody>
          <a:bodyPr/>
          <a:lstStyle/>
          <a:p>
            <a:r>
              <a:rPr lang="en-US" dirty="0"/>
              <a:t> Forensic speech scientists may benefit from the output of an automatic accent recognition system when tending to speaker profiling tasks. </a:t>
            </a:r>
            <a:r>
              <a:rPr lang="en-US" u="sng" dirty="0"/>
              <a:t>Speaker profiling</a:t>
            </a:r>
            <a:r>
              <a:rPr lang="en-US" dirty="0"/>
              <a:t> is the task of drawing information about an unknown speaker from a recording. This information might be a speaker’s age or geographical origin.</a:t>
            </a:r>
          </a:p>
          <a:p>
            <a:endParaRPr lang="en-US" dirty="0"/>
          </a:p>
        </p:txBody>
      </p:sp>
      <p:pic>
        <p:nvPicPr>
          <p:cNvPr id="4" name="Content Placeholder 3"/>
          <p:cNvPicPr>
            <a:picLocks noGrp="1" noChangeAspect="1"/>
          </p:cNvPicPr>
          <p:nvPr>
            <p:ph sz="half" idx="2"/>
          </p:nvPr>
        </p:nvPicPr>
        <p:blipFill>
          <a:blip r:embed="rId2"/>
          <a:stretch>
            <a:fillRect/>
          </a:stretch>
        </p:blipFill>
        <p:spPr>
          <a:xfrm>
            <a:off x="6309995" y="2246811"/>
            <a:ext cx="5613400" cy="3171009"/>
          </a:xfrm>
          <a:prstGeom prst="rect">
            <a:avLst/>
          </a:prstGeom>
        </p:spPr>
      </p:pic>
      <p:sp>
        <p:nvSpPr>
          <p:cNvPr id="5" name="Slide Number Placeholder 4"/>
          <p:cNvSpPr>
            <a:spLocks noGrp="1"/>
          </p:cNvSpPr>
          <p:nvPr>
            <p:ph type="sldNum" sz="quarter" idx="12"/>
          </p:nvPr>
        </p:nvSpPr>
        <p:spPr/>
        <p:txBody>
          <a:bodyPr/>
          <a:lstStyle/>
          <a:p>
            <a:fld id="{B3561BA9-CDCF-4958-B8AB-66F3BF063E13}"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50" fill="hold"/>
                                        <p:tgtEl>
                                          <p:spTgt spid="4"/>
                                        </p:tgtEl>
                                        <p:attrNameLst>
                                          <p:attrName>ppt_x</p:attrName>
                                        </p:attrNameLst>
                                      </p:cBhvr>
                                      <p:tavLst>
                                        <p:tav tm="0">
                                          <p:val>
                                            <p:strVal val="#ppt_x"/>
                                          </p:val>
                                        </p:tav>
                                        <p:tav tm="100000">
                                          <p:val>
                                            <p:strVal val="#ppt_x"/>
                                          </p:val>
                                        </p:tav>
                                      </p:tavLst>
                                    </p:anim>
                                    <p:anim calcmode="lin" valueType="num">
                                      <p:cBhvr additive="base">
                                        <p:cTn id="14"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320675"/>
            <a:ext cx="9731830" cy="1325880"/>
          </a:xfrm>
        </p:spPr>
        <p:txBody>
          <a:bodyPr>
            <a:normAutofit fontScale="90000"/>
          </a:bodyPr>
          <a:lstStyle/>
          <a:p>
            <a:r>
              <a:rPr lang="en-US" dirty="0">
                <a:sym typeface="+mn-ea"/>
              </a:rPr>
              <a:t>Accent Identification by Clustering and Scoring Formants</a:t>
            </a:r>
            <a:endParaRPr lang="en-US" dirty="0"/>
          </a:p>
        </p:txBody>
      </p:sp>
      <p:sp>
        <p:nvSpPr>
          <p:cNvPr id="3" name="Content Placeholder 2"/>
          <p:cNvSpPr>
            <a:spLocks noGrp="1"/>
          </p:cNvSpPr>
          <p:nvPr>
            <p:ph sz="half" idx="1"/>
          </p:nvPr>
        </p:nvSpPr>
        <p:spPr>
          <a:xfrm>
            <a:off x="653143" y="1854926"/>
            <a:ext cx="11321052" cy="4322353"/>
          </a:xfrm>
        </p:spPr>
        <p:txBody>
          <a:bodyPr>
            <a:normAutofit/>
          </a:bodyPr>
          <a:lstStyle/>
          <a:p>
            <a:r>
              <a:rPr lang="en-US" dirty="0"/>
              <a:t>Keywords—Accent Identification, Formants, Q Factor. </a:t>
            </a:r>
          </a:p>
          <a:p>
            <a:r>
              <a:rPr lang="en-US" dirty="0"/>
              <a:t>Existing systems still face difficulties, particularly when used by non-native speakers with accents. In this paper we address a problem of identifying the English accented speech of speakers from different backgrounds (Indian, Chinese, Croatian, Korean).</a:t>
            </a:r>
          </a:p>
          <a:p>
            <a:r>
              <a:rPr lang="en-US" dirty="0"/>
              <a:t>The term </a:t>
            </a:r>
            <a:r>
              <a:rPr lang="en-US" b="1" i="1" dirty="0"/>
              <a:t>formant</a:t>
            </a:r>
            <a:r>
              <a:rPr lang="en-US" dirty="0"/>
              <a:t> refers to spectral peaks in the harmonic spectrum of a complex sound. Formants in the sound of the human voice are particularly important because they are essential components to distinguish vowel sounds.</a:t>
            </a:r>
          </a:p>
          <a:p>
            <a:pPr marL="0" indent="0">
              <a:buNone/>
            </a:pPr>
            <a:endParaRPr lang="en-US" dirty="0"/>
          </a:p>
        </p:txBody>
      </p:sp>
      <p:sp>
        <p:nvSpPr>
          <p:cNvPr id="4" name="Slide Number Placeholder 3"/>
          <p:cNvSpPr>
            <a:spLocks noGrp="1"/>
          </p:cNvSpPr>
          <p:nvPr>
            <p:ph type="sldNum" sz="quarter" idx="12"/>
          </p:nvPr>
        </p:nvSpPr>
        <p:spPr/>
        <p:txBody>
          <a:bodyPr/>
          <a:lstStyle/>
          <a:p>
            <a:fld id="{B3561BA9-CDCF-4958-B8AB-66F3BF063E13}"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798830" y="311150"/>
            <a:ext cx="4745355" cy="2181225"/>
          </a:xfrm>
          <a:prstGeom prst="rect">
            <a:avLst/>
          </a:prstGeom>
        </p:spPr>
      </p:pic>
      <p:pic>
        <p:nvPicPr>
          <p:cNvPr id="6" name="Content Placeholder 5"/>
          <p:cNvPicPr>
            <a:picLocks noGrp="1" noChangeAspect="1"/>
          </p:cNvPicPr>
          <p:nvPr>
            <p:ph sz="half" idx="2"/>
          </p:nvPr>
        </p:nvPicPr>
        <p:blipFill>
          <a:blip r:embed="rId3"/>
          <a:stretch>
            <a:fillRect/>
          </a:stretch>
        </p:blipFill>
        <p:spPr>
          <a:xfrm>
            <a:off x="596265" y="3975100"/>
            <a:ext cx="5529580" cy="2137410"/>
          </a:xfrm>
          <a:prstGeom prst="rect">
            <a:avLst/>
          </a:prstGeom>
        </p:spPr>
      </p:pic>
      <p:pic>
        <p:nvPicPr>
          <p:cNvPr id="8" name="Picture 7"/>
          <p:cNvPicPr>
            <a:picLocks noChangeAspect="1"/>
          </p:cNvPicPr>
          <p:nvPr/>
        </p:nvPicPr>
        <p:blipFill>
          <a:blip r:embed="rId4"/>
          <a:stretch>
            <a:fillRect/>
          </a:stretch>
        </p:blipFill>
        <p:spPr>
          <a:xfrm>
            <a:off x="6882765" y="1670685"/>
            <a:ext cx="5191760" cy="2872105"/>
          </a:xfrm>
          <a:prstGeom prst="rect">
            <a:avLst/>
          </a:prstGeom>
        </p:spPr>
      </p:pic>
      <p:sp>
        <p:nvSpPr>
          <p:cNvPr id="2" name="Slide Number Placeholder 1"/>
          <p:cNvSpPr>
            <a:spLocks noGrp="1"/>
          </p:cNvSpPr>
          <p:nvPr>
            <p:ph type="sldNum" sz="quarter" idx="12"/>
          </p:nvPr>
        </p:nvSpPr>
        <p:spPr/>
        <p:txBody>
          <a:bodyPr/>
          <a:lstStyle/>
          <a:p>
            <a:fld id="{B3561BA9-CDCF-4958-B8AB-66F3BF063E13}"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50" fill="hold"/>
                                        <p:tgtEl>
                                          <p:spTgt spid="6"/>
                                        </p:tgtEl>
                                        <p:attrNameLst>
                                          <p:attrName>ppt_x</p:attrName>
                                        </p:attrNameLst>
                                      </p:cBhvr>
                                      <p:tavLst>
                                        <p:tav tm="0">
                                          <p:val>
                                            <p:strVal val="#ppt_x"/>
                                          </p:val>
                                        </p:tav>
                                        <p:tav tm="100000">
                                          <p:val>
                                            <p:strVal val="#ppt_x"/>
                                          </p:val>
                                        </p:tav>
                                      </p:tavLst>
                                    </p:anim>
                                    <p:anim calcmode="lin" valueType="num">
                                      <p:cBhvr additive="base">
                                        <p:cTn id="14"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50" fill="hold"/>
                                        <p:tgtEl>
                                          <p:spTgt spid="8"/>
                                        </p:tgtEl>
                                        <p:attrNameLst>
                                          <p:attrName>ppt_x</p:attrName>
                                        </p:attrNameLst>
                                      </p:cBhvr>
                                      <p:tavLst>
                                        <p:tav tm="0">
                                          <p:val>
                                            <p:strVal val="#ppt_x"/>
                                          </p:val>
                                        </p:tav>
                                        <p:tav tm="100000">
                                          <p:val>
                                            <p:strVal val="#ppt_x"/>
                                          </p:val>
                                        </p:tav>
                                      </p:tavLst>
                                    </p:anim>
                                    <p:anim calcmode="lin" valueType="num">
                                      <p:cBhvr additive="base">
                                        <p:cTn id="20"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65125"/>
            <a:ext cx="9757954" cy="1325880"/>
          </a:xfrm>
        </p:spPr>
        <p:txBody>
          <a:bodyPr>
            <a:normAutofit fontScale="90000"/>
          </a:bodyPr>
          <a:lstStyle/>
          <a:p>
            <a:r>
              <a:rPr lang="en-US" dirty="0">
                <a:sym typeface="+mn-ea"/>
              </a:rPr>
              <a:t>Voice Fingerprinting: A Very Important Tool against Crime</a:t>
            </a:r>
            <a:endParaRPr lang="en-US" dirty="0"/>
          </a:p>
        </p:txBody>
      </p:sp>
      <p:sp>
        <p:nvSpPr>
          <p:cNvPr id="3" name="Content Placeholder 2"/>
          <p:cNvSpPr>
            <a:spLocks noGrp="1"/>
          </p:cNvSpPr>
          <p:nvPr>
            <p:ph sz="half" idx="1"/>
          </p:nvPr>
        </p:nvSpPr>
        <p:spPr>
          <a:xfrm>
            <a:off x="666207" y="1985554"/>
            <a:ext cx="11321324" cy="4478745"/>
          </a:xfrm>
        </p:spPr>
        <p:txBody>
          <a:bodyPr>
            <a:normAutofit/>
          </a:bodyPr>
          <a:lstStyle/>
          <a:p>
            <a:r>
              <a:rPr lang="en-US" dirty="0"/>
              <a:t>Key Words: Voice fingerprinting, Forensic phonetics, Sound spectrogram.</a:t>
            </a:r>
          </a:p>
          <a:p>
            <a:r>
              <a:rPr lang="en-US" dirty="0"/>
              <a:t>The spectrograph‘s printout is called a spectrogram. Each spectrogram shows 2.5 seconds of spoken sounds, represented as a graph.</a:t>
            </a:r>
          </a:p>
          <a:p>
            <a:r>
              <a:rPr lang="en-US" dirty="0"/>
              <a:t>The spectrogram shows the frequencies of both fundamentals and harmonics.</a:t>
            </a:r>
          </a:p>
          <a:p>
            <a:r>
              <a:rPr lang="en-US" dirty="0"/>
              <a:t>At the end of the examination, the analyst reaches one of five conclusions: The samples definitely match, the samples probably match, the samples probably do not match, the samples definitely do not match, or the test was inconclusive. </a:t>
            </a:r>
          </a:p>
          <a:p>
            <a:r>
              <a:rPr lang="en-US" dirty="0"/>
              <a:t>An analyst must find 20 points of similarity and no unexplainable differences in order to declare a definite match. A definite non match requires 20 or more differences between the two tapes.</a:t>
            </a:r>
          </a:p>
        </p:txBody>
      </p:sp>
      <p:sp>
        <p:nvSpPr>
          <p:cNvPr id="4" name="Slide Number Placeholder 3"/>
          <p:cNvSpPr>
            <a:spLocks noGrp="1"/>
          </p:cNvSpPr>
          <p:nvPr>
            <p:ph type="sldNum" sz="quarter" idx="12"/>
          </p:nvPr>
        </p:nvSpPr>
        <p:spPr/>
        <p:txBody>
          <a:bodyPr/>
          <a:lstStyle/>
          <a:p>
            <a:fld id="{B3561BA9-CDCF-4958-B8AB-66F3BF063E13}"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04646"/>
          </a:xfrm>
        </p:spPr>
        <p:txBody>
          <a:bodyPr>
            <a:normAutofit fontScale="90000"/>
          </a:bodyPr>
          <a:lstStyle/>
          <a:p>
            <a:r>
              <a:rPr lang="en-IN" b="1" dirty="0" smtClean="0"/>
              <a:t>Approach:</a:t>
            </a:r>
            <a:br>
              <a:rPr lang="en-IN" b="1" dirty="0" smtClean="0"/>
            </a:br>
            <a:r>
              <a:rPr lang="en-IN" b="1" dirty="0" smtClean="0"/>
              <a:t/>
            </a:r>
            <a:br>
              <a:rPr lang="en-IN" b="1" dirty="0" smtClean="0"/>
            </a:br>
            <a:r>
              <a:rPr lang="en-IN" sz="2700" dirty="0" smtClean="0"/>
              <a:t>The task of speaker recognition can be considered as a task of classification. Thus a number of machine learning techniques can be applied to this task. In general, this task should cover the following three topics:</a:t>
            </a:r>
            <a:endParaRPr lang="en-IN" sz="2700" dirty="0"/>
          </a:p>
        </p:txBody>
      </p:sp>
      <p:sp>
        <p:nvSpPr>
          <p:cNvPr id="3" name="Content Placeholder 2"/>
          <p:cNvSpPr>
            <a:spLocks noGrp="1"/>
          </p:cNvSpPr>
          <p:nvPr>
            <p:ph sz="half" idx="1"/>
          </p:nvPr>
        </p:nvSpPr>
        <p:spPr>
          <a:xfrm>
            <a:off x="838200" y="2926079"/>
            <a:ext cx="10500360" cy="3250883"/>
          </a:xfrm>
        </p:spPr>
        <p:txBody>
          <a:bodyPr>
            <a:normAutofit/>
          </a:bodyPr>
          <a:lstStyle/>
          <a:p>
            <a:pPr>
              <a:buNone/>
            </a:pPr>
            <a:r>
              <a:rPr lang="en-IN" dirty="0" smtClean="0"/>
              <a:t>   </a:t>
            </a:r>
          </a:p>
          <a:p>
            <a:pPr marL="514350" indent="-514350">
              <a:buFont typeface="+mj-lt"/>
              <a:buAutoNum type="arabicPeriod"/>
            </a:pPr>
            <a:r>
              <a:rPr lang="en-IN" b="1" i="1" u="sng" dirty="0" smtClean="0"/>
              <a:t>Feature Extraction:</a:t>
            </a:r>
            <a:r>
              <a:rPr lang="en-IN" dirty="0" smtClean="0"/>
              <a:t> Process the voice signal and extract acoustic features that could describe the acoustic characteristics of speakers, which can be correlated in some extend to model latter used.</a:t>
            </a:r>
          </a:p>
          <a:p>
            <a:pPr marL="514350" indent="-514350">
              <a:buFont typeface="+mj-lt"/>
              <a:buAutoNum type="arabicPeriod"/>
            </a:pPr>
            <a:r>
              <a:rPr lang="en-IN" b="1" i="1" u="sng" dirty="0" smtClean="0"/>
              <a:t>Acoustic Model:</a:t>
            </a:r>
            <a:r>
              <a:rPr lang="en-IN" dirty="0" smtClean="0"/>
              <a:t> Provide the functionality of registration as well as identification or verification.</a:t>
            </a:r>
          </a:p>
          <a:p>
            <a:pPr marL="514350" indent="-514350">
              <a:buFont typeface="+mj-lt"/>
              <a:buAutoNum type="arabicPeriod"/>
            </a:pPr>
            <a:r>
              <a:rPr lang="en-IN" b="1" i="1" u="sng" dirty="0" smtClean="0"/>
              <a:t>Evaluation:</a:t>
            </a:r>
            <a:r>
              <a:rPr lang="en-IN" dirty="0" smtClean="0"/>
              <a:t> Evaluate our approach using datasets with appropriate metrics.</a:t>
            </a:r>
            <a:endParaRPr lang="en-IN" dirty="0"/>
          </a:p>
        </p:txBody>
      </p:sp>
      <p:sp>
        <p:nvSpPr>
          <p:cNvPr id="4" name="Slide Number Placeholder 3"/>
          <p:cNvSpPr>
            <a:spLocks noGrp="1"/>
          </p:cNvSpPr>
          <p:nvPr>
            <p:ph type="sldNum" sz="quarter" idx="12"/>
          </p:nvPr>
        </p:nvSpPr>
        <p:spPr/>
        <p:txBody>
          <a:bodyPr/>
          <a:lstStyle/>
          <a:p>
            <a:fld id="{B3561BA9-CDCF-4958-B8AB-66F3BF063E13}"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3279413"/>
          </a:xfrm>
        </p:spPr>
        <p:txBody>
          <a:bodyPr>
            <a:normAutofit/>
          </a:bodyPr>
          <a:lstStyle/>
          <a:p>
            <a:r>
              <a:rPr lang="en-IN" b="1" dirty="0" smtClean="0"/>
              <a:t>1. Feature Extraction</a:t>
            </a:r>
            <a:r>
              <a:rPr lang="en-IN" b="1" dirty="0" smtClean="0"/>
              <a:t>:</a:t>
            </a:r>
            <a:r>
              <a:rPr lang="en-IN" b="1" dirty="0" smtClean="0"/>
              <a:t/>
            </a:r>
            <a:br>
              <a:rPr lang="en-IN" b="1" dirty="0" smtClean="0"/>
            </a:br>
            <a:r>
              <a:rPr lang="en-IN" sz="2200" dirty="0" smtClean="0"/>
              <a:t/>
            </a:r>
            <a:br>
              <a:rPr lang="en-IN" sz="2200" dirty="0" smtClean="0"/>
            </a:br>
            <a:r>
              <a:rPr lang="en-IN" sz="2200" dirty="0"/>
              <a:t>T</a:t>
            </a:r>
            <a:r>
              <a:rPr lang="en-IN" sz="2200" dirty="0" smtClean="0"/>
              <a:t>he </a:t>
            </a:r>
            <a:r>
              <a:rPr lang="en-IN" sz="2200" dirty="0" smtClean="0"/>
              <a:t>task of speaker recognition is highly correlated to the task of speech recognition. In </a:t>
            </a:r>
            <a:r>
              <a:rPr lang="en-IN" sz="2200" dirty="0" smtClean="0"/>
              <a:t>the field </a:t>
            </a:r>
            <a:r>
              <a:rPr lang="en-IN" sz="2200" dirty="0" smtClean="0"/>
              <a:t>of speech recognition, Complex </a:t>
            </a:r>
            <a:r>
              <a:rPr lang="en-IN" sz="2200" dirty="0" err="1" smtClean="0"/>
              <a:t>Cepstrum</a:t>
            </a:r>
            <a:r>
              <a:rPr lang="en-IN" sz="2200" dirty="0" smtClean="0"/>
              <a:t> is considered to be a concise description to </a:t>
            </a:r>
            <a:r>
              <a:rPr lang="en-IN" sz="2200" dirty="0" smtClean="0"/>
              <a:t>the original </a:t>
            </a:r>
            <a:r>
              <a:rPr lang="en-IN" sz="2200" dirty="0" smtClean="0"/>
              <a:t>acoustic signal. In particular, </a:t>
            </a:r>
            <a:r>
              <a:rPr lang="en-IN" sz="2200" b="1" u="sng" dirty="0" smtClean="0"/>
              <a:t>Mel-frequency </a:t>
            </a:r>
            <a:r>
              <a:rPr lang="en-IN" sz="2200" b="1" u="sng" dirty="0" err="1" smtClean="0"/>
              <a:t>Cepstral</a:t>
            </a:r>
            <a:r>
              <a:rPr lang="en-IN" sz="2200" b="1" u="sng" dirty="0" smtClean="0"/>
              <a:t> Coefficients (MFCC</a:t>
            </a:r>
            <a:r>
              <a:rPr lang="en-IN" sz="2200" dirty="0" smtClean="0"/>
              <a:t>), is a </a:t>
            </a:r>
            <a:r>
              <a:rPr lang="en-IN" sz="2200" dirty="0" smtClean="0"/>
              <a:t>state-of-the-art </a:t>
            </a:r>
            <a:r>
              <a:rPr lang="en-IN" sz="2200" dirty="0" smtClean="0"/>
              <a:t>standard feature widely used in Automatic Speech Recognition (ASR) system. The </a:t>
            </a:r>
            <a:r>
              <a:rPr lang="en-IN" sz="2200" dirty="0" smtClean="0"/>
              <a:t>general procedure </a:t>
            </a:r>
            <a:r>
              <a:rPr lang="en-IN" sz="2200" dirty="0" smtClean="0"/>
              <a:t>for calculating MFCC is as follows:</a:t>
            </a:r>
            <a:endParaRPr lang="en-IN" sz="2200" dirty="0"/>
          </a:p>
        </p:txBody>
      </p:sp>
      <p:pic>
        <p:nvPicPr>
          <p:cNvPr id="5" name="Picture 2" descr="http://recognize-speech.com/images/FeatureExtraction/MFCC/MFCC_Flowchart.png"/>
          <p:cNvPicPr>
            <a:picLocks noGrp="1" noChangeAspect="1" noChangeArrowheads="1"/>
          </p:cNvPicPr>
          <p:nvPr>
            <p:ph sz="half" idx="1"/>
          </p:nvPr>
        </p:nvPicPr>
        <p:blipFill>
          <a:blip r:embed="rId2"/>
          <a:stretch>
            <a:fillRect/>
          </a:stretch>
        </p:blipFill>
        <p:spPr bwMode="auto">
          <a:xfrm>
            <a:off x="1436914" y="3644537"/>
            <a:ext cx="9535886" cy="2920125"/>
          </a:xfrm>
          <a:prstGeom prst="rect">
            <a:avLst/>
          </a:prstGeom>
          <a:noFill/>
        </p:spPr>
      </p:pic>
      <p:sp>
        <p:nvSpPr>
          <p:cNvPr id="3" name="Slide Number Placeholder 2"/>
          <p:cNvSpPr>
            <a:spLocks noGrp="1"/>
          </p:cNvSpPr>
          <p:nvPr>
            <p:ph type="sldNum" sz="quarter" idx="12"/>
          </p:nvPr>
        </p:nvSpPr>
        <p:spPr/>
        <p:txBody>
          <a:bodyPr/>
          <a:lstStyle/>
          <a:p>
            <a:fld id="{B3561BA9-CDCF-4958-B8AB-66F3BF063E13}"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TotalTime>
  <Words>986</Words>
  <Application>Microsoft Office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VOICE FINGERPRINTING</vt:lpstr>
      <vt:lpstr>Problem Statement  </vt:lpstr>
      <vt:lpstr>Previous Work</vt:lpstr>
      <vt:lpstr>Automatic Accent Recognition Systems and the Effects of Data on Performance</vt:lpstr>
      <vt:lpstr>Accent Identification by Clustering and Scoring Formants</vt:lpstr>
      <vt:lpstr>PowerPoint Presentation</vt:lpstr>
      <vt:lpstr>Voice Fingerprinting: A Very Important Tool against Crime</vt:lpstr>
      <vt:lpstr>Approach:  The task of speaker recognition can be considered as a task of classification. Thus a number of machine learning techniques can be applied to this task. In general, this task should cover the following three topics:</vt:lpstr>
      <vt:lpstr>1. Feature Extraction:  The task of speaker recognition is highly correlated to the task of speech recognition. In the field of speech recognition, Complex Cepstrum is considered to be a concise description to the original acoustic signal. In particular, Mel-frequency Cepstral Coefficients (MFCC), is a state-of-the-art standard feature widely used in Automatic Speech Recognition (ASR) system. The general procedure for calculating MFCC is as follows:</vt:lpstr>
      <vt:lpstr>Accent Modelling</vt:lpstr>
      <vt:lpstr>2. Model:</vt:lpstr>
      <vt:lpstr>Support Vector Machine(Accent Classification)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FINGERPRINTING</dc:title>
  <dc:creator>Shubh</dc:creator>
  <cp:lastModifiedBy>Shubh</cp:lastModifiedBy>
  <cp:revision>15</cp:revision>
  <dcterms:created xsi:type="dcterms:W3CDTF">2018-02-27T09:51:51Z</dcterms:created>
  <dcterms:modified xsi:type="dcterms:W3CDTF">2018-02-27T18:35:45Z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