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69"/>
  </p:notesMasterIdLst>
  <p:sldIdLst>
    <p:sldId id="426" r:id="rId2"/>
    <p:sldId id="353" r:id="rId3"/>
    <p:sldId id="454" r:id="rId4"/>
    <p:sldId id="361" r:id="rId5"/>
    <p:sldId id="363" r:id="rId6"/>
    <p:sldId id="364" r:id="rId7"/>
    <p:sldId id="425" r:id="rId8"/>
    <p:sldId id="365" r:id="rId9"/>
    <p:sldId id="366" r:id="rId10"/>
    <p:sldId id="458" r:id="rId11"/>
    <p:sldId id="427" r:id="rId12"/>
    <p:sldId id="368" r:id="rId13"/>
    <p:sldId id="438" r:id="rId14"/>
    <p:sldId id="439" r:id="rId15"/>
    <p:sldId id="44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7" r:id="rId24"/>
    <p:sldId id="379" r:id="rId25"/>
    <p:sldId id="380" r:id="rId26"/>
    <p:sldId id="381" r:id="rId27"/>
    <p:sldId id="449" r:id="rId28"/>
    <p:sldId id="462" r:id="rId29"/>
    <p:sldId id="382" r:id="rId30"/>
    <p:sldId id="440" r:id="rId31"/>
    <p:sldId id="384" r:id="rId32"/>
    <p:sldId id="386" r:id="rId33"/>
    <p:sldId id="387" r:id="rId34"/>
    <p:sldId id="420" r:id="rId35"/>
    <p:sldId id="390" r:id="rId36"/>
    <p:sldId id="451" r:id="rId37"/>
    <p:sldId id="455" r:id="rId38"/>
    <p:sldId id="391" r:id="rId39"/>
    <p:sldId id="392" r:id="rId40"/>
    <p:sldId id="393" r:id="rId41"/>
    <p:sldId id="395" r:id="rId42"/>
    <p:sldId id="396" r:id="rId43"/>
    <p:sldId id="397" r:id="rId44"/>
    <p:sldId id="400" r:id="rId45"/>
    <p:sldId id="421" r:id="rId46"/>
    <p:sldId id="463" r:id="rId47"/>
    <p:sldId id="403" r:id="rId48"/>
    <p:sldId id="404" r:id="rId49"/>
    <p:sldId id="406" r:id="rId50"/>
    <p:sldId id="465" r:id="rId51"/>
    <p:sldId id="464" r:id="rId52"/>
    <p:sldId id="407" r:id="rId53"/>
    <p:sldId id="409" r:id="rId54"/>
    <p:sldId id="408" r:id="rId55"/>
    <p:sldId id="410" r:id="rId56"/>
    <p:sldId id="411" r:id="rId57"/>
    <p:sldId id="412" r:id="rId58"/>
    <p:sldId id="413" r:id="rId59"/>
    <p:sldId id="415" r:id="rId60"/>
    <p:sldId id="414" r:id="rId61"/>
    <p:sldId id="416" r:id="rId62"/>
    <p:sldId id="417" r:id="rId63"/>
    <p:sldId id="418" r:id="rId64"/>
    <p:sldId id="435" r:id="rId65"/>
    <p:sldId id="436" r:id="rId66"/>
    <p:sldId id="434" r:id="rId67"/>
    <p:sldId id="433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424"/>
    <a:srgbClr val="0099CC"/>
    <a:srgbClr val="00CC66"/>
    <a:srgbClr val="0066CC"/>
    <a:srgbClr val="000000"/>
    <a:srgbClr val="1D1A1D"/>
    <a:srgbClr val="173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2" autoAdjust="0"/>
    <p:restoredTop sz="63443" autoAdjust="0"/>
  </p:normalViewPr>
  <p:slideViewPr>
    <p:cSldViewPr snapToGrid="0">
      <p:cViewPr>
        <p:scale>
          <a:sx n="150" d="100"/>
          <a:sy n="150" d="100"/>
        </p:scale>
        <p:origin x="108" y="-16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59F41-941C-4838-8131-4A075F510D66}" type="datetimeFigureOut">
              <a:rPr lang="nl-NL" smtClean="0"/>
              <a:t>4-9-2019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DB5BA-6693-4439-A74A-2A8216EB812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491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35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803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62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546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692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2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588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941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7598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565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81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7075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133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088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616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1999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149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435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2955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357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463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230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61300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0723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991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76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72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56029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4633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2822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210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3591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651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572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1269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6265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151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5398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67334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9036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4366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1532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487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9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0934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2380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463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52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52529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37631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31538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55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439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51152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5561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195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59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1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25937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23799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61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92003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62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45869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51091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64410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65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4456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66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169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20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46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DB5BA-6693-4439-A74A-2A8216EB812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77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2019-09-04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2019-09-04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2019-09-04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2019-09-04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2019-09-04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2019-09-04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2019-09-04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2019-09-04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2019-09-04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>
                <a:solidFill>
                  <a:schemeClr val="bg1"/>
                </a:solidFill>
              </a:defRPr>
            </a:lvl1pPr>
            <a:lvl2pPr>
              <a:lnSpc>
                <a:spcPct val="112000"/>
              </a:lnSpc>
              <a:defRPr sz="1800">
                <a:solidFill>
                  <a:schemeClr val="bg1"/>
                </a:solidFill>
              </a:defRPr>
            </a:lvl2pPr>
            <a:lvl3pPr>
              <a:lnSpc>
                <a:spcPct val="112000"/>
              </a:lnSpc>
              <a:defRPr sz="1600">
                <a:solidFill>
                  <a:schemeClr val="bg1"/>
                </a:solidFill>
              </a:defRPr>
            </a:lvl3pPr>
            <a:lvl4pPr>
              <a:lnSpc>
                <a:spcPct val="112000"/>
              </a:lnSpc>
              <a:defRPr sz="1400">
                <a:solidFill>
                  <a:schemeClr val="bg1"/>
                </a:solidFill>
              </a:defRPr>
            </a:lvl4pPr>
            <a:lvl5pPr>
              <a:lnSpc>
                <a:spcPct val="112000"/>
              </a:lnSpc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2019-09-04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633830-2244-49AE-BC4A-47F415C177C6}" type="datetimeFigureOut">
              <a:rPr lang="en-US" smtClean="0"/>
              <a:pPr/>
              <a:t>2019-09-04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bg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smtClean="0"/>
              <a:pPr/>
              <a:t>2019-09-04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manning.com/seemann2" TargetMode="External"/><Relationship Id="rId4" Type="http://schemas.openxmlformats.org/officeDocument/2006/relationships/hyperlink" Target="https://cuttingedge.it/blogs/steven" TargetMode="Externa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livebook.manning.com/#!/book/dependency-injection-principles-practices-patterns/chapter-1" TargetMode="External"/><Relationship Id="rId7" Type="http://schemas.openxmlformats.org/officeDocument/2006/relationships/hyperlink" Target="https://mng.bz/zMlX" TargetMode="External"/><Relationship Id="rId2" Type="http://schemas.openxmlformats.org/officeDocument/2006/relationships/hyperlink" Target="https://manning.com/seemann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cuttingedge.it/steven/p/commands" TargetMode="External"/><Relationship Id="rId5" Type="http://schemas.openxmlformats.org/officeDocument/2006/relationships/hyperlink" Target="https://mng.bz/8JqB" TargetMode="External"/><Relationship Id="rId4" Type="http://schemas.openxmlformats.org/officeDocument/2006/relationships/hyperlink" Target="https://mng.bz/WaQ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264630" y="4607668"/>
            <a:ext cx="927370" cy="16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11264630" y="914400"/>
            <a:ext cx="927370" cy="16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22276"/>
            <a:ext cx="10891420" cy="2048640"/>
          </a:xfrm>
        </p:spPr>
        <p:txBody>
          <a:bodyPr>
            <a:normAutofit fontScale="90000"/>
          </a:bodyPr>
          <a:lstStyle/>
          <a:p>
            <a:r>
              <a:rPr lang="nl-NL" cap="small" dirty="0"/>
              <a:t>Dependency </a:t>
            </a:r>
            <a:br>
              <a:rPr lang="nl-NL" cap="small" dirty="0"/>
            </a:br>
            <a:r>
              <a:rPr lang="nl-NL" cap="small" dirty="0"/>
              <a:t>Injection in .NET</a:t>
            </a:r>
            <a:endParaRPr lang="nl-NL" sz="6600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647" y="3091058"/>
            <a:ext cx="10264886" cy="706355"/>
          </a:xfrm>
        </p:spPr>
        <p:txBody>
          <a:bodyPr>
            <a:noAutofit/>
          </a:bodyPr>
          <a:lstStyle/>
          <a:p>
            <a:r>
              <a:rPr lang="nl-NL" sz="4800" dirty="0"/>
              <a:t>What we’ve learned</a:t>
            </a:r>
            <a:br>
              <a:rPr lang="nl-NL" sz="4800" dirty="0"/>
            </a:br>
            <a:r>
              <a:rPr lang="nl-NL" sz="4800" dirty="0"/>
              <a:t>since the first edition</a:t>
            </a:r>
          </a:p>
          <a:p>
            <a:r>
              <a:rPr lang="nl-NL" sz="4800" dirty="0"/>
              <a:t/>
            </a:r>
            <a:br>
              <a:rPr lang="nl-NL" sz="4800" dirty="0"/>
            </a:br>
            <a:r>
              <a:rPr lang="nl-NL" sz="3200" dirty="0"/>
              <a:t>Steven van Deursen</a:t>
            </a:r>
          </a:p>
          <a:p>
            <a:r>
              <a:rPr lang="nl-NL" sz="2400" dirty="0"/>
              <a:t>@dot_NET_Junkie           dotnetjunkie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597" y="6288881"/>
            <a:ext cx="271977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10" y="559678"/>
            <a:ext cx="4287996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Volatile Dependencies</a:t>
            </a:r>
            <a:r>
              <a:rPr lang="nl-NL" sz="4400" dirty="0"/>
              <a:t/>
            </a:r>
            <a:br>
              <a:rPr lang="nl-NL" sz="4400" dirty="0"/>
            </a:br>
            <a:r>
              <a:rPr lang="nl-NL" sz="4400" dirty="0"/>
              <a:t/>
            </a:r>
            <a:br>
              <a:rPr lang="nl-NL" sz="4400" dirty="0"/>
            </a:br>
            <a:r>
              <a:rPr lang="nl-NL" sz="3600" dirty="0"/>
              <a:t>Replace, Mock, Decorate, Intercept</a:t>
            </a:r>
            <a:endParaRPr lang="nl-NL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9066"/>
            <a:ext cx="12192000" cy="5655156"/>
          </a:xfrm>
        </p:spPr>
        <p:txBody>
          <a:bodyPr lIns="91440" rIns="91440" anchor="ctr">
            <a:normAutofit/>
          </a:bodyPr>
          <a:lstStyle/>
          <a:p>
            <a:pPr marL="0" indent="0" algn="ctr">
              <a:buNone/>
            </a:pPr>
            <a:r>
              <a:rPr lang="nl-NL" sz="4000" dirty="0"/>
              <a:t>A dependency is stable</a:t>
            </a:r>
            <a:br>
              <a:rPr lang="nl-NL" sz="4000" dirty="0"/>
            </a:br>
            <a:r>
              <a:rPr lang="nl-NL" sz="4000" dirty="0"/>
              <a:t>when it’s not volatile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15517"/>
            <a:ext cx="452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2">
                    <a:lumMod val="50000"/>
                  </a:schemeClr>
                </a:solidFill>
              </a:rPr>
              <a:t>https://manning.com/seemann2</a:t>
            </a:r>
          </a:p>
        </p:txBody>
      </p:sp>
    </p:spTree>
    <p:extLst>
      <p:ext uri="{BB962C8B-B14F-4D97-AF65-F5344CB8AC3E}">
        <p14:creationId xmlns:p14="http://schemas.microsoft.com/office/powerpoint/2010/main" val="740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9066"/>
            <a:ext cx="12192000" cy="5655156"/>
          </a:xfrm>
        </p:spPr>
        <p:txBody>
          <a:bodyPr lIns="3017520" rIns="3017520"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Volatile Dependencies </a:t>
            </a:r>
            <a:r>
              <a:rPr lang="en-US" sz="4000" dirty="0"/>
              <a:t>are the </a:t>
            </a:r>
            <a:r>
              <a:rPr lang="en-US" sz="4000" dirty="0">
                <a:solidFill>
                  <a:srgbClr val="FFFF00"/>
                </a:solidFill>
              </a:rPr>
              <a:t>focal</a:t>
            </a:r>
            <a:r>
              <a:rPr lang="en-US" sz="4000" dirty="0"/>
              <a:t> point of DI.</a:t>
            </a:r>
            <a:endParaRPr lang="nl-NL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5517"/>
            <a:ext cx="452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2">
                    <a:lumMod val="50000"/>
                  </a:schemeClr>
                </a:solidFill>
              </a:rPr>
              <a:t>https://manning.com/seemann2</a:t>
            </a:r>
          </a:p>
        </p:txBody>
      </p:sp>
    </p:spTree>
    <p:extLst>
      <p:ext uri="{BB962C8B-B14F-4D97-AF65-F5344CB8AC3E}">
        <p14:creationId xmlns:p14="http://schemas.microsoft.com/office/powerpoint/2010/main" val="40151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9882" y="3128741"/>
            <a:ext cx="8360228" cy="156966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nl-NL" sz="24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IBooleanParser</a:t>
            </a:r>
            <a:endParaRPr lang="nl-NL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    bool </a:t>
            </a:r>
            <a:r>
              <a:rPr lang="nl-NL" sz="2400" dirty="0">
                <a:solidFill>
                  <a:srgbClr val="DCDCDC"/>
                </a:solidFill>
                <a:latin typeface="Consolas" panose="020B0609020204030204" pitchFamily="49" charset="0"/>
              </a:rPr>
              <a:t>Parse(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nl-NL" sz="2400" dirty="0">
                <a:solidFill>
                  <a:srgbClr val="DCDCDC"/>
                </a:solidFill>
                <a:latin typeface="Consolas" panose="020B0609020204030204" pitchFamily="49" charset="0"/>
              </a:rPr>
              <a:t> value);</a:t>
            </a:r>
            <a:endParaRPr lang="nl-NL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nl-NL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68860" y="1471391"/>
            <a:ext cx="8360228" cy="5232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nl-NL" sz="2800" dirty="0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nl-NL" sz="2800" dirty="0">
                <a:solidFill>
                  <a:srgbClr val="DCDCDC"/>
                </a:solidFill>
                <a:latin typeface="Consolas" panose="020B0609020204030204" pitchFamily="49" charset="0"/>
              </a:rPr>
              <a:t>.Parse(</a:t>
            </a:r>
            <a:r>
              <a:rPr lang="en-US" sz="2800" noProof="1">
                <a:solidFill>
                  <a:srgbClr val="D69D85"/>
                </a:solidFill>
                <a:latin typeface="Consolas" panose="020B0609020204030204" pitchFamily="49" charset="0"/>
              </a:rPr>
              <a:t>"true"</a:t>
            </a:r>
            <a:r>
              <a:rPr lang="nl-NL" sz="28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nl-NL" sz="28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5022" y="2147011"/>
            <a:ext cx="1476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0" b="1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47197" y="2686050"/>
            <a:ext cx="4486275" cy="26310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129882" y="3128741"/>
            <a:ext cx="5403590" cy="164328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73234" y="1451695"/>
            <a:ext cx="4105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2B424"/>
                </a:solidFill>
              </a:rPr>
              <a:t>= Stable Dependency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156425" y="2595485"/>
            <a:ext cx="4809215" cy="3954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>
                <a:solidFill>
                  <a:srgbClr val="02B424"/>
                </a:solidFill>
                <a:sym typeface="Wingdings" panose="05000000000000000000" pitchFamily="2" charset="2"/>
              </a:rPr>
              <a:t> No </a:t>
            </a:r>
            <a:r>
              <a:rPr lang="nl-NL" sz="4000" dirty="0">
                <a:solidFill>
                  <a:srgbClr val="02B424"/>
                </a:solidFill>
              </a:rPr>
              <a:t>Out-of-process</a:t>
            </a:r>
          </a:p>
          <a:p>
            <a:pPr marL="0" indent="0">
              <a:buNone/>
            </a:pPr>
            <a:r>
              <a:rPr lang="nl-NL" sz="4000" dirty="0">
                <a:solidFill>
                  <a:srgbClr val="02B424"/>
                </a:solidFill>
                <a:sym typeface="Wingdings" panose="05000000000000000000" pitchFamily="2" charset="2"/>
              </a:rPr>
              <a:t> </a:t>
            </a:r>
            <a:r>
              <a:rPr lang="nl-NL" sz="4000" dirty="0">
                <a:solidFill>
                  <a:srgbClr val="02B424"/>
                </a:solidFill>
              </a:rPr>
              <a:t>Deterministic</a:t>
            </a:r>
          </a:p>
          <a:p>
            <a:pPr marL="0" indent="0">
              <a:buNone/>
            </a:pPr>
            <a:r>
              <a:rPr lang="nl-NL" sz="4000" dirty="0">
                <a:solidFill>
                  <a:srgbClr val="02B424"/>
                </a:solidFill>
                <a:sym typeface="Wingdings" panose="05000000000000000000" pitchFamily="2" charset="2"/>
              </a:rPr>
              <a:t> </a:t>
            </a:r>
            <a:r>
              <a:rPr lang="nl-NL" sz="4000" dirty="0">
                <a:solidFill>
                  <a:srgbClr val="02B424"/>
                </a:solidFill>
              </a:rPr>
              <a:t>No replacing</a:t>
            </a:r>
          </a:p>
        </p:txBody>
      </p:sp>
    </p:spTree>
    <p:extLst>
      <p:ext uri="{BB962C8B-B14F-4D97-AF65-F5344CB8AC3E}">
        <p14:creationId xmlns:p14="http://schemas.microsoft.com/office/powerpoint/2010/main" val="8508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9718" y="3128741"/>
            <a:ext cx="8360228" cy="156966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nl-NL" sz="24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endParaRPr lang="nl-NL" sz="24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sz="24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    Product</a:t>
            </a:r>
            <a:r>
              <a:rPr lang="nl-NL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DCDCDC"/>
                </a:solidFill>
                <a:latin typeface="Consolas" panose="020B0609020204030204" pitchFamily="49" charset="0"/>
              </a:rPr>
              <a:t>GetById(</a:t>
            </a:r>
            <a:r>
              <a:rPr lang="en-US" sz="2400" noProof="1">
                <a:solidFill>
                  <a:srgbClr val="569CD6"/>
                </a:solidFill>
                <a:latin typeface="Consolas" panose="020B0609020204030204" pitchFamily="49" charset="0"/>
              </a:rPr>
              <a:t>Guid</a:t>
            </a:r>
            <a:r>
              <a:rPr lang="nl-NL" sz="2400" dirty="0">
                <a:solidFill>
                  <a:srgbClr val="DCDCDC"/>
                </a:solidFill>
                <a:latin typeface="Consolas" panose="020B0609020204030204" pitchFamily="49" charset="0"/>
              </a:rPr>
              <a:t> id);</a:t>
            </a:r>
            <a:endParaRPr lang="nl-NL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nl-NL" sz="24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109" y="1319790"/>
            <a:ext cx="8360228" cy="5232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nl-NL" sz="2800" dirty="0">
                <a:solidFill>
                  <a:srgbClr val="DCDCDC"/>
                </a:solidFill>
                <a:latin typeface="Consolas" panose="020B0609020204030204" pitchFamily="49" charset="0"/>
              </a:rPr>
              <a:t>Dal.</a:t>
            </a:r>
            <a:r>
              <a:rPr lang="nl-NL" sz="2800" dirty="0">
                <a:solidFill>
                  <a:srgbClr val="4EC9B0"/>
                </a:solidFill>
                <a:latin typeface="Consolas" panose="020B0609020204030204" pitchFamily="49" charset="0"/>
              </a:rPr>
              <a:t>SqlProductRepository</a:t>
            </a:r>
            <a:r>
              <a:rPr lang="nl-NL" sz="2800" dirty="0">
                <a:solidFill>
                  <a:srgbClr val="DCDCDC"/>
                </a:solidFill>
                <a:latin typeface="Consolas" panose="020B0609020204030204" pitchFamily="49" charset="0"/>
              </a:rPr>
              <a:t>.GetById(id);</a:t>
            </a:r>
            <a:endParaRPr lang="nl-NL" sz="28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858" y="2147011"/>
            <a:ext cx="1476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3127" y="3128741"/>
            <a:ext cx="13049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0" b="1" dirty="0">
                <a:solidFill>
                  <a:srgbClr val="02B424"/>
                </a:solidFill>
              </a:rPr>
              <a:t>√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56425" y="2595485"/>
            <a:ext cx="4809215" cy="3954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>
                <a:solidFill>
                  <a:srgbClr val="FF0000"/>
                </a:solidFill>
                <a:sym typeface="Wingdings" panose="05000000000000000000" pitchFamily="2" charset="2"/>
              </a:rPr>
              <a:t> </a:t>
            </a:r>
            <a:r>
              <a:rPr lang="nl-NL" sz="4000" dirty="0">
                <a:solidFill>
                  <a:srgbClr val="FF0000"/>
                </a:solidFill>
              </a:rPr>
              <a:t>Out-of-process</a:t>
            </a:r>
          </a:p>
          <a:p>
            <a:pPr marL="0" indent="0">
              <a:buNone/>
            </a:pPr>
            <a:r>
              <a:rPr lang="nl-NL" sz="4000" dirty="0">
                <a:solidFill>
                  <a:srgbClr val="FF0000"/>
                </a:solidFill>
                <a:sym typeface="Wingdings" panose="05000000000000000000" pitchFamily="2" charset="2"/>
              </a:rPr>
              <a:t> </a:t>
            </a:r>
            <a:r>
              <a:rPr lang="nl-NL" sz="4000" dirty="0">
                <a:solidFill>
                  <a:srgbClr val="FF0000"/>
                </a:solidFill>
              </a:rPr>
              <a:t>Nondeterministic</a:t>
            </a:r>
          </a:p>
          <a:p>
            <a:pPr marL="0" indent="0">
              <a:buNone/>
            </a:pPr>
            <a:r>
              <a:rPr lang="nl-NL" sz="4000" dirty="0">
                <a:solidFill>
                  <a:srgbClr val="FF0000"/>
                </a:solidFill>
                <a:sym typeface="Wingdings" panose="05000000000000000000" pitchFamily="2" charset="2"/>
              </a:rPr>
              <a:t> </a:t>
            </a:r>
            <a:r>
              <a:rPr lang="nl-NL" sz="4000" dirty="0">
                <a:solidFill>
                  <a:srgbClr val="FF0000"/>
                </a:solidFill>
              </a:rPr>
              <a:t>Needs replacing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0365" y="1289143"/>
            <a:ext cx="4105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FF0000"/>
                </a:solidFill>
              </a:rPr>
              <a:t>= Volatile Dependency</a:t>
            </a:r>
          </a:p>
        </p:txBody>
      </p:sp>
    </p:spTree>
    <p:extLst>
      <p:ext uri="{BB962C8B-B14F-4D97-AF65-F5344CB8AC3E}">
        <p14:creationId xmlns:p14="http://schemas.microsoft.com/office/powerpoint/2010/main" val="7800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0" y="569066"/>
            <a:ext cx="12192000" cy="5655156"/>
          </a:xfrm>
        </p:spPr>
        <p:txBody>
          <a:bodyPr lIns="3017520" rIns="3017520"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Stable Dependencies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vs.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Volatile Dependencies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920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74110"/>
            <a:ext cx="12192000" cy="1005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cap="small" dirty="0"/>
              <a:t>Ambient Context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515517"/>
            <a:ext cx="452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Photo by Matheus Lira on Unsplash</a:t>
            </a:r>
          </a:p>
        </p:txBody>
      </p:sp>
    </p:spTree>
    <p:extLst>
      <p:ext uri="{BB962C8B-B14F-4D97-AF65-F5344CB8AC3E}">
        <p14:creationId xmlns:p14="http://schemas.microsoft.com/office/powerpoint/2010/main" val="42947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87102" y="1595794"/>
            <a:ext cx="3153751" cy="1436914"/>
            <a:chOff x="6951302" y="1735494"/>
            <a:chExt cx="3153751" cy="1436914"/>
          </a:xfrm>
        </p:grpSpPr>
        <p:sp>
          <p:nvSpPr>
            <p:cNvPr id="3" name="Rectangle 2"/>
            <p:cNvSpPr/>
            <p:nvPr/>
          </p:nvSpPr>
          <p:spPr>
            <a:xfrm>
              <a:off x="6951306" y="1735494"/>
              <a:ext cx="3153747" cy="14369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NL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51305" y="1735494"/>
              <a:ext cx="3153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800" b="1" dirty="0">
                  <a:solidFill>
                    <a:schemeClr val="bg1"/>
                  </a:solidFill>
                </a:rPr>
                <a:t>Singleton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51304" y="2258714"/>
              <a:ext cx="3153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b="1" dirty="0">
                  <a:solidFill>
                    <a:schemeClr val="bg1"/>
                  </a:solidFill>
                </a:rPr>
                <a:t>+ Instance: Singleton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51304" y="2715561"/>
              <a:ext cx="3153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b="1" dirty="0">
                  <a:solidFill>
                    <a:schemeClr val="bg1"/>
                  </a:solidFill>
                </a:rPr>
                <a:t>- Singleton()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6951304" y="2258714"/>
              <a:ext cx="3153747" cy="9331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951302" y="2730579"/>
              <a:ext cx="3153747" cy="9331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2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30357" y="578180"/>
            <a:ext cx="6385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CarEngine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CarEngine() {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CarEngine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Instance</a:t>
            </a:r>
            <a:b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CarEngine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Start() {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...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Switch(</a:t>
            </a:r>
            <a:r>
              <a:rPr lang="en-US" noProof="1">
                <a:solidFill>
                  <a:srgbClr val="FFA54B"/>
                </a:solidFill>
                <a:latin typeface="Consolas" panose="020B0609020204030204" pitchFamily="49" charset="0"/>
              </a:rPr>
              <a:t>Gear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gear) {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...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0357" y="3814154"/>
            <a:ext cx="64616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Car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DriveTo(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Location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location)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CarEngine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Instance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Switch(</a:t>
            </a:r>
            <a:r>
              <a:rPr lang="nl-NL" dirty="0">
                <a:solidFill>
                  <a:srgbClr val="FFA54B"/>
                </a:solidFill>
                <a:latin typeface="Consolas" panose="020B0609020204030204" pitchFamily="49" charset="0"/>
              </a:rPr>
              <a:t>Gear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Neutral);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CarEngine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Instance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Start();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...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noProof="1">
              <a:latin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10068" y="2855727"/>
            <a:ext cx="6139616" cy="2084020"/>
            <a:chOff x="6018557" y="3828549"/>
            <a:chExt cx="6139616" cy="2084020"/>
          </a:xfrm>
        </p:grpSpPr>
        <p:grpSp>
          <p:nvGrpSpPr>
            <p:cNvPr id="21" name="Group 20"/>
            <p:cNvGrpSpPr/>
            <p:nvPr/>
          </p:nvGrpSpPr>
          <p:grpSpPr>
            <a:xfrm>
              <a:off x="6018557" y="3901006"/>
              <a:ext cx="3734608" cy="2011563"/>
              <a:chOff x="713620" y="3546176"/>
              <a:chExt cx="3734608" cy="2090965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713620" y="3546176"/>
                <a:ext cx="1991479" cy="477027"/>
              </a:xfrm>
              <a:prstGeom prst="roundRect">
                <a:avLst/>
              </a:prstGeom>
              <a:solidFill>
                <a:srgbClr val="1D1A1D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2800" dirty="0">
                    <a:solidFill>
                      <a:srgbClr val="4EC9B0"/>
                    </a:solidFill>
                    <a:latin typeface="Consolas" panose="020B0609020204030204" pitchFamily="49" charset="0"/>
                  </a:rPr>
                  <a:t>CarEngine</a:t>
                </a:r>
                <a:endParaRPr lang="nl-NL" sz="2800" dirty="0"/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>
                <a:off x="1709360" y="4023203"/>
                <a:ext cx="2738868" cy="1613938"/>
              </a:xfrm>
              <a:prstGeom prst="straightConnector1">
                <a:avLst/>
              </a:prstGeom>
              <a:ln w="38100" cap="flat">
                <a:solidFill>
                  <a:srgbClr val="FF0000"/>
                </a:solidFill>
                <a:round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8052898" y="3828549"/>
              <a:ext cx="410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b="1" dirty="0">
                  <a:solidFill>
                    <a:srgbClr val="FF0000"/>
                  </a:solidFill>
                </a:rPr>
                <a:t>= Volatile 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1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06494" y="327988"/>
            <a:ext cx="7442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u="heavy" noProof="1">
                <a:solidFill>
                  <a:srgbClr val="569CD6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abstract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CarEngine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CarEngine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Instance {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</a:t>
            </a:r>
            <a:r>
              <a:rPr lang="en-US" u="heavy" noProof="1">
                <a:solidFill>
                  <a:srgbClr val="569CD6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set</a:t>
            </a:r>
            <a:r>
              <a:rPr lang="en-US" u="heavy" noProof="1">
                <a:solidFill>
                  <a:srgbClr val="DCDCDC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;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}</a:t>
            </a:r>
            <a:b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RealCarEngine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u="heavy" noProof="1">
                <a:solidFill>
                  <a:srgbClr val="569CD6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abstract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Start();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u="heavy" noProof="1">
                <a:solidFill>
                  <a:srgbClr val="569CD6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abstract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Switch(</a:t>
            </a:r>
            <a:r>
              <a:rPr lang="en-US" noProof="1">
                <a:solidFill>
                  <a:srgbClr val="FFA54B"/>
                </a:solidFill>
                <a:latin typeface="Consolas" panose="020B0609020204030204" pitchFamily="49" charset="0"/>
              </a:rPr>
              <a:t>Gear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gear);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RealCarEngine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CarEngine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{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...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6494" y="3718679"/>
            <a:ext cx="6442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Fact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 smtClean="0">
                <a:solidFill>
                  <a:srgbClr val="DCDCDC"/>
                </a:solidFill>
                <a:latin typeface="Consolas" panose="020B0609020204030204" pitchFamily="49" charset="0"/>
              </a:rPr>
              <a:t>DriveTo_starts_the_car_engine()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engine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FakeCarEngine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4EC9B0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CarEngine</a:t>
            </a:r>
            <a:r>
              <a:rPr lang="nl-NL" dirty="0">
                <a:solidFill>
                  <a:srgbClr val="B4B4B4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Instance </a:t>
            </a:r>
            <a:r>
              <a:rPr lang="nl-NL" dirty="0">
                <a:solidFill>
                  <a:srgbClr val="B4B4B4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 engine;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car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Car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car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DriveTo(GetValidLocation());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Assert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True(engine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Started);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1252" y="4845050"/>
            <a:ext cx="3726123" cy="341312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21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4623" y="112143"/>
            <a:ext cx="541857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15517"/>
            <a:ext cx="452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2">
                    <a:lumMod val="50000"/>
                  </a:schemeClr>
                </a:solidFill>
              </a:rPr>
              <a:t>https://manning.com/seemann2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20" y="112143"/>
            <a:ext cx="4904780" cy="67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9678"/>
            <a:ext cx="12192000" cy="5655156"/>
          </a:xfrm>
        </p:spPr>
        <p:txBody>
          <a:bodyPr lIns="2286000" tIns="0" rIns="228600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An </a:t>
            </a:r>
            <a:r>
              <a:rPr lang="en-US" sz="3200" dirty="0">
                <a:solidFill>
                  <a:srgbClr val="0070C0"/>
                </a:solidFill>
              </a:rPr>
              <a:t>Ambient Context </a:t>
            </a:r>
            <a:r>
              <a:rPr lang="en-US" sz="3200" dirty="0"/>
              <a:t>supplies application</a:t>
            </a:r>
            <a:br>
              <a:rPr lang="en-US" sz="3200" dirty="0"/>
            </a:br>
            <a:r>
              <a:rPr lang="en-US" sz="3200" dirty="0"/>
              <a:t>code outside the [application’s</a:t>
            </a:r>
            <a:br>
              <a:rPr lang="en-US" sz="3200" dirty="0"/>
            </a:br>
            <a:r>
              <a:rPr lang="en-US" sz="3200" dirty="0"/>
              <a:t>entry point] with </a:t>
            </a:r>
            <a:r>
              <a:rPr lang="en-US" sz="3200" dirty="0">
                <a:solidFill>
                  <a:srgbClr val="FFFF00"/>
                </a:solidFill>
              </a:rPr>
              <a:t>global</a:t>
            </a:r>
            <a:r>
              <a:rPr lang="en-US" sz="3200" dirty="0"/>
              <a:t> access to a</a:t>
            </a:r>
            <a:br>
              <a:rPr lang="en-US" sz="3200" dirty="0"/>
            </a:br>
            <a:r>
              <a:rPr lang="en-US" sz="3200" dirty="0">
                <a:solidFill>
                  <a:srgbClr val="0070C0"/>
                </a:solidFill>
              </a:rPr>
              <a:t>Volatile Dependency</a:t>
            </a:r>
            <a:r>
              <a:rPr lang="en-US" sz="3200" dirty="0"/>
              <a:t> or its behavior</a:t>
            </a:r>
            <a:br>
              <a:rPr lang="en-US" sz="3200" dirty="0"/>
            </a:br>
            <a:r>
              <a:rPr lang="en-US" sz="3200" dirty="0"/>
              <a:t>by the use of </a:t>
            </a:r>
            <a:r>
              <a:rPr lang="en-US" sz="3200" dirty="0">
                <a:solidFill>
                  <a:srgbClr val="FFFF00"/>
                </a:solidFill>
              </a:rPr>
              <a:t>static</a:t>
            </a:r>
            <a:r>
              <a:rPr lang="en-US" sz="3200" dirty="0"/>
              <a:t> class members.</a:t>
            </a:r>
            <a:endParaRPr lang="nl-N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5517"/>
            <a:ext cx="452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2">
                    <a:lumMod val="50000"/>
                  </a:schemeClr>
                </a:solidFill>
              </a:rPr>
              <a:t>https://manning.com/seemann2</a:t>
            </a:r>
          </a:p>
        </p:txBody>
      </p:sp>
    </p:spTree>
    <p:extLst>
      <p:ext uri="{BB962C8B-B14F-4D97-AF65-F5344CB8AC3E}">
        <p14:creationId xmlns:p14="http://schemas.microsoft.com/office/powerpoint/2010/main" val="10603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25581" y="2407880"/>
            <a:ext cx="64616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abstract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CarEngine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CarEngine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Instance {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</a:t>
            </a:r>
            <a:r>
              <a:rPr lang="en-US" noProof="1">
                <a:solidFill>
                  <a:srgbClr val="569CD6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set</a:t>
            </a:r>
            <a:r>
              <a:rPr lang="en-US" noProof="1">
                <a:solidFill>
                  <a:srgbClr val="DCDCDC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;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}</a:t>
            </a:r>
            <a:b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RealCarEngine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abstract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Start();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uFill>
                  <a:solidFill>
                    <a:srgbClr val="FFFF00"/>
                  </a:solidFill>
                </a:uFill>
                <a:latin typeface="Consolas" panose="020B0609020204030204" pitchFamily="49" charset="0"/>
              </a:rPr>
              <a:t>abstract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Switch(</a:t>
            </a:r>
            <a:r>
              <a:rPr lang="en-US" noProof="1">
                <a:solidFill>
                  <a:srgbClr val="FFA54B"/>
                </a:solidFill>
                <a:latin typeface="Consolas" panose="020B0609020204030204" pitchFamily="49" charset="0"/>
              </a:rPr>
              <a:t>Gear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gear);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559678"/>
            <a:ext cx="4595906" cy="4952492"/>
          </a:xfrm>
        </p:spPr>
        <p:txBody>
          <a:bodyPr>
            <a:normAutofit/>
          </a:bodyPr>
          <a:lstStyle/>
          <a:p>
            <a:r>
              <a:rPr lang="nl-NL" sz="2400" dirty="0"/>
              <a:t/>
            </a:r>
            <a:br>
              <a:rPr lang="nl-NL" sz="2400" dirty="0"/>
            </a:br>
            <a:r>
              <a:rPr lang="nl-NL" sz="2400" dirty="0"/>
              <a:t/>
            </a:r>
            <a:br>
              <a:rPr lang="nl-NL" sz="2400" dirty="0"/>
            </a:br>
            <a:r>
              <a:rPr lang="nl-NL" sz="2400" dirty="0"/>
              <a:t/>
            </a:r>
            <a:br>
              <a:rPr lang="nl-NL" sz="2400" dirty="0"/>
            </a:br>
            <a:r>
              <a:rPr lang="nl-NL" sz="2400" dirty="0"/>
              <a:t/>
            </a:r>
            <a:br>
              <a:rPr lang="nl-NL" sz="2400" dirty="0"/>
            </a:br>
            <a:r>
              <a:rPr lang="nl-NL" sz="2400" dirty="0"/>
              <a:t/>
            </a:r>
            <a:br>
              <a:rPr lang="nl-NL" sz="2400" dirty="0"/>
            </a:b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Ambient Context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supplies application code […] with </a:t>
            </a:r>
            <a:r>
              <a:rPr lang="en-US" sz="2400" dirty="0">
                <a:solidFill>
                  <a:srgbClr val="FFFF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access to a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Volatile Dependency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or its behavior  by the use of </a:t>
            </a:r>
            <a:r>
              <a:rPr lang="en-US" sz="2400" dirty="0">
                <a:solidFill>
                  <a:srgbClr val="FFFF00"/>
                </a:solidFill>
                <a:latin typeface="+mn-lt"/>
              </a:rPr>
              <a:t>static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class members.</a:t>
            </a:r>
            <a:endParaRPr lang="nl-NL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69066"/>
            <a:ext cx="4287996" cy="4952492"/>
          </a:xfrm>
        </p:spPr>
        <p:txBody>
          <a:bodyPr>
            <a:normAutofit/>
          </a:bodyPr>
          <a:lstStyle/>
          <a:p>
            <a:pPr algn="l"/>
            <a:r>
              <a:rPr lang="nl-NL" dirty="0"/>
              <a:t>Anti-pattern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39069" cy="54865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other documented solutions that prove to be more effective are [always] available</a:t>
            </a:r>
            <a:endParaRPr lang="nl-NL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927695"/>
            <a:ext cx="4376831" cy="5761501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07910" y="559678"/>
            <a:ext cx="428799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20772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4401" y="603185"/>
            <a:ext cx="7433774" cy="341632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WelcomeMessageGenerator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GetWelcomeMessage()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FFA54B"/>
                </a:solidFill>
                <a:latin typeface="Consolas" panose="020B0609020204030204" pitchFamily="49" charset="0"/>
              </a:rPr>
              <a:t>DateTime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now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FFA54B"/>
                </a:solidFill>
                <a:latin typeface="Consolas" panose="020B0609020204030204" pitchFamily="49" charset="0"/>
              </a:rPr>
              <a:t>DateTime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Now;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partOfDay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now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Hour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?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"night"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"day"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$"Good 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{partOfDay}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."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7910" y="559678"/>
            <a:ext cx="4287996" cy="4952492"/>
          </a:xfrm>
        </p:spPr>
        <p:txBody>
          <a:bodyPr>
            <a:normAutofit/>
          </a:bodyPr>
          <a:lstStyle/>
          <a:p>
            <a:r>
              <a:rPr lang="nl-NL" sz="4400" dirty="0"/>
              <a:t>Controlling time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286374" y="2019300"/>
            <a:ext cx="6767024" cy="2527374"/>
            <a:chOff x="5391149" y="1885950"/>
            <a:chExt cx="6767024" cy="2527374"/>
          </a:xfrm>
        </p:grpSpPr>
        <p:grpSp>
          <p:nvGrpSpPr>
            <p:cNvPr id="8" name="Group 7"/>
            <p:cNvGrpSpPr/>
            <p:nvPr/>
          </p:nvGrpSpPr>
          <p:grpSpPr>
            <a:xfrm>
              <a:off x="5391149" y="1885950"/>
              <a:ext cx="3743326" cy="2473969"/>
              <a:chOff x="86212" y="1451580"/>
              <a:chExt cx="3743326" cy="2571623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86212" y="3546175"/>
                <a:ext cx="2618888" cy="477028"/>
              </a:xfrm>
              <a:prstGeom prst="roundRect">
                <a:avLst/>
              </a:prstGeom>
              <a:solidFill>
                <a:srgbClr val="1D1A1D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noProof="1">
                    <a:solidFill>
                      <a:srgbClr val="FFA54B"/>
                    </a:solidFill>
                    <a:latin typeface="Consolas" panose="020B0609020204030204" pitchFamily="49" charset="0"/>
                  </a:rPr>
                  <a:t>DateTime</a:t>
                </a:r>
                <a:r>
                  <a:rPr lang="en-US" sz="2800" noProof="1">
                    <a:solidFill>
                      <a:srgbClr val="B4B4B4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2800" noProof="1">
                    <a:solidFill>
                      <a:srgbClr val="DCDCDC"/>
                    </a:solidFill>
                    <a:latin typeface="Consolas" panose="020B0609020204030204" pitchFamily="49" charset="0"/>
                  </a:rPr>
                  <a:t>Now</a:t>
                </a:r>
                <a:endParaRPr lang="nl-NL" sz="2800" dirty="0"/>
              </a:p>
            </p:txBody>
          </p:sp>
          <p:cxnSp>
            <p:nvCxnSpPr>
              <p:cNvPr id="11" name="Straight Arrow Connector 10"/>
              <p:cNvCxnSpPr>
                <a:stCxn id="10" idx="0"/>
              </p:cNvCxnSpPr>
              <p:nvPr/>
            </p:nvCxnSpPr>
            <p:spPr>
              <a:xfrm flipV="1">
                <a:off x="1395656" y="1451580"/>
                <a:ext cx="2433882" cy="2094596"/>
              </a:xfrm>
              <a:prstGeom prst="straightConnector1">
                <a:avLst/>
              </a:prstGeom>
              <a:ln w="38100" cap="flat">
                <a:solidFill>
                  <a:srgbClr val="FF0000"/>
                </a:solidFill>
                <a:round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8052898" y="3828549"/>
              <a:ext cx="410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b="1" dirty="0">
                  <a:solidFill>
                    <a:srgbClr val="FF0000"/>
                  </a:solidFill>
                </a:rPr>
                <a:t>= Volatile 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5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6982" y="603185"/>
            <a:ext cx="674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ITimeProvider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FFA54B"/>
                </a:solidFill>
                <a:latin typeface="Consolas" panose="020B0609020204030204" pitchFamily="49" charset="0"/>
              </a:rPr>
              <a:t>DateTime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Now {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7910" y="559678"/>
            <a:ext cx="4287996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Controlling 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6982" y="2497315"/>
            <a:ext cx="6747394" cy="147732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TimeProvider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ITimeProvider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Current {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24693" y="559678"/>
            <a:ext cx="7367099" cy="31393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WelcomeMessageGenerator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GetWelcomeMessage()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FFA54B"/>
                </a:solidFill>
                <a:latin typeface="Consolas" panose="020B0609020204030204" pitchFamily="49" charset="0"/>
              </a:rPr>
              <a:t>DateTime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now </a:t>
            </a:r>
            <a:r>
              <a:rPr lang="en-US" noProof="1" smtClean="0">
                <a:solidFill>
                  <a:srgbClr val="B4B4B4"/>
                </a:solidFill>
                <a:latin typeface="Consolas" panose="020B0609020204030204" pitchFamily="49" charset="0"/>
              </a:rPr>
              <a:t>= </a:t>
            </a:r>
            <a:r>
              <a:rPr lang="en-US" noProof="1" smtClean="0">
                <a:solidFill>
                  <a:srgbClr val="4EC9B0"/>
                </a:solidFill>
                <a:latin typeface="Consolas" panose="020B0609020204030204" pitchFamily="49" charset="0"/>
              </a:rPr>
              <a:t>TimeProvider</a:t>
            </a:r>
            <a:r>
              <a:rPr lang="en-US" noProof="1" smtClean="0">
                <a:solidFill>
                  <a:srgbClr val="B4B4B4"/>
                </a:solidFill>
                <a:latin typeface="Consolas" panose="020B0609020204030204" pitchFamily="49" charset="0"/>
              </a:rPr>
              <a:t>.Current.</a:t>
            </a:r>
            <a:r>
              <a:rPr lang="en-US" noProof="1" smtClean="0">
                <a:solidFill>
                  <a:srgbClr val="DCDCDC"/>
                </a:solidFill>
                <a:latin typeface="Consolas" panose="020B0609020204030204" pitchFamily="49" charset="0"/>
              </a:rPr>
              <a:t>Now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partOfDay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now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Hour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?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"night"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"day"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$"Good 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{partOfDay}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."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noProof="1">
              <a:latin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7910" y="559678"/>
            <a:ext cx="4287996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Controlling time</a:t>
            </a:r>
          </a:p>
        </p:txBody>
      </p:sp>
    </p:spTree>
    <p:extLst>
      <p:ext uri="{BB962C8B-B14F-4D97-AF65-F5344CB8AC3E}">
        <p14:creationId xmlns:p14="http://schemas.microsoft.com/office/powerpoint/2010/main" val="24643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7910" y="559678"/>
            <a:ext cx="4287996" cy="4952492"/>
          </a:xfrm>
        </p:spPr>
        <p:txBody>
          <a:bodyPr>
            <a:normAutofit/>
          </a:bodyPr>
          <a:lstStyle/>
          <a:p>
            <a:r>
              <a:rPr lang="nl-NL" sz="4400" dirty="0"/>
              <a:t>Downsides</a:t>
            </a:r>
          </a:p>
        </p:txBody>
      </p:sp>
    </p:spTree>
    <p:extLst>
      <p:ext uri="{BB962C8B-B14F-4D97-AF65-F5344CB8AC3E}">
        <p14:creationId xmlns:p14="http://schemas.microsoft.com/office/powerpoint/2010/main" val="14708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Downsides</a:t>
            </a:r>
            <a:br>
              <a:rPr lang="nl-NL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4400" dirty="0" smtClean="0"/>
              <a:t/>
            </a:r>
            <a:br>
              <a:rPr lang="nl-NL" sz="4400" dirty="0" smtClean="0"/>
            </a:br>
            <a:r>
              <a:rPr lang="nl-NL" sz="4400" dirty="0" smtClean="0"/>
              <a:t>Dishonesty</a:t>
            </a:r>
            <a:endParaRPr lang="nl-NL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791075" y="603185"/>
            <a:ext cx="7367099" cy="59093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WelcomeMessageGenerator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...</a:t>
            </a:r>
          </a:p>
          <a:p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GetWelcomeMessage()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Some code here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More code here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All the way down here even more code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...</a:t>
            </a:r>
          </a:p>
          <a:p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FFA54B"/>
                </a:solidFill>
                <a:latin typeface="Consolas" panose="020B0609020204030204" pitchFamily="49" charset="0"/>
              </a:rPr>
              <a:t>DateTime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now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TimeProvider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.Current.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Now;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partOfDay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now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Hour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?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"night"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"day"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$"Good 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{partOfDay}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."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noProof="1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99218" y="2377524"/>
            <a:ext cx="4105275" cy="2174010"/>
            <a:chOff x="8022522" y="1093762"/>
            <a:chExt cx="4105275" cy="2174010"/>
          </a:xfrm>
        </p:grpSpPr>
        <p:cxnSp>
          <p:nvCxnSpPr>
            <p:cNvPr id="11" name="Straight Arrow Connector 10"/>
            <p:cNvCxnSpPr>
              <a:stCxn id="9" idx="2"/>
            </p:cNvCxnSpPr>
            <p:nvPr/>
          </p:nvCxnSpPr>
          <p:spPr>
            <a:xfrm flipH="1">
              <a:off x="9204170" y="1678537"/>
              <a:ext cx="870990" cy="1589235"/>
            </a:xfrm>
            <a:prstGeom prst="straightConnector1">
              <a:avLst/>
            </a:prstGeom>
            <a:ln w="38100" cap="flat">
              <a:solidFill>
                <a:srgbClr val="FF0000"/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022522" y="1093762"/>
              <a:ext cx="410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200" b="1" dirty="0">
                  <a:solidFill>
                    <a:srgbClr val="FF0000"/>
                  </a:solidFill>
                </a:rPr>
                <a:t>Hidden 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9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Downsides</a:t>
            </a:r>
            <a:b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nl-NL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4400" dirty="0" smtClean="0"/>
              <a:t>Increased </a:t>
            </a:r>
            <a:r>
              <a:rPr lang="nl-NL" sz="4400" dirty="0"/>
              <a:t>Complexity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2586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2694145" y="413266"/>
            <a:ext cx="8544457" cy="5907036"/>
            <a:chOff x="2694145" y="413266"/>
            <a:chExt cx="8544457" cy="5907036"/>
          </a:xfrm>
        </p:grpSpPr>
        <p:grpSp>
          <p:nvGrpSpPr>
            <p:cNvPr id="5" name="Group 4"/>
            <p:cNvGrpSpPr/>
            <p:nvPr/>
          </p:nvGrpSpPr>
          <p:grpSpPr>
            <a:xfrm>
              <a:off x="5423169" y="413266"/>
              <a:ext cx="3153749" cy="1436914"/>
              <a:chOff x="6951304" y="1735494"/>
              <a:chExt cx="3153749" cy="143691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951306" y="1735494"/>
                <a:ext cx="3153747" cy="14369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951305" y="1735494"/>
                <a:ext cx="3153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b="1" i="1" dirty="0">
                    <a:solidFill>
                      <a:schemeClr val="bg1"/>
                    </a:solidFill>
                  </a:rPr>
                  <a:t>ITimeProvider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951304" y="2258714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NL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951304" y="2715561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b="1" i="1" dirty="0">
                    <a:solidFill>
                      <a:schemeClr val="bg1"/>
                    </a:solidFill>
                  </a:rPr>
                  <a:t>+ Now: DateTime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6951304" y="2258714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6951304" y="2730579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694145" y="2596484"/>
              <a:ext cx="3153751" cy="1436914"/>
              <a:chOff x="6951302" y="1735494"/>
              <a:chExt cx="3153751" cy="143691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951306" y="1735494"/>
                <a:ext cx="3153747" cy="14369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51305" y="1735494"/>
                <a:ext cx="3153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b="1" dirty="0">
                    <a:solidFill>
                      <a:schemeClr val="bg1"/>
                    </a:solidFill>
                  </a:rPr>
                  <a:t>Frozen Provider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951304" y="2258714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b="1" dirty="0">
                    <a:solidFill>
                      <a:schemeClr val="bg1"/>
                    </a:solidFill>
                  </a:rPr>
                  <a:t>- value: DateTime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951304" y="2715561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b="1" dirty="0">
                    <a:solidFill>
                      <a:schemeClr val="bg1"/>
                    </a:solidFill>
                  </a:rPr>
                  <a:t>+ Now: DateTime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6951304" y="2258714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951302" y="2730579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8079133" y="2596484"/>
              <a:ext cx="3159469" cy="1436914"/>
              <a:chOff x="6945584" y="1735494"/>
              <a:chExt cx="3159469" cy="143691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951306" y="1735494"/>
                <a:ext cx="3153747" cy="14369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951305" y="1735494"/>
                <a:ext cx="3153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b="1" dirty="0">
                    <a:solidFill>
                      <a:schemeClr val="bg1"/>
                    </a:solidFill>
                  </a:rPr>
                  <a:t>Default Provider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951304" y="2258714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NL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945584" y="2715561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b="1" dirty="0">
                    <a:solidFill>
                      <a:schemeClr val="bg1"/>
                    </a:solidFill>
                  </a:rPr>
                  <a:t>+ Now: DateTime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6951304" y="2258714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6951302" y="2730579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94145" y="4883388"/>
              <a:ext cx="3153751" cy="1436914"/>
              <a:chOff x="6951302" y="1735494"/>
              <a:chExt cx="3153751" cy="143691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6951306" y="1735494"/>
                <a:ext cx="3153747" cy="14369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951305" y="1735494"/>
                <a:ext cx="3153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b="1" dirty="0">
                    <a:solidFill>
                      <a:schemeClr val="bg1"/>
                    </a:solidFill>
                  </a:rPr>
                  <a:t>SomeController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51304" y="2258714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NL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951302" y="2708594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NL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6951304" y="2258714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951302" y="2730579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8084847" y="4883388"/>
              <a:ext cx="3153751" cy="1436914"/>
              <a:chOff x="6951302" y="1735494"/>
              <a:chExt cx="3153751" cy="1436914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951306" y="1735494"/>
                <a:ext cx="3153747" cy="14369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951305" y="1735494"/>
                <a:ext cx="3153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b="1" dirty="0">
                    <a:solidFill>
                      <a:schemeClr val="bg1"/>
                    </a:solidFill>
                  </a:rPr>
                  <a:t>MessageGenerator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951304" y="2258714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NL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951304" y="2715561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b="1" dirty="0">
                    <a:solidFill>
                      <a:schemeClr val="bg1"/>
                    </a:solidFill>
                  </a:rPr>
                  <a:t>+ GetWelcomeMessage()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flipV="1">
                <a:off x="6951304" y="2258714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6951302" y="2730579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Isosceles Triangle 1"/>
            <p:cNvSpPr/>
            <p:nvPr/>
          </p:nvSpPr>
          <p:spPr>
            <a:xfrm>
              <a:off x="6739542" y="1801106"/>
              <a:ext cx="520995" cy="393857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5" name="Straight Connector 54"/>
            <p:cNvCxnSpPr>
              <a:stCxn id="28" idx="0"/>
            </p:cNvCxnSpPr>
            <p:nvPr/>
          </p:nvCxnSpPr>
          <p:spPr>
            <a:xfrm flipH="1" flipV="1">
              <a:off x="4271018" y="2315183"/>
              <a:ext cx="5" cy="281301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9656008" y="2314885"/>
              <a:ext cx="5" cy="281301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271015" y="2315183"/>
              <a:ext cx="5390705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989678" y="2190208"/>
              <a:ext cx="1" cy="11992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own Arrow 66"/>
            <p:cNvSpPr/>
            <p:nvPr/>
          </p:nvSpPr>
          <p:spPr>
            <a:xfrm rot="10800000">
              <a:off x="4029988" y="4158013"/>
              <a:ext cx="482053" cy="581025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Down Arrow 67"/>
            <p:cNvSpPr/>
            <p:nvPr/>
          </p:nvSpPr>
          <p:spPr>
            <a:xfrm rot="10800000">
              <a:off x="9414981" y="4150748"/>
              <a:ext cx="482053" cy="581025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7716253" y="2001793"/>
            <a:ext cx="3785936" cy="2409729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tangle 56"/>
          <p:cNvSpPr/>
          <p:nvPr/>
        </p:nvSpPr>
        <p:spPr>
          <a:xfrm>
            <a:off x="2299908" y="2023779"/>
            <a:ext cx="3785936" cy="2409729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43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064000" cy="4952492"/>
          </a:xfrm>
        </p:spPr>
        <p:txBody>
          <a:bodyPr/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 landscape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49661" y="2888965"/>
            <a:ext cx="494523" cy="382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DI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57842" y="1647403"/>
            <a:ext cx="1725314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DI Patterns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00911" y="2983581"/>
            <a:ext cx="1806177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DI Anti-patterns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633435" y="4474871"/>
            <a:ext cx="1725314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Code smells</a:t>
            </a:r>
          </a:p>
        </p:txBody>
      </p:sp>
      <p:sp>
        <p:nvSpPr>
          <p:cNvPr id="19" name="Freeform 18"/>
          <p:cNvSpPr/>
          <p:nvPr/>
        </p:nvSpPr>
        <p:spPr>
          <a:xfrm>
            <a:off x="5103849" y="1787536"/>
            <a:ext cx="671804" cy="1082768"/>
          </a:xfrm>
          <a:custGeom>
            <a:avLst/>
            <a:gdLst>
              <a:gd name="connsiteX0" fmla="*/ 0 w 671804"/>
              <a:gd name="connsiteY0" fmla="*/ 1082768 h 1082768"/>
              <a:gd name="connsiteX1" fmla="*/ 671804 w 671804"/>
              <a:gd name="connsiteY1" fmla="*/ 65731 h 108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1804" h="1082768">
                <a:moveTo>
                  <a:pt x="0" y="1082768"/>
                </a:moveTo>
                <a:cubicBezTo>
                  <a:pt x="158620" y="435845"/>
                  <a:pt x="317241" y="-211077"/>
                  <a:pt x="671804" y="65731"/>
                </a:cubicBezTo>
              </a:path>
            </a:pathLst>
          </a:cu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reeform 21"/>
          <p:cNvSpPr/>
          <p:nvPr/>
        </p:nvSpPr>
        <p:spPr>
          <a:xfrm>
            <a:off x="5113179" y="3271520"/>
            <a:ext cx="522515" cy="1446401"/>
          </a:xfrm>
          <a:custGeom>
            <a:avLst/>
            <a:gdLst>
              <a:gd name="connsiteX0" fmla="*/ 0 w 522515"/>
              <a:gd name="connsiteY0" fmla="*/ 0 h 1446401"/>
              <a:gd name="connsiteX1" fmla="*/ 522515 w 522515"/>
              <a:gd name="connsiteY1" fmla="*/ 1446245 h 144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446401">
                <a:moveTo>
                  <a:pt x="0" y="0"/>
                </a:moveTo>
                <a:cubicBezTo>
                  <a:pt x="66092" y="729343"/>
                  <a:pt x="132184" y="1458686"/>
                  <a:pt x="522515" y="1446245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reeform 22"/>
          <p:cNvSpPr/>
          <p:nvPr/>
        </p:nvSpPr>
        <p:spPr>
          <a:xfrm>
            <a:off x="5337114" y="3066246"/>
            <a:ext cx="559837" cy="129003"/>
          </a:xfrm>
          <a:custGeom>
            <a:avLst/>
            <a:gdLst>
              <a:gd name="connsiteX0" fmla="*/ 0 w 559837"/>
              <a:gd name="connsiteY0" fmla="*/ 0 h 129003"/>
              <a:gd name="connsiteX1" fmla="*/ 559837 w 559837"/>
              <a:gd name="connsiteY1" fmla="*/ 121298 h 1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9837" h="129003">
                <a:moveTo>
                  <a:pt x="0" y="0"/>
                </a:moveTo>
                <a:cubicBezTo>
                  <a:pt x="181169" y="76977"/>
                  <a:pt x="362339" y="153955"/>
                  <a:pt x="559837" y="121298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ounded Rectangle 23"/>
          <p:cNvSpPr/>
          <p:nvPr/>
        </p:nvSpPr>
        <p:spPr>
          <a:xfrm>
            <a:off x="7218790" y="443171"/>
            <a:ext cx="2235386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Constructor Injection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791062" y="1045030"/>
            <a:ext cx="1959432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Composition Root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961280" y="1645824"/>
            <a:ext cx="1884781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Method Injection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30268" y="2254841"/>
            <a:ext cx="1922108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Property Injection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340584" y="647482"/>
            <a:ext cx="1425323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DI Container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453398" y="1257449"/>
            <a:ext cx="976607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Pure DI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844675" y="2872236"/>
            <a:ext cx="1535309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Control Freak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738928" y="3479452"/>
            <a:ext cx="1746804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Service Locator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632330" y="4084917"/>
            <a:ext cx="1922391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Ambient Context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791062" y="4663246"/>
            <a:ext cx="2735002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Constructor over-injection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590030" y="5260244"/>
            <a:ext cx="1864146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Abstract Factory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075722" y="5819156"/>
            <a:ext cx="2254050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Cyclic Dependencies</a:t>
            </a:r>
          </a:p>
        </p:txBody>
      </p:sp>
      <p:sp>
        <p:nvSpPr>
          <p:cNvPr id="47" name="Freeform 46"/>
          <p:cNvSpPr/>
          <p:nvPr/>
        </p:nvSpPr>
        <p:spPr>
          <a:xfrm>
            <a:off x="6597836" y="617113"/>
            <a:ext cx="626550" cy="1028341"/>
          </a:xfrm>
          <a:custGeom>
            <a:avLst/>
            <a:gdLst>
              <a:gd name="connsiteX0" fmla="*/ 32190 w 626550"/>
              <a:gd name="connsiteY0" fmla="*/ 1028341 h 1028341"/>
              <a:gd name="connsiteX1" fmla="*/ 626550 w 626550"/>
              <a:gd name="connsiteY1" fmla="*/ 14881 h 102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6550" h="1028341">
                <a:moveTo>
                  <a:pt x="32190" y="1028341"/>
                </a:moveTo>
                <a:cubicBezTo>
                  <a:pt x="-26230" y="464461"/>
                  <a:pt x="-84650" y="-99419"/>
                  <a:pt x="626550" y="14881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reeform 47"/>
          <p:cNvSpPr/>
          <p:nvPr/>
        </p:nvSpPr>
        <p:spPr>
          <a:xfrm>
            <a:off x="6637646" y="2049314"/>
            <a:ext cx="1402080" cy="647964"/>
          </a:xfrm>
          <a:custGeom>
            <a:avLst/>
            <a:gdLst>
              <a:gd name="connsiteX0" fmla="*/ 0 w 1402080"/>
              <a:gd name="connsiteY0" fmla="*/ 0 h 647964"/>
              <a:gd name="connsiteX1" fmla="*/ 1402080 w 1402080"/>
              <a:gd name="connsiteY1" fmla="*/ 419100 h 6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2080" h="647964">
                <a:moveTo>
                  <a:pt x="0" y="0"/>
                </a:moveTo>
                <a:cubicBezTo>
                  <a:pt x="255905" y="470535"/>
                  <a:pt x="511810" y="941070"/>
                  <a:pt x="1402080" y="419100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Freeform 48"/>
          <p:cNvSpPr/>
          <p:nvPr/>
        </p:nvSpPr>
        <p:spPr>
          <a:xfrm>
            <a:off x="7003406" y="1177181"/>
            <a:ext cx="800100" cy="468273"/>
          </a:xfrm>
          <a:custGeom>
            <a:avLst/>
            <a:gdLst>
              <a:gd name="connsiteX0" fmla="*/ 0 w 800100"/>
              <a:gd name="connsiteY0" fmla="*/ 468273 h 468273"/>
              <a:gd name="connsiteX1" fmla="*/ 800100 w 800100"/>
              <a:gd name="connsiteY1" fmla="*/ 87273 h 46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0100" h="468273">
                <a:moveTo>
                  <a:pt x="0" y="468273"/>
                </a:moveTo>
                <a:cubicBezTo>
                  <a:pt x="76835" y="155853"/>
                  <a:pt x="153670" y="-156567"/>
                  <a:pt x="800100" y="87273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Freeform 49"/>
          <p:cNvSpPr/>
          <p:nvPr/>
        </p:nvSpPr>
        <p:spPr>
          <a:xfrm>
            <a:off x="7056746" y="1843574"/>
            <a:ext cx="914400" cy="351804"/>
          </a:xfrm>
          <a:custGeom>
            <a:avLst/>
            <a:gdLst>
              <a:gd name="connsiteX0" fmla="*/ 0 w 914400"/>
              <a:gd name="connsiteY0" fmla="*/ 190500 h 351804"/>
              <a:gd name="connsiteX1" fmla="*/ 914400 w 914400"/>
              <a:gd name="connsiteY1" fmla="*/ 0 h 35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351804">
                <a:moveTo>
                  <a:pt x="0" y="190500"/>
                </a:moveTo>
                <a:cubicBezTo>
                  <a:pt x="52070" y="354965"/>
                  <a:pt x="104140" y="519430"/>
                  <a:pt x="914400" y="0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Freeform 50"/>
          <p:cNvSpPr/>
          <p:nvPr/>
        </p:nvSpPr>
        <p:spPr>
          <a:xfrm>
            <a:off x="7452985" y="2758790"/>
            <a:ext cx="1391689" cy="322398"/>
          </a:xfrm>
          <a:custGeom>
            <a:avLst/>
            <a:gdLst>
              <a:gd name="connsiteX0" fmla="*/ 0 w 701040"/>
              <a:gd name="connsiteY0" fmla="*/ 227784 h 303984"/>
              <a:gd name="connsiteX1" fmla="*/ 701040 w 701040"/>
              <a:gd name="connsiteY1" fmla="*/ 303984 h 3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1040" h="303984">
                <a:moveTo>
                  <a:pt x="0" y="227784"/>
                </a:moveTo>
                <a:cubicBezTo>
                  <a:pt x="76835" y="18869"/>
                  <a:pt x="153670" y="-190046"/>
                  <a:pt x="701040" y="303984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Freeform 51"/>
          <p:cNvSpPr/>
          <p:nvPr/>
        </p:nvSpPr>
        <p:spPr>
          <a:xfrm>
            <a:off x="7445366" y="3375194"/>
            <a:ext cx="1186964" cy="944565"/>
          </a:xfrm>
          <a:custGeom>
            <a:avLst/>
            <a:gdLst>
              <a:gd name="connsiteX0" fmla="*/ 0 w 487680"/>
              <a:gd name="connsiteY0" fmla="*/ 0 h 975439"/>
              <a:gd name="connsiteX1" fmla="*/ 487680 w 487680"/>
              <a:gd name="connsiteY1" fmla="*/ 937260 h 97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80" h="975439">
                <a:moveTo>
                  <a:pt x="0" y="0"/>
                </a:moveTo>
                <a:cubicBezTo>
                  <a:pt x="77470" y="564515"/>
                  <a:pt x="154940" y="1129030"/>
                  <a:pt x="487680" y="937260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Freeform 52"/>
          <p:cNvSpPr/>
          <p:nvPr/>
        </p:nvSpPr>
        <p:spPr>
          <a:xfrm>
            <a:off x="7582526" y="3375194"/>
            <a:ext cx="1156402" cy="396724"/>
          </a:xfrm>
          <a:custGeom>
            <a:avLst/>
            <a:gdLst>
              <a:gd name="connsiteX0" fmla="*/ 0 w 464820"/>
              <a:gd name="connsiteY0" fmla="*/ 0 h 396724"/>
              <a:gd name="connsiteX1" fmla="*/ 464820 w 464820"/>
              <a:gd name="connsiteY1" fmla="*/ 335280 h 39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4820" h="396724">
                <a:moveTo>
                  <a:pt x="0" y="0"/>
                </a:moveTo>
                <a:cubicBezTo>
                  <a:pt x="107950" y="259080"/>
                  <a:pt x="215900" y="518160"/>
                  <a:pt x="464820" y="335280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Freeform 53"/>
          <p:cNvSpPr/>
          <p:nvPr/>
        </p:nvSpPr>
        <p:spPr>
          <a:xfrm>
            <a:off x="7346306" y="4701074"/>
            <a:ext cx="457200" cy="175260"/>
          </a:xfrm>
          <a:custGeom>
            <a:avLst/>
            <a:gdLst>
              <a:gd name="connsiteX0" fmla="*/ 0 w 457200"/>
              <a:gd name="connsiteY0" fmla="*/ 0 h 175260"/>
              <a:gd name="connsiteX1" fmla="*/ 457200 w 457200"/>
              <a:gd name="connsiteY1" fmla="*/ 17526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175260">
                <a:moveTo>
                  <a:pt x="0" y="0"/>
                </a:moveTo>
                <a:cubicBezTo>
                  <a:pt x="198120" y="49530"/>
                  <a:pt x="396240" y="99060"/>
                  <a:pt x="457200" y="175260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Freeform 54"/>
          <p:cNvSpPr/>
          <p:nvPr/>
        </p:nvSpPr>
        <p:spPr>
          <a:xfrm>
            <a:off x="6764340" y="4868714"/>
            <a:ext cx="833426" cy="632460"/>
          </a:xfrm>
          <a:custGeom>
            <a:avLst/>
            <a:gdLst>
              <a:gd name="connsiteX0" fmla="*/ 2846 w 833426"/>
              <a:gd name="connsiteY0" fmla="*/ 0 h 632460"/>
              <a:gd name="connsiteX1" fmla="*/ 833426 w 833426"/>
              <a:gd name="connsiteY1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26" h="632460">
                <a:moveTo>
                  <a:pt x="2846" y="0"/>
                </a:moveTo>
                <a:cubicBezTo>
                  <a:pt x="-9219" y="292735"/>
                  <a:pt x="-21284" y="585470"/>
                  <a:pt x="833426" y="632460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Freeform 55"/>
          <p:cNvSpPr/>
          <p:nvPr/>
        </p:nvSpPr>
        <p:spPr>
          <a:xfrm>
            <a:off x="6430887" y="4868714"/>
            <a:ext cx="656339" cy="1188720"/>
          </a:xfrm>
          <a:custGeom>
            <a:avLst/>
            <a:gdLst>
              <a:gd name="connsiteX0" fmla="*/ 115319 w 656339"/>
              <a:gd name="connsiteY0" fmla="*/ 0 h 1188720"/>
              <a:gd name="connsiteX1" fmla="*/ 656339 w 656339"/>
              <a:gd name="connsiteY1" fmla="*/ 118872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6339" h="1188720">
                <a:moveTo>
                  <a:pt x="115319" y="0"/>
                </a:moveTo>
                <a:cubicBezTo>
                  <a:pt x="-33271" y="487680"/>
                  <a:pt x="-181861" y="975360"/>
                  <a:pt x="656339" y="1188720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Freeform 56"/>
          <p:cNvSpPr/>
          <p:nvPr/>
        </p:nvSpPr>
        <p:spPr>
          <a:xfrm>
            <a:off x="9502766" y="750199"/>
            <a:ext cx="853440" cy="293275"/>
          </a:xfrm>
          <a:custGeom>
            <a:avLst/>
            <a:gdLst>
              <a:gd name="connsiteX0" fmla="*/ 0 w 853440"/>
              <a:gd name="connsiteY0" fmla="*/ 293275 h 293275"/>
              <a:gd name="connsiteX1" fmla="*/ 853440 w 853440"/>
              <a:gd name="connsiteY1" fmla="*/ 102775 h 29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3440" h="293275">
                <a:moveTo>
                  <a:pt x="0" y="293275"/>
                </a:moveTo>
                <a:cubicBezTo>
                  <a:pt x="15240" y="80550"/>
                  <a:pt x="30480" y="-132175"/>
                  <a:pt x="853440" y="102775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Freeform 57"/>
          <p:cNvSpPr/>
          <p:nvPr/>
        </p:nvSpPr>
        <p:spPr>
          <a:xfrm>
            <a:off x="9502766" y="1447334"/>
            <a:ext cx="960120" cy="148326"/>
          </a:xfrm>
          <a:custGeom>
            <a:avLst/>
            <a:gdLst>
              <a:gd name="connsiteX0" fmla="*/ 0 w 960120"/>
              <a:gd name="connsiteY0" fmla="*/ 0 h 148326"/>
              <a:gd name="connsiteX1" fmla="*/ 960120 w 960120"/>
              <a:gd name="connsiteY1" fmla="*/ 22860 h 148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120" h="148326">
                <a:moveTo>
                  <a:pt x="0" y="0"/>
                </a:moveTo>
                <a:cubicBezTo>
                  <a:pt x="62865" y="124460"/>
                  <a:pt x="125730" y="248920"/>
                  <a:pt x="960120" y="22860"/>
                </a:cubicBezTo>
              </a:path>
            </a:pathLst>
          </a:cu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" name="Group 2"/>
          <p:cNvGrpSpPr/>
          <p:nvPr/>
        </p:nvGrpSpPr>
        <p:grpSpPr>
          <a:xfrm>
            <a:off x="52121" y="1698640"/>
            <a:ext cx="5051728" cy="4418724"/>
            <a:chOff x="52121" y="1698640"/>
            <a:chExt cx="5051728" cy="4418724"/>
          </a:xfrm>
        </p:grpSpPr>
        <p:sp>
          <p:nvSpPr>
            <p:cNvPr id="39" name="Rounded Rectangle 38"/>
            <p:cNvSpPr/>
            <p:nvPr/>
          </p:nvSpPr>
          <p:spPr>
            <a:xfrm>
              <a:off x="2276055" y="1698640"/>
              <a:ext cx="2140613" cy="408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Object Composition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895422" y="2885262"/>
              <a:ext cx="2349135" cy="408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Lifetime Management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689254" y="4115447"/>
              <a:ext cx="1567133" cy="408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Interception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 flipH="1">
              <a:off x="4440329" y="1843574"/>
              <a:ext cx="663520" cy="1045391"/>
            </a:xfrm>
            <a:custGeom>
              <a:avLst/>
              <a:gdLst>
                <a:gd name="connsiteX0" fmla="*/ 0 w 671804"/>
                <a:gd name="connsiteY0" fmla="*/ 1082768 h 1082768"/>
                <a:gd name="connsiteX1" fmla="*/ 671804 w 671804"/>
                <a:gd name="connsiteY1" fmla="*/ 65731 h 108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1804" h="1082768">
                  <a:moveTo>
                    <a:pt x="0" y="1082768"/>
                  </a:moveTo>
                  <a:cubicBezTo>
                    <a:pt x="158620" y="435845"/>
                    <a:pt x="317241" y="-211077"/>
                    <a:pt x="671804" y="65731"/>
                  </a:cubicBezTo>
                </a:path>
              </a:pathLst>
            </a:custGeom>
            <a:noFill/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Freeform 42"/>
            <p:cNvSpPr/>
            <p:nvPr/>
          </p:nvSpPr>
          <p:spPr>
            <a:xfrm flipH="1">
              <a:off x="4256388" y="3290182"/>
              <a:ext cx="833130" cy="1026730"/>
            </a:xfrm>
            <a:custGeom>
              <a:avLst/>
              <a:gdLst>
                <a:gd name="connsiteX0" fmla="*/ 0 w 522515"/>
                <a:gd name="connsiteY0" fmla="*/ 0 h 1446401"/>
                <a:gd name="connsiteX1" fmla="*/ 522515 w 522515"/>
                <a:gd name="connsiteY1" fmla="*/ 1446245 h 144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1446401">
                  <a:moveTo>
                    <a:pt x="0" y="0"/>
                  </a:moveTo>
                  <a:cubicBezTo>
                    <a:pt x="66092" y="729343"/>
                    <a:pt x="132184" y="1458686"/>
                    <a:pt x="522515" y="1446245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Freeform 43"/>
            <p:cNvSpPr/>
            <p:nvPr/>
          </p:nvSpPr>
          <p:spPr>
            <a:xfrm flipV="1">
              <a:off x="4058780" y="3060229"/>
              <a:ext cx="767220" cy="45719"/>
            </a:xfrm>
            <a:custGeom>
              <a:avLst/>
              <a:gdLst>
                <a:gd name="connsiteX0" fmla="*/ 0 w 559837"/>
                <a:gd name="connsiteY0" fmla="*/ 0 h 129003"/>
                <a:gd name="connsiteX1" fmla="*/ 559837 w 559837"/>
                <a:gd name="connsiteY1" fmla="*/ 121298 h 12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837" h="129003">
                  <a:moveTo>
                    <a:pt x="0" y="0"/>
                  </a:moveTo>
                  <a:cubicBezTo>
                    <a:pt x="181169" y="76977"/>
                    <a:pt x="362339" y="153955"/>
                    <a:pt x="559837" y="121298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8339" y="4555636"/>
              <a:ext cx="1567133" cy="408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Decorators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17014" y="5163946"/>
              <a:ext cx="2272240" cy="408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Dynamic Interception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70155" y="2209083"/>
              <a:ext cx="1567133" cy="408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Transient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2121" y="2872236"/>
              <a:ext cx="1567133" cy="408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Singleton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89841" y="3474649"/>
              <a:ext cx="2355935" cy="408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Captive Dependencies</a:t>
              </a:r>
            </a:p>
          </p:txBody>
        </p:sp>
        <p:sp>
          <p:nvSpPr>
            <p:cNvPr id="62" name="Freeform 61"/>
            <p:cNvSpPr/>
            <p:nvPr/>
          </p:nvSpPr>
          <p:spPr>
            <a:xfrm flipH="1">
              <a:off x="2569437" y="3312547"/>
              <a:ext cx="496595" cy="373045"/>
            </a:xfrm>
            <a:custGeom>
              <a:avLst/>
              <a:gdLst>
                <a:gd name="connsiteX0" fmla="*/ 0 w 522515"/>
                <a:gd name="connsiteY0" fmla="*/ 0 h 1446401"/>
                <a:gd name="connsiteX1" fmla="*/ 522515 w 522515"/>
                <a:gd name="connsiteY1" fmla="*/ 1446245 h 144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1446401">
                  <a:moveTo>
                    <a:pt x="0" y="0"/>
                  </a:moveTo>
                  <a:cubicBezTo>
                    <a:pt x="66092" y="729343"/>
                    <a:pt x="132184" y="1458686"/>
                    <a:pt x="522515" y="1446245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Freeform 62"/>
            <p:cNvSpPr/>
            <p:nvPr/>
          </p:nvSpPr>
          <p:spPr>
            <a:xfrm flipH="1" flipV="1">
              <a:off x="2060949" y="2455407"/>
              <a:ext cx="1041554" cy="414898"/>
            </a:xfrm>
            <a:custGeom>
              <a:avLst/>
              <a:gdLst>
                <a:gd name="connsiteX0" fmla="*/ 0 w 522515"/>
                <a:gd name="connsiteY0" fmla="*/ 0 h 1446401"/>
                <a:gd name="connsiteX1" fmla="*/ 522515 w 522515"/>
                <a:gd name="connsiteY1" fmla="*/ 1446245 h 144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1446401">
                  <a:moveTo>
                    <a:pt x="0" y="0"/>
                  </a:moveTo>
                  <a:cubicBezTo>
                    <a:pt x="66092" y="729343"/>
                    <a:pt x="132184" y="1458686"/>
                    <a:pt x="522515" y="1446245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642915" y="3036540"/>
              <a:ext cx="261474" cy="45719"/>
            </a:xfrm>
            <a:custGeom>
              <a:avLst/>
              <a:gdLst>
                <a:gd name="connsiteX0" fmla="*/ 0 w 559837"/>
                <a:gd name="connsiteY0" fmla="*/ 0 h 129003"/>
                <a:gd name="connsiteX1" fmla="*/ 559837 w 559837"/>
                <a:gd name="connsiteY1" fmla="*/ 121298 h 12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837" h="129003">
                  <a:moveTo>
                    <a:pt x="0" y="0"/>
                  </a:moveTo>
                  <a:cubicBezTo>
                    <a:pt x="181169" y="76977"/>
                    <a:pt x="362339" y="153955"/>
                    <a:pt x="559837" y="121298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5" name="Freeform 64"/>
            <p:cNvSpPr/>
            <p:nvPr/>
          </p:nvSpPr>
          <p:spPr>
            <a:xfrm flipH="1">
              <a:off x="2305472" y="4542535"/>
              <a:ext cx="613230" cy="326179"/>
            </a:xfrm>
            <a:custGeom>
              <a:avLst/>
              <a:gdLst>
                <a:gd name="connsiteX0" fmla="*/ 0 w 522515"/>
                <a:gd name="connsiteY0" fmla="*/ 0 h 1446401"/>
                <a:gd name="connsiteX1" fmla="*/ 522515 w 522515"/>
                <a:gd name="connsiteY1" fmla="*/ 1446245 h 144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1446401">
                  <a:moveTo>
                    <a:pt x="0" y="0"/>
                  </a:moveTo>
                  <a:cubicBezTo>
                    <a:pt x="66092" y="729343"/>
                    <a:pt x="132184" y="1458686"/>
                    <a:pt x="522515" y="1446245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Freeform 65"/>
            <p:cNvSpPr/>
            <p:nvPr/>
          </p:nvSpPr>
          <p:spPr>
            <a:xfrm flipH="1">
              <a:off x="2712915" y="4542534"/>
              <a:ext cx="399083" cy="828321"/>
            </a:xfrm>
            <a:custGeom>
              <a:avLst/>
              <a:gdLst>
                <a:gd name="connsiteX0" fmla="*/ 0 w 522515"/>
                <a:gd name="connsiteY0" fmla="*/ 0 h 1446401"/>
                <a:gd name="connsiteX1" fmla="*/ 522515 w 522515"/>
                <a:gd name="connsiteY1" fmla="*/ 1446245 h 144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1446401">
                  <a:moveTo>
                    <a:pt x="0" y="0"/>
                  </a:moveTo>
                  <a:cubicBezTo>
                    <a:pt x="66092" y="729343"/>
                    <a:pt x="132184" y="1458686"/>
                    <a:pt x="522515" y="1446245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1922436" y="5708741"/>
              <a:ext cx="970976" cy="408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nl-NL" dirty="0">
                  <a:solidFill>
                    <a:schemeClr val="tx1"/>
                  </a:solidFill>
                </a:rPr>
                <a:t>AOP</a:t>
              </a:r>
            </a:p>
          </p:txBody>
        </p:sp>
        <p:sp>
          <p:nvSpPr>
            <p:cNvPr id="68" name="Freeform 67"/>
            <p:cNvSpPr/>
            <p:nvPr/>
          </p:nvSpPr>
          <p:spPr>
            <a:xfrm flipH="1">
              <a:off x="2910875" y="4542534"/>
              <a:ext cx="350537" cy="1399491"/>
            </a:xfrm>
            <a:custGeom>
              <a:avLst/>
              <a:gdLst>
                <a:gd name="connsiteX0" fmla="*/ 0 w 522515"/>
                <a:gd name="connsiteY0" fmla="*/ 0 h 1446401"/>
                <a:gd name="connsiteX1" fmla="*/ 522515 w 522515"/>
                <a:gd name="connsiteY1" fmla="*/ 1446245 h 144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2515" h="1446401">
                  <a:moveTo>
                    <a:pt x="0" y="0"/>
                  </a:moveTo>
                  <a:cubicBezTo>
                    <a:pt x="66092" y="729343"/>
                    <a:pt x="132184" y="1458686"/>
                    <a:pt x="522515" y="1446245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0226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7250" y="603185"/>
            <a:ext cx="7458075" cy="470898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WelcomeMessageGenerator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ITimeProvider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timeProvider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TimeProvider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GetCurrent(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WelcomeMessageGenerator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GetWelcomeMessage()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FFA54B"/>
                </a:solidFill>
                <a:latin typeface="Consolas" panose="020B0609020204030204" pitchFamily="49" charset="0"/>
              </a:rPr>
              <a:t>DateTime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now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timeProvider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Now;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partOfDay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now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Hour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?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"night"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"day"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$"Good 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{partOfDay}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."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noProof="1">
              <a:latin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Downsides</a:t>
            </a:r>
            <a:b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nl-NL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Increased </a:t>
            </a:r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Complexity</a:t>
            </a:r>
            <a:endParaRPr lang="nl-NL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5387" y="927219"/>
            <a:ext cx="7119938" cy="134264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6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67250" y="603185"/>
            <a:ext cx="7458075" cy="507831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Fact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 smtClean="0">
                <a:solidFill>
                  <a:srgbClr val="DCDCDC"/>
                </a:solidFill>
                <a:latin typeface="Consolas" panose="020B0609020204030204" pitchFamily="49" charset="0"/>
              </a:rPr>
              <a:t>Says_good_day_during_day_time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7A64A"/>
                </a:solidFill>
                <a:latin typeface="Consolas" panose="020B0609020204030204" pitchFamily="49" charset="0"/>
              </a:rPr>
              <a:t>// Arrange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FFA54B"/>
                </a:solidFill>
                <a:latin typeface="Consolas" panose="020B0609020204030204" pitchFamily="49" charset="0"/>
              </a:rPr>
              <a:t>DateTime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dayTime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FFA54B"/>
                </a:solidFill>
                <a:latin typeface="Consolas" panose="020B0609020204030204" pitchFamily="49" charset="0"/>
              </a:rPr>
              <a:t>DateTime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Parse(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"2019-01-01 6:00"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TimeProvider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Current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/>
            </a:r>
            <a:b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FakeTimeProvider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{ Now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dayTime };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generator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WelcomeMessageGenerator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7A64A"/>
                </a:solidFill>
                <a:latin typeface="Consolas" panose="020B0609020204030204" pitchFamily="49" charset="0"/>
              </a:rPr>
              <a:t>// Act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actualMessage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generator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GetWelcomeMessage();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7A64A"/>
                </a:solidFill>
                <a:latin typeface="Consolas" panose="020B0609020204030204" pitchFamily="49" charset="0"/>
              </a:rPr>
              <a:t>// Assert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Assert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Equal(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"Good day."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, actual: actualMessage);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latin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53024" y="120878"/>
            <a:ext cx="8010527" cy="2488972"/>
            <a:chOff x="5105399" y="-69622"/>
            <a:chExt cx="8010527" cy="2488972"/>
          </a:xfrm>
        </p:grpSpPr>
        <p:sp>
          <p:nvSpPr>
            <p:cNvPr id="10" name="TextBox 9"/>
            <p:cNvSpPr txBox="1"/>
            <p:nvPr/>
          </p:nvSpPr>
          <p:spPr>
            <a:xfrm>
              <a:off x="9010651" y="-69622"/>
              <a:ext cx="4105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3600" b="1" dirty="0">
                  <a:solidFill>
                    <a:srgbClr val="FF0000"/>
                  </a:solidFill>
                </a:rPr>
                <a:t>Global state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05399" y="2000250"/>
              <a:ext cx="2714626" cy="419100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7153275" y="412685"/>
              <a:ext cx="2006600" cy="1654240"/>
            </a:xfrm>
            <a:prstGeom prst="straightConnector1">
              <a:avLst/>
            </a:prstGeom>
            <a:ln w="38100" cap="flat">
              <a:solidFill>
                <a:srgbClr val="FF0000"/>
              </a:solidFill>
              <a:round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Downsides</a:t>
            </a:r>
            <a:b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nl-NL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4400" dirty="0" smtClean="0"/>
              <a:t>Test</a:t>
            </a:r>
            <a:r>
              <a:rPr lang="nl-NL" sz="4400" dirty="0"/>
              <a:t/>
            </a:r>
            <a:br>
              <a:rPr lang="nl-NL" sz="4400" dirty="0"/>
            </a:br>
            <a:r>
              <a:rPr lang="nl-NL" sz="4400" dirty="0"/>
              <a:t>Interdependency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7650" y="5742425"/>
            <a:ext cx="410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rgbClr val="FF0000"/>
                </a:solidFill>
              </a:rPr>
              <a:t>No Teardown</a:t>
            </a: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5270740" y="5175850"/>
            <a:ext cx="2596910" cy="889741"/>
          </a:xfrm>
          <a:prstGeom prst="straightConnector1">
            <a:avLst/>
          </a:prstGeom>
          <a:ln w="38100" cap="flat">
            <a:solidFill>
              <a:srgbClr val="FF0000"/>
            </a:solidFill>
            <a:round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6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/>
              <a:t>Fixing Ambient Context</a:t>
            </a:r>
          </a:p>
        </p:txBody>
      </p:sp>
    </p:spTree>
    <p:extLst>
      <p:ext uri="{BB962C8B-B14F-4D97-AF65-F5344CB8AC3E}">
        <p14:creationId xmlns:p14="http://schemas.microsoft.com/office/powerpoint/2010/main" val="15023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Fixing Ambient Context</a:t>
            </a:r>
            <a:b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5400" dirty="0"/>
              <a:t/>
            </a:r>
            <a:br>
              <a:rPr lang="nl-NL" sz="5400" dirty="0"/>
            </a:br>
            <a:r>
              <a:rPr lang="nl-NL" sz="4400" dirty="0"/>
              <a:t>Constructor Injection</a:t>
            </a:r>
            <a:endParaRPr lang="nl-NL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7250" y="603185"/>
            <a:ext cx="7458075" cy="553997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WelcomeMessageGenerator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ITimeProvider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timeProvider;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WelcomeMessageGenerator(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ITimeProvider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provider)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timeProvider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provider</a:t>
            </a:r>
            <a:b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        ??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throw new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GetWelcomeMessage()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FFA54B"/>
                </a:solidFill>
                <a:latin typeface="Consolas" panose="020B0609020204030204" pitchFamily="49" charset="0"/>
              </a:rPr>
              <a:t>DateTime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now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timeProvider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Now;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partOfDay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now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Hour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?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"night"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: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"day"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$"Good 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{partOfDay}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."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noProof="1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5387" y="1167895"/>
            <a:ext cx="7119938" cy="210870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00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690089"/>
            <a:ext cx="12192000" cy="15319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dirty="0"/>
              <a:t>She might seem easy to use, that</a:t>
            </a:r>
            <a:br>
              <a:rPr lang="nl-NL" sz="5400" dirty="0"/>
            </a:br>
            <a:r>
              <a:rPr lang="nl-NL" sz="5400" dirty="0"/>
              <a:t>doesn’t make her healthy for you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584140"/>
            <a:ext cx="12192000" cy="1005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cap="small" dirty="0"/>
              <a:t>Ambient Context</a:t>
            </a:r>
          </a:p>
        </p:txBody>
      </p:sp>
    </p:spTree>
    <p:extLst>
      <p:ext uri="{BB962C8B-B14F-4D97-AF65-F5344CB8AC3E}">
        <p14:creationId xmlns:p14="http://schemas.microsoft.com/office/powerpoint/2010/main" val="505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48444"/>
            <a:ext cx="12192000" cy="1005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cap="small" dirty="0"/>
              <a:t>Compile-Time Weaving</a:t>
            </a:r>
          </a:p>
        </p:txBody>
      </p:sp>
    </p:spTree>
    <p:extLst>
      <p:ext uri="{BB962C8B-B14F-4D97-AF65-F5344CB8AC3E}">
        <p14:creationId xmlns:p14="http://schemas.microsoft.com/office/powerpoint/2010/main" val="14487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69066"/>
            <a:ext cx="12192000" cy="56551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Aspect-Oriented Programming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aims to reduce </a:t>
            </a:r>
            <a:r>
              <a:rPr lang="en-US" sz="4000" dirty="0">
                <a:solidFill>
                  <a:srgbClr val="FFFF00"/>
                </a:solidFill>
              </a:rPr>
              <a:t>boilerplate code</a:t>
            </a:r>
            <a:r>
              <a:rPr lang="en-US" sz="4000" dirty="0"/>
              <a:t> required for implementing </a:t>
            </a:r>
            <a:r>
              <a:rPr lang="en-US" sz="4000" dirty="0">
                <a:solidFill>
                  <a:srgbClr val="0070C0"/>
                </a:solidFill>
              </a:rPr>
              <a:t>Cross-Cutting Concerns</a:t>
            </a:r>
            <a:r>
              <a:rPr lang="en-US" sz="4000" dirty="0"/>
              <a:t>.</a:t>
            </a:r>
            <a:endParaRPr lang="nl-NL" sz="40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15517"/>
            <a:ext cx="452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2">
                    <a:lumMod val="50000"/>
                  </a:schemeClr>
                </a:solidFill>
              </a:rPr>
              <a:t>https://manning.com/seemann2</a:t>
            </a:r>
          </a:p>
        </p:txBody>
      </p:sp>
    </p:spTree>
    <p:extLst>
      <p:ext uri="{BB962C8B-B14F-4D97-AF65-F5344CB8AC3E}">
        <p14:creationId xmlns:p14="http://schemas.microsoft.com/office/powerpoint/2010/main" val="1321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748444"/>
            <a:ext cx="12192000" cy="1005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cap="small" dirty="0"/>
              <a:t>Compile-Time Weaving</a:t>
            </a:r>
          </a:p>
        </p:txBody>
      </p:sp>
    </p:spTree>
    <p:extLst>
      <p:ext uri="{BB962C8B-B14F-4D97-AF65-F5344CB8AC3E}">
        <p14:creationId xmlns:p14="http://schemas.microsoft.com/office/powerpoint/2010/main" val="1696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/>
              <a:t>Notify property changed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7250" y="2451035"/>
            <a:ext cx="7524750" cy="193899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GivenNames {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FamilyName {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FullName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$"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{GivenNames}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{FamilyName}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Notify property changed</a:t>
            </a:r>
            <a:b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4400" dirty="0"/>
              <a:t>by hand</a:t>
            </a:r>
            <a:endParaRPr lang="nl-NL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756883" y="113014"/>
            <a:ext cx="6435117" cy="670952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nl-NL" sz="1000" dirty="0">
                <a:solidFill>
                  <a:srgbClr val="4EC9B0"/>
                </a:solidFill>
                <a:latin typeface="Consolas" panose="020B0609020204030204" pitchFamily="49" charset="0"/>
              </a:rPr>
              <a:t>INotifyPropertyChanged</a:t>
            </a:r>
            <a:endParaRPr lang="nl-NL" sz="1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private string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givenNames;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 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private string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familyName;</a:t>
            </a:r>
          </a:p>
          <a:p>
            <a:endParaRPr lang="nl-NL" sz="1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 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event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4EC9B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PropertyChanged;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GivenNames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=&gt;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givenNames;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endParaRPr lang="nl-NL" sz="1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(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!=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givenNames)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givenNames 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OnPropertyChanged(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nameof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(GivenNames));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OnPropertyChanged(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nameof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(FullName));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FamilyName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=&gt;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familyName;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endParaRPr lang="nl-NL" sz="1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(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!=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familyName)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familyName 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value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OnPropertyChanged(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nameof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(FamilyName));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OnPropertyChanged(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nameof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(FullName));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FullName 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=&gt;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D69D85"/>
                </a:solidFill>
                <a:latin typeface="Consolas" panose="020B0609020204030204" pitchFamily="49" charset="0"/>
              </a:rPr>
              <a:t>$"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GivenNames}</a:t>
            </a:r>
            <a:r>
              <a:rPr lang="nl-NL" sz="1000" dirty="0">
                <a:solidFill>
                  <a:srgbClr val="D69D85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FamilyName}</a:t>
            </a:r>
            <a:r>
              <a:rPr lang="nl-NL" sz="1000" dirty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OnPropertyChanged(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name)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PropertyChanged</a:t>
            </a:r>
            <a:r>
              <a:rPr lang="nl-NL" sz="1000" dirty="0">
                <a:solidFill>
                  <a:srgbClr val="B4B4B4"/>
                </a:solidFill>
                <a:latin typeface="Consolas" panose="020B0609020204030204" pitchFamily="49" charset="0"/>
              </a:rPr>
              <a:t>?.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Invoke(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, </a:t>
            </a:r>
            <a:r>
              <a:rPr lang="nl-NL" sz="10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1000" dirty="0">
                <a:solidFill>
                  <a:srgbClr val="4EC9B0"/>
                </a:solidFill>
                <a:latin typeface="Consolas" panose="020B0609020204030204" pitchFamily="49" charset="0"/>
              </a:rPr>
              <a:t>PropertyChangedEventArgs</a:t>
            </a:r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(name));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sz="1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278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10" y="559678"/>
            <a:ext cx="4287996" cy="4952492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we’ve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/>
          </a:bodyPr>
          <a:lstStyle/>
          <a:p>
            <a:r>
              <a:rPr lang="nl-NL" sz="4000" dirty="0"/>
              <a:t>Ambient Context</a:t>
            </a:r>
          </a:p>
          <a:p>
            <a:r>
              <a:rPr lang="nl-NL" sz="4000" dirty="0"/>
              <a:t>Compile-time weaving</a:t>
            </a:r>
          </a:p>
          <a:p>
            <a:r>
              <a:rPr lang="nl-NL" sz="4000" dirty="0"/>
              <a:t>Abstract Factories</a:t>
            </a:r>
          </a:p>
        </p:txBody>
      </p:sp>
    </p:spTree>
    <p:extLst>
      <p:ext uri="{BB962C8B-B14F-4D97-AF65-F5344CB8AC3E}">
        <p14:creationId xmlns:p14="http://schemas.microsoft.com/office/powerpoint/2010/main" val="14545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rgbClr val="595959"/>
                </a:solidFill>
              </a:rPr>
              <a:t>Notify property changed</a:t>
            </a:r>
            <a:br>
              <a:rPr lang="nl-NL" sz="4400" dirty="0">
                <a:solidFill>
                  <a:srgbClr val="595959"/>
                </a:solidFill>
              </a:rPr>
            </a:br>
            <a:r>
              <a:rPr lang="nl-NL" sz="4400" dirty="0">
                <a:solidFill>
                  <a:srgbClr val="595959"/>
                </a:solidFill>
              </a:rPr>
              <a:t/>
            </a:r>
            <a:br>
              <a:rPr lang="nl-NL" sz="4400" dirty="0">
                <a:solidFill>
                  <a:srgbClr val="595959"/>
                </a:solidFill>
              </a:rPr>
            </a:br>
            <a:r>
              <a:rPr lang="nl-NL" sz="4400" dirty="0"/>
              <a:t>with tooling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0317" y="3351796"/>
            <a:ext cx="8005012" cy="258532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INotifyPropertyChanged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event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PropertyChanged;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GivenNames {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FamilyName {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FullName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=&gt;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$"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{GivenNames}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{FamilyName}</a:t>
            </a:r>
            <a:r>
              <a:rPr lang="en-US" noProof="1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7250" y="210026"/>
            <a:ext cx="7524750" cy="646330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SqlProductRepository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CommerceContext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context;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SqlProductRepository(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CommerceContext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context)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context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context;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  [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Authorize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D69D85"/>
                </a:solidFill>
                <a:latin typeface="Consolas" panose="020B0609020204030204" pitchFamily="49" charset="0"/>
              </a:rPr>
              <a:t>"Admin"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Insert(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product)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context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Add(product);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  [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Authorize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D69D85"/>
                </a:solidFill>
                <a:latin typeface="Consolas" panose="020B0609020204030204" pitchFamily="49" charset="0"/>
              </a:rPr>
              <a:t>"Admin"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Delete(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product)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context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Remove(product);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[] GetProducts() ...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3460" y="2676525"/>
            <a:ext cx="2655140" cy="361950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5193460" y="4347904"/>
            <a:ext cx="2655140" cy="361950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46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7250" y="210026"/>
            <a:ext cx="7524750" cy="664797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AttributeUsage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(...)]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PSerializable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[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MulticastAttributeUsage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(...)]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AuthorizeAttribute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OnMethodBoundaryAspect</a:t>
            </a:r>
            <a:endParaRPr lang="en-US" noProof="1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role;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AuthorizeAttribute(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role)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role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role;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OnEntry(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MethodExecutionArgs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args)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userContext 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WcfUserContext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!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userContext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IsInRole(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noProof="1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role))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SecurityException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  <a:b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/>
            </a:r>
            <a:b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OnSuccess(...)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    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OnExit(...)</a:t>
            </a:r>
          </a:p>
          <a:p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    public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override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 OnError(...)</a:t>
            </a:r>
          </a:p>
          <a:p>
            <a:r>
              <a:rPr lang="en-US" noProof="1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noProof="1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6785" y="4057650"/>
            <a:ext cx="5712666" cy="971550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8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7250" y="86201"/>
            <a:ext cx="7524750" cy="6924973"/>
          </a:xfrm>
          <a:prstGeom prst="rect">
            <a:avLst/>
          </a:prstGeom>
          <a:noFill/>
        </p:spPr>
        <p:txBody>
          <a:bodyPr wrap="square" rIns="0" bIns="0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SqlProductRepository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Insert(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product)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userContext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WcfUserContext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(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!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userContext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IsInRole(</a:t>
            </a:r>
            <a:r>
              <a:rPr lang="nl-NL" dirty="0">
                <a:solidFill>
                  <a:srgbClr val="D69D85"/>
                </a:solidFill>
                <a:latin typeface="Consolas" panose="020B0609020204030204" pitchFamily="49" charset="0"/>
              </a:rPr>
              <a:t>"Admin"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SecurityException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context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Add(product);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Delete(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product)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userContext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WcfUserContext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(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!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userContext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IsInRole(</a:t>
            </a:r>
            <a:r>
              <a:rPr lang="nl-NL" dirty="0">
                <a:solidFill>
                  <a:srgbClr val="D69D85"/>
                </a:solidFill>
                <a:latin typeface="Consolas" panose="020B0609020204030204" pitchFamily="49" charset="0"/>
              </a:rPr>
              <a:t>"Admin"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SecurityException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context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Remove(product);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[] GetProducts() ...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7260" y="1771650"/>
            <a:ext cx="5712666" cy="971550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5117260" y="4229100"/>
            <a:ext cx="5712666" cy="971550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43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569066"/>
            <a:ext cx="12192000" cy="56551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</a:rPr>
              <a:t>Compile-time weaving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causes </a:t>
            </a:r>
            <a:r>
              <a:rPr lang="en-US" sz="4000" dirty="0">
                <a:solidFill>
                  <a:srgbClr val="FFFF00"/>
                </a:solidFill>
              </a:rPr>
              <a:t>tight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FF00"/>
                </a:solidFill>
              </a:rPr>
              <a:t>coupling</a:t>
            </a:r>
            <a:endParaRPr lang="nl-NL" sz="40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15517"/>
            <a:ext cx="452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2">
                    <a:lumMod val="50000"/>
                  </a:schemeClr>
                </a:solidFill>
              </a:rPr>
              <a:t>https://manning.com/seemann2</a:t>
            </a:r>
          </a:p>
        </p:txBody>
      </p:sp>
    </p:spTree>
    <p:extLst>
      <p:ext uri="{BB962C8B-B14F-4D97-AF65-F5344CB8AC3E}">
        <p14:creationId xmlns:p14="http://schemas.microsoft.com/office/powerpoint/2010/main" val="6461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7250" y="86201"/>
            <a:ext cx="7524750" cy="6924973"/>
          </a:xfrm>
          <a:prstGeom prst="rect">
            <a:avLst/>
          </a:prstGeom>
          <a:noFill/>
        </p:spPr>
        <p:txBody>
          <a:bodyPr wrap="square" rIns="0" bIns="0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SqlProductRepository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Insert(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product)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userContext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WcfUserContext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(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!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userContext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IsInRole(</a:t>
            </a:r>
            <a:r>
              <a:rPr lang="nl-NL" dirty="0">
                <a:solidFill>
                  <a:srgbClr val="D69D85"/>
                </a:solidFill>
                <a:latin typeface="Consolas" panose="020B0609020204030204" pitchFamily="49" charset="0"/>
              </a:rPr>
              <a:t>"Admin"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SecurityException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context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Add(product);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Delete(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product)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userContext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WcfUserContext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(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!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userContext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IsInRole(</a:t>
            </a:r>
            <a:r>
              <a:rPr lang="nl-NL" dirty="0">
                <a:solidFill>
                  <a:srgbClr val="D69D85"/>
                </a:solidFill>
                <a:latin typeface="Consolas" panose="020B0609020204030204" pitchFamily="49" charset="0"/>
              </a:rPr>
              <a:t>"Admin"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SecurityException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context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Products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Remove(product);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45821" y="1771650"/>
            <a:ext cx="2806262" cy="309398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7945820" y="4229100"/>
            <a:ext cx="2884105" cy="321879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60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0" y="569066"/>
            <a:ext cx="12192000" cy="5655156"/>
          </a:xfrm>
        </p:spPr>
        <p:txBody>
          <a:bodyPr lIns="2743200" rIns="2743200" anchor="ctr"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Stable vs.</a:t>
            </a:r>
            <a:r>
              <a:rPr lang="en-US" sz="5400" dirty="0"/>
              <a:t> </a:t>
            </a:r>
            <a:r>
              <a:rPr lang="en-US" sz="5400" dirty="0" smtClean="0"/>
              <a:t>Volatile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31991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9678"/>
            <a:ext cx="12192000" cy="56551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i="1" dirty="0">
                <a:solidFill>
                  <a:srgbClr val="0070C0"/>
                </a:solidFill>
              </a:rPr>
              <a:t>Compile-time weaving</a:t>
            </a:r>
            <a:br>
              <a:rPr lang="en-US" sz="4000" i="1" dirty="0">
                <a:solidFill>
                  <a:srgbClr val="0070C0"/>
                </a:solidFill>
              </a:rPr>
            </a:br>
            <a:r>
              <a:rPr lang="en-US" sz="4000" i="1" dirty="0"/>
              <a:t>is the opposite of DI;</a:t>
            </a:r>
            <a:br>
              <a:rPr lang="en-US" sz="4000" i="1" dirty="0"/>
            </a:br>
            <a:r>
              <a:rPr lang="en-US" sz="4000" i="1" dirty="0"/>
              <a:t>it's a DI </a:t>
            </a:r>
            <a:r>
              <a:rPr lang="en-US" sz="4000" i="1" dirty="0">
                <a:solidFill>
                  <a:srgbClr val="FFFF00"/>
                </a:solidFill>
              </a:rPr>
              <a:t>anti-pattern</a:t>
            </a:r>
            <a:r>
              <a:rPr lang="en-US" sz="4000" i="1" dirty="0"/>
              <a:t>.</a:t>
            </a:r>
            <a:endParaRPr lang="nl-NL" sz="4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5517"/>
            <a:ext cx="452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2">
                    <a:lumMod val="50000"/>
                  </a:schemeClr>
                </a:solidFill>
              </a:rPr>
              <a:t>https://manning.com/seemann2</a:t>
            </a:r>
          </a:p>
        </p:txBody>
      </p:sp>
    </p:spTree>
    <p:extLst>
      <p:ext uri="{BB962C8B-B14F-4D97-AF65-F5344CB8AC3E}">
        <p14:creationId xmlns:p14="http://schemas.microsoft.com/office/powerpoint/2010/main" val="19996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/>
          </a:bodyPr>
          <a:lstStyle/>
          <a:p>
            <a:r>
              <a:rPr lang="en-US" sz="4000" dirty="0"/>
              <a:t>Dynamic Interception</a:t>
            </a:r>
          </a:p>
          <a:p>
            <a:r>
              <a:rPr lang="en-US" sz="4000" dirty="0"/>
              <a:t>SOLID</a:t>
            </a:r>
            <a:endParaRPr lang="nl-NL" sz="4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/>
              <a:t>Alternatives</a:t>
            </a:r>
          </a:p>
        </p:txBody>
      </p:sp>
    </p:spTree>
    <p:extLst>
      <p:ext uri="{BB962C8B-B14F-4D97-AF65-F5344CB8AC3E}">
        <p14:creationId xmlns:p14="http://schemas.microsoft.com/office/powerpoint/2010/main" val="13055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Alternatives</a:t>
            </a:r>
            <a:b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4400" dirty="0"/>
              <a:t/>
            </a:r>
            <a:br>
              <a:rPr lang="nl-NL" sz="4400" dirty="0"/>
            </a:br>
            <a:r>
              <a:rPr lang="nl-NL" sz="3600" dirty="0"/>
              <a:t>SOLID</a:t>
            </a:r>
            <a:endParaRPr lang="nl-NL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259135"/>
            <a:ext cx="4981573" cy="6141665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07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748444"/>
            <a:ext cx="12192000" cy="1005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cap="small" dirty="0"/>
              <a:t>Setting the Stage</a:t>
            </a:r>
          </a:p>
        </p:txBody>
      </p:sp>
    </p:spTree>
    <p:extLst>
      <p:ext uri="{BB962C8B-B14F-4D97-AF65-F5344CB8AC3E}">
        <p14:creationId xmlns:p14="http://schemas.microsoft.com/office/powerpoint/2010/main" val="6054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6674" y="559678"/>
            <a:ext cx="4529231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Alternatives</a:t>
            </a:r>
            <a:b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nl-NL" sz="4400" dirty="0"/>
              <a:t/>
            </a:r>
            <a:br>
              <a:rPr lang="nl-NL" sz="4400" dirty="0"/>
            </a:br>
            <a:r>
              <a:rPr lang="nl-NL" sz="3600" dirty="0"/>
              <a:t>SOLID</a:t>
            </a:r>
            <a:endParaRPr lang="nl-NL" sz="4400" dirty="0"/>
          </a:p>
        </p:txBody>
      </p:sp>
      <p:sp>
        <p:nvSpPr>
          <p:cNvPr id="12" name="Rectangle 11"/>
          <p:cNvSpPr/>
          <p:nvPr/>
        </p:nvSpPr>
        <p:spPr>
          <a:xfrm>
            <a:off x="166688" y="114299"/>
            <a:ext cx="5567362" cy="6657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259135"/>
            <a:ext cx="4981573" cy="6141665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0" y="114299"/>
            <a:ext cx="12191999" cy="6743701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" name="Group 5"/>
          <p:cNvGrpSpPr/>
          <p:nvPr/>
        </p:nvGrpSpPr>
        <p:grpSpPr>
          <a:xfrm>
            <a:off x="0" y="3625800"/>
            <a:ext cx="12192000" cy="1569660"/>
            <a:chOff x="0" y="3625800"/>
            <a:chExt cx="12192000" cy="1569660"/>
          </a:xfrm>
        </p:grpSpPr>
        <p:sp>
          <p:nvSpPr>
            <p:cNvPr id="10" name="Rectangle 9"/>
            <p:cNvSpPr/>
            <p:nvPr/>
          </p:nvSpPr>
          <p:spPr>
            <a:xfrm>
              <a:off x="0" y="3831882"/>
              <a:ext cx="12192000" cy="115749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674" y="3625800"/>
              <a:ext cx="120396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/>
                <a:t>CQRS</a:t>
              </a:r>
              <a:endParaRPr lang="nl-NL" sz="96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6687" y="1445267"/>
            <a:ext cx="6474745" cy="163121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4EC9B0"/>
                </a:solidFill>
                <a:latin typeface="Consolas" panose="020B0609020204030204" pitchFamily="49" charset="0"/>
              </a:rPr>
              <a:t>ICommandHandler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l-NL" sz="2000" dirty="0">
                <a:solidFill>
                  <a:srgbClr val="B8D7A3"/>
                </a:solidFill>
                <a:latin typeface="Consolas" panose="020B0609020204030204" pitchFamily="49" charset="0"/>
              </a:rPr>
              <a:t>TCommand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Handle(</a:t>
            </a:r>
            <a:r>
              <a:rPr lang="nl-NL" sz="2000" dirty="0">
                <a:solidFill>
                  <a:srgbClr val="B8D7A3"/>
                </a:solidFill>
                <a:latin typeface="Consolas" panose="020B0609020204030204" pitchFamily="49" charset="0"/>
              </a:rPr>
              <a:t>TCommand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command);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679" y="113766"/>
            <a:ext cx="1181548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4EC9B0"/>
                </a:solidFill>
                <a:latin typeface="Consolas" panose="020B0609020204030204" pitchFamily="49" charset="0"/>
              </a:rPr>
              <a:t>LoggingDecorator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l-NL" sz="2000" dirty="0">
                <a:solidFill>
                  <a:srgbClr val="B8D7A3"/>
                </a:solidFill>
                <a:latin typeface="Consolas" panose="020B0609020204030204" pitchFamily="49" charset="0"/>
              </a:rPr>
              <a:t>TCommand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 : </a:t>
            </a:r>
            <a:r>
              <a:rPr lang="nl-NL" sz="2000" dirty="0">
                <a:solidFill>
                  <a:srgbClr val="4EC9B0"/>
                </a:solidFill>
                <a:latin typeface="Consolas" panose="020B0609020204030204" pitchFamily="49" charset="0"/>
              </a:rPr>
              <a:t>ICommandHandler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l-NL" sz="2000" dirty="0">
                <a:solidFill>
                  <a:srgbClr val="B8D7A3"/>
                </a:solidFill>
                <a:latin typeface="Consolas" panose="020B0609020204030204" pitchFamily="49" charset="0"/>
              </a:rPr>
              <a:t>TCommand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4EC9B0"/>
                </a:solidFill>
                <a:latin typeface="Consolas" panose="020B0609020204030204" pitchFamily="49" charset="0"/>
              </a:rPr>
              <a:t>ILog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logger;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4EC9B0"/>
                </a:solidFill>
                <a:latin typeface="Consolas" panose="020B0609020204030204" pitchFamily="49" charset="0"/>
              </a:rPr>
              <a:t>ICommandHandler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l-NL" sz="2000" dirty="0">
                <a:solidFill>
                  <a:srgbClr val="B8D7A3"/>
                </a:solidFill>
                <a:latin typeface="Consolas" panose="020B0609020204030204" pitchFamily="49" charset="0"/>
              </a:rPr>
              <a:t>TCommand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 decoratee;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LoggingDecorator(</a:t>
            </a:r>
            <a:r>
              <a:rPr lang="nl-NL" sz="2000" dirty="0">
                <a:solidFill>
                  <a:srgbClr val="4EC9B0"/>
                </a:solidFill>
                <a:latin typeface="Consolas" panose="020B0609020204030204" pitchFamily="49" charset="0"/>
              </a:rPr>
              <a:t>ILog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logger, </a:t>
            </a:r>
            <a:r>
              <a:rPr lang="nl-NL" sz="2000" dirty="0">
                <a:solidFill>
                  <a:srgbClr val="4EC9B0"/>
                </a:solidFill>
                <a:latin typeface="Consolas" panose="020B0609020204030204" pitchFamily="49" charset="0"/>
              </a:rPr>
              <a:t>ICommandHandler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&lt;</a:t>
            </a:r>
            <a:r>
              <a:rPr lang="nl-NL" sz="2000" dirty="0">
                <a:solidFill>
                  <a:srgbClr val="B8D7A3"/>
                </a:solidFill>
                <a:latin typeface="Consolas" panose="020B0609020204030204" pitchFamily="49" charset="0"/>
              </a:rPr>
              <a:t>TCommand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&gt; decoratee)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2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logger </a:t>
            </a:r>
            <a:r>
              <a:rPr lang="nl-NL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logger;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2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decoratee </a:t>
            </a:r>
            <a:r>
              <a:rPr lang="nl-NL" sz="20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decoratee;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Handle(</a:t>
            </a:r>
            <a:r>
              <a:rPr lang="nl-NL" sz="2000" dirty="0">
                <a:solidFill>
                  <a:srgbClr val="B8D7A3"/>
                </a:solidFill>
                <a:latin typeface="Consolas" panose="020B0609020204030204" pitchFamily="49" charset="0"/>
              </a:rPr>
              <a:t>TCommand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command)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2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logger</a:t>
            </a:r>
            <a:r>
              <a:rPr lang="nl-NL" sz="2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Info</a:t>
            </a:r>
            <a:r>
              <a:rPr lang="nl-NL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br>
              <a:rPr lang="nl-NL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nl-NL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            </a:t>
            </a:r>
            <a:r>
              <a:rPr lang="nl-NL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"</a:t>
            </a:r>
            <a:r>
              <a:rPr lang="nl-NL" sz="2000" dirty="0">
                <a:solidFill>
                  <a:srgbClr val="D69D85"/>
                </a:solidFill>
                <a:latin typeface="Consolas" panose="020B0609020204030204" pitchFamily="49" charset="0"/>
              </a:rPr>
              <a:t>Handling </a:t>
            </a:r>
            <a:r>
              <a:rPr lang="nl-NL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'{</a:t>
            </a:r>
            <a:r>
              <a:rPr lang="nl-NL" sz="2000" dirty="0">
                <a:solidFill>
                  <a:srgbClr val="D69D85"/>
                </a:solidFill>
                <a:latin typeface="Consolas" panose="020B0609020204030204" pitchFamily="49" charset="0"/>
              </a:rPr>
              <a:t>0</a:t>
            </a:r>
            <a:r>
              <a:rPr lang="nl-NL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}' width data</a:t>
            </a:r>
            <a:r>
              <a:rPr lang="nl-NL" sz="2000" dirty="0">
                <a:solidFill>
                  <a:srgbClr val="D69D85"/>
                </a:solidFill>
                <a:latin typeface="Consolas" panose="020B0609020204030204" pitchFamily="49" charset="0"/>
              </a:rPr>
              <a:t>: </a:t>
            </a:r>
            <a:r>
              <a:rPr lang="nl-NL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'{</a:t>
            </a:r>
            <a:r>
              <a:rPr lang="nl-NL" sz="2000" dirty="0">
                <a:solidFill>
                  <a:srgbClr val="D69D85"/>
                </a:solidFill>
                <a:latin typeface="Consolas" panose="020B0609020204030204" pitchFamily="49" charset="0"/>
              </a:rPr>
              <a:t>1</a:t>
            </a:r>
            <a:r>
              <a:rPr lang="nl-NL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}'.",</a:t>
            </a:r>
            <a:br>
              <a:rPr lang="nl-NL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</a:br>
            <a:r>
              <a:rPr lang="nl-NL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            </a:t>
            </a:r>
            <a:r>
              <a:rPr lang="nl-NL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nl-NL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 smtClean="0">
                <a:solidFill>
                  <a:srgbClr val="B8D7A3"/>
                </a:solidFill>
                <a:latin typeface="Consolas" panose="020B0609020204030204" pitchFamily="49" charset="0"/>
              </a:rPr>
              <a:t>TCommand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nl-NL" sz="2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Name</a:t>
            </a:r>
            <a:r>
              <a:rPr lang="nl-NL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,</a:t>
            </a:r>
            <a:br>
              <a:rPr lang="nl-NL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</a:br>
            <a:r>
              <a:rPr lang="nl-NL" sz="2000" dirty="0" smtClean="0">
                <a:solidFill>
                  <a:srgbClr val="D69D85"/>
                </a:solidFill>
                <a:latin typeface="Consolas" panose="020B0609020204030204" pitchFamily="49" charset="0"/>
              </a:rPr>
              <a:t>            </a:t>
            </a:r>
            <a:r>
              <a:rPr lang="nl-NL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JsonConvert</a:t>
            </a:r>
            <a:r>
              <a:rPr lang="nl-NL" sz="2000" dirty="0" smtClean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SerializeObject(command));</a:t>
            </a:r>
            <a:endParaRPr lang="nl-NL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sz="2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decoratee</a:t>
            </a:r>
            <a:r>
              <a:rPr lang="nl-NL" sz="2000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Handle(command);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sz="20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9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48444"/>
            <a:ext cx="12192000" cy="1005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cap="small" dirty="0"/>
              <a:t>Abstract Factories</a:t>
            </a:r>
          </a:p>
        </p:txBody>
      </p:sp>
    </p:spTree>
    <p:extLst>
      <p:ext uri="{BB962C8B-B14F-4D97-AF65-F5344CB8AC3E}">
        <p14:creationId xmlns:p14="http://schemas.microsoft.com/office/powerpoint/2010/main" val="389469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8208" y="117693"/>
            <a:ext cx="81532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HomeController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Controller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IProductRepositoryFactory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factory;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HomeController(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IProductRepositoryFactory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factory)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factory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factory;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ViewResult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Index()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        IProductRepository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repository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factory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Create();</a:t>
            </a:r>
          </a:p>
          <a:p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     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    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products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repository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GetProducts();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View(products);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  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  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finally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    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          repository.Dispose();</a:t>
            </a:r>
            <a:b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  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2654" y="603185"/>
            <a:ext cx="7307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nl-NL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IDisposable</a:t>
            </a:r>
            <a:endParaRPr lang="nl-NL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2000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[] GetProducts();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0279" y="2717735"/>
            <a:ext cx="6747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IProductRepositoryFactory</a:t>
            </a:r>
            <a:endParaRPr lang="nl-NL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sz="2000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 Create();</a:t>
            </a:r>
          </a:p>
          <a:p>
            <a:r>
              <a:rPr lang="nl-NL" sz="20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8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593856"/>
            <a:ext cx="12192000" cy="5655156"/>
          </a:xfrm>
        </p:spPr>
        <p:txBody>
          <a:bodyPr lIns="2834640" rIns="2834640" anchor="ctr">
            <a:normAutofit/>
          </a:bodyPr>
          <a:lstStyle/>
          <a:p>
            <a:pPr marL="0" indent="0" algn="ctr">
              <a:buNone/>
            </a:pPr>
            <a:r>
              <a:rPr lang="en-US" sz="3200" i="1" dirty="0"/>
              <a:t>High-level modules should not depend on low-level modules. Both should depend on </a:t>
            </a:r>
            <a:r>
              <a:rPr lang="en-US" sz="3200" i="1" dirty="0">
                <a:solidFill>
                  <a:srgbClr val="FFFF00"/>
                </a:solidFill>
              </a:rPr>
              <a:t>abstractions</a:t>
            </a:r>
            <a:r>
              <a:rPr lang="en-US" sz="3200" i="1" dirty="0"/>
              <a:t>.</a:t>
            </a:r>
            <a:endParaRPr lang="nl-NL" sz="32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" y="4150429"/>
            <a:ext cx="12192000" cy="1446550"/>
            <a:chOff x="0" y="3625800"/>
            <a:chExt cx="12192000" cy="1446550"/>
          </a:xfrm>
        </p:grpSpPr>
        <p:sp>
          <p:nvSpPr>
            <p:cNvPr id="7" name="Rectangle 6"/>
            <p:cNvSpPr/>
            <p:nvPr/>
          </p:nvSpPr>
          <p:spPr>
            <a:xfrm>
              <a:off x="0" y="3831882"/>
              <a:ext cx="12192000" cy="115749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674" y="3625800"/>
              <a:ext cx="1203960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Loose Coupling</a:t>
              </a:r>
              <a:endParaRPr lang="nl-NL" sz="88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0" y="6519446"/>
            <a:ext cx="5130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2">
                    <a:lumMod val="50000"/>
                  </a:schemeClr>
                </a:solidFill>
              </a:rPr>
              <a:t>Agile Principles, Patterns, and Practices, 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22633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9678"/>
            <a:ext cx="12192000" cy="5655156"/>
          </a:xfrm>
        </p:spPr>
        <p:txBody>
          <a:bodyPr lIns="3017520" rIns="3017520" anchor="ctr">
            <a:normAutofit/>
          </a:bodyPr>
          <a:lstStyle/>
          <a:p>
            <a:pPr marL="0" indent="0" algn="ctr">
              <a:buNone/>
            </a:pPr>
            <a:r>
              <a:rPr lang="en-US" sz="3200" i="1" dirty="0"/>
              <a:t>Abstractions should be </a:t>
            </a:r>
            <a:r>
              <a:rPr lang="en-US" sz="3200" i="1" dirty="0">
                <a:solidFill>
                  <a:srgbClr val="FFFF00"/>
                </a:solidFill>
              </a:rPr>
              <a:t>owned</a:t>
            </a:r>
            <a:r>
              <a:rPr lang="en-US" sz="3200" i="1" dirty="0"/>
              <a:t> by the module using the abstraction</a:t>
            </a:r>
            <a:endParaRPr lang="nl-NL" sz="3200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4146500"/>
            <a:ext cx="12192000" cy="1446550"/>
            <a:chOff x="0" y="3625800"/>
            <a:chExt cx="12192000" cy="1446550"/>
          </a:xfrm>
        </p:grpSpPr>
        <p:sp>
          <p:nvSpPr>
            <p:cNvPr id="6" name="Rectangle 5"/>
            <p:cNvSpPr/>
            <p:nvPr/>
          </p:nvSpPr>
          <p:spPr>
            <a:xfrm>
              <a:off x="0" y="3831882"/>
              <a:ext cx="12192000" cy="115749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674" y="3625800"/>
              <a:ext cx="1203960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/>
                <a:t>Ownership Inversion</a:t>
              </a:r>
              <a:endParaRPr lang="nl-NL" sz="8800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-1" y="6515517"/>
            <a:ext cx="5130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2">
                    <a:lumMod val="50000"/>
                  </a:schemeClr>
                </a:solidFill>
              </a:rPr>
              <a:t>Agile Principles, Patterns, and Practices, Robert C. Martin</a:t>
            </a:r>
          </a:p>
        </p:txBody>
      </p:sp>
    </p:spTree>
    <p:extLst>
      <p:ext uri="{BB962C8B-B14F-4D97-AF65-F5344CB8AC3E}">
        <p14:creationId xmlns:p14="http://schemas.microsoft.com/office/powerpoint/2010/main" val="29652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08208" y="117693"/>
            <a:ext cx="81532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HomeController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Controller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IProductRepositoryFactory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factory;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HomeController(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IProductRepositoryFactory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factory)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factory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factory;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ViewResult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Index()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        IProductRepository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repository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factory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Create();</a:t>
            </a:r>
          </a:p>
          <a:p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      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    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products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repository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GetProducts();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View(products);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  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  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finally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    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          repository.Dispose();</a:t>
            </a:r>
            <a:b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  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7" idx="2"/>
          </p:cNvCxnSpPr>
          <p:nvPr/>
        </p:nvCxnSpPr>
        <p:spPr>
          <a:xfrm>
            <a:off x="8826195" y="2420469"/>
            <a:ext cx="934" cy="2549883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</p:cNvCxnSpPr>
          <p:nvPr/>
        </p:nvCxnSpPr>
        <p:spPr>
          <a:xfrm>
            <a:off x="5677098" y="1122631"/>
            <a:ext cx="17532" cy="4164593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</p:cNvCxnSpPr>
          <p:nvPr/>
        </p:nvCxnSpPr>
        <p:spPr>
          <a:xfrm flipH="1">
            <a:off x="2444436" y="1122630"/>
            <a:ext cx="2084" cy="4282289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97717" y="390455"/>
            <a:ext cx="2497606" cy="732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/>
              <a:t>HomeController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2081" y="390456"/>
            <a:ext cx="2570033" cy="732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/>
              <a:t>ProductRepository-</a:t>
            </a:r>
            <a:br>
              <a:rPr lang="en-US" sz="2200" noProof="1"/>
            </a:br>
            <a:r>
              <a:rPr lang="en-US" sz="2200" noProof="1"/>
              <a:t>Factory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1178" y="1688294"/>
            <a:ext cx="2570033" cy="732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/>
              <a:t>Sql-</a:t>
            </a:r>
            <a:br>
              <a:rPr lang="en-US" sz="2200" noProof="1"/>
            </a:br>
            <a:r>
              <a:rPr lang="en-US" sz="2200" noProof="1"/>
              <a:t>ProductRepository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8900" y="1330860"/>
            <a:ext cx="315239" cy="3956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5519477" y="1591900"/>
            <a:ext cx="315239" cy="9521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8668574" y="3112884"/>
            <a:ext cx="315239" cy="5990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8668574" y="4315487"/>
            <a:ext cx="315239" cy="256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04139" y="1591901"/>
            <a:ext cx="291533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1"/>
          </p:cNvCxnSpPr>
          <p:nvPr/>
        </p:nvCxnSpPr>
        <p:spPr>
          <a:xfrm>
            <a:off x="5834716" y="2052119"/>
            <a:ext cx="1706462" cy="2263"/>
          </a:xfrm>
          <a:prstGeom prst="straightConnector1">
            <a:avLst/>
          </a:prstGeom>
          <a:ln w="34925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04139" y="2544023"/>
            <a:ext cx="2915338" cy="0"/>
          </a:xfrm>
          <a:prstGeom prst="straightConnector1">
            <a:avLst/>
          </a:prstGeom>
          <a:ln w="34925">
            <a:solidFill>
              <a:schemeClr val="bg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04139" y="3112884"/>
            <a:ext cx="6064435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604139" y="3711921"/>
            <a:ext cx="5978546" cy="1"/>
          </a:xfrm>
          <a:prstGeom prst="straightConnector1">
            <a:avLst/>
          </a:prstGeom>
          <a:ln w="34925">
            <a:solidFill>
              <a:schemeClr val="bg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04139" y="4315487"/>
            <a:ext cx="6064435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25912" y="1251845"/>
            <a:ext cx="180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Create()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3734" y="1710227"/>
            <a:ext cx="180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new(…)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28819" y="2165253"/>
            <a:ext cx="180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repository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02613" y="2764289"/>
            <a:ext cx="180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GetProducts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3810" y="3312939"/>
            <a:ext cx="180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some products</a:t>
            </a:r>
            <a:endParaRPr lang="nl-NL" sz="2000" dirty="0">
              <a:solidFill>
                <a:schemeClr val="bg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509321" y="4728003"/>
            <a:ext cx="633743" cy="629056"/>
            <a:chOff x="8582685" y="4714469"/>
            <a:chExt cx="633743" cy="629056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8582685" y="4714469"/>
              <a:ext cx="633743" cy="629056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8582687" y="4739347"/>
              <a:ext cx="601794" cy="57960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4933896" y="3966891"/>
            <a:ext cx="180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Dispose()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9840" y="592427"/>
            <a:ext cx="754846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HomeController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Controller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repository;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HomeController(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repository)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repository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repository;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ViewResult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Index()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products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repository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GetProducts();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View(products);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10" y="559678"/>
            <a:ext cx="4287996" cy="4952492"/>
          </a:xfrm>
        </p:spPr>
        <p:txBody>
          <a:bodyPr>
            <a:normAutofit/>
          </a:bodyPr>
          <a:lstStyle/>
          <a:p>
            <a:r>
              <a:rPr lang="nl-NL" sz="4400" dirty="0"/>
              <a:t>Stable</a:t>
            </a:r>
            <a:br>
              <a:rPr lang="nl-NL" sz="4400" dirty="0"/>
            </a:br>
            <a:r>
              <a:rPr lang="nl-NL" sz="4400" dirty="0"/>
              <a:t>Dependencies</a:t>
            </a:r>
            <a:br>
              <a:rPr lang="nl-NL" sz="4400" dirty="0"/>
            </a:br>
            <a:r>
              <a:rPr lang="nl-NL" sz="4400" dirty="0"/>
              <a:t/>
            </a:r>
            <a:br>
              <a:rPr lang="nl-NL" sz="4400" dirty="0"/>
            </a:br>
            <a:r>
              <a:rPr lang="nl-NL" sz="4400" dirty="0"/>
              <a:t>vs.</a:t>
            </a:r>
            <a:br>
              <a:rPr lang="nl-NL" sz="4400" dirty="0"/>
            </a:br>
            <a:r>
              <a:rPr lang="nl-NL" sz="4400" dirty="0"/>
              <a:t/>
            </a:r>
            <a:br>
              <a:rPr lang="nl-NL" sz="4400" dirty="0"/>
            </a:br>
            <a:r>
              <a:rPr lang="nl-NL" sz="4400" dirty="0"/>
              <a:t>Volatile</a:t>
            </a:r>
            <a:br>
              <a:rPr lang="nl-NL" sz="4400" dirty="0"/>
            </a:br>
            <a:r>
              <a:rPr lang="nl-NL" sz="4400" dirty="0"/>
              <a:t>Dependencies</a:t>
            </a:r>
            <a:endParaRPr lang="nl-NL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5427711" y="653901"/>
            <a:ext cx="6540751" cy="5846128"/>
            <a:chOff x="5427711" y="653901"/>
            <a:chExt cx="6540751" cy="5846128"/>
          </a:xfrm>
        </p:grpSpPr>
        <p:grpSp>
          <p:nvGrpSpPr>
            <p:cNvPr id="6" name="Group 5"/>
            <p:cNvGrpSpPr/>
            <p:nvPr/>
          </p:nvGrpSpPr>
          <p:grpSpPr>
            <a:xfrm>
              <a:off x="5427711" y="2815774"/>
              <a:ext cx="2640523" cy="1436914"/>
              <a:chOff x="6951304" y="1735494"/>
              <a:chExt cx="3153749" cy="143691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6951306" y="1735494"/>
                <a:ext cx="3153747" cy="14369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951306" y="1735494"/>
                <a:ext cx="3153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b="1" dirty="0">
                    <a:solidFill>
                      <a:schemeClr val="bg1"/>
                    </a:solidFill>
                  </a:rPr>
                  <a:t>A Repository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51304" y="2258714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NL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951304" y="2715561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b="1" dirty="0">
                    <a:solidFill>
                      <a:schemeClr val="bg1"/>
                    </a:solidFill>
                  </a:rPr>
                  <a:t>+ Update(Entity)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6951304" y="2258714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951304" y="2730579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5427711" y="653901"/>
              <a:ext cx="2640526" cy="1436914"/>
              <a:chOff x="6951302" y="1735494"/>
              <a:chExt cx="3153751" cy="143691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51306" y="1735494"/>
                <a:ext cx="3153747" cy="14369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951305" y="1735494"/>
                <a:ext cx="3153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b="1" dirty="0">
                    <a:solidFill>
                      <a:schemeClr val="bg1"/>
                    </a:solidFill>
                  </a:rPr>
                  <a:t>A Service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951304" y="2258714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NL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951304" y="2715561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b="1" dirty="0">
                    <a:solidFill>
                      <a:schemeClr val="bg1"/>
                    </a:solidFill>
                  </a:rPr>
                  <a:t>+ SomeMethod()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V="1">
                <a:off x="6951304" y="2258714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951302" y="2730579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9318187" y="2815774"/>
              <a:ext cx="2650273" cy="1436914"/>
              <a:chOff x="6945584" y="1735494"/>
              <a:chExt cx="3159469" cy="143691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951306" y="1735494"/>
                <a:ext cx="3153747" cy="14369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951305" y="1735494"/>
                <a:ext cx="3153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b="1" dirty="0">
                    <a:solidFill>
                      <a:schemeClr val="bg1"/>
                    </a:solidFill>
                  </a:rPr>
                  <a:t>An Entity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51304" y="2258714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NL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45584" y="2715561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b="1" dirty="0">
                    <a:solidFill>
                      <a:schemeClr val="bg1"/>
                    </a:solidFill>
                  </a:rPr>
                  <a:t>+ Id : Guid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V="1">
                <a:off x="6951304" y="2258714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6951302" y="2730579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9327939" y="5063115"/>
              <a:ext cx="2640523" cy="1436914"/>
              <a:chOff x="6951304" y="1735494"/>
              <a:chExt cx="3153749" cy="143691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951306" y="1735494"/>
                <a:ext cx="3153747" cy="14369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bg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951305" y="1735494"/>
                <a:ext cx="3153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2800" b="1" dirty="0">
                    <a:solidFill>
                      <a:schemeClr val="bg1"/>
                    </a:solidFill>
                  </a:rPr>
                  <a:t>System.Guid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951304" y="2258714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NL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951304" y="2715561"/>
                <a:ext cx="31537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b="1" dirty="0">
                    <a:solidFill>
                      <a:schemeClr val="bg1"/>
                    </a:solidFill>
                  </a:rPr>
                  <a:t>+ NewGuid() : Guid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V="1">
                <a:off x="6951304" y="2258714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6951304" y="2730579"/>
                <a:ext cx="3153747" cy="9331"/>
              </a:xfrm>
              <a:prstGeom prst="line">
                <a:avLst/>
              </a:prstGeom>
              <a:ln w="508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Arrow Connector 57"/>
          <p:cNvCxnSpPr>
            <a:stCxn id="36" idx="2"/>
            <a:endCxn id="43" idx="0"/>
          </p:cNvCxnSpPr>
          <p:nvPr/>
        </p:nvCxnSpPr>
        <p:spPr>
          <a:xfrm flipH="1">
            <a:off x="6747974" y="2090815"/>
            <a:ext cx="2" cy="724959"/>
          </a:xfrm>
          <a:prstGeom prst="straightConnector1">
            <a:avLst/>
          </a:prstGeom>
          <a:ln w="44450">
            <a:solidFill>
              <a:srgbClr val="00B0F0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3"/>
            <a:endCxn id="31" idx="0"/>
          </p:cNvCxnSpPr>
          <p:nvPr/>
        </p:nvCxnSpPr>
        <p:spPr>
          <a:xfrm>
            <a:off x="8068236" y="1377176"/>
            <a:ext cx="2577487" cy="1438598"/>
          </a:xfrm>
          <a:prstGeom prst="bentConnector2">
            <a:avLst/>
          </a:prstGeom>
          <a:ln w="44450">
            <a:solidFill>
              <a:srgbClr val="00B0F0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2" idx="3"/>
            <a:endCxn id="30" idx="1"/>
          </p:cNvCxnSpPr>
          <p:nvPr/>
        </p:nvCxnSpPr>
        <p:spPr>
          <a:xfrm>
            <a:off x="8068234" y="3534231"/>
            <a:ext cx="1254753" cy="0"/>
          </a:xfrm>
          <a:prstGeom prst="straightConnector1">
            <a:avLst/>
          </a:prstGeom>
          <a:ln w="44450">
            <a:solidFill>
              <a:srgbClr val="00B0F0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2"/>
            <a:endCxn id="51" idx="0"/>
          </p:cNvCxnSpPr>
          <p:nvPr/>
        </p:nvCxnSpPr>
        <p:spPr>
          <a:xfrm>
            <a:off x="10645724" y="4252688"/>
            <a:ext cx="2478" cy="810427"/>
          </a:xfrm>
          <a:prstGeom prst="straightConnector1">
            <a:avLst/>
          </a:prstGeom>
          <a:ln w="44450">
            <a:solidFill>
              <a:srgbClr val="00B0F0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8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6982" y="603185"/>
            <a:ext cx="674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IDisposable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[] GetProducts();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4607" y="2717735"/>
            <a:ext cx="6747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IProductRepositoryFactory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Create();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972675" y="828675"/>
            <a:ext cx="1828800" cy="9525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396982" y="2914650"/>
            <a:ext cx="5832993" cy="28576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838825" y="3425882"/>
            <a:ext cx="3648075" cy="54041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6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7" idx="2"/>
          </p:cNvCxnSpPr>
          <p:nvPr/>
        </p:nvCxnSpPr>
        <p:spPr>
          <a:xfrm>
            <a:off x="8826195" y="2420469"/>
            <a:ext cx="934" cy="2549883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2"/>
          </p:cNvCxnSpPr>
          <p:nvPr/>
        </p:nvCxnSpPr>
        <p:spPr>
          <a:xfrm flipH="1">
            <a:off x="2444436" y="1122630"/>
            <a:ext cx="2084" cy="4282289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97717" y="390455"/>
            <a:ext cx="2497606" cy="732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/>
              <a:t>HomeController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1178" y="1688294"/>
            <a:ext cx="2570033" cy="732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/>
              <a:t>IProductRepository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8900" y="1330860"/>
            <a:ext cx="315239" cy="39563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8668574" y="3112884"/>
            <a:ext cx="315239" cy="5990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604139" y="3112884"/>
            <a:ext cx="6064435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604139" y="3711921"/>
            <a:ext cx="5978546" cy="1"/>
          </a:xfrm>
          <a:prstGeom prst="straightConnector1">
            <a:avLst/>
          </a:prstGeom>
          <a:ln w="34925">
            <a:solidFill>
              <a:schemeClr val="bg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2613" y="2764289"/>
            <a:ext cx="180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GetProducts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endParaRPr lang="nl-NL" sz="2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93810" y="3312939"/>
            <a:ext cx="180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some products</a:t>
            </a:r>
            <a:endParaRPr lang="nl-N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0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3532" y="107885"/>
            <a:ext cx="748179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SqlProductRepositoryProxy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/>
            </a:r>
            <a:b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   :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readonly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connStr;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SqlProductRepositoryProxy(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connStr)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connStr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connStr;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Product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[] GetProducts()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using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repository 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Create())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repository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GetProducts();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SqlProductRepository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Create()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SqlProductRepository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rgbClr val="B4B4B4"/>
                </a:solidFill>
                <a:latin typeface="Consolas" panose="020B0609020204030204" pitchFamily="49" charset="0"/>
              </a:rPr>
              <a:t>.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connStr);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9678"/>
            <a:ext cx="12192000" cy="5655156"/>
          </a:xfrm>
        </p:spPr>
        <p:txBody>
          <a:bodyPr lIns="2743200" rIns="2743200" anchor="ctr">
            <a:normAutofit/>
          </a:bodyPr>
          <a:lstStyle/>
          <a:p>
            <a:pPr marL="0" indent="0" algn="ctr">
              <a:buNone/>
            </a:pPr>
            <a:r>
              <a:rPr lang="en-US" sz="3200" i="1" dirty="0">
                <a:solidFill>
                  <a:srgbClr val="0099CC"/>
                </a:solidFill>
              </a:rPr>
              <a:t>Service abstractions </a:t>
            </a:r>
            <a:r>
              <a:rPr lang="en-US" sz="3200" i="1" dirty="0"/>
              <a:t>shouldn't </a:t>
            </a:r>
            <a:r>
              <a:rPr lang="en-US" sz="3200" i="1" dirty="0">
                <a:solidFill>
                  <a:srgbClr val="FFFF00"/>
                </a:solidFill>
              </a:rPr>
              <a:t>expose</a:t>
            </a:r>
            <a:r>
              <a:rPr lang="en-US" sz="3200" i="1" dirty="0"/>
              <a:t> other </a:t>
            </a:r>
            <a:r>
              <a:rPr lang="en-US" sz="3200" i="1" dirty="0">
                <a:solidFill>
                  <a:srgbClr val="0099CC"/>
                </a:solidFill>
              </a:rPr>
              <a:t>service abstractions</a:t>
            </a:r>
            <a:r>
              <a:rPr lang="en-US" sz="3200" i="1" dirty="0"/>
              <a:t> in their definition.</a:t>
            </a:r>
            <a:endParaRPr lang="nl-NL" sz="3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5517"/>
            <a:ext cx="452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bg2">
                    <a:lumMod val="50000"/>
                  </a:schemeClr>
                </a:solidFill>
              </a:rPr>
              <a:t>https://manning.com/seemann2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3544" y="4763662"/>
            <a:ext cx="5521390" cy="120032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IProductRepositoryFactory</a:t>
            </a:r>
            <a:endParaRPr lang="nl-NL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nl-NL" dirty="0">
                <a:solidFill>
                  <a:srgbClr val="4EC9B0"/>
                </a:solidFill>
                <a:latin typeface="Consolas" panose="020B0609020204030204" pitchFamily="49" charset="0"/>
              </a:rPr>
              <a:t>IProductRepository</a:t>
            </a:r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 Create();</a:t>
            </a:r>
          </a:p>
          <a:p>
            <a:r>
              <a:rPr lang="nl-NL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50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71416"/>
            <a:ext cx="12192000" cy="1005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600" cap="small" dirty="0"/>
              <a:t>Abstract Factories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280768"/>
            <a:ext cx="12192000" cy="16383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5400" dirty="0"/>
              <a:t>Produce more smoke than is good</a:t>
            </a:r>
            <a:br>
              <a:rPr lang="nl-NL" sz="5400" dirty="0"/>
            </a:br>
            <a:r>
              <a:rPr lang="nl-NL" sz="5400" dirty="0"/>
              <a:t>for their consumers</a:t>
            </a:r>
          </a:p>
        </p:txBody>
      </p:sp>
    </p:spTree>
    <p:extLst>
      <p:ext uri="{BB962C8B-B14F-4D97-AF65-F5344CB8AC3E}">
        <p14:creationId xmlns:p14="http://schemas.microsoft.com/office/powerpoint/2010/main" val="6404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2880547"/>
            <a:ext cx="12192000" cy="1157497"/>
            <a:chOff x="76199" y="3870947"/>
            <a:chExt cx="12192000" cy="1157497"/>
          </a:xfrm>
        </p:grpSpPr>
        <p:sp>
          <p:nvSpPr>
            <p:cNvPr id="27" name="Rectangle 26"/>
            <p:cNvSpPr/>
            <p:nvPr/>
          </p:nvSpPr>
          <p:spPr>
            <a:xfrm>
              <a:off x="76199" y="3870947"/>
              <a:ext cx="12192000" cy="115749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199" y="3995131"/>
              <a:ext cx="1203960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800" b="1" dirty="0"/>
                <a:t>Compile-Time Weaving</a:t>
              </a:r>
              <a:endParaRPr lang="nl-NL" sz="48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2" y="1378619"/>
            <a:ext cx="12192000" cy="1157497"/>
            <a:chOff x="0" y="3831882"/>
            <a:chExt cx="12192000" cy="1157497"/>
          </a:xfrm>
        </p:grpSpPr>
        <p:sp>
          <p:nvSpPr>
            <p:cNvPr id="24" name="Rectangle 23"/>
            <p:cNvSpPr/>
            <p:nvPr/>
          </p:nvSpPr>
          <p:spPr>
            <a:xfrm>
              <a:off x="0" y="3831882"/>
              <a:ext cx="12192000" cy="115749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199" y="3995131"/>
              <a:ext cx="1203960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800" b="1" dirty="0"/>
                <a:t>Ambient Context</a:t>
              </a:r>
              <a:endParaRPr lang="nl-NL" sz="48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0" y="4359784"/>
            <a:ext cx="12192000" cy="1157497"/>
            <a:chOff x="0" y="3831882"/>
            <a:chExt cx="12192000" cy="1157497"/>
          </a:xfrm>
        </p:grpSpPr>
        <p:sp>
          <p:nvSpPr>
            <p:cNvPr id="30" name="Rectangle 29"/>
            <p:cNvSpPr/>
            <p:nvPr/>
          </p:nvSpPr>
          <p:spPr>
            <a:xfrm>
              <a:off x="0" y="3831882"/>
              <a:ext cx="12192000" cy="1157497"/>
            </a:xfrm>
            <a:prstGeom prst="rect">
              <a:avLst/>
            </a:prstGeom>
            <a:solidFill>
              <a:schemeClr val="bg1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199" y="3995131"/>
              <a:ext cx="1203960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800" b="1" dirty="0"/>
                <a:t>Abstract Factories</a:t>
              </a:r>
              <a:endParaRPr lang="nl-NL" sz="48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352207"/>
            <a:ext cx="12192000" cy="1157497"/>
            <a:chOff x="0" y="3831882"/>
            <a:chExt cx="12192000" cy="1157497"/>
          </a:xfrm>
        </p:grpSpPr>
        <p:sp>
          <p:nvSpPr>
            <p:cNvPr id="10" name="Rectangle 9"/>
            <p:cNvSpPr/>
            <p:nvPr/>
          </p:nvSpPr>
          <p:spPr>
            <a:xfrm>
              <a:off x="0" y="3831882"/>
              <a:ext cx="12192000" cy="11574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199" y="3995131"/>
              <a:ext cx="1203960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4800" b="1" dirty="0"/>
                <a:t>Constructor Injection</a:t>
              </a:r>
              <a:endParaRPr lang="nl-NL" sz="4800" b="1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109537" y="1900216"/>
            <a:ext cx="4857750" cy="11430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-1" y="2852394"/>
            <a:ext cx="12192000" cy="1157497"/>
            <a:chOff x="0" y="3831882"/>
            <a:chExt cx="12192000" cy="1157497"/>
          </a:xfrm>
        </p:grpSpPr>
        <p:sp>
          <p:nvSpPr>
            <p:cNvPr id="13" name="Rectangle 12"/>
            <p:cNvSpPr/>
            <p:nvPr/>
          </p:nvSpPr>
          <p:spPr>
            <a:xfrm>
              <a:off x="0" y="3831882"/>
              <a:ext cx="12192000" cy="11574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NL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99" y="3995131"/>
              <a:ext cx="1203960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4800" b="1" dirty="0"/>
                <a:t>SOLID</a:t>
              </a:r>
              <a:endParaRPr lang="nl-NL" sz="4800" b="1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109537" y="3365536"/>
            <a:ext cx="6429375" cy="131209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6212" y="4910506"/>
            <a:ext cx="4857750" cy="11430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0" y="4352582"/>
            <a:ext cx="12192000" cy="1157497"/>
            <a:chOff x="0" y="3831882"/>
            <a:chExt cx="12192000" cy="1157497"/>
          </a:xfrm>
        </p:grpSpPr>
        <p:sp>
          <p:nvSpPr>
            <p:cNvPr id="6" name="Rectangle 5"/>
            <p:cNvSpPr/>
            <p:nvPr/>
          </p:nvSpPr>
          <p:spPr>
            <a:xfrm>
              <a:off x="0" y="3831882"/>
              <a:ext cx="12192000" cy="11574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199" y="3995131"/>
              <a:ext cx="1203960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4800" b="1" dirty="0"/>
                <a:t>Proxy / Adapter </a:t>
              </a:r>
              <a:endParaRPr lang="nl-NL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823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20" y="112143"/>
            <a:ext cx="4904780" cy="672366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" y="569066"/>
            <a:ext cx="7287220" cy="5655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4000" dirty="0"/>
          </a:p>
          <a:p>
            <a:pPr marL="0" indent="0" algn="ctr">
              <a:buNone/>
            </a:pPr>
            <a:r>
              <a:rPr lang="nl-NL" sz="4800" dirty="0"/>
              <a:t>Steven van Deursen</a:t>
            </a:r>
            <a:r>
              <a:rPr lang="nl-NL" sz="4000" dirty="0"/>
              <a:t/>
            </a:r>
            <a:br>
              <a:rPr lang="nl-NL" sz="4000" dirty="0"/>
            </a:br>
            <a:r>
              <a:rPr lang="nl-NL" sz="4000" dirty="0"/>
              <a:t/>
            </a:r>
            <a:br>
              <a:rPr lang="nl-NL" sz="4000" dirty="0"/>
            </a:br>
            <a:r>
              <a:rPr lang="nl-NL" sz="2400" dirty="0"/>
              <a:t>@dot_NET_Junkie</a:t>
            </a:r>
            <a:br>
              <a:rPr lang="nl-NL" sz="2400" dirty="0"/>
            </a:br>
            <a:r>
              <a:rPr lang="nl-NL" sz="2400" dirty="0"/>
              <a:t>dotnetjunkie</a:t>
            </a:r>
          </a:p>
          <a:p>
            <a:pPr marL="0" indent="0" algn="ctr">
              <a:buNone/>
            </a:pPr>
            <a:r>
              <a:rPr lang="nl-NL" sz="24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https://blogs.cuttingedge.it/steven</a:t>
            </a:r>
            <a:endParaRPr lang="nl-NL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https://manning.com/seemann2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62" y="3396644"/>
            <a:ext cx="262238" cy="2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2230" y="769483"/>
            <a:ext cx="8389770" cy="6208252"/>
          </a:xfrm>
        </p:spPr>
        <p:txBody>
          <a:bodyPr>
            <a:normAutofit/>
          </a:bodyPr>
          <a:lstStyle/>
          <a:p>
            <a:r>
              <a:rPr lang="en-US" sz="2400" dirty="0"/>
              <a:t>Second edition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https://manning.com/seemann2</a:t>
            </a:r>
            <a:endParaRPr lang="en-US" sz="2400" dirty="0"/>
          </a:p>
          <a:p>
            <a:r>
              <a:rPr lang="en-US" sz="2400" dirty="0"/>
              <a:t>Free chapter 1 of second edition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https://livebook.manning.com/#!/book/dependency-injection-principles-practices-patterns/chapter-1</a:t>
            </a:r>
            <a:endParaRPr lang="en-US" sz="2400" dirty="0"/>
          </a:p>
          <a:p>
            <a:r>
              <a:rPr lang="nl-NL" sz="2400" dirty="0"/>
              <a:t>The Service Locator anti-pattern (excerpt from 2nd edition)</a:t>
            </a:r>
            <a:br>
              <a:rPr lang="nl-NL" sz="2400" dirty="0"/>
            </a:br>
            <a:r>
              <a:rPr lang="nl-NL" sz="2400" dirty="0">
                <a:hlinkClick r:id="rId4"/>
              </a:rPr>
              <a:t>https://mng.bz/WaQw</a:t>
            </a:r>
            <a:endParaRPr lang="nl-NL" sz="2400" dirty="0"/>
          </a:p>
          <a:p>
            <a:r>
              <a:rPr lang="en-US" sz="2400" dirty="0"/>
              <a:t>The Ambient Context anti-pattern </a:t>
            </a:r>
            <a:r>
              <a:rPr lang="nl-NL" sz="2400" dirty="0"/>
              <a:t>(excerpt from 2nd edition)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nl-NL" sz="2400" dirty="0">
                <a:hlinkClick r:id="rId5"/>
              </a:rPr>
              <a:t>https://mng.bz/8JqB</a:t>
            </a:r>
            <a:endParaRPr lang="nl-NL" sz="2400" dirty="0"/>
          </a:p>
          <a:p>
            <a:r>
              <a:rPr lang="nl-NL" sz="2400" dirty="0"/>
              <a:t>About CQRS and command handlers (Steven v. Deursen)</a:t>
            </a:r>
            <a:br>
              <a:rPr lang="nl-NL" sz="2400" dirty="0"/>
            </a:br>
            <a:r>
              <a:rPr lang="nl-NL" sz="2400" dirty="0">
                <a:hlinkClick r:id="rId6"/>
              </a:rPr>
              <a:t>https://blogs.cuttingedge.it/steven/p/commands</a:t>
            </a:r>
            <a:endParaRPr lang="nl-NL" sz="2400" dirty="0"/>
          </a:p>
          <a:p>
            <a:r>
              <a:rPr lang="nl-NL" sz="2400" dirty="0"/>
              <a:t>Abuse of Abstract Factories (excerpt from 2nd edition)</a:t>
            </a:r>
            <a:br>
              <a:rPr lang="nl-NL" sz="2400" dirty="0"/>
            </a:br>
            <a:r>
              <a:rPr lang="nl-NL" sz="2400" dirty="0">
                <a:hlinkClick r:id="rId7"/>
              </a:rPr>
              <a:t>https://mng.bz/zMlX</a:t>
            </a:r>
            <a:endParaRPr lang="nl-NL" sz="2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74794" y="0"/>
            <a:ext cx="2837393" cy="4952492"/>
          </a:xfrm>
        </p:spPr>
        <p:txBody>
          <a:bodyPr>
            <a:normAutofit/>
          </a:bodyPr>
          <a:lstStyle/>
          <a:p>
            <a:r>
              <a:rPr lang="nl-NL" sz="4400" dirty="0"/>
              <a:t>Resources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" y="569066"/>
            <a:ext cx="413358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3464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nl-NL" sz="40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4800" dirty="0" smtClean="0"/>
              <a:t>Steven van Deursen</a:t>
            </a:r>
            <a:r>
              <a:rPr lang="nl-NL" sz="4000" dirty="0" smtClean="0"/>
              <a:t/>
            </a:r>
            <a:br>
              <a:rPr lang="nl-NL" sz="4000" dirty="0" smtClean="0"/>
            </a:br>
            <a:r>
              <a:rPr lang="nl-NL" sz="4000" dirty="0" smtClean="0"/>
              <a:t/>
            </a:r>
            <a:br>
              <a:rPr lang="nl-NL" sz="4000" dirty="0" smtClean="0"/>
            </a:br>
            <a:r>
              <a:rPr lang="nl-NL" sz="2400" dirty="0" smtClean="0"/>
              <a:t>@dot_NET_Junkie</a:t>
            </a:r>
            <a:br>
              <a:rPr lang="nl-NL" sz="2400" dirty="0" smtClean="0"/>
            </a:br>
            <a:r>
              <a:rPr lang="nl-NL" sz="2400" dirty="0" smtClean="0"/>
              <a:t>dotnetjunkie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2" y="4222144"/>
            <a:ext cx="262238" cy="2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10" y="559678"/>
            <a:ext cx="4287996" cy="4952492"/>
          </a:xfrm>
        </p:spPr>
        <p:txBody>
          <a:bodyPr>
            <a:normAutofit/>
          </a:bodyPr>
          <a:lstStyle/>
          <a:p>
            <a:r>
              <a:rPr lang="nl-NL" sz="4400" dirty="0"/>
              <a:t>Volatile Dependencies</a:t>
            </a:r>
            <a:endParaRPr lang="nl-NL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/>
          </a:bodyPr>
          <a:lstStyle/>
          <a:p>
            <a:r>
              <a:rPr lang="nl-NL" sz="4000" dirty="0"/>
              <a:t>Out-of-process resource</a:t>
            </a:r>
          </a:p>
          <a:p>
            <a:r>
              <a:rPr lang="nl-NL" sz="4000" dirty="0"/>
              <a:t>Nondeterministic behavior</a:t>
            </a:r>
          </a:p>
          <a:p>
            <a:r>
              <a:rPr lang="nl-NL" sz="4000" dirty="0"/>
              <a:t>Needs replacing, mocking, decoration, interception</a:t>
            </a:r>
          </a:p>
        </p:txBody>
      </p:sp>
    </p:spTree>
    <p:extLst>
      <p:ext uri="{BB962C8B-B14F-4D97-AF65-F5344CB8AC3E}">
        <p14:creationId xmlns:p14="http://schemas.microsoft.com/office/powerpoint/2010/main" val="32015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10" y="559678"/>
            <a:ext cx="4287996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Volatile Dependencies</a:t>
            </a:r>
            <a:r>
              <a:rPr lang="nl-NL" sz="4400" dirty="0"/>
              <a:t/>
            </a:r>
            <a:br>
              <a:rPr lang="nl-NL" sz="4400" dirty="0"/>
            </a:br>
            <a:r>
              <a:rPr lang="nl-NL" sz="4400" dirty="0"/>
              <a:t/>
            </a:r>
            <a:br>
              <a:rPr lang="nl-NL" sz="4400" dirty="0"/>
            </a:br>
            <a:r>
              <a:rPr lang="nl-NL" sz="3600" dirty="0"/>
              <a:t>Out-of-process resources</a:t>
            </a:r>
            <a:endParaRPr lang="nl-NL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/>
          </a:bodyPr>
          <a:lstStyle/>
          <a:p>
            <a:r>
              <a:rPr lang="nl-NL" sz="4000" dirty="0"/>
              <a:t>Databases</a:t>
            </a:r>
          </a:p>
          <a:p>
            <a:r>
              <a:rPr lang="nl-NL" sz="4000" dirty="0"/>
              <a:t>Web services</a:t>
            </a:r>
          </a:p>
          <a:p>
            <a:r>
              <a:rPr lang="nl-NL" sz="4000" dirty="0"/>
              <a:t>File systems</a:t>
            </a:r>
          </a:p>
          <a:p>
            <a:r>
              <a:rPr lang="nl-NL" sz="4000" dirty="0"/>
              <a:t>Message queues</a:t>
            </a:r>
          </a:p>
        </p:txBody>
      </p:sp>
    </p:spTree>
    <p:extLst>
      <p:ext uri="{BB962C8B-B14F-4D97-AF65-F5344CB8AC3E}">
        <p14:creationId xmlns:p14="http://schemas.microsoft.com/office/powerpoint/2010/main" val="26263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10" y="559678"/>
            <a:ext cx="4287996" cy="4952492"/>
          </a:xfrm>
        </p:spPr>
        <p:txBody>
          <a:bodyPr>
            <a:normAutofit/>
          </a:bodyPr>
          <a:lstStyle/>
          <a:p>
            <a:r>
              <a:rPr lang="nl-N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Volatile Dependencies</a:t>
            </a:r>
            <a:r>
              <a:rPr lang="nl-NL" sz="4400" dirty="0"/>
              <a:t/>
            </a:r>
            <a:br>
              <a:rPr lang="nl-NL" sz="4400" dirty="0"/>
            </a:br>
            <a:r>
              <a:rPr lang="nl-NL" sz="4400" dirty="0"/>
              <a:t/>
            </a:r>
            <a:br>
              <a:rPr lang="nl-NL" sz="4400" dirty="0"/>
            </a:br>
            <a:r>
              <a:rPr lang="nl-NL" sz="3600" dirty="0"/>
              <a:t>Nondeterministic Behaviour</a:t>
            </a:r>
            <a:endParaRPr lang="nl-NL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4000" dirty="0">
                <a:latin typeface="Consolas" panose="020B0609020204030204" pitchFamily="49" charset="0"/>
              </a:rPr>
              <a:t>System.</a:t>
            </a:r>
            <a:r>
              <a:rPr lang="nl-NL" sz="4000" dirty="0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endParaRPr lang="nl-NL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4000" dirty="0">
                <a:solidFill>
                  <a:srgbClr val="4EC9B0"/>
                </a:solidFill>
                <a:latin typeface="Consolas" panose="020B0609020204030204" pitchFamily="49" charset="0"/>
              </a:rPr>
              <a:t>Guid</a:t>
            </a:r>
            <a:r>
              <a:rPr lang="nl-NL" sz="4000" dirty="0">
                <a:latin typeface="Consolas" panose="020B0609020204030204" pitchFamily="49" charset="0"/>
              </a:rPr>
              <a:t>.NewGuid</a:t>
            </a:r>
          </a:p>
          <a:p>
            <a:pPr marL="0" indent="0">
              <a:buNone/>
            </a:pPr>
            <a:r>
              <a:rPr lang="nl-NL" sz="4000" dirty="0">
                <a:latin typeface="Consolas" panose="020B0609020204030204" pitchFamily="49" charset="0"/>
              </a:rPr>
              <a:t>System.</a:t>
            </a:r>
            <a:r>
              <a:rPr lang="nl-NL" sz="4000" dirty="0">
                <a:solidFill>
                  <a:srgbClr val="4EC9B0"/>
                </a:solidFill>
                <a:latin typeface="Consolas" panose="020B0609020204030204" pitchFamily="49" charset="0"/>
              </a:rPr>
              <a:t>DateTime</a:t>
            </a:r>
            <a:r>
              <a:rPr lang="nl-NL" sz="4000" dirty="0">
                <a:latin typeface="Consolas" panose="020B0609020204030204" pitchFamily="49" charset="0"/>
              </a:rPr>
              <a:t>.Now</a:t>
            </a:r>
          </a:p>
          <a:p>
            <a:pPr marL="0" indent="0">
              <a:buNone/>
            </a:pPr>
            <a:endParaRPr lang="nl-NL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1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A26B054-0908-4E62-AB68-ECC20BFC3FD9}" vid="{E56D5A71-E456-43B9-ACE5-F9F061E2EE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Application>Microsoft Office PowerPoint</Application>
  <PresentationFormat>Widescreen</PresentationFormat>
  <Paragraphs>675</Paragraphs>
  <Slides>67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Century Schoolbook</vt:lpstr>
      <vt:lpstr>Consolas</vt:lpstr>
      <vt:lpstr>Corbel</vt:lpstr>
      <vt:lpstr>Times New Roman</vt:lpstr>
      <vt:lpstr>Wingdings</vt:lpstr>
      <vt:lpstr>Headlines</vt:lpstr>
      <vt:lpstr>Dependency  Injection in .NET</vt:lpstr>
      <vt:lpstr>PowerPoint Presentation</vt:lpstr>
      <vt:lpstr>DI landscape</vt:lpstr>
      <vt:lpstr>What we’ve learned</vt:lpstr>
      <vt:lpstr>PowerPoint Presentation</vt:lpstr>
      <vt:lpstr>Stable Dependencies  vs.  Volatile Dependencies</vt:lpstr>
      <vt:lpstr>Volatile Dependencies</vt:lpstr>
      <vt:lpstr>Volatile Dependencies  Out-of-process resources</vt:lpstr>
      <vt:lpstr>Volatile Dependencies  Nondeterministic Behaviour</vt:lpstr>
      <vt:lpstr>Volatile Dependencies  Replace, Mock, Decorate, Intercept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An Ambient Context supplies application code […] with global access to a Volatile Dependency or its behavior  by the use of static class members.</vt:lpstr>
      <vt:lpstr>Anti-pattern</vt:lpstr>
      <vt:lpstr>Controlling time</vt:lpstr>
      <vt:lpstr>Controlling time</vt:lpstr>
      <vt:lpstr>Controlling time</vt:lpstr>
      <vt:lpstr>Downsides</vt:lpstr>
      <vt:lpstr>Downsides  Dishonesty</vt:lpstr>
      <vt:lpstr>Downsides  Increased Complexity</vt:lpstr>
      <vt:lpstr>PowerPoint Presentation</vt:lpstr>
      <vt:lpstr>Downsides  Increased Complexity</vt:lpstr>
      <vt:lpstr>Downsides  Test Interdependency</vt:lpstr>
      <vt:lpstr>Fixing Ambient Context</vt:lpstr>
      <vt:lpstr>Fixing Ambient Context  Constructor Injection</vt:lpstr>
      <vt:lpstr>PowerPoint Presentation</vt:lpstr>
      <vt:lpstr>PowerPoint Presentation</vt:lpstr>
      <vt:lpstr>PowerPoint Presentation</vt:lpstr>
      <vt:lpstr>PowerPoint Presentation</vt:lpstr>
      <vt:lpstr>Notify property changed</vt:lpstr>
      <vt:lpstr>Notify property changed  by hand</vt:lpstr>
      <vt:lpstr>Notify property changed  with tooling</vt:lpstr>
      <vt:lpstr>Authorization</vt:lpstr>
      <vt:lpstr>Authorization</vt:lpstr>
      <vt:lpstr>Authorization</vt:lpstr>
      <vt:lpstr>PowerPoint Presentation</vt:lpstr>
      <vt:lpstr>Authorization</vt:lpstr>
      <vt:lpstr>PowerPoint Presentation</vt:lpstr>
      <vt:lpstr>PowerPoint Presentation</vt:lpstr>
      <vt:lpstr>Alternatives</vt:lpstr>
      <vt:lpstr>Alternatives  SOLID</vt:lpstr>
      <vt:lpstr>Alternatives  SOLID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2019-09-02T16:04:55Z</dcterms:created>
  <dcterms:modified xsi:type="dcterms:W3CDTF">2019-09-04T13:10:55Z</dcterms:modified>
</cp:coreProperties>
</file>