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72" r:id="rId7"/>
    <p:sldId id="273" r:id="rId8"/>
    <p:sldId id="261" r:id="rId9"/>
    <p:sldId id="274" r:id="rId10"/>
    <p:sldId id="262" r:id="rId11"/>
    <p:sldId id="263" r:id="rId12"/>
    <p:sldId id="276" r:id="rId13"/>
    <p:sldId id="277" r:id="rId14"/>
    <p:sldId id="275" r:id="rId15"/>
    <p:sldId id="265" r:id="rId16"/>
    <p:sldId id="266" r:id="rId17"/>
    <p:sldId id="278" r:id="rId18"/>
    <p:sldId id="267" r:id="rId19"/>
    <p:sldId id="279" r:id="rId20"/>
    <p:sldId id="280" r:id="rId21"/>
    <p:sldId id="281" r:id="rId22"/>
    <p:sldId id="282" r:id="rId23"/>
    <p:sldId id="268" r:id="rId24"/>
    <p:sldId id="269" r:id="rId25"/>
    <p:sldId id="270" r:id="rId26"/>
    <p:sldId id="271"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8D830-F524-4FDD-A8FD-6AA3C0C92A4C}" v="1" dt="2023-08-21T20:32:13.980"/>
    <p1510:client id="{CEA0D785-2885-49B3-972D-6AB6BFA73821}" v="5" dt="2023-08-21T21:53:24.7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Annen" userId="d07a86dcd2295993" providerId="Windows Live" clId="Web-{CEA0D785-2885-49B3-972D-6AB6BFA73821}"/>
    <pc:docChg chg="addSld modSld">
      <pc:chgData name="Oscar Annen" userId="d07a86dcd2295993" providerId="Windows Live" clId="Web-{CEA0D785-2885-49B3-972D-6AB6BFA73821}" dt="2023-08-21T21:53:24.764" v="3" actId="20577"/>
      <pc:docMkLst>
        <pc:docMk/>
      </pc:docMkLst>
      <pc:sldChg chg="modSp new">
        <pc:chgData name="Oscar Annen" userId="d07a86dcd2295993" providerId="Windows Live" clId="Web-{CEA0D785-2885-49B3-972D-6AB6BFA73821}" dt="2023-08-21T21:53:24.764" v="3" actId="20577"/>
        <pc:sldMkLst>
          <pc:docMk/>
          <pc:sldMk cId="1478023678" sldId="256"/>
        </pc:sldMkLst>
        <pc:spChg chg="mod">
          <ac:chgData name="Oscar Annen" userId="d07a86dcd2295993" providerId="Windows Live" clId="Web-{CEA0D785-2885-49B3-972D-6AB6BFA73821}" dt="2023-08-21T21:53:20.701" v="2" actId="20577"/>
          <ac:spMkLst>
            <pc:docMk/>
            <pc:sldMk cId="1478023678" sldId="256"/>
            <ac:spMk id="2" creationId="{286A3ACB-9066-5FDD-4CA4-1454159AB51A}"/>
          </ac:spMkLst>
        </pc:spChg>
        <pc:spChg chg="mod">
          <ac:chgData name="Oscar Annen" userId="d07a86dcd2295993" providerId="Windows Live" clId="Web-{CEA0D785-2885-49B3-972D-6AB6BFA73821}" dt="2023-08-21T21:53:24.764" v="3" actId="20577"/>
          <ac:spMkLst>
            <pc:docMk/>
            <pc:sldMk cId="1478023678" sldId="256"/>
            <ac:spMk id="3" creationId="{9C5129A8-A038-DF75-63EE-0D12E6A5E3B6}"/>
          </ac:spMkLst>
        </pc:spChg>
      </pc:sldChg>
    </pc:docChg>
  </pc:docChgLst>
  <pc:docChgLst>
    <pc:chgData name="Oscar Annen" userId="d07a86dcd2295993" providerId="Windows Live" clId="Web-{85B8D830-F524-4FDD-A8FD-6AA3C0C92A4C}"/>
    <pc:docChg chg="delSld">
      <pc:chgData name="Oscar Annen" userId="d07a86dcd2295993" providerId="Windows Live" clId="Web-{85B8D830-F524-4FDD-A8FD-6AA3C0C92A4C}" dt="2023-08-21T20:32:13.980" v="0"/>
      <pc:docMkLst>
        <pc:docMk/>
      </pc:docMkLst>
      <pc:sldChg chg="del">
        <pc:chgData name="Oscar Annen" userId="d07a86dcd2295993" providerId="Windows Live" clId="Web-{85B8D830-F524-4FDD-A8FD-6AA3C0C92A4C}" dt="2023-08-21T20:32:13.980" v="0"/>
        <pc:sldMkLst>
          <pc:docMk/>
          <pc:sldMk cId="1478023678"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title"/>
          </p:nvPr>
        </p:nvSpPr>
        <p:spPr/>
        <p:txBody>
          <a:bodyPr lIns="45719" tIns="45720" rIns="45719" bIns="45720" anchor="b">
            <a:normAutofit/>
          </a:bodyPr>
          <a:lstStyle/>
          <a:p>
            <a:r>
              <a:t>Thuyết Trình Dự Án Care-Plus</a:t>
            </a:r>
          </a:p>
        </p:txBody>
      </p:sp>
      <p:sp>
        <p:nvSpPr>
          <p:cNvPr id="3" name="Text Placeholder 2">
            <a:extLst>
              <a:ext uri="{FF2B5EF4-FFF2-40B4-BE49-F238E27FC236}">
                <a16:creationId xmlns:a16="http://schemas.microsoft.com/office/drawing/2014/main" id="{9C5129A8-A038-DF75-63EE-0D12E6A5E3B6}"/>
              </a:ext>
            </a:extLst>
          </p:cNvPr>
          <p:cNvSpPr>
            <a:spLocks noGrp="1"/>
          </p:cNvSpPr>
          <p:nvPr>
            <p:ph type="body" sz="quarter" idx="1"/>
          </p:nvPr>
        </p:nvSpPr>
        <p:spPr/>
        <p:txBody>
          <a:bodyPr lIns="45719" tIns="45720" rIns="45719" bIns="45720" anchor="t">
            <a:normAutofit/>
          </a:bodyPr>
          <a:lstStyle/>
          <a:p>
            <a:endParaRPr/>
          </a:p>
        </p:txBody>
      </p:sp>
    </p:spTree>
    <p:extLst>
      <p:ext uri="{BB962C8B-B14F-4D97-AF65-F5344CB8AC3E}">
        <p14:creationId xmlns:p14="http://schemas.microsoft.com/office/powerpoint/2010/main" val="14780236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Hệ Thống Care-Plus</a:t>
            </a:r>
          </a:p>
        </p:txBody>
      </p:sp>
      <p:sp>
        <p:nvSpPr>
          <p:cNvPr id="3" name="Text Placeholder 2"/>
          <p:cNvSpPr>
            <a:spLocks noGrp="1"/>
          </p:cNvSpPr>
          <p:nvPr>
            <p:ph type="body" sz="half" idx="1"/>
          </p:nvPr>
        </p:nvSpPr>
        <p:spPr/>
        <p:txBody>
          <a:bodyPr/>
          <a:lstStyle/>
          <a:p>
            <a:r>
              <a:t>Care-Plus là một hệ thống ứng dụng di động giúp theo dõi và phân tích hành vi bất thường của người cao tuổi, kết nối với gia đình và bác sĩ.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351" y="1889564"/>
            <a:ext cx="3181326" cy="2790592"/>
          </a:xfrm>
        </p:spPr>
        <p:txBody>
          <a:bodyPr/>
          <a:lstStyle/>
          <a:p>
            <a:r>
              <a:rPr dirty="0" err="1"/>
              <a:t>Nghiên</a:t>
            </a:r>
            <a:r>
              <a:rPr dirty="0"/>
              <a:t> </a:t>
            </a:r>
            <a:r>
              <a:rPr dirty="0" err="1"/>
              <a:t>Cứu</a:t>
            </a:r>
            <a:r>
              <a:rPr dirty="0"/>
              <a:t> </a:t>
            </a:r>
            <a:r>
              <a:rPr dirty="0" err="1"/>
              <a:t>và</a:t>
            </a:r>
            <a:r>
              <a:rPr dirty="0"/>
              <a:t> </a:t>
            </a:r>
            <a:r>
              <a:rPr dirty="0" err="1"/>
              <a:t>Phát</a:t>
            </a:r>
            <a:r>
              <a:rPr dirty="0"/>
              <a:t> </a:t>
            </a:r>
            <a:r>
              <a:rPr dirty="0" err="1"/>
              <a:t>Triển</a:t>
            </a:r>
            <a:endParaRPr dirty="0"/>
          </a:p>
        </p:txBody>
      </p:sp>
      <p:sp>
        <p:nvSpPr>
          <p:cNvPr id="3" name="Text Placeholder 2"/>
          <p:cNvSpPr>
            <a:spLocks noGrp="1"/>
          </p:cNvSpPr>
          <p:nvPr>
            <p:ph type="body" sz="half" idx="1"/>
          </p:nvPr>
        </p:nvSpPr>
        <p:spPr/>
        <p:txBody>
          <a:bodyPr/>
          <a:lstStyle/>
          <a:p>
            <a:r>
              <a:t>Nhóm thực hiện khảo sát tại quận Cầu Giấy để hiểu rõ nhu cầu và hành vi của người cao tuổi sống độc lập và cách chăm sóc của gia đình.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351" y="1877961"/>
            <a:ext cx="3146323" cy="2684207"/>
          </a:xfrm>
        </p:spPr>
        <p:txBody>
          <a:bodyPr/>
          <a:lstStyle/>
          <a:p>
            <a:r>
              <a:rPr dirty="0" err="1"/>
              <a:t>Nghiên</a:t>
            </a:r>
            <a:r>
              <a:rPr dirty="0"/>
              <a:t> </a:t>
            </a:r>
            <a:r>
              <a:rPr dirty="0" err="1"/>
              <a:t>Cứu</a:t>
            </a:r>
            <a:r>
              <a:rPr dirty="0"/>
              <a:t> </a:t>
            </a:r>
            <a:r>
              <a:rPr dirty="0" err="1"/>
              <a:t>và</a:t>
            </a:r>
            <a:r>
              <a:rPr dirty="0"/>
              <a:t> </a:t>
            </a:r>
            <a:r>
              <a:rPr dirty="0" err="1"/>
              <a:t>Phát</a:t>
            </a:r>
            <a:r>
              <a:rPr dirty="0"/>
              <a:t> </a:t>
            </a:r>
            <a:r>
              <a:rPr dirty="0" err="1"/>
              <a:t>Triển</a:t>
            </a:r>
            <a:endParaRPr dirty="0"/>
          </a:p>
        </p:txBody>
      </p:sp>
      <p:pic>
        <p:nvPicPr>
          <p:cNvPr id="5122" name="Picture 2">
            <a:extLst>
              <a:ext uri="{FF2B5EF4-FFF2-40B4-BE49-F238E27FC236}">
                <a16:creationId xmlns:a16="http://schemas.microsoft.com/office/drawing/2014/main" id="{EE61C2D9-E966-D50F-3571-3BA665CA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736" y="500739"/>
            <a:ext cx="2751434" cy="29282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83F7585-C638-DEF1-2DA1-D44CCFB30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2466" y="2537275"/>
            <a:ext cx="3147946" cy="24990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33493B1-1218-D3C0-A1D7-261B9C1AC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36" y="3742572"/>
            <a:ext cx="3332582" cy="258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5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351" y="1877961"/>
            <a:ext cx="3146323" cy="2684207"/>
          </a:xfrm>
        </p:spPr>
        <p:txBody>
          <a:bodyPr/>
          <a:lstStyle/>
          <a:p>
            <a:r>
              <a:rPr dirty="0" err="1"/>
              <a:t>Nghiên</a:t>
            </a:r>
            <a:r>
              <a:rPr dirty="0"/>
              <a:t> </a:t>
            </a:r>
            <a:r>
              <a:rPr dirty="0" err="1"/>
              <a:t>Cứu</a:t>
            </a:r>
            <a:r>
              <a:rPr dirty="0"/>
              <a:t> </a:t>
            </a:r>
            <a:r>
              <a:rPr dirty="0" err="1"/>
              <a:t>và</a:t>
            </a:r>
            <a:r>
              <a:rPr dirty="0"/>
              <a:t> </a:t>
            </a:r>
            <a:r>
              <a:rPr dirty="0" err="1"/>
              <a:t>Phát</a:t>
            </a:r>
            <a:r>
              <a:rPr dirty="0"/>
              <a:t> </a:t>
            </a:r>
            <a:r>
              <a:rPr dirty="0" err="1"/>
              <a:t>Triển</a:t>
            </a:r>
            <a:endParaRPr dirty="0"/>
          </a:p>
        </p:txBody>
      </p:sp>
      <p:pic>
        <p:nvPicPr>
          <p:cNvPr id="6146" name="Picture 2">
            <a:extLst>
              <a:ext uri="{FF2B5EF4-FFF2-40B4-BE49-F238E27FC236}">
                <a16:creationId xmlns:a16="http://schemas.microsoft.com/office/drawing/2014/main" id="{6E096436-60FB-5EE7-1295-0A19FCEA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017" y="1730477"/>
            <a:ext cx="5267632" cy="426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Ứng</a:t>
            </a:r>
            <a:r>
              <a:rPr dirty="0"/>
              <a:t> </a:t>
            </a:r>
            <a:r>
              <a:rPr dirty="0" err="1"/>
              <a:t>Dụng</a:t>
            </a:r>
            <a:r>
              <a:rPr dirty="0"/>
              <a:t> </a:t>
            </a:r>
            <a:r>
              <a:rPr dirty="0" err="1"/>
              <a:t>Giám</a:t>
            </a:r>
            <a:r>
              <a:rPr dirty="0"/>
              <a:t> </a:t>
            </a:r>
            <a:r>
              <a:rPr dirty="0" err="1"/>
              <a:t>Sát</a:t>
            </a:r>
            <a:r>
              <a:rPr dirty="0"/>
              <a:t> Di </a:t>
            </a:r>
            <a:r>
              <a:rPr dirty="0" err="1"/>
              <a:t>Động</a:t>
            </a:r>
            <a:endParaRPr dirty="0"/>
          </a:p>
        </p:txBody>
      </p:sp>
      <p:sp>
        <p:nvSpPr>
          <p:cNvPr id="3" name="Text Placeholder 2"/>
          <p:cNvSpPr>
            <a:spLocks noGrp="1"/>
          </p:cNvSpPr>
          <p:nvPr>
            <p:ph type="body" sz="half" idx="1"/>
          </p:nvPr>
        </p:nvSpPr>
        <p:spPr/>
        <p:txBody>
          <a:bodyPr/>
          <a:lstStyle/>
          <a:p>
            <a:r>
              <a:rPr dirty="0" err="1"/>
              <a:t>Ứng</a:t>
            </a:r>
            <a:r>
              <a:rPr dirty="0"/>
              <a:t> </a:t>
            </a:r>
            <a:r>
              <a:rPr dirty="0" err="1"/>
              <a:t>dụng</a:t>
            </a:r>
            <a:r>
              <a:rPr dirty="0"/>
              <a:t> </a:t>
            </a:r>
            <a:r>
              <a:rPr dirty="0" err="1"/>
              <a:t>giám</a:t>
            </a:r>
            <a:r>
              <a:rPr dirty="0"/>
              <a:t> </a:t>
            </a:r>
            <a:r>
              <a:rPr dirty="0" err="1"/>
              <a:t>sát</a:t>
            </a:r>
            <a:r>
              <a:rPr dirty="0"/>
              <a:t> di </a:t>
            </a:r>
            <a:r>
              <a:rPr dirty="0" err="1"/>
              <a:t>động</a:t>
            </a:r>
            <a:r>
              <a:rPr dirty="0"/>
              <a:t> </a:t>
            </a:r>
            <a:r>
              <a:rPr dirty="0" err="1"/>
              <a:t>được</a:t>
            </a:r>
            <a:r>
              <a:rPr dirty="0"/>
              <a:t> </a:t>
            </a:r>
            <a:r>
              <a:rPr dirty="0" err="1"/>
              <a:t>thiết</a:t>
            </a:r>
            <a:r>
              <a:rPr dirty="0"/>
              <a:t> </a:t>
            </a:r>
            <a:r>
              <a:rPr dirty="0" err="1"/>
              <a:t>kế</a:t>
            </a:r>
            <a:r>
              <a:rPr dirty="0"/>
              <a:t> </a:t>
            </a:r>
            <a:r>
              <a:rPr dirty="0" err="1"/>
              <a:t>để</a:t>
            </a:r>
            <a:r>
              <a:rPr dirty="0"/>
              <a:t> </a:t>
            </a:r>
            <a:r>
              <a:rPr dirty="0" err="1"/>
              <a:t>theo</a:t>
            </a:r>
            <a:r>
              <a:rPr dirty="0"/>
              <a:t> </a:t>
            </a:r>
            <a:r>
              <a:rPr dirty="0" err="1"/>
              <a:t>dõi</a:t>
            </a:r>
            <a:r>
              <a:rPr dirty="0"/>
              <a:t> </a:t>
            </a:r>
            <a:r>
              <a:rPr dirty="0" err="1"/>
              <a:t>và</a:t>
            </a:r>
            <a:r>
              <a:rPr dirty="0"/>
              <a:t> </a:t>
            </a:r>
            <a:r>
              <a:rPr dirty="0" err="1"/>
              <a:t>phân</a:t>
            </a:r>
            <a:r>
              <a:rPr dirty="0"/>
              <a:t> </a:t>
            </a:r>
            <a:r>
              <a:rPr dirty="0" err="1"/>
              <a:t>tích</a:t>
            </a:r>
            <a:r>
              <a:rPr dirty="0"/>
              <a:t> </a:t>
            </a:r>
            <a:r>
              <a:rPr dirty="0" err="1"/>
              <a:t>hành</a:t>
            </a:r>
            <a:r>
              <a:rPr dirty="0"/>
              <a:t> vi </a:t>
            </a:r>
            <a:r>
              <a:rPr dirty="0" err="1"/>
              <a:t>của</a:t>
            </a:r>
            <a:r>
              <a:rPr dirty="0"/>
              <a:t> </a:t>
            </a:r>
            <a:r>
              <a:rPr dirty="0" err="1"/>
              <a:t>người</a:t>
            </a:r>
            <a:r>
              <a:rPr dirty="0"/>
              <a:t> </a:t>
            </a:r>
            <a:r>
              <a:rPr dirty="0" err="1"/>
              <a:t>cao</a:t>
            </a:r>
            <a:r>
              <a:rPr dirty="0"/>
              <a:t> </a:t>
            </a:r>
            <a:r>
              <a:rPr dirty="0" err="1"/>
              <a:t>tuổi</a:t>
            </a:r>
            <a:r>
              <a:rPr dirty="0"/>
              <a:t>, </a:t>
            </a:r>
            <a:r>
              <a:rPr dirty="0" err="1"/>
              <a:t>giúp</a:t>
            </a:r>
            <a:r>
              <a:rPr dirty="0"/>
              <a:t> </a:t>
            </a:r>
            <a:r>
              <a:rPr dirty="0" err="1"/>
              <a:t>họ</a:t>
            </a:r>
            <a:r>
              <a:rPr dirty="0"/>
              <a:t> </a:t>
            </a:r>
            <a:r>
              <a:rPr dirty="0" err="1"/>
              <a:t>sống</a:t>
            </a:r>
            <a:r>
              <a:rPr dirty="0"/>
              <a:t> </a:t>
            </a:r>
            <a:r>
              <a:rPr dirty="0" err="1"/>
              <a:t>độc</a:t>
            </a:r>
            <a:r>
              <a:rPr dirty="0"/>
              <a:t> </a:t>
            </a:r>
            <a:r>
              <a:rPr dirty="0" err="1"/>
              <a:t>lập</a:t>
            </a:r>
            <a:r>
              <a:rPr dirty="0"/>
              <a:t> </a:t>
            </a:r>
            <a:r>
              <a:rPr dirty="0" err="1"/>
              <a:t>nhưng</a:t>
            </a:r>
            <a:r>
              <a:rPr dirty="0"/>
              <a:t> </a:t>
            </a:r>
            <a:r>
              <a:rPr dirty="0" err="1"/>
              <a:t>vẫn</a:t>
            </a:r>
            <a:r>
              <a:rPr dirty="0"/>
              <a:t> an </a:t>
            </a:r>
            <a:r>
              <a:rPr dirty="0" err="1"/>
              <a:t>toàn</a:t>
            </a:r>
            <a:r>
              <a:rPr dirty="0"/>
              <a:t> </a:t>
            </a:r>
            <a:r>
              <a:rPr dirty="0" err="1"/>
              <a:t>và</a:t>
            </a:r>
            <a:r>
              <a:rPr dirty="0"/>
              <a:t> </a:t>
            </a:r>
            <a:r>
              <a:rPr dirty="0" err="1"/>
              <a:t>khỏe</a:t>
            </a:r>
            <a:r>
              <a:rPr dirty="0"/>
              <a:t> </a:t>
            </a:r>
            <a:r>
              <a:rPr dirty="0" err="1"/>
              <a:t>mạnh</a:t>
            </a:r>
            <a:r>
              <a:rPr dirty="0"/>
              <a:t>.</a:t>
            </a:r>
          </a:p>
        </p:txBody>
      </p:sp>
    </p:spTree>
    <p:extLst>
      <p:ext uri="{BB962C8B-B14F-4D97-AF65-F5344CB8AC3E}">
        <p14:creationId xmlns:p14="http://schemas.microsoft.com/office/powerpoint/2010/main" val="221600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Công Nghệ Nhà Thông Minh</a:t>
            </a:r>
          </a:p>
        </p:txBody>
      </p:sp>
      <p:sp>
        <p:nvSpPr>
          <p:cNvPr id="3" name="Text Placeholder 2"/>
          <p:cNvSpPr>
            <a:spLocks noGrp="1"/>
          </p:cNvSpPr>
          <p:nvPr>
            <p:ph type="body" sz="half" idx="1"/>
          </p:nvPr>
        </p:nvSpPr>
        <p:spPr/>
        <p:txBody>
          <a:bodyPr/>
          <a:lstStyle/>
          <a:p>
            <a:r>
              <a:rPr dirty="0" err="1"/>
              <a:t>Ứng</a:t>
            </a:r>
            <a:r>
              <a:rPr dirty="0"/>
              <a:t> </a:t>
            </a:r>
            <a:r>
              <a:rPr dirty="0" err="1"/>
              <a:t>dụng</a:t>
            </a:r>
            <a:r>
              <a:rPr dirty="0"/>
              <a:t> </a:t>
            </a:r>
            <a:r>
              <a:rPr dirty="0" err="1"/>
              <a:t>công</a:t>
            </a:r>
            <a:r>
              <a:rPr dirty="0"/>
              <a:t> </a:t>
            </a:r>
            <a:r>
              <a:rPr dirty="0" err="1"/>
              <a:t>nghệ</a:t>
            </a:r>
            <a:r>
              <a:rPr dirty="0"/>
              <a:t> </a:t>
            </a:r>
            <a:r>
              <a:rPr dirty="0" err="1"/>
              <a:t>Nhà</a:t>
            </a:r>
            <a:r>
              <a:rPr dirty="0"/>
              <a:t> </a:t>
            </a:r>
            <a:r>
              <a:rPr dirty="0" err="1"/>
              <a:t>thông</a:t>
            </a:r>
            <a:r>
              <a:rPr dirty="0"/>
              <a:t> </a:t>
            </a:r>
            <a:r>
              <a:rPr dirty="0" err="1"/>
              <a:t>minh</a:t>
            </a:r>
            <a:r>
              <a:rPr dirty="0"/>
              <a:t> (Smart Home) </a:t>
            </a:r>
            <a:r>
              <a:rPr dirty="0" err="1"/>
              <a:t>với</a:t>
            </a:r>
            <a:r>
              <a:rPr dirty="0"/>
              <a:t> AI </a:t>
            </a:r>
            <a:r>
              <a:rPr dirty="0" err="1"/>
              <a:t>và</a:t>
            </a:r>
            <a:r>
              <a:rPr dirty="0"/>
              <a:t> IoT </a:t>
            </a:r>
            <a:r>
              <a:rPr dirty="0" err="1"/>
              <a:t>để</a:t>
            </a:r>
            <a:r>
              <a:rPr dirty="0"/>
              <a:t> </a:t>
            </a:r>
            <a:r>
              <a:rPr dirty="0" err="1"/>
              <a:t>xây</a:t>
            </a:r>
            <a:r>
              <a:rPr dirty="0"/>
              <a:t> </a:t>
            </a:r>
            <a:r>
              <a:rPr dirty="0" err="1"/>
              <a:t>dựng</a:t>
            </a:r>
            <a:r>
              <a:rPr dirty="0"/>
              <a:t> </a:t>
            </a:r>
            <a:r>
              <a:rPr dirty="0" err="1"/>
              <a:t>một</a:t>
            </a:r>
            <a:r>
              <a:rPr dirty="0"/>
              <a:t> </a:t>
            </a:r>
            <a:r>
              <a:rPr dirty="0" err="1"/>
              <a:t>hệ</a:t>
            </a:r>
            <a:r>
              <a:rPr dirty="0"/>
              <a:t> </a:t>
            </a:r>
            <a:r>
              <a:rPr dirty="0" err="1"/>
              <a:t>sinh</a:t>
            </a:r>
            <a:r>
              <a:rPr dirty="0"/>
              <a:t> </a:t>
            </a:r>
            <a:r>
              <a:rPr dirty="0" err="1"/>
              <a:t>thái</a:t>
            </a:r>
            <a:r>
              <a:rPr dirty="0"/>
              <a:t> an </a:t>
            </a:r>
            <a:r>
              <a:rPr dirty="0" err="1"/>
              <a:t>toàn</a:t>
            </a:r>
            <a:r>
              <a:rPr dirty="0"/>
              <a:t> </a:t>
            </a:r>
            <a:r>
              <a:rPr dirty="0" err="1"/>
              <a:t>cho</a:t>
            </a:r>
            <a:r>
              <a:rPr dirty="0"/>
              <a:t> </a:t>
            </a:r>
            <a:r>
              <a:rPr dirty="0" err="1"/>
              <a:t>người</a:t>
            </a:r>
            <a:r>
              <a:rPr dirty="0"/>
              <a:t> </a:t>
            </a:r>
            <a:r>
              <a:rPr dirty="0" err="1"/>
              <a:t>cao</a:t>
            </a:r>
            <a:r>
              <a:rPr dirty="0"/>
              <a:t> </a:t>
            </a:r>
            <a:r>
              <a:rPr dirty="0" err="1"/>
              <a:t>tuổi</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Cảm Biến và Thiết Bị Đeo</a:t>
            </a:r>
          </a:p>
        </p:txBody>
      </p:sp>
      <p:sp>
        <p:nvSpPr>
          <p:cNvPr id="3" name="Text Placeholder 2"/>
          <p:cNvSpPr>
            <a:spLocks noGrp="1"/>
          </p:cNvSpPr>
          <p:nvPr>
            <p:ph type="body" sz="half" idx="1"/>
          </p:nvPr>
        </p:nvSpPr>
        <p:spPr/>
        <p:txBody>
          <a:bodyPr/>
          <a:lstStyle/>
          <a:p>
            <a:r>
              <a:t>Hệ thống bao gồm cảm biến hình ảnh và thiết bị đeo tay đo huyết áp, nhịp tim và SpO2, sử dụng AI và IoT để phát hiện bất thường.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Cảm</a:t>
            </a:r>
            <a:r>
              <a:rPr dirty="0"/>
              <a:t> </a:t>
            </a:r>
            <a:r>
              <a:rPr dirty="0" err="1"/>
              <a:t>Biến</a:t>
            </a:r>
            <a:r>
              <a:rPr dirty="0"/>
              <a:t> </a:t>
            </a:r>
            <a:r>
              <a:rPr dirty="0" err="1"/>
              <a:t>và</a:t>
            </a:r>
            <a:r>
              <a:rPr dirty="0"/>
              <a:t> </a:t>
            </a:r>
            <a:r>
              <a:rPr dirty="0" err="1"/>
              <a:t>Thiết</a:t>
            </a:r>
            <a:r>
              <a:rPr dirty="0"/>
              <a:t> </a:t>
            </a:r>
            <a:r>
              <a:rPr dirty="0" err="1"/>
              <a:t>Bị</a:t>
            </a:r>
            <a:r>
              <a:rPr dirty="0"/>
              <a:t> </a:t>
            </a:r>
            <a:r>
              <a:rPr dirty="0" err="1"/>
              <a:t>Đeo</a:t>
            </a:r>
            <a:endParaRPr dirty="0"/>
          </a:p>
        </p:txBody>
      </p:sp>
      <p:pic>
        <p:nvPicPr>
          <p:cNvPr id="7" name="Picture 6">
            <a:extLst>
              <a:ext uri="{FF2B5EF4-FFF2-40B4-BE49-F238E27FC236}">
                <a16:creationId xmlns:a16="http://schemas.microsoft.com/office/drawing/2014/main" id="{B575994C-8912-F18A-2E5A-94695EE39311}"/>
              </a:ext>
            </a:extLst>
          </p:cNvPr>
          <p:cNvPicPr>
            <a:picLocks noChangeAspect="1"/>
          </p:cNvPicPr>
          <p:nvPr/>
        </p:nvPicPr>
        <p:blipFill>
          <a:blip r:embed="rId2"/>
          <a:stretch>
            <a:fillRect/>
          </a:stretch>
        </p:blipFill>
        <p:spPr>
          <a:xfrm>
            <a:off x="8798433" y="1760075"/>
            <a:ext cx="1988992" cy="1143099"/>
          </a:xfrm>
          <a:prstGeom prst="rect">
            <a:avLst/>
          </a:prstGeom>
        </p:spPr>
      </p:pic>
      <p:pic>
        <p:nvPicPr>
          <p:cNvPr id="9" name="Picture 8">
            <a:extLst>
              <a:ext uri="{FF2B5EF4-FFF2-40B4-BE49-F238E27FC236}">
                <a16:creationId xmlns:a16="http://schemas.microsoft.com/office/drawing/2014/main" id="{976F6068-CBAC-9B06-BF61-8741721DF3C0}"/>
              </a:ext>
            </a:extLst>
          </p:cNvPr>
          <p:cNvPicPr>
            <a:picLocks noChangeAspect="1"/>
          </p:cNvPicPr>
          <p:nvPr/>
        </p:nvPicPr>
        <p:blipFill>
          <a:blip r:embed="rId3"/>
          <a:stretch>
            <a:fillRect/>
          </a:stretch>
        </p:blipFill>
        <p:spPr>
          <a:xfrm>
            <a:off x="8798433" y="3080155"/>
            <a:ext cx="1928027" cy="1051651"/>
          </a:xfrm>
          <a:prstGeom prst="rect">
            <a:avLst/>
          </a:prstGeom>
        </p:spPr>
      </p:pic>
      <p:pic>
        <p:nvPicPr>
          <p:cNvPr id="11" name="Picture 10">
            <a:extLst>
              <a:ext uri="{FF2B5EF4-FFF2-40B4-BE49-F238E27FC236}">
                <a16:creationId xmlns:a16="http://schemas.microsoft.com/office/drawing/2014/main" id="{FE9E9604-689B-E382-388C-AD60426BA839}"/>
              </a:ext>
            </a:extLst>
          </p:cNvPr>
          <p:cNvPicPr>
            <a:picLocks noChangeAspect="1"/>
          </p:cNvPicPr>
          <p:nvPr/>
        </p:nvPicPr>
        <p:blipFill>
          <a:blip r:embed="rId4"/>
          <a:stretch>
            <a:fillRect/>
          </a:stretch>
        </p:blipFill>
        <p:spPr>
          <a:xfrm>
            <a:off x="8851777" y="4650732"/>
            <a:ext cx="1935648" cy="1135478"/>
          </a:xfrm>
          <a:prstGeom prst="rect">
            <a:avLst/>
          </a:prstGeom>
        </p:spPr>
      </p:pic>
      <p:sp>
        <p:nvSpPr>
          <p:cNvPr id="12" name="TextBox 11">
            <a:extLst>
              <a:ext uri="{FF2B5EF4-FFF2-40B4-BE49-F238E27FC236}">
                <a16:creationId xmlns:a16="http://schemas.microsoft.com/office/drawing/2014/main" id="{3F82FB11-CD10-9082-4CC5-1EA4510FDE0C}"/>
              </a:ext>
            </a:extLst>
          </p:cNvPr>
          <p:cNvSpPr txBox="1"/>
          <p:nvPr/>
        </p:nvSpPr>
        <p:spPr>
          <a:xfrm>
            <a:off x="5987845" y="2008459"/>
            <a:ext cx="179674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NiBP</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là</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chỉ</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số</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huyết</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áp</a:t>
            </a:r>
            <a:endPar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endParaRPr>
          </a:p>
        </p:txBody>
      </p:sp>
      <p:sp>
        <p:nvSpPr>
          <p:cNvPr id="13" name="TextBox 12">
            <a:extLst>
              <a:ext uri="{FF2B5EF4-FFF2-40B4-BE49-F238E27FC236}">
                <a16:creationId xmlns:a16="http://schemas.microsoft.com/office/drawing/2014/main" id="{F080FB02-12E6-E68C-F594-08032BA44A39}"/>
              </a:ext>
            </a:extLst>
          </p:cNvPr>
          <p:cNvSpPr txBox="1"/>
          <p:nvPr/>
        </p:nvSpPr>
        <p:spPr>
          <a:xfrm>
            <a:off x="5987845" y="3282815"/>
            <a:ext cx="179674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PRbpm</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là</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chỉ</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số</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nhịp</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tim</a:t>
            </a:r>
            <a:endPar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endParaRPr>
          </a:p>
        </p:txBody>
      </p:sp>
      <p:sp>
        <p:nvSpPr>
          <p:cNvPr id="14" name="TextBox 13">
            <a:extLst>
              <a:ext uri="{FF2B5EF4-FFF2-40B4-BE49-F238E27FC236}">
                <a16:creationId xmlns:a16="http://schemas.microsoft.com/office/drawing/2014/main" id="{EC266D5B-4040-EC9A-5775-5F4697E3943F}"/>
              </a:ext>
            </a:extLst>
          </p:cNvPr>
          <p:cNvSpPr txBox="1"/>
          <p:nvPr/>
        </p:nvSpPr>
        <p:spPr>
          <a:xfrm>
            <a:off x="5980373" y="4650732"/>
            <a:ext cx="179674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NiBP</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là</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chỉ</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số</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đánh</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giá</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huyết</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áp</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thấp</a:t>
            </a:r>
            <a:endPar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endParaRPr>
          </a:p>
        </p:txBody>
      </p:sp>
    </p:spTree>
    <p:extLst>
      <p:ext uri="{BB962C8B-B14F-4D97-AF65-F5344CB8AC3E}">
        <p14:creationId xmlns:p14="http://schemas.microsoft.com/office/powerpoint/2010/main" val="167124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Tính Năng Của Ứng Dụng</a:t>
            </a:r>
          </a:p>
        </p:txBody>
      </p:sp>
      <p:sp>
        <p:nvSpPr>
          <p:cNvPr id="3" name="Text Placeholder 2"/>
          <p:cNvSpPr>
            <a:spLocks noGrp="1"/>
          </p:cNvSpPr>
          <p:nvPr>
            <p:ph type="body" sz="half" idx="1"/>
          </p:nvPr>
        </p:nvSpPr>
        <p:spPr/>
        <p:txBody>
          <a:bodyPr/>
          <a:lstStyle/>
          <a:p>
            <a:r>
              <a:t>Ứng dụng cung cấp thông tin về sức khỏe và an toàn của người cao tuổi, cho phép gia đình và bác sĩ theo dõi và hỗ trợ kịp thời.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Tính Năng Của Ứng Dụng</a:t>
            </a:r>
          </a:p>
        </p:txBody>
      </p:sp>
      <p:sp>
        <p:nvSpPr>
          <p:cNvPr id="8" name="TextBox 7">
            <a:extLst>
              <a:ext uri="{FF2B5EF4-FFF2-40B4-BE49-F238E27FC236}">
                <a16:creationId xmlns:a16="http://schemas.microsoft.com/office/drawing/2014/main" id="{A4820843-0CC3-951A-4958-D4324525626F}"/>
              </a:ext>
            </a:extLst>
          </p:cNvPr>
          <p:cNvSpPr txBox="1"/>
          <p:nvPr/>
        </p:nvSpPr>
        <p:spPr>
          <a:xfrm>
            <a:off x="6400800" y="2057711"/>
            <a:ext cx="4620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Tính</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năng</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nhìn</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bằng</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Linear Figure Mode</a:t>
            </a:r>
          </a:p>
        </p:txBody>
      </p:sp>
      <p:sp>
        <p:nvSpPr>
          <p:cNvPr id="9" name="TextBox 8">
            <a:extLst>
              <a:ext uri="{FF2B5EF4-FFF2-40B4-BE49-F238E27FC236}">
                <a16:creationId xmlns:a16="http://schemas.microsoft.com/office/drawing/2014/main" id="{9D2C5382-B556-289B-EFD2-B4D466C10C68}"/>
              </a:ext>
            </a:extLst>
          </p:cNvPr>
          <p:cNvSpPr txBox="1"/>
          <p:nvPr/>
        </p:nvSpPr>
        <p:spPr>
          <a:xfrm>
            <a:off x="6400800" y="3318388"/>
            <a:ext cx="4620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Cảnh</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báo</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khi</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bị</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ngã</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p>
        </p:txBody>
      </p:sp>
      <p:sp>
        <p:nvSpPr>
          <p:cNvPr id="10" name="TextBox 9">
            <a:extLst>
              <a:ext uri="{FF2B5EF4-FFF2-40B4-BE49-F238E27FC236}">
                <a16:creationId xmlns:a16="http://schemas.microsoft.com/office/drawing/2014/main" id="{54ECACFA-BFAF-C4FA-E286-A2BF973CAC57}"/>
              </a:ext>
            </a:extLst>
          </p:cNvPr>
          <p:cNvSpPr txBox="1"/>
          <p:nvPr/>
        </p:nvSpPr>
        <p:spPr>
          <a:xfrm>
            <a:off x="6400800" y="3859162"/>
            <a:ext cx="462076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Gọi</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cứu</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hộ</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và</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kết</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nối</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với</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bác</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sĩ</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trong</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thời</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gian</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thực</a:t>
            </a:r>
            <a:endPar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endParaRPr>
          </a:p>
        </p:txBody>
      </p:sp>
      <p:sp>
        <p:nvSpPr>
          <p:cNvPr id="11" name="TextBox 10">
            <a:extLst>
              <a:ext uri="{FF2B5EF4-FFF2-40B4-BE49-F238E27FC236}">
                <a16:creationId xmlns:a16="http://schemas.microsoft.com/office/drawing/2014/main" id="{06FB0565-8BC1-C550-2478-BA17D899AEA6}"/>
              </a:ext>
            </a:extLst>
          </p:cNvPr>
          <p:cNvSpPr txBox="1"/>
          <p:nvPr/>
        </p:nvSpPr>
        <p:spPr>
          <a:xfrm>
            <a:off x="6400800" y="2678671"/>
            <a:ext cx="4620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Tính</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năng</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theo</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dõi</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các</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chỉ</a:t>
            </a:r>
            <a:r>
              <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 </a:t>
            </a:r>
            <a:r>
              <a:rPr kumimoji="0" lang="en-US" sz="1800" b="0" i="0" u="none" strike="noStrike" cap="none" spc="0" normalizeH="0" baseline="0" dirty="0" err="1">
                <a:ln>
                  <a:noFill/>
                </a:ln>
                <a:solidFill>
                  <a:srgbClr val="000000"/>
                </a:solidFill>
                <a:effectLst/>
                <a:uFillTx/>
                <a:latin typeface="Avenir Next LT Pro"/>
                <a:ea typeface="Avenir Next LT Pro"/>
                <a:cs typeface="Avenir Next LT Pro"/>
                <a:sym typeface="Avenir Next LT Pro"/>
              </a:rPr>
              <a:t>số</a:t>
            </a:r>
            <a:endParaRPr kumimoji="0" lang="en-US" sz="1800" b="0" i="0" u="none" strike="noStrike" cap="none" spc="0" normalizeH="0" baseline="0" dirty="0">
              <a:ln>
                <a:noFill/>
              </a:ln>
              <a:solidFill>
                <a:srgbClr val="000000"/>
              </a:solidFill>
              <a:effectLst/>
              <a:uFillTx/>
              <a:latin typeface="Avenir Next LT Pro"/>
              <a:ea typeface="Avenir Next LT Pro"/>
              <a:cs typeface="Avenir Next LT Pro"/>
              <a:sym typeface="Avenir Next LT Pro"/>
            </a:endParaRPr>
          </a:p>
        </p:txBody>
      </p:sp>
    </p:spTree>
    <p:extLst>
      <p:ext uri="{BB962C8B-B14F-4D97-AF65-F5344CB8AC3E}">
        <p14:creationId xmlns:p14="http://schemas.microsoft.com/office/powerpoint/2010/main" val="179631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Trang Bìa</a:t>
            </a:r>
          </a:p>
        </p:txBody>
      </p:sp>
      <p:sp>
        <p:nvSpPr>
          <p:cNvPr id="3" name="Text Placeholder 2"/>
          <p:cNvSpPr>
            <a:spLocks noGrp="1"/>
          </p:cNvSpPr>
          <p:nvPr>
            <p:ph type="body" sz="half" idx="1"/>
          </p:nvPr>
        </p:nvSpPr>
        <p:spPr/>
        <p:txBody>
          <a:bodyPr>
            <a:normAutofit fontScale="92500" lnSpcReduction="20000"/>
          </a:bodyPr>
          <a:lstStyle/>
          <a:p>
            <a:r>
              <a:t>ĐẠI HỌC QUỐC GIA HÀ NỘI</a:t>
            </a:r>
          </a:p>
          <a:p>
            <a:r>
              <a:t>TRƯỜNG ĐẠI HỌC CÔNG NGHỆ</a:t>
            </a:r>
          </a:p>
          <a:p>
            <a:r>
              <a:t>NHÓM 13</a:t>
            </a:r>
          </a:p>
          <a:p>
            <a:r>
              <a:t>Care-Plus</a:t>
            </a:r>
          </a:p>
          <a:p>
            <a:r>
              <a:t>HỆ THỐNG THEO DÕI VÀ CẢNH BÁO CHO NGƯỜI CAO TUỔI</a:t>
            </a:r>
          </a:p>
          <a:p>
            <a:r>
              <a:t>DỰ ÁN BÀI TẬP LỚN</a:t>
            </a:r>
          </a:p>
          <a:p>
            <a:r>
              <a:t>Môn học: Tương tác người máy INT2041 20</a:t>
            </a:r>
          </a:p>
          <a:p>
            <a:r>
              <a:t>HANOI - 2023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Tính</a:t>
            </a:r>
            <a:r>
              <a:rPr dirty="0"/>
              <a:t> </a:t>
            </a:r>
            <a:r>
              <a:rPr dirty="0" err="1"/>
              <a:t>Năng</a:t>
            </a:r>
            <a:r>
              <a:rPr dirty="0"/>
              <a:t> </a:t>
            </a:r>
            <a:r>
              <a:rPr lang="en-US" dirty="0"/>
              <a:t>Linear Figure Mode</a:t>
            </a:r>
            <a:endParaRPr dirty="0"/>
          </a:p>
        </p:txBody>
      </p:sp>
      <p:pic>
        <p:nvPicPr>
          <p:cNvPr id="4" name="Picture 3" descr="A screenshot of a video chat&#10;&#10;Description automatically generated">
            <a:extLst>
              <a:ext uri="{FF2B5EF4-FFF2-40B4-BE49-F238E27FC236}">
                <a16:creationId xmlns:a16="http://schemas.microsoft.com/office/drawing/2014/main" id="{C0C4CB7C-4A90-C347-0191-516E68200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492" y="1101213"/>
            <a:ext cx="2483795" cy="5378244"/>
          </a:xfrm>
          <a:prstGeom prst="rect">
            <a:avLst/>
          </a:prstGeom>
        </p:spPr>
      </p:pic>
      <p:pic>
        <p:nvPicPr>
          <p:cNvPr id="6" name="Picture 5" descr="A screenshot of a home screen&#10;&#10;Description automatically generated">
            <a:extLst>
              <a:ext uri="{FF2B5EF4-FFF2-40B4-BE49-F238E27FC236}">
                <a16:creationId xmlns:a16="http://schemas.microsoft.com/office/drawing/2014/main" id="{1EF634DD-4D60-32B6-253B-372CF2845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0196" y="1101213"/>
            <a:ext cx="2398838" cy="5194283"/>
          </a:xfrm>
          <a:prstGeom prst="rect">
            <a:avLst/>
          </a:prstGeom>
        </p:spPr>
      </p:pic>
    </p:spTree>
    <p:extLst>
      <p:ext uri="{BB962C8B-B14F-4D97-AF65-F5344CB8AC3E}">
        <p14:creationId xmlns:p14="http://schemas.microsoft.com/office/powerpoint/2010/main" val="346654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Tính</a:t>
            </a:r>
            <a:r>
              <a:rPr dirty="0"/>
              <a:t> </a:t>
            </a:r>
            <a:r>
              <a:rPr dirty="0" err="1"/>
              <a:t>Năng</a:t>
            </a:r>
            <a:r>
              <a:rPr dirty="0"/>
              <a:t> </a:t>
            </a:r>
            <a:r>
              <a:rPr lang="en-US" dirty="0"/>
              <a:t>Theo </a:t>
            </a:r>
            <a:r>
              <a:rPr lang="en-US" dirty="0" err="1"/>
              <a:t>dõi</a:t>
            </a:r>
            <a:r>
              <a:rPr lang="en-US" dirty="0"/>
              <a:t> </a:t>
            </a:r>
            <a:r>
              <a:rPr lang="en-US" dirty="0" err="1"/>
              <a:t>các</a:t>
            </a:r>
            <a:r>
              <a:rPr lang="en-US" dirty="0"/>
              <a:t> </a:t>
            </a:r>
            <a:r>
              <a:rPr lang="en-US" dirty="0" err="1"/>
              <a:t>chỉ</a:t>
            </a:r>
            <a:r>
              <a:rPr lang="en-US" dirty="0"/>
              <a:t> </a:t>
            </a:r>
            <a:r>
              <a:rPr lang="en-US" dirty="0" err="1"/>
              <a:t>số</a:t>
            </a:r>
            <a:endParaRPr dirty="0"/>
          </a:p>
        </p:txBody>
      </p:sp>
      <p:pic>
        <p:nvPicPr>
          <p:cNvPr id="8" name="Picture 7" descr="A screenshot of a phone&#10;&#10;Description automatically generated">
            <a:extLst>
              <a:ext uri="{FF2B5EF4-FFF2-40B4-BE49-F238E27FC236}">
                <a16:creationId xmlns:a16="http://schemas.microsoft.com/office/drawing/2014/main" id="{40D69400-8558-12D1-0A30-EE53553DC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832" y="1399032"/>
            <a:ext cx="2457334" cy="4711148"/>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7A2FD915-379B-8261-9194-6C9ACE687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633" y="1600200"/>
            <a:ext cx="2025908" cy="4383157"/>
          </a:xfrm>
          <a:prstGeom prst="rect">
            <a:avLst/>
          </a:prstGeom>
        </p:spPr>
      </p:pic>
    </p:spTree>
    <p:extLst>
      <p:ext uri="{BB962C8B-B14F-4D97-AF65-F5344CB8AC3E}">
        <p14:creationId xmlns:p14="http://schemas.microsoft.com/office/powerpoint/2010/main" val="175788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Tính</a:t>
            </a:r>
            <a:r>
              <a:rPr dirty="0"/>
              <a:t> </a:t>
            </a:r>
            <a:r>
              <a:rPr dirty="0" err="1"/>
              <a:t>Năng</a:t>
            </a:r>
            <a:r>
              <a:rPr dirty="0"/>
              <a:t> </a:t>
            </a:r>
            <a:r>
              <a:rPr lang="en-US" dirty="0" err="1"/>
              <a:t>Gọi</a:t>
            </a:r>
            <a:r>
              <a:rPr lang="en-US" dirty="0"/>
              <a:t> </a:t>
            </a:r>
            <a:r>
              <a:rPr lang="en-US" dirty="0" err="1"/>
              <a:t>cứu</a:t>
            </a:r>
            <a:r>
              <a:rPr lang="en-US" dirty="0"/>
              <a:t> </a:t>
            </a:r>
            <a:r>
              <a:rPr lang="en-US" dirty="0" err="1"/>
              <a:t>hộ</a:t>
            </a:r>
            <a:r>
              <a:rPr lang="en-US" dirty="0"/>
              <a:t> </a:t>
            </a:r>
            <a:r>
              <a:rPr lang="en-US" dirty="0" err="1"/>
              <a:t>và</a:t>
            </a:r>
            <a:r>
              <a:rPr lang="en-US" dirty="0"/>
              <a:t> </a:t>
            </a:r>
            <a:r>
              <a:rPr lang="en-US" dirty="0" err="1"/>
              <a:t>kết</a:t>
            </a:r>
            <a:r>
              <a:rPr lang="en-US" dirty="0"/>
              <a:t> </a:t>
            </a:r>
            <a:r>
              <a:rPr lang="en-US" dirty="0" err="1"/>
              <a:t>nối</a:t>
            </a:r>
            <a:r>
              <a:rPr lang="en-US" dirty="0"/>
              <a:t> </a:t>
            </a:r>
            <a:r>
              <a:rPr lang="en-US" dirty="0" err="1"/>
              <a:t>bác</a:t>
            </a:r>
            <a:r>
              <a:rPr lang="en-US" dirty="0"/>
              <a:t> </a:t>
            </a:r>
            <a:r>
              <a:rPr lang="en-US" dirty="0" err="1"/>
              <a:t>sĩ</a:t>
            </a:r>
            <a:endParaRPr dirty="0"/>
          </a:p>
        </p:txBody>
      </p:sp>
      <p:pic>
        <p:nvPicPr>
          <p:cNvPr id="6" name="Picture 5" descr="A circle with numbers and text&#10;&#10;Description automatically generated">
            <a:extLst>
              <a:ext uri="{FF2B5EF4-FFF2-40B4-BE49-F238E27FC236}">
                <a16:creationId xmlns:a16="http://schemas.microsoft.com/office/drawing/2014/main" id="{9FB9A9B0-53CD-274F-D098-C9354959A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589" y="1307689"/>
            <a:ext cx="2117737" cy="4581833"/>
          </a:xfrm>
          <a:prstGeom prst="rect">
            <a:avLst/>
          </a:prstGeom>
        </p:spPr>
      </p:pic>
      <p:pic>
        <p:nvPicPr>
          <p:cNvPr id="9" name="Picture 8" descr="A map with a green line&#10;&#10;Description automatically generated">
            <a:extLst>
              <a:ext uri="{FF2B5EF4-FFF2-40B4-BE49-F238E27FC236}">
                <a16:creationId xmlns:a16="http://schemas.microsoft.com/office/drawing/2014/main" id="{20606E8F-2F9A-8ECE-5BCB-FB36634E3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832" y="1307688"/>
            <a:ext cx="2117737" cy="4581833"/>
          </a:xfrm>
          <a:prstGeom prst="rect">
            <a:avLst/>
          </a:prstGeom>
        </p:spPr>
      </p:pic>
      <p:pic>
        <p:nvPicPr>
          <p:cNvPr id="12" name="Picture 11" descr="A person spraying a person's foot&#10;&#10;Description automatically generated">
            <a:extLst>
              <a:ext uri="{FF2B5EF4-FFF2-40B4-BE49-F238E27FC236}">
                <a16:creationId xmlns:a16="http://schemas.microsoft.com/office/drawing/2014/main" id="{91415B10-D572-7D0F-30A6-2E43E6058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3809" y="1307688"/>
            <a:ext cx="2076836" cy="4493344"/>
          </a:xfrm>
          <a:prstGeom prst="rect">
            <a:avLst/>
          </a:prstGeom>
        </p:spPr>
      </p:pic>
    </p:spTree>
    <p:extLst>
      <p:ext uri="{BB962C8B-B14F-4D97-AF65-F5344CB8AC3E}">
        <p14:creationId xmlns:p14="http://schemas.microsoft.com/office/powerpoint/2010/main" val="299422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Thách Thức và Cơ Hội</a:t>
            </a:r>
          </a:p>
        </p:txBody>
      </p:sp>
      <p:sp>
        <p:nvSpPr>
          <p:cNvPr id="3" name="Text Placeholder 2"/>
          <p:cNvSpPr>
            <a:spLocks noGrp="1"/>
          </p:cNvSpPr>
          <p:nvPr>
            <p:ph type="body" sz="half" idx="1"/>
          </p:nvPr>
        </p:nvSpPr>
        <p:spPr/>
        <p:txBody>
          <a:bodyPr/>
          <a:lstStyle/>
          <a:p>
            <a:r>
              <a:t>Thách thức: Người cao tuổi không quen với công nghệ. Cơ hội: Công nghệ giúp họ sống độc lập, khỏe mạnh và an toàn hơn.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Kết Nối và Hỗ Trợ</a:t>
            </a:r>
          </a:p>
        </p:txBody>
      </p:sp>
      <p:sp>
        <p:nvSpPr>
          <p:cNvPr id="3" name="Text Placeholder 2"/>
          <p:cNvSpPr>
            <a:spLocks noGrp="1"/>
          </p:cNvSpPr>
          <p:nvPr>
            <p:ph type="body" sz="half" idx="1"/>
          </p:nvPr>
        </p:nvSpPr>
        <p:spPr/>
        <p:txBody>
          <a:bodyPr/>
          <a:lstStyle/>
          <a:p>
            <a:r>
              <a:t>Ứng dụng kết nối người cao tuổi với gia đình và bác sĩ, tạo một mạng lưới hỗ trợ và chăm sóc sức khỏe.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Tương Lai của Care-Plus</a:t>
            </a:r>
          </a:p>
        </p:txBody>
      </p:sp>
      <p:sp>
        <p:nvSpPr>
          <p:cNvPr id="3" name="Text Placeholder 2"/>
          <p:cNvSpPr>
            <a:spLocks noGrp="1"/>
          </p:cNvSpPr>
          <p:nvPr>
            <p:ph type="body" sz="half" idx="1"/>
          </p:nvPr>
        </p:nvSpPr>
        <p:spPr/>
        <p:txBody>
          <a:bodyPr/>
          <a:lstStyle/>
          <a:p>
            <a:r>
              <a:t>Dự án hướng tới việc mở rộng và cải tiến hệ thống, đưa công nghệ vào cuộc sống hàng ngày của người cao tuổi, giúp họ sống độc lập và an toàn.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Kết Luận</a:t>
            </a:r>
          </a:p>
        </p:txBody>
      </p:sp>
      <p:sp>
        <p:nvSpPr>
          <p:cNvPr id="3" name="Text Placeholder 2"/>
          <p:cNvSpPr>
            <a:spLocks noGrp="1"/>
          </p:cNvSpPr>
          <p:nvPr>
            <p:ph type="body" sz="half" idx="1"/>
          </p:nvPr>
        </p:nvSpPr>
        <p:spPr/>
        <p:txBody>
          <a:bodyPr/>
          <a:lstStyle/>
          <a:p>
            <a:r>
              <a:t>Care-Plus là một bước tiến quan trọng trong việc chăm sóc sức khỏe và an toàn cho người cao tuổi, thông qua việc ứng dụng công nghệ tiên tiến.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Thành Viên Nhóm và Phân Chia Công Việc</a:t>
            </a:r>
          </a:p>
        </p:txBody>
      </p:sp>
      <p:sp>
        <p:nvSpPr>
          <p:cNvPr id="3" name="Text Placeholder 2"/>
          <p:cNvSpPr>
            <a:spLocks noGrp="1"/>
          </p:cNvSpPr>
          <p:nvPr>
            <p:ph type="body" sz="half" idx="1"/>
          </p:nvPr>
        </p:nvSpPr>
        <p:spPr/>
        <p:txBody>
          <a:bodyPr>
            <a:normAutofit fontScale="92500" lnSpcReduction="10000"/>
          </a:bodyPr>
          <a:lstStyle/>
          <a:p>
            <a:r>
              <a:rPr dirty="0"/>
              <a:t>Đỗ Minh Đức: </a:t>
            </a:r>
            <a:r>
              <a:rPr dirty="0" err="1"/>
              <a:t>Nghiên</a:t>
            </a:r>
            <a:r>
              <a:rPr dirty="0"/>
              <a:t> </a:t>
            </a:r>
            <a:r>
              <a:rPr dirty="0" err="1"/>
              <a:t>cứu</a:t>
            </a:r>
            <a:r>
              <a:rPr dirty="0"/>
              <a:t>, </a:t>
            </a:r>
            <a:r>
              <a:rPr dirty="0" err="1"/>
              <a:t>viết</a:t>
            </a:r>
            <a:r>
              <a:rPr dirty="0"/>
              <a:t> </a:t>
            </a:r>
            <a:r>
              <a:rPr dirty="0" err="1"/>
              <a:t>báo</a:t>
            </a:r>
            <a:r>
              <a:rPr dirty="0"/>
              <a:t> </a:t>
            </a:r>
            <a:r>
              <a:rPr dirty="0" err="1"/>
              <a:t>cáo</a:t>
            </a:r>
            <a:r>
              <a:rPr dirty="0"/>
              <a:t>, </a:t>
            </a:r>
            <a:r>
              <a:rPr dirty="0" err="1"/>
              <a:t>lập</a:t>
            </a:r>
            <a:r>
              <a:rPr dirty="0"/>
              <a:t> </a:t>
            </a:r>
            <a:r>
              <a:rPr dirty="0" err="1"/>
              <a:t>trình</a:t>
            </a:r>
            <a:r>
              <a:rPr dirty="0"/>
              <a:t> </a:t>
            </a:r>
            <a:r>
              <a:rPr dirty="0" err="1"/>
              <a:t>và</a:t>
            </a:r>
            <a:r>
              <a:rPr dirty="0"/>
              <a:t> </a:t>
            </a:r>
            <a:r>
              <a:rPr dirty="0" err="1"/>
              <a:t>thiết</a:t>
            </a:r>
            <a:r>
              <a:rPr dirty="0"/>
              <a:t> </a:t>
            </a:r>
            <a:r>
              <a:rPr dirty="0" err="1"/>
              <a:t>kế</a:t>
            </a:r>
            <a:r>
              <a:rPr dirty="0"/>
              <a:t> </a:t>
            </a:r>
            <a:r>
              <a:rPr dirty="0" err="1"/>
              <a:t>ứng</a:t>
            </a:r>
            <a:r>
              <a:rPr dirty="0"/>
              <a:t> </a:t>
            </a:r>
            <a:r>
              <a:rPr dirty="0" err="1"/>
              <a:t>dụng</a:t>
            </a:r>
            <a:r>
              <a:rPr dirty="0"/>
              <a:t> (35% </a:t>
            </a:r>
            <a:r>
              <a:rPr dirty="0" err="1"/>
              <a:t>đóng</a:t>
            </a:r>
            <a:r>
              <a:rPr dirty="0"/>
              <a:t> </a:t>
            </a:r>
            <a:r>
              <a:rPr dirty="0" err="1"/>
              <a:t>góp</a:t>
            </a:r>
            <a:r>
              <a:rPr dirty="0"/>
              <a:t>)</a:t>
            </a:r>
          </a:p>
          <a:p>
            <a:r>
              <a:rPr dirty="0" err="1"/>
              <a:t>Phạm</a:t>
            </a:r>
            <a:r>
              <a:rPr dirty="0"/>
              <a:t> Gia Khiêm: </a:t>
            </a:r>
            <a:r>
              <a:rPr dirty="0" err="1"/>
              <a:t>Nghiên</a:t>
            </a:r>
            <a:r>
              <a:rPr dirty="0"/>
              <a:t> </a:t>
            </a:r>
            <a:r>
              <a:rPr dirty="0" err="1"/>
              <a:t>cứu</a:t>
            </a:r>
            <a:r>
              <a:rPr dirty="0"/>
              <a:t> Yolo, </a:t>
            </a:r>
            <a:r>
              <a:rPr dirty="0" err="1"/>
              <a:t>lập</a:t>
            </a:r>
            <a:r>
              <a:rPr dirty="0"/>
              <a:t> </a:t>
            </a:r>
            <a:r>
              <a:rPr dirty="0" err="1"/>
              <a:t>trình</a:t>
            </a:r>
            <a:r>
              <a:rPr dirty="0"/>
              <a:t> </a:t>
            </a:r>
            <a:r>
              <a:rPr dirty="0" err="1"/>
              <a:t>trên</a:t>
            </a:r>
            <a:r>
              <a:rPr dirty="0"/>
              <a:t> Unity, </a:t>
            </a:r>
            <a:r>
              <a:rPr dirty="0" err="1"/>
              <a:t>thiết</a:t>
            </a:r>
            <a:r>
              <a:rPr dirty="0"/>
              <a:t> </a:t>
            </a:r>
            <a:r>
              <a:rPr dirty="0" err="1"/>
              <a:t>kế</a:t>
            </a:r>
            <a:r>
              <a:rPr dirty="0"/>
              <a:t> </a:t>
            </a:r>
            <a:r>
              <a:rPr dirty="0" err="1"/>
              <a:t>ứng</a:t>
            </a:r>
            <a:r>
              <a:rPr dirty="0"/>
              <a:t> </a:t>
            </a:r>
            <a:r>
              <a:rPr dirty="0" err="1"/>
              <a:t>dụng</a:t>
            </a:r>
            <a:r>
              <a:rPr dirty="0"/>
              <a:t> </a:t>
            </a:r>
            <a:r>
              <a:rPr dirty="0" err="1"/>
              <a:t>và</a:t>
            </a:r>
            <a:r>
              <a:rPr dirty="0"/>
              <a:t> </a:t>
            </a:r>
            <a:r>
              <a:rPr dirty="0" err="1"/>
              <a:t>viết</a:t>
            </a:r>
            <a:r>
              <a:rPr dirty="0"/>
              <a:t> </a:t>
            </a:r>
            <a:r>
              <a:rPr dirty="0" err="1"/>
              <a:t>báo</a:t>
            </a:r>
            <a:r>
              <a:rPr dirty="0"/>
              <a:t> </a:t>
            </a:r>
            <a:r>
              <a:rPr dirty="0" err="1"/>
              <a:t>cáo</a:t>
            </a:r>
            <a:r>
              <a:rPr dirty="0"/>
              <a:t> (35% </a:t>
            </a:r>
            <a:r>
              <a:rPr dirty="0" err="1"/>
              <a:t>đóng</a:t>
            </a:r>
            <a:r>
              <a:rPr dirty="0"/>
              <a:t> </a:t>
            </a:r>
            <a:r>
              <a:rPr dirty="0" err="1"/>
              <a:t>góp</a:t>
            </a:r>
            <a:r>
              <a:rPr dirty="0"/>
              <a:t>)</a:t>
            </a:r>
          </a:p>
          <a:p>
            <a:r>
              <a:rPr dirty="0"/>
              <a:t>Ngô Đức </a:t>
            </a:r>
            <a:r>
              <a:rPr dirty="0" err="1"/>
              <a:t>Hùng</a:t>
            </a:r>
            <a:r>
              <a:rPr dirty="0"/>
              <a:t>: </a:t>
            </a:r>
            <a:r>
              <a:rPr dirty="0" err="1"/>
              <a:t>Tóm</a:t>
            </a:r>
            <a:r>
              <a:rPr dirty="0"/>
              <a:t> </a:t>
            </a:r>
            <a:r>
              <a:rPr dirty="0" err="1"/>
              <a:t>tắt</a:t>
            </a:r>
            <a:r>
              <a:rPr dirty="0"/>
              <a:t> </a:t>
            </a:r>
            <a:r>
              <a:rPr dirty="0" err="1"/>
              <a:t>bài</a:t>
            </a:r>
            <a:r>
              <a:rPr dirty="0"/>
              <a:t> </a:t>
            </a:r>
            <a:r>
              <a:rPr dirty="0" err="1"/>
              <a:t>báo</a:t>
            </a:r>
            <a:r>
              <a:rPr dirty="0"/>
              <a:t>, </a:t>
            </a:r>
            <a:r>
              <a:rPr dirty="0" err="1"/>
              <a:t>lập</a:t>
            </a:r>
            <a:r>
              <a:rPr dirty="0"/>
              <a:t> </a:t>
            </a:r>
            <a:r>
              <a:rPr dirty="0" err="1"/>
              <a:t>trình</a:t>
            </a:r>
            <a:r>
              <a:rPr dirty="0"/>
              <a:t> </a:t>
            </a:r>
            <a:r>
              <a:rPr dirty="0" err="1"/>
              <a:t>trên</a:t>
            </a:r>
            <a:r>
              <a:rPr dirty="0"/>
              <a:t> Unity, </a:t>
            </a:r>
            <a:r>
              <a:rPr dirty="0" err="1"/>
              <a:t>thiết</a:t>
            </a:r>
            <a:r>
              <a:rPr dirty="0"/>
              <a:t> </a:t>
            </a:r>
            <a:r>
              <a:rPr dirty="0" err="1"/>
              <a:t>kế</a:t>
            </a:r>
            <a:r>
              <a:rPr dirty="0"/>
              <a:t> </a:t>
            </a:r>
            <a:r>
              <a:rPr dirty="0" err="1"/>
              <a:t>ứng</a:t>
            </a:r>
            <a:r>
              <a:rPr dirty="0"/>
              <a:t> </a:t>
            </a:r>
            <a:r>
              <a:rPr dirty="0" err="1"/>
              <a:t>dụng</a:t>
            </a:r>
            <a:r>
              <a:rPr dirty="0"/>
              <a:t> </a:t>
            </a:r>
            <a:r>
              <a:rPr dirty="0" err="1"/>
              <a:t>và</a:t>
            </a:r>
            <a:r>
              <a:rPr dirty="0"/>
              <a:t> </a:t>
            </a:r>
            <a:r>
              <a:rPr dirty="0" err="1"/>
              <a:t>viết</a:t>
            </a:r>
            <a:r>
              <a:rPr dirty="0"/>
              <a:t> </a:t>
            </a:r>
            <a:r>
              <a:rPr dirty="0" err="1"/>
              <a:t>báo</a:t>
            </a:r>
            <a:r>
              <a:rPr dirty="0"/>
              <a:t> </a:t>
            </a:r>
            <a:r>
              <a:rPr dirty="0" err="1"/>
              <a:t>cáo</a:t>
            </a:r>
            <a:r>
              <a:rPr dirty="0"/>
              <a:t> (30% </a:t>
            </a:r>
            <a:r>
              <a:rPr dirty="0" err="1"/>
              <a:t>đóng</a:t>
            </a:r>
            <a:r>
              <a:rPr dirty="0"/>
              <a:t> </a:t>
            </a:r>
            <a:r>
              <a:rPr dirty="0" err="1"/>
              <a:t>góp</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Lời Nói Đầu</a:t>
            </a:r>
          </a:p>
        </p:txBody>
      </p:sp>
      <p:sp>
        <p:nvSpPr>
          <p:cNvPr id="3" name="Text Placeholder 2"/>
          <p:cNvSpPr>
            <a:spLocks noGrp="1"/>
          </p:cNvSpPr>
          <p:nvPr>
            <p:ph type="body" sz="half" idx="1"/>
          </p:nvPr>
        </p:nvSpPr>
        <p:spPr/>
        <p:txBody>
          <a:bodyPr/>
          <a:lstStyle/>
          <a:p>
            <a:r>
              <a:rPr dirty="0" err="1"/>
              <a:t>Tại</a:t>
            </a:r>
            <a:r>
              <a:rPr dirty="0"/>
              <a:t> </a:t>
            </a:r>
            <a:r>
              <a:rPr dirty="0" err="1"/>
              <a:t>Việt</a:t>
            </a:r>
            <a:r>
              <a:rPr dirty="0"/>
              <a:t> Nam, </a:t>
            </a:r>
            <a:r>
              <a:rPr dirty="0" err="1"/>
              <a:t>nhiều</a:t>
            </a:r>
            <a:r>
              <a:rPr dirty="0"/>
              <a:t> </a:t>
            </a:r>
            <a:r>
              <a:rPr dirty="0" err="1"/>
              <a:t>người</a:t>
            </a:r>
            <a:r>
              <a:rPr dirty="0"/>
              <a:t> </a:t>
            </a:r>
            <a:r>
              <a:rPr dirty="0" err="1"/>
              <a:t>cao</a:t>
            </a:r>
            <a:r>
              <a:rPr dirty="0"/>
              <a:t> </a:t>
            </a:r>
            <a:r>
              <a:rPr dirty="0" err="1"/>
              <a:t>tuổi</a:t>
            </a:r>
            <a:r>
              <a:rPr dirty="0"/>
              <a:t> </a:t>
            </a:r>
            <a:r>
              <a:rPr dirty="0" err="1"/>
              <a:t>sống</a:t>
            </a:r>
            <a:r>
              <a:rPr dirty="0"/>
              <a:t> </a:t>
            </a:r>
            <a:r>
              <a:rPr dirty="0" err="1"/>
              <a:t>độc</a:t>
            </a:r>
            <a:r>
              <a:rPr dirty="0"/>
              <a:t> </a:t>
            </a:r>
            <a:r>
              <a:rPr dirty="0" err="1"/>
              <a:t>lập</a:t>
            </a:r>
            <a:r>
              <a:rPr dirty="0"/>
              <a:t>, </a:t>
            </a:r>
            <a:r>
              <a:rPr dirty="0" err="1"/>
              <a:t>đối</a:t>
            </a:r>
            <a:r>
              <a:rPr dirty="0"/>
              <a:t> </a:t>
            </a:r>
            <a:r>
              <a:rPr dirty="0" err="1"/>
              <a:t>mặt</a:t>
            </a:r>
            <a:r>
              <a:rPr dirty="0"/>
              <a:t> </a:t>
            </a:r>
            <a:r>
              <a:rPr dirty="0" err="1"/>
              <a:t>với</a:t>
            </a:r>
            <a:r>
              <a:rPr dirty="0"/>
              <a:t> </a:t>
            </a:r>
            <a:r>
              <a:rPr dirty="0" err="1"/>
              <a:t>các</a:t>
            </a:r>
            <a:r>
              <a:rPr dirty="0"/>
              <a:t> </a:t>
            </a:r>
            <a:r>
              <a:rPr dirty="0" err="1"/>
              <a:t>thách</a:t>
            </a:r>
            <a:r>
              <a:rPr dirty="0"/>
              <a:t> </a:t>
            </a:r>
            <a:r>
              <a:rPr dirty="0" err="1"/>
              <a:t>thức</a:t>
            </a:r>
            <a:r>
              <a:rPr dirty="0"/>
              <a:t> </a:t>
            </a:r>
            <a:r>
              <a:rPr dirty="0" err="1"/>
              <a:t>về</a:t>
            </a:r>
            <a:r>
              <a:rPr dirty="0"/>
              <a:t> </a:t>
            </a:r>
            <a:r>
              <a:rPr dirty="0" err="1"/>
              <a:t>sức</a:t>
            </a:r>
            <a:r>
              <a:rPr dirty="0"/>
              <a:t> </a:t>
            </a:r>
            <a:r>
              <a:rPr dirty="0" err="1"/>
              <a:t>khỏe</a:t>
            </a:r>
            <a:r>
              <a:rPr dirty="0"/>
              <a:t> </a:t>
            </a:r>
            <a:r>
              <a:rPr dirty="0" err="1"/>
              <a:t>và</a:t>
            </a:r>
            <a:r>
              <a:rPr dirty="0"/>
              <a:t> </a:t>
            </a:r>
            <a:r>
              <a:rPr dirty="0" err="1"/>
              <a:t>hoạt</a:t>
            </a:r>
            <a:r>
              <a:rPr dirty="0"/>
              <a:t> </a:t>
            </a:r>
            <a:r>
              <a:rPr dirty="0" err="1"/>
              <a:t>động</a:t>
            </a:r>
            <a:r>
              <a:rPr dirty="0"/>
              <a:t> </a:t>
            </a:r>
            <a:r>
              <a:rPr dirty="0" err="1"/>
              <a:t>hàng</a:t>
            </a:r>
            <a:r>
              <a:rPr dirty="0"/>
              <a:t> </a:t>
            </a:r>
            <a:r>
              <a:rPr dirty="0" err="1"/>
              <a:t>ngày</a:t>
            </a:r>
            <a:r>
              <a:rPr dirty="0"/>
              <a:t>. </a:t>
            </a:r>
            <a:r>
              <a:rPr dirty="0" err="1"/>
              <a:t>Dự</a:t>
            </a:r>
            <a:r>
              <a:rPr dirty="0"/>
              <a:t> </a:t>
            </a:r>
            <a:r>
              <a:rPr dirty="0" err="1"/>
              <a:t>án</a:t>
            </a:r>
            <a:r>
              <a:rPr dirty="0"/>
              <a:t> </a:t>
            </a:r>
            <a:r>
              <a:rPr dirty="0" err="1"/>
              <a:t>nhằm</a:t>
            </a:r>
            <a:r>
              <a:rPr dirty="0"/>
              <a:t> </a:t>
            </a:r>
            <a:r>
              <a:rPr dirty="0" err="1"/>
              <a:t>giúp</a:t>
            </a:r>
            <a:r>
              <a:rPr dirty="0"/>
              <a:t> </a:t>
            </a:r>
            <a:r>
              <a:rPr dirty="0" err="1"/>
              <a:t>họ</a:t>
            </a:r>
            <a:r>
              <a:rPr dirty="0"/>
              <a:t> </a:t>
            </a:r>
            <a:r>
              <a:rPr dirty="0" err="1"/>
              <a:t>sống</a:t>
            </a:r>
            <a:r>
              <a:rPr dirty="0"/>
              <a:t> an </a:t>
            </a:r>
            <a:r>
              <a:rPr dirty="0" err="1"/>
              <a:t>toàn</a:t>
            </a:r>
            <a:r>
              <a:rPr dirty="0"/>
              <a:t> </a:t>
            </a:r>
            <a:r>
              <a:rPr dirty="0" err="1"/>
              <a:t>và</a:t>
            </a:r>
            <a:r>
              <a:rPr dirty="0"/>
              <a:t> </a:t>
            </a:r>
            <a:r>
              <a:rPr dirty="0" err="1"/>
              <a:t>khỏe</a:t>
            </a:r>
            <a:r>
              <a:rPr dirty="0"/>
              <a:t> </a:t>
            </a:r>
            <a:r>
              <a:rPr dirty="0" err="1"/>
              <a:t>mạnh</a:t>
            </a:r>
            <a:r>
              <a:rPr dirty="0"/>
              <a:t> </a:t>
            </a:r>
            <a:r>
              <a:rPr dirty="0" err="1"/>
              <a:t>hơn</a:t>
            </a:r>
            <a:r>
              <a:rPr dirty="0"/>
              <a:t> </a:t>
            </a:r>
            <a:r>
              <a:rPr dirty="0" err="1"/>
              <a:t>thông</a:t>
            </a:r>
            <a:r>
              <a:rPr dirty="0"/>
              <a:t> qua </a:t>
            </a:r>
            <a:r>
              <a:rPr dirty="0" err="1"/>
              <a:t>hệ</a:t>
            </a:r>
            <a:r>
              <a:rPr dirty="0"/>
              <a:t> </a:t>
            </a:r>
            <a:r>
              <a:rPr dirty="0" err="1"/>
              <a:t>thống</a:t>
            </a:r>
            <a:r>
              <a:rPr dirty="0"/>
              <a:t> </a:t>
            </a:r>
            <a:r>
              <a:rPr dirty="0" err="1"/>
              <a:t>ứng</a:t>
            </a:r>
            <a:r>
              <a:rPr dirty="0"/>
              <a:t> </a:t>
            </a:r>
            <a:r>
              <a:rPr dirty="0" err="1"/>
              <a:t>dụng</a:t>
            </a:r>
            <a:r>
              <a:rPr dirty="0"/>
              <a:t> di </a:t>
            </a:r>
            <a:r>
              <a:rPr dirty="0" err="1"/>
              <a:t>động</a:t>
            </a:r>
            <a:r>
              <a:rPr lang="en-US" dirty="0"/>
              <a:t> </a:t>
            </a:r>
            <a:r>
              <a:rPr lang="en-US" dirty="0" err="1"/>
              <a:t>và</a:t>
            </a:r>
            <a:r>
              <a:rPr lang="en-US" dirty="0"/>
              <a:t> smartwatch</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Thực Trạng Người Cao Tuổi ở Việt Nam</a:t>
            </a:r>
          </a:p>
        </p:txBody>
      </p:sp>
      <p:sp>
        <p:nvSpPr>
          <p:cNvPr id="3" name="Text Placeholder 2"/>
          <p:cNvSpPr>
            <a:spLocks noGrp="1"/>
          </p:cNvSpPr>
          <p:nvPr>
            <p:ph type="body" sz="half" idx="1"/>
          </p:nvPr>
        </p:nvSpPr>
        <p:spPr/>
        <p:txBody>
          <a:bodyPr/>
          <a:lstStyle/>
          <a:p>
            <a:r>
              <a:t>Người cao tuổi ở Việt Nam thường sống độc lập, với 73% sống tại nhà riêng. Họ muốn tự do chọn nơi ở và không phụ thuộc vào con cái, dù ở gần hay xa.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Thực Trạng Người Cao Tuổi ở Việt Nam</a:t>
            </a:r>
          </a:p>
        </p:txBody>
      </p:sp>
      <p:pic>
        <p:nvPicPr>
          <p:cNvPr id="1028" name="Picture 4">
            <a:extLst>
              <a:ext uri="{FF2B5EF4-FFF2-40B4-BE49-F238E27FC236}">
                <a16:creationId xmlns:a16="http://schemas.microsoft.com/office/drawing/2014/main" id="{9439C769-429C-B558-CA55-88EE0A2D7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640" y="1782497"/>
            <a:ext cx="4911556" cy="396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92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Thực</a:t>
            </a:r>
            <a:r>
              <a:rPr dirty="0"/>
              <a:t> </a:t>
            </a:r>
            <a:r>
              <a:rPr dirty="0" err="1"/>
              <a:t>Trạng</a:t>
            </a:r>
            <a:r>
              <a:rPr dirty="0"/>
              <a:t> </a:t>
            </a:r>
            <a:r>
              <a:rPr dirty="0" err="1"/>
              <a:t>Người</a:t>
            </a:r>
            <a:r>
              <a:rPr dirty="0"/>
              <a:t> Cao </a:t>
            </a:r>
            <a:r>
              <a:rPr dirty="0" err="1"/>
              <a:t>Tuổi</a:t>
            </a:r>
            <a:r>
              <a:rPr dirty="0"/>
              <a:t> ở </a:t>
            </a:r>
            <a:r>
              <a:rPr dirty="0" err="1"/>
              <a:t>Việt</a:t>
            </a:r>
            <a:r>
              <a:rPr dirty="0"/>
              <a:t> Nam</a:t>
            </a:r>
          </a:p>
        </p:txBody>
      </p:sp>
      <p:pic>
        <p:nvPicPr>
          <p:cNvPr id="2052" name="Picture 4">
            <a:extLst>
              <a:ext uri="{FF2B5EF4-FFF2-40B4-BE49-F238E27FC236}">
                <a16:creationId xmlns:a16="http://schemas.microsoft.com/office/drawing/2014/main" id="{F0904B92-7B2C-6651-880F-56A6A4206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499" y="2188214"/>
            <a:ext cx="2904784" cy="26143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0F3830F-48DA-36D0-C14A-588E26512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682" y="2220170"/>
            <a:ext cx="3359445" cy="261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Giải Pháp Công Nghệ</a:t>
            </a:r>
          </a:p>
        </p:txBody>
      </p:sp>
      <p:sp>
        <p:nvSpPr>
          <p:cNvPr id="3" name="Text Placeholder 2"/>
          <p:cNvSpPr>
            <a:spLocks noGrp="1"/>
          </p:cNvSpPr>
          <p:nvPr>
            <p:ph type="body" sz="half" idx="1"/>
          </p:nvPr>
        </p:nvSpPr>
        <p:spPr/>
        <p:txBody>
          <a:bodyPr/>
          <a:lstStyle/>
          <a:p>
            <a:r>
              <a:t>Ứng dụng công nghệ AI và IoT trong hệ thống Care-Plus nhằm giảm thiểu rủi ro và tăng cường an toàn cho người cao tuổi sống độc lập.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Giải Pháp Công Nghệ</a:t>
            </a:r>
          </a:p>
        </p:txBody>
      </p:sp>
      <p:pic>
        <p:nvPicPr>
          <p:cNvPr id="4100" name="Picture 4" descr="Advantages and Use Cases Of AIoT: Merging AI And IoT technologies">
            <a:extLst>
              <a:ext uri="{FF2B5EF4-FFF2-40B4-BE49-F238E27FC236}">
                <a16:creationId xmlns:a16="http://schemas.microsoft.com/office/drawing/2014/main" id="{E88B37DF-066F-4DDE-A325-625594560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579" y="2278626"/>
            <a:ext cx="5764775" cy="300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287122"/>
      </p:ext>
    </p:extLst>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748</Words>
  <Application>Microsoft Office PowerPoint</Application>
  <PresentationFormat>Widescreen</PresentationFormat>
  <Paragraphs>57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vt:lpstr>
      <vt:lpstr>Calibri</vt:lpstr>
      <vt:lpstr>Tw Cen MT</vt:lpstr>
      <vt:lpstr>ShapesVTI</vt:lpstr>
      <vt:lpstr>Thuyết Trình Dự Án Care-Plus</vt:lpstr>
      <vt:lpstr>Trang Bìa</vt:lpstr>
      <vt:lpstr>Thành Viên Nhóm và Phân Chia Công Việc</vt:lpstr>
      <vt:lpstr>Lời Nói Đầu</vt:lpstr>
      <vt:lpstr>Thực Trạng Người Cao Tuổi ở Việt Nam</vt:lpstr>
      <vt:lpstr>Thực Trạng Người Cao Tuổi ở Việt Nam</vt:lpstr>
      <vt:lpstr>Thực Trạng Người Cao Tuổi ở Việt Nam</vt:lpstr>
      <vt:lpstr>Giải Pháp Công Nghệ</vt:lpstr>
      <vt:lpstr>Giải Pháp Công Nghệ</vt:lpstr>
      <vt:lpstr>Hệ Thống Care-Plus</vt:lpstr>
      <vt:lpstr>Nghiên Cứu và Phát Triển</vt:lpstr>
      <vt:lpstr>Nghiên Cứu và Phát Triển</vt:lpstr>
      <vt:lpstr>Nghiên Cứu và Phát Triển</vt:lpstr>
      <vt:lpstr>Ứng Dụng Giám Sát Di Động</vt:lpstr>
      <vt:lpstr>Công Nghệ Nhà Thông Minh</vt:lpstr>
      <vt:lpstr>Cảm Biến và Thiết Bị Đeo</vt:lpstr>
      <vt:lpstr>Cảm Biến và Thiết Bị Đeo</vt:lpstr>
      <vt:lpstr>Tính Năng Của Ứng Dụng</vt:lpstr>
      <vt:lpstr>Tính Năng Của Ứng Dụng</vt:lpstr>
      <vt:lpstr>Tính Năng Linear Figure Mode</vt:lpstr>
      <vt:lpstr>Tính Năng Theo dõi các chỉ số</vt:lpstr>
      <vt:lpstr>Tính Năng Gọi cứu hộ và kết nối bác sĩ</vt:lpstr>
      <vt:lpstr>Thách Thức và Cơ Hội</vt:lpstr>
      <vt:lpstr>Kết Nối và Hỗ Trợ</vt:lpstr>
      <vt:lpstr>Tương Lai của Care-Plus</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Đức Đỗ Minh</cp:lastModifiedBy>
  <cp:revision>16</cp:revision>
  <dcterms:modified xsi:type="dcterms:W3CDTF">2023-12-05T02:07:26Z</dcterms:modified>
</cp:coreProperties>
</file>